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80" r:id="rId2"/>
    <p:sldId id="269" r:id="rId3"/>
    <p:sldId id="259" r:id="rId4"/>
    <p:sldId id="281" r:id="rId5"/>
    <p:sldId id="282" r:id="rId6"/>
    <p:sldId id="283" r:id="rId7"/>
    <p:sldId id="284" r:id="rId8"/>
    <p:sldId id="285" r:id="rId9"/>
    <p:sldId id="288" r:id="rId10"/>
    <p:sldId id="286" r:id="rId11"/>
    <p:sldId id="287" r:id="rId12"/>
    <p:sldId id="271" r:id="rId13"/>
    <p:sldId id="261" r:id="rId14"/>
    <p:sldId id="262" r:id="rId15"/>
    <p:sldId id="263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695" autoAdjust="0"/>
    <p:restoredTop sz="94660"/>
  </p:normalViewPr>
  <p:slideViewPr>
    <p:cSldViewPr>
      <p:cViewPr varScale="1">
        <p:scale>
          <a:sx n="74" d="100"/>
          <a:sy n="74" d="100"/>
        </p:scale>
        <p:origin x="-11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8FE9C-5416-4D48-8DE7-5805E7587DA4}" type="datetimeFigureOut">
              <a:rPr lang="cs-CZ" smtClean="0"/>
              <a:pPr/>
              <a:t>8.3.2009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84D0BF-C416-489D-86CF-DD83235ED93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394C0C6-BFA4-4EAF-9123-1B51F6418BD5}" type="datetime1">
              <a:rPr lang="cs-CZ" smtClean="0"/>
              <a:pPr/>
              <a:t>8.3.2009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1A6773-BBBA-4857-BD31-9BA0C71EB4EA}" type="datetime1">
              <a:rPr lang="cs-CZ" smtClean="0"/>
              <a:pPr/>
              <a:t>8.3.2009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40E4DE6-96D7-4044-8ADB-EF435496391F}" type="datetime1">
              <a:rPr lang="cs-CZ" smtClean="0"/>
              <a:pPr/>
              <a:t>8.3.2009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3F598-171F-4CDB-B4AF-5D4BDFD86C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22386B-E8DE-42B0-A6B9-AE60AF0AD9A8}" type="datetime1">
              <a:rPr lang="cs-CZ" smtClean="0"/>
              <a:pPr/>
              <a:t>8.3.2009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F31A8CB-0528-4343-8B45-6D0F1B9A59A7}" type="datetime1">
              <a:rPr lang="cs-CZ" smtClean="0"/>
              <a:pPr/>
              <a:t>8.3.2009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CB76B-9EA2-4425-A8F6-0FDF11391CB3}" type="datetime1">
              <a:rPr lang="cs-CZ" smtClean="0"/>
              <a:pPr/>
              <a:t>8.3.2009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BED9AE-2746-4357-A178-9F79DC9401C4}" type="datetime1">
              <a:rPr lang="cs-CZ" smtClean="0"/>
              <a:pPr/>
              <a:t>8.3.2009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E0B284-0268-4BDA-8925-394F44574F58}" type="datetime1">
              <a:rPr lang="cs-CZ" smtClean="0"/>
              <a:pPr/>
              <a:t>8.3.2009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047BD65-D6F3-4B59-BEED-AFAF37868306}" type="datetime1">
              <a:rPr lang="cs-CZ" smtClean="0"/>
              <a:pPr/>
              <a:t>8.3.2009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4697F7-FDD3-4BFD-9EB1-786E4819E97B}" type="datetime1">
              <a:rPr lang="cs-CZ" smtClean="0"/>
              <a:pPr/>
              <a:t>8.3.2009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DB8B1-EEA5-49D3-B399-F65D90907A09}" type="datetime1">
              <a:rPr lang="cs-CZ" smtClean="0"/>
              <a:pPr/>
              <a:t>8.3.2009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CB2F6EB-4209-4C58-A1D8-867F0C2551A3}" type="datetime1">
              <a:rPr lang="cs-CZ" smtClean="0"/>
              <a:pPr/>
              <a:t>8.3.2009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téma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2. (9.3.): Diskurzivní psychologie (DP) a její zdroje: teorie mluvních aktů, sémiologie, etnometodologie a konverzační analýza. Konverzační analýza (CA) a její využití v psychologii.</a:t>
            </a:r>
          </a:p>
          <a:p>
            <a:endParaRPr lang="cs-CZ" dirty="0" smtClean="0"/>
          </a:p>
          <a:p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Seminární práce: plán</a:t>
            </a:r>
          </a:p>
          <a:p>
            <a:pPr lvl="1"/>
            <a:r>
              <a:rPr lang="cs-CZ" sz="1700" u="sng" dirty="0" smtClean="0">
                <a:solidFill>
                  <a:schemeClr val="tx1"/>
                </a:solidFill>
              </a:rPr>
              <a:t>Témata</a:t>
            </a:r>
            <a:r>
              <a:rPr lang="cs-CZ" sz="1700" dirty="0" smtClean="0">
                <a:solidFill>
                  <a:schemeClr val="tx1"/>
                </a:solidFill>
              </a:rPr>
              <a:t>: Menšiny, Poradenství a psychoterapie, Zdraví</a:t>
            </a:r>
          </a:p>
          <a:p>
            <a:pPr lvl="1"/>
            <a:r>
              <a:rPr lang="cs-CZ" sz="1700" u="sng" dirty="0" smtClean="0">
                <a:solidFill>
                  <a:schemeClr val="tx1"/>
                </a:solidFill>
              </a:rPr>
              <a:t>Přístupy</a:t>
            </a:r>
            <a:r>
              <a:rPr lang="cs-CZ" sz="1700" dirty="0" smtClean="0">
                <a:solidFill>
                  <a:schemeClr val="tx1"/>
                </a:solidFill>
              </a:rPr>
              <a:t>: diskurzivní psychologie, poststrukturální DA</a:t>
            </a:r>
          </a:p>
          <a:p>
            <a:pPr lvl="1"/>
            <a:r>
              <a:rPr lang="cs-CZ" sz="1700" u="sng" dirty="0" smtClean="0">
                <a:solidFill>
                  <a:schemeClr val="tx1"/>
                </a:solidFill>
              </a:rPr>
              <a:t>Data</a:t>
            </a:r>
            <a:r>
              <a:rPr lang="cs-CZ" sz="1700" dirty="0" smtClean="0">
                <a:solidFill>
                  <a:schemeClr val="tx1"/>
                </a:solidFill>
              </a:rPr>
              <a:t>: média (chat, noviny), rozhovor, odborný text</a:t>
            </a:r>
            <a:endParaRPr lang="cs-CZ" sz="1700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41C9E-6A20-4E0A-91E3-12A068B766DA}" type="slidenum">
              <a:rPr lang="cs-CZ"/>
              <a:pPr>
                <a:defRPr/>
              </a:pPr>
              <a:t>10</a:t>
            </a:fld>
            <a:endParaRPr lang="cs-CZ"/>
          </a:p>
        </p:txBody>
      </p:sp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Literatura k diskurzivní psychologii</a:t>
            </a:r>
          </a:p>
        </p:txBody>
      </p:sp>
      <p:sp>
        <p:nvSpPr>
          <p:cNvPr id="341001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sz="1800" dirty="0" smtClean="0"/>
          </a:p>
          <a:p>
            <a:pPr eaLnBrk="1" hangingPunct="1">
              <a:defRPr/>
            </a:pPr>
            <a:r>
              <a:rPr lang="en-US" sz="1800" dirty="0" err="1" smtClean="0"/>
              <a:t>Billig</a:t>
            </a:r>
            <a:r>
              <a:rPr lang="en-US" sz="1800" dirty="0" smtClean="0"/>
              <a:t>, M. et al. (1988). </a:t>
            </a:r>
            <a:r>
              <a:rPr lang="en-US" sz="1800" i="1" dirty="0" smtClean="0"/>
              <a:t>Ideological Dilemmas: a Social Psychology of </a:t>
            </a:r>
            <a:r>
              <a:rPr lang="en-US" sz="1800" i="1" dirty="0" smtClean="0"/>
              <a:t>Everyday </a:t>
            </a:r>
            <a:r>
              <a:rPr lang="en-US" sz="1800" i="1" dirty="0" smtClean="0"/>
              <a:t>Thinking.</a:t>
            </a:r>
            <a:r>
              <a:rPr lang="en-US" sz="1800" dirty="0" smtClean="0"/>
              <a:t> London: Sage. </a:t>
            </a:r>
          </a:p>
          <a:p>
            <a:pPr eaLnBrk="1" hangingPunct="1">
              <a:defRPr/>
            </a:pPr>
            <a:r>
              <a:rPr lang="en-US" sz="1800" dirty="0" smtClean="0"/>
              <a:t>Edwards, D., Potter, J. (1992). Discursive Psychology. London: Sage. </a:t>
            </a:r>
            <a:r>
              <a:rPr lang="en-US" sz="1800" dirty="0" smtClean="0"/>
              <a:t>Wetherell</a:t>
            </a:r>
            <a:r>
              <a:rPr lang="en-US" sz="1800" dirty="0" smtClean="0"/>
              <a:t>, M., Potter, J. (1992). </a:t>
            </a:r>
            <a:r>
              <a:rPr lang="en-US" sz="1800" i="1" dirty="0" smtClean="0"/>
              <a:t>Mapping the Language of Racism.</a:t>
            </a:r>
            <a:r>
              <a:rPr lang="en-US" sz="1800" dirty="0" smtClean="0"/>
              <a:t> </a:t>
            </a:r>
            <a:r>
              <a:rPr lang="en-US" sz="1800" dirty="0" err="1" smtClean="0"/>
              <a:t>Hemel</a:t>
            </a:r>
            <a:r>
              <a:rPr lang="en-US" sz="1800" dirty="0" smtClean="0"/>
              <a:t> </a:t>
            </a:r>
            <a:r>
              <a:rPr lang="en-US" sz="1800" dirty="0" smtClean="0"/>
              <a:t>Hempstead</a:t>
            </a:r>
            <a:r>
              <a:rPr lang="en-US" sz="1800" dirty="0" smtClean="0"/>
              <a:t>, Harvester</a:t>
            </a:r>
            <a:r>
              <a:rPr lang="cs-CZ" sz="1800" dirty="0" smtClean="0"/>
              <a:t> </a:t>
            </a:r>
            <a:r>
              <a:rPr lang="en-US" sz="1800" dirty="0" smtClean="0"/>
              <a:t>/</a:t>
            </a:r>
            <a:r>
              <a:rPr lang="cs-CZ" sz="1800" dirty="0" smtClean="0"/>
              <a:t> </a:t>
            </a:r>
            <a:r>
              <a:rPr lang="en-US" sz="1800" dirty="0" err="1" smtClean="0"/>
              <a:t>Wheatsheaf</a:t>
            </a:r>
            <a:r>
              <a:rPr lang="en-US" sz="1800" dirty="0" smtClean="0"/>
              <a:t>. </a:t>
            </a:r>
          </a:p>
          <a:p>
            <a:pPr eaLnBrk="1" hangingPunct="1">
              <a:defRPr/>
            </a:pPr>
            <a:r>
              <a:rPr lang="en-US" sz="1800" dirty="0" smtClean="0"/>
              <a:t>Wetherell, M. (1998). Positioning and interpretative repertoires: </a:t>
            </a:r>
            <a:r>
              <a:rPr lang="en-US" sz="1800" dirty="0" smtClean="0"/>
              <a:t>conversation </a:t>
            </a:r>
            <a:r>
              <a:rPr lang="en-US" sz="1800" dirty="0" smtClean="0"/>
              <a:t>analysis and post-structuralism in dialogue. </a:t>
            </a:r>
            <a:r>
              <a:rPr lang="en-US" sz="1800" i="1" dirty="0" smtClean="0"/>
              <a:t>Discourse</a:t>
            </a:r>
            <a:r>
              <a:rPr lang="cs-CZ" sz="1800" i="1" dirty="0" smtClean="0"/>
              <a:t> </a:t>
            </a:r>
            <a:r>
              <a:rPr lang="en-US" sz="1800" i="1" dirty="0" smtClean="0"/>
              <a:t>&amp;</a:t>
            </a:r>
            <a:r>
              <a:rPr lang="cs-CZ" sz="1800" i="1" dirty="0" smtClean="0"/>
              <a:t> </a:t>
            </a:r>
            <a:r>
              <a:rPr lang="en-US" sz="1800" i="1" dirty="0" smtClean="0"/>
              <a:t>Society </a:t>
            </a:r>
            <a:r>
              <a:rPr lang="en-US" sz="1800" dirty="0" smtClean="0"/>
              <a:t>9 (3), 387-412.</a:t>
            </a:r>
          </a:p>
          <a:p>
            <a:pPr eaLnBrk="1" hangingPunct="1">
              <a:defRPr/>
            </a:pPr>
            <a:r>
              <a:rPr lang="en-US" sz="1800" dirty="0" smtClean="0"/>
              <a:t>Wetherell, M., Taylor, S., Yates, S.J. (2001). </a:t>
            </a:r>
            <a:r>
              <a:rPr lang="en-US" sz="1800" i="1" dirty="0" smtClean="0"/>
              <a:t>Discourse Theory and </a:t>
            </a:r>
            <a:r>
              <a:rPr lang="en-US" sz="1800" i="1" dirty="0" smtClean="0"/>
              <a:t>Practice</a:t>
            </a:r>
            <a:r>
              <a:rPr lang="en-US" sz="1800" i="1" dirty="0" smtClean="0"/>
              <a:t>. A reader. </a:t>
            </a:r>
            <a:r>
              <a:rPr lang="en-US" sz="1800" dirty="0" smtClean="0"/>
              <a:t>London: Sage. </a:t>
            </a:r>
          </a:p>
          <a:p>
            <a:pPr eaLnBrk="1" hangingPunct="1">
              <a:defRPr/>
            </a:pPr>
            <a:r>
              <a:rPr lang="en-US" sz="1800" dirty="0" smtClean="0"/>
              <a:t>Wilkinson, S., </a:t>
            </a:r>
            <a:r>
              <a:rPr lang="en-US" sz="1800" dirty="0" err="1" smtClean="0"/>
              <a:t>Kitzinger</a:t>
            </a:r>
            <a:r>
              <a:rPr lang="en-US" sz="1800" dirty="0" smtClean="0"/>
              <a:t>, C. </a:t>
            </a:r>
            <a:r>
              <a:rPr lang="en-US" sz="1800" dirty="0" smtClean="0"/>
              <a:t>(</a:t>
            </a:r>
            <a:r>
              <a:rPr lang="cs-CZ" sz="1800" dirty="0" smtClean="0"/>
              <a:t>1995</a:t>
            </a:r>
            <a:r>
              <a:rPr lang="en-US" sz="1800" dirty="0" smtClean="0"/>
              <a:t>). London</a:t>
            </a:r>
            <a:r>
              <a:rPr lang="en-US" sz="1800" dirty="0" smtClean="0"/>
              <a:t>: Sage. </a:t>
            </a:r>
            <a:r>
              <a:rPr lang="en-US" sz="1800" i="1" dirty="0" smtClean="0"/>
              <a:t>Feminism </a:t>
            </a:r>
            <a:r>
              <a:rPr lang="en-US" sz="1800" i="1" dirty="0" smtClean="0"/>
              <a:t>and Discourse. Psychological </a:t>
            </a:r>
            <a:r>
              <a:rPr lang="en-US" sz="1800" i="1" dirty="0" smtClean="0"/>
              <a:t>Perspectives</a:t>
            </a:r>
            <a:r>
              <a:rPr lang="en-US" sz="1800" i="1" dirty="0" smtClean="0"/>
              <a:t>. </a:t>
            </a:r>
            <a:endParaRPr lang="en-US" sz="1800" dirty="0" smtClean="0"/>
          </a:p>
          <a:p>
            <a:pPr eaLnBrk="1" hangingPunct="1">
              <a:defRPr/>
            </a:pPr>
            <a:endParaRPr lang="en-US" sz="1800" dirty="0" smtClean="0"/>
          </a:p>
        </p:txBody>
      </p:sp>
      <p:pic>
        <p:nvPicPr>
          <p:cNvPr id="22533" name="Picture 4" descr="j0410093"/>
          <p:cNvPicPr>
            <a:picLocks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072330" y="0"/>
            <a:ext cx="1043018" cy="15843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8253C4-BB64-4120-9C5B-09FC2F396068}" type="slidenum">
              <a:rPr lang="cs-CZ"/>
              <a:pPr>
                <a:defRPr/>
              </a:pPr>
              <a:t>11</a:t>
            </a:fld>
            <a:endParaRPr lang="cs-CZ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smtClean="0">
                <a:solidFill>
                  <a:schemeClr val="folHlink"/>
                </a:solidFill>
              </a:rPr>
              <a:t>Diskurzivní analýza v lingvistice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43050"/>
            <a:ext cx="7532711" cy="464347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Diskurz: zde jako úsek mluvené či psané řeči</a:t>
            </a:r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lvl="1" eaLnBrk="1" hangingPunct="1">
              <a:defRPr/>
            </a:pPr>
            <a:r>
              <a:rPr lang="cs-CZ" sz="1800" b="1" dirty="0" smtClean="0">
                <a:solidFill>
                  <a:schemeClr val="tx1"/>
                </a:solidFill>
              </a:rPr>
              <a:t>Teorie mluvních aktů</a:t>
            </a:r>
            <a:r>
              <a:rPr lang="cs-CZ" sz="1800" dirty="0" smtClean="0">
                <a:solidFill>
                  <a:schemeClr val="tx1"/>
                </a:solidFill>
              </a:rPr>
              <a:t>: vymezování mluvních aktů a funkcí.</a:t>
            </a:r>
          </a:p>
          <a:p>
            <a:pPr lvl="1" eaLnBrk="1" hangingPunct="1">
              <a:defRPr/>
            </a:pPr>
            <a:endParaRPr lang="cs-CZ" sz="1800" b="1" dirty="0" smtClean="0">
              <a:solidFill>
                <a:schemeClr val="tx1"/>
              </a:solidFill>
            </a:endParaRPr>
          </a:p>
          <a:p>
            <a:pPr lvl="1" eaLnBrk="1" hangingPunct="1">
              <a:defRPr/>
            </a:pPr>
            <a:r>
              <a:rPr lang="cs-CZ" sz="1800" b="1" dirty="0" smtClean="0">
                <a:solidFill>
                  <a:schemeClr val="tx1"/>
                </a:solidFill>
              </a:rPr>
              <a:t>Konverzační analýza</a:t>
            </a:r>
            <a:r>
              <a:rPr lang="cs-CZ" sz="1800" dirty="0" smtClean="0">
                <a:solidFill>
                  <a:schemeClr val="tx1"/>
                </a:solidFill>
              </a:rPr>
              <a:t>: sledování architektury konverzace, interakce jako samostatná instituce vykazující na detailní úrovni uspořádanost: institucionalizované praktiky jejího průběhu. Sledování voleb v základní syntax.</a:t>
            </a:r>
          </a:p>
          <a:p>
            <a:pPr lvl="1" eaLnBrk="1" hangingPunct="1">
              <a:defRPr/>
            </a:pPr>
            <a:endParaRPr lang="cs-CZ" sz="1800" b="1" dirty="0" smtClean="0">
              <a:solidFill>
                <a:schemeClr val="tx1"/>
              </a:solidFill>
            </a:endParaRPr>
          </a:p>
          <a:p>
            <a:pPr lvl="1" eaLnBrk="1" hangingPunct="1">
              <a:defRPr/>
            </a:pPr>
            <a:r>
              <a:rPr lang="cs-CZ" sz="1800" b="1" dirty="0" smtClean="0">
                <a:solidFill>
                  <a:schemeClr val="tx1"/>
                </a:solidFill>
              </a:rPr>
              <a:t>Etnografie komunikace</a:t>
            </a:r>
            <a:r>
              <a:rPr lang="cs-CZ" sz="1800" dirty="0" smtClean="0">
                <a:solidFill>
                  <a:schemeClr val="tx1"/>
                </a:solidFill>
              </a:rPr>
              <a:t>: sledování odlišných způsobů interpretace světa a projevů těchto odlišností v mluvené interakci (co lze za považovat za komunikaci?).</a:t>
            </a:r>
          </a:p>
          <a:p>
            <a:pPr lvl="1" eaLnBrk="1" hangingPunct="1">
              <a:defRPr/>
            </a:pPr>
            <a:endParaRPr lang="cs-CZ" sz="1800" b="1" dirty="0" smtClean="0">
              <a:solidFill>
                <a:schemeClr val="tx1"/>
              </a:solidFill>
            </a:endParaRPr>
          </a:p>
          <a:p>
            <a:pPr lvl="1" eaLnBrk="1" hangingPunct="1">
              <a:defRPr/>
            </a:pPr>
            <a:r>
              <a:rPr lang="cs-CZ" sz="1800" b="1" dirty="0" smtClean="0">
                <a:solidFill>
                  <a:schemeClr val="tx1"/>
                </a:solidFill>
              </a:rPr>
              <a:t>Sociolingvistika:</a:t>
            </a:r>
            <a:r>
              <a:rPr lang="cs-CZ" sz="1800" dirty="0" smtClean="0">
                <a:solidFill>
                  <a:schemeClr val="tx1"/>
                </a:solidFill>
              </a:rPr>
              <a:t> sledování odlišností v používání jazyka vázaných na specifickou sociální skupinu či funkce jazyka ve vytváření osobních, sociálních a kulturních významů a identit. Např. frekvence použití dialektu ve vztahu k genderu a statusu.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495DA-2B1E-4D00-9AFC-78EDF9165E39}" type="slidenum">
              <a:rPr lang="cs-CZ"/>
              <a:pPr>
                <a:defRPr/>
              </a:pPr>
              <a:t>12</a:t>
            </a:fld>
            <a:endParaRPr lang="cs-CZ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smtClean="0"/>
              <a:t>Sociolingvistika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43050"/>
            <a:ext cx="7543824" cy="48101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Odlišnosti v užití jazyka jako </a:t>
            </a:r>
            <a:r>
              <a:rPr lang="cs-CZ" sz="2000" dirty="0" smtClean="0"/>
              <a:t>evidence/reprodukce </a:t>
            </a:r>
            <a:r>
              <a:rPr lang="cs-CZ" sz="2000" dirty="0" smtClean="0"/>
              <a:t>genderové nerovnosti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600" dirty="0" smtClean="0"/>
              <a:t>Nepřímá vyjádření, tázací dovětek, přijímání tématu, nepřerušování, zamlklost, vyhýbání se konfliktu. 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da-DK" sz="1800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da-DK" sz="1800" dirty="0" smtClean="0">
                <a:solidFill>
                  <a:schemeClr val="tx2">
                    <a:lumMod val="75000"/>
                  </a:schemeClr>
                </a:solidFill>
              </a:rPr>
              <a:t>”deficit theory” </a:t>
            </a:r>
            <a:r>
              <a:rPr lang="da-DK" sz="1800" dirty="0" smtClean="0">
                <a:solidFill>
                  <a:schemeClr val="tx1"/>
                </a:solidFill>
              </a:rPr>
              <a:t>(</a:t>
            </a:r>
            <a:r>
              <a:rPr lang="cs-CZ" sz="1800" dirty="0" err="1" smtClean="0">
                <a:solidFill>
                  <a:schemeClr val="tx1"/>
                </a:solidFill>
              </a:rPr>
              <a:t>Lakof</a:t>
            </a:r>
            <a:r>
              <a:rPr lang="da-DK" sz="1800" dirty="0" smtClean="0">
                <a:solidFill>
                  <a:schemeClr val="tx1"/>
                </a:solidFill>
              </a:rPr>
              <a:t>f): </a:t>
            </a:r>
            <a:r>
              <a:rPr lang="cs-CZ" sz="1800" dirty="0" smtClean="0">
                <a:solidFill>
                  <a:schemeClr val="tx1"/>
                </a:solidFill>
              </a:rPr>
              <a:t>„ženský jazyk“ vyjadřuje nejistotu a reprodukuje podřízené postavení žen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1800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da-DK" sz="1800" dirty="0" smtClean="0">
                <a:solidFill>
                  <a:schemeClr val="tx2">
                    <a:lumMod val="75000"/>
                  </a:schemeClr>
                </a:solidFill>
              </a:rPr>
              <a:t>”dominance theory” </a:t>
            </a:r>
            <a:r>
              <a:rPr lang="da-DK" sz="1800" dirty="0" smtClean="0">
                <a:solidFill>
                  <a:schemeClr val="tx1"/>
                </a:solidFill>
              </a:rPr>
              <a:t>(Fishman</a:t>
            </a:r>
            <a:r>
              <a:rPr lang="cs-CZ" sz="1800" dirty="0" smtClean="0">
                <a:solidFill>
                  <a:schemeClr val="tx1"/>
                </a:solidFill>
              </a:rPr>
              <a:t>, </a:t>
            </a:r>
            <a:r>
              <a:rPr lang="cs-CZ" sz="1800" dirty="0" err="1" smtClean="0">
                <a:solidFill>
                  <a:schemeClr val="tx1"/>
                </a:solidFill>
              </a:rPr>
              <a:t>West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&amp;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Zimmerman</a:t>
            </a:r>
            <a:r>
              <a:rPr lang="da-DK" sz="1800" dirty="0" smtClean="0">
                <a:solidFill>
                  <a:schemeClr val="tx1"/>
                </a:solidFill>
              </a:rPr>
              <a:t>): patriarch</a:t>
            </a:r>
            <a:r>
              <a:rPr lang="cs-CZ" sz="1800" dirty="0" smtClean="0">
                <a:solidFill>
                  <a:schemeClr val="tx1"/>
                </a:solidFill>
              </a:rPr>
              <a:t>á</a:t>
            </a:r>
            <a:r>
              <a:rPr lang="da-DK" sz="1800" dirty="0" smtClean="0">
                <a:solidFill>
                  <a:schemeClr val="tx1"/>
                </a:solidFill>
              </a:rPr>
              <a:t>t je realizov</a:t>
            </a:r>
            <a:r>
              <a:rPr lang="cs-CZ" sz="1800" dirty="0" smtClean="0">
                <a:solidFill>
                  <a:schemeClr val="tx1"/>
                </a:solidFill>
              </a:rPr>
              <a:t>á</a:t>
            </a:r>
            <a:r>
              <a:rPr lang="da-DK" sz="1800" dirty="0" smtClean="0">
                <a:solidFill>
                  <a:schemeClr val="tx1"/>
                </a:solidFill>
              </a:rPr>
              <a:t>n na mikro</a:t>
            </a:r>
            <a:r>
              <a:rPr lang="cs-CZ" sz="1800" dirty="0" smtClean="0">
                <a:solidFill>
                  <a:schemeClr val="tx1"/>
                </a:solidFill>
              </a:rPr>
              <a:t>-ú</a:t>
            </a:r>
            <a:r>
              <a:rPr lang="da-DK" sz="1800" dirty="0" smtClean="0">
                <a:solidFill>
                  <a:schemeClr val="tx1"/>
                </a:solidFill>
              </a:rPr>
              <a:t>rovni interakce</a:t>
            </a:r>
            <a:endParaRPr lang="cs-CZ" sz="1800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da-DK" sz="1800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da-DK" sz="1800" dirty="0" smtClean="0">
                <a:solidFill>
                  <a:schemeClr val="tx2">
                    <a:lumMod val="75000"/>
                  </a:schemeClr>
                </a:solidFill>
              </a:rPr>
              <a:t>”difference theory” </a:t>
            </a:r>
            <a:r>
              <a:rPr lang="da-DK" sz="1800" dirty="0" smtClean="0">
                <a:solidFill>
                  <a:schemeClr val="tx1"/>
                </a:solidFill>
              </a:rPr>
              <a:t>(Tannen): </a:t>
            </a:r>
            <a:r>
              <a:rPr lang="cs-CZ" sz="1800" dirty="0" smtClean="0">
                <a:solidFill>
                  <a:schemeClr val="tx1"/>
                </a:solidFill>
              </a:rPr>
              <a:t>ž</a:t>
            </a:r>
            <a:r>
              <a:rPr lang="da-DK" sz="1800" dirty="0" smtClean="0">
                <a:solidFill>
                  <a:schemeClr val="tx1"/>
                </a:solidFill>
              </a:rPr>
              <a:t>eny a mu</a:t>
            </a:r>
            <a:r>
              <a:rPr lang="cs-CZ" sz="1800" dirty="0" err="1" smtClean="0">
                <a:solidFill>
                  <a:schemeClr val="tx1"/>
                </a:solidFill>
              </a:rPr>
              <a:t>ži</a:t>
            </a:r>
            <a:r>
              <a:rPr lang="da-DK" sz="1800" dirty="0" smtClean="0">
                <a:solidFill>
                  <a:schemeClr val="tx1"/>
                </a:solidFill>
              </a:rPr>
              <a:t> jako </a:t>
            </a:r>
            <a:r>
              <a:rPr lang="cs-CZ" sz="1800" dirty="0" err="1" smtClean="0">
                <a:solidFill>
                  <a:schemeClr val="tx1"/>
                </a:solidFill>
              </a:rPr>
              <a:t>úč</a:t>
            </a:r>
            <a:r>
              <a:rPr lang="da-DK" sz="1800" dirty="0" smtClean="0">
                <a:solidFill>
                  <a:schemeClr val="tx1"/>
                </a:solidFill>
              </a:rPr>
              <a:t>astnice/ci odli</a:t>
            </a:r>
            <a:r>
              <a:rPr lang="cs-CZ" sz="1800" dirty="0" err="1" smtClean="0">
                <a:solidFill>
                  <a:schemeClr val="tx1"/>
                </a:solidFill>
              </a:rPr>
              <a:t>šný</a:t>
            </a:r>
            <a:r>
              <a:rPr lang="da-DK" sz="1800" dirty="0" smtClean="0">
                <a:solidFill>
                  <a:schemeClr val="tx1"/>
                </a:solidFill>
              </a:rPr>
              <a:t>ch subkultur</a:t>
            </a:r>
            <a:endParaRPr lang="cs-CZ" sz="1800" dirty="0" smtClean="0">
              <a:solidFill>
                <a:schemeClr val="tx1"/>
              </a:solidFill>
            </a:endParaRP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 smtClean="0"/>
              <a:t>kulturní odlišnosti znamenají jiné komunikační zvyklosti a jiné způsoby interpretace, proto </a:t>
            </a:r>
            <a:r>
              <a:rPr lang="da-DK" sz="1800" dirty="0" smtClean="0"/>
              <a:t>z </a:t>
            </a:r>
            <a:r>
              <a:rPr lang="cs-CZ" sz="1800" dirty="0" smtClean="0"/>
              <a:t>genderově </a:t>
            </a:r>
            <a:r>
              <a:rPr lang="da-DK" sz="1800" dirty="0" smtClean="0"/>
              <a:t>odli</a:t>
            </a:r>
            <a:r>
              <a:rPr lang="cs-CZ" sz="1800" dirty="0" smtClean="0"/>
              <a:t>š</a:t>
            </a:r>
            <a:r>
              <a:rPr lang="da-DK" sz="1800" dirty="0" smtClean="0"/>
              <a:t>n</a:t>
            </a:r>
            <a:r>
              <a:rPr lang="cs-CZ" sz="1800" dirty="0" err="1" smtClean="0"/>
              <a:t>ých</a:t>
            </a:r>
            <a:r>
              <a:rPr lang="cs-CZ" sz="1800" dirty="0" smtClean="0"/>
              <a:t> lingvistických strategií </a:t>
            </a:r>
            <a:r>
              <a:rPr lang="da-DK" sz="1800" dirty="0" smtClean="0"/>
              <a:t>nelze vysuzovat nerovnost </a:t>
            </a:r>
            <a:r>
              <a:rPr lang="cs-CZ" sz="1800" dirty="0" smtClean="0"/>
              <a:t>(?). Polysémie: je přerušování výrazem dominance či zaujetí pro téma? Efekt strategie je výsledkem společného jednání.</a:t>
            </a:r>
            <a:r>
              <a:rPr lang="cs-CZ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610DD-F320-4D8C-9EBE-41FF1048BE76}" type="slidenum">
              <a:rPr lang="cs-CZ"/>
              <a:pPr/>
              <a:t>13</a:t>
            </a:fld>
            <a:endParaRPr lang="cs-CZ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 Slova jako skutky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15262" cy="49244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sz="2000" dirty="0"/>
              <a:t>Většina našich aktivit (nákup, setkání, studium, vyjednávání, zábava) se odehrává pomocí jazyka. Řeč a psaní neexistují v nějakém čistě konceptuálním světě, ale jsou </a:t>
            </a:r>
            <a:r>
              <a:rPr lang="cs-CZ" sz="2000" i="1" dirty="0"/>
              <a:t>prostředkem jednání</a:t>
            </a:r>
            <a:r>
              <a:rPr lang="cs-CZ" sz="2000" dirty="0"/>
              <a:t> (Potter, Wetherell, 1987).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Austin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J. L.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2000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).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Jak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udělat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něco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slovy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Praha: </a:t>
            </a:r>
            <a:r>
              <a:rPr lang="cs-CZ" sz="2000" dirty="0" err="1" smtClean="0">
                <a:solidFill>
                  <a:schemeClr val="tx2">
                    <a:lumMod val="75000"/>
                  </a:schemeClr>
                </a:solidFill>
              </a:rPr>
              <a:t>Filosofia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. Teorie mluvních aktů (</a:t>
            </a:r>
            <a:r>
              <a:rPr lang="cs-CZ" sz="2000" dirty="0" err="1" smtClean="0">
                <a:solidFill>
                  <a:schemeClr val="tx2">
                    <a:lumMod val="75000"/>
                  </a:schemeClr>
                </a:solidFill>
              </a:rPr>
              <a:t>Speech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tx2">
                    <a:lumMod val="75000"/>
                  </a:schemeClr>
                </a:solidFill>
              </a:rPr>
              <a:t>act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tx2">
                    <a:lumMod val="75000"/>
                  </a:schemeClr>
                </a:solidFill>
              </a:rPr>
              <a:t>theory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).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cs-CZ" sz="2000" dirty="0"/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</a:rPr>
              <a:t>Proti pojetí jazyka jako abstraktního systému popisujícího stav věcí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</a:rPr>
              <a:t>Rozlišení vět performativních a </a:t>
            </a:r>
            <a:r>
              <a:rPr lang="cs-CZ" sz="2000" dirty="0" err="1">
                <a:solidFill>
                  <a:schemeClr val="tx1"/>
                </a:solidFill>
              </a:rPr>
              <a:t>konstativních</a:t>
            </a:r>
            <a:r>
              <a:rPr lang="cs-CZ" sz="2000" dirty="0">
                <a:solidFill>
                  <a:schemeClr val="tx1"/>
                </a:solidFill>
              </a:rPr>
              <a:t> a jeho následné zpochybnění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Performativní: věta je důležitá proto, co </a:t>
            </a:r>
            <a:r>
              <a:rPr lang="cs-CZ" sz="2000" i="1" dirty="0">
                <a:solidFill>
                  <a:schemeClr val="tx2">
                    <a:lumMod val="75000"/>
                  </a:schemeClr>
                </a:solidFill>
              </a:rPr>
              <a:t>činí: 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</a:rPr>
              <a:t>Vyhlašuji válku Filipínám.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</a:rPr>
              <a:t>Jmenuji tuto loď Lady </a:t>
            </a:r>
            <a:r>
              <a:rPr lang="cs-CZ" sz="2000" dirty="0" err="1">
                <a:solidFill>
                  <a:schemeClr val="tx1"/>
                </a:solidFill>
              </a:rPr>
              <a:t>Penelopa</a:t>
            </a:r>
            <a:r>
              <a:rPr lang="cs-CZ" sz="2000" dirty="0">
                <a:solidFill>
                  <a:schemeClr val="tx1"/>
                </a:solidFill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</a:rPr>
              <a:t>Pozor na psa!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1BF8-6BFF-45CB-89D3-F235FB3CA14D}" type="slidenum">
              <a:rPr lang="cs-CZ"/>
              <a:pPr/>
              <a:t>14</a:t>
            </a:fld>
            <a:endParaRPr lang="cs-CZ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Konstativy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7675587" cy="4789488"/>
          </a:xfrm>
        </p:spPr>
        <p:txBody>
          <a:bodyPr/>
          <a:lstStyle/>
          <a:p>
            <a:r>
              <a:rPr lang="cs-CZ" sz="2000" dirty="0" err="1" smtClean="0">
                <a:solidFill>
                  <a:schemeClr val="tx2">
                    <a:lumMod val="75000"/>
                  </a:schemeClr>
                </a:solidFill>
              </a:rPr>
              <a:t>Konstativní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: věta především něco popisuje, lze u ní tedy určit, zda je pravdivá či ne. </a:t>
            </a:r>
          </a:p>
          <a:p>
            <a:pPr lvl="1"/>
            <a:r>
              <a:rPr lang="cs-CZ" sz="1800" dirty="0">
                <a:solidFill>
                  <a:schemeClr val="tx1"/>
                </a:solidFill>
              </a:rPr>
              <a:t>Londýn je hlavní město Anglie. </a:t>
            </a:r>
          </a:p>
          <a:p>
            <a:pPr lvl="1"/>
            <a:r>
              <a:rPr lang="cs-CZ" sz="1800" dirty="0">
                <a:solidFill>
                  <a:schemeClr val="tx1"/>
                </a:solidFill>
              </a:rPr>
              <a:t>Ta hra se mi líbí. </a:t>
            </a:r>
          </a:p>
          <a:p>
            <a:pPr lvl="1"/>
            <a:endParaRPr lang="cs-CZ" sz="1800" dirty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„Jak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udělat něco 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slovy“: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všechny výroky mají jak performativní, tak </a:t>
            </a:r>
            <a:r>
              <a:rPr lang="cs-CZ" sz="2000" dirty="0" err="1">
                <a:solidFill>
                  <a:schemeClr val="tx2">
                    <a:lumMod val="75000"/>
                  </a:schemeClr>
                </a:solidFill>
              </a:rPr>
              <a:t>konstativní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 rysy. </a:t>
            </a:r>
          </a:p>
          <a:p>
            <a:pPr lvl="1"/>
            <a:r>
              <a:rPr lang="cs-CZ" sz="1800" dirty="0">
                <a:solidFill>
                  <a:schemeClr val="tx1"/>
                </a:solidFill>
              </a:rPr>
              <a:t>„Vsázím se, že Sparta v sobotu vyhraje“. Věta vykonává akt sázky, ale zároveň je závislá na tom, zda je pravdivá: není-li v sobotu žádný zápas, akt sázky je neplatný. </a:t>
            </a:r>
          </a:p>
          <a:p>
            <a:pPr lvl="1"/>
            <a:endParaRPr lang="cs-CZ" sz="1800" dirty="0">
              <a:solidFill>
                <a:schemeClr val="tx1"/>
              </a:solidFill>
            </a:endParaRPr>
          </a:p>
          <a:p>
            <a:pPr lvl="1"/>
            <a:r>
              <a:rPr lang="cs-CZ" sz="1800" dirty="0">
                <a:solidFill>
                  <a:schemeClr val="tx1"/>
                </a:solidFill>
              </a:rPr>
              <a:t>„Ten pes se jmenuje </a:t>
            </a:r>
            <a:r>
              <a:rPr lang="cs-CZ" sz="1800" dirty="0" err="1">
                <a:solidFill>
                  <a:schemeClr val="tx1"/>
                </a:solidFill>
              </a:rPr>
              <a:t>Lassie</a:t>
            </a:r>
            <a:r>
              <a:rPr lang="cs-CZ" sz="1800" dirty="0">
                <a:solidFill>
                  <a:schemeClr val="tx1"/>
                </a:solidFill>
              </a:rPr>
              <a:t>, ale já tomu nevěřím“. U věty lze ověřit pravdivost, ale zároveň je závislá na podmínkách vhodnosti: nesplňuje podmínku, která tvrdí, že osoby musí mít adekvátní názory či záměry k tomu, aby vykonaly určitý akt. 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CDC3-AD58-41CB-8391-AEC5D63AC3A3}" type="slidenum">
              <a:rPr lang="cs-CZ"/>
              <a:pPr/>
              <a:t>15</a:t>
            </a:fld>
            <a:endParaRPr lang="cs-CZ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Obecná teorie mluvních aktů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571612"/>
            <a:ext cx="7748612" cy="47894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Rozlišení přesto ukázalo, že: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</a:rPr>
              <a:t>věty nejen popisují, ale také dělají.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</a:rPr>
              <a:t>existují konvence či podmínky vhodnosti, které spojují výroky (tedy jazyk) se sociálními aktivitami. </a:t>
            </a:r>
          </a:p>
          <a:p>
            <a:pPr lvl="1">
              <a:lnSpc>
                <a:spcPct val="90000"/>
              </a:lnSpc>
            </a:pPr>
            <a:endParaRPr lang="cs-CZ" sz="20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Obecná teorie mluvních aktů: </a:t>
            </a:r>
            <a:r>
              <a:rPr lang="cs-CZ" sz="2000" i="1" dirty="0">
                <a:solidFill>
                  <a:schemeClr val="tx2">
                    <a:lumMod val="75000"/>
                  </a:schemeClr>
                </a:solidFill>
              </a:rPr>
              <a:t>všechny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 výroky něco tvrdí i něco dělají, tj. všechny mají jak význam, tak i určitou sílu. Každý výrok činí 3 věci: 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chemeClr val="tx1"/>
                </a:solidFill>
                <a:effectLst/>
              </a:rPr>
              <a:t>Mluvčí pronese výrok, který na něco odkazuje („Zavři dveře““). </a:t>
            </a:r>
            <a:r>
              <a:rPr lang="cs-CZ" sz="1800" dirty="0" err="1">
                <a:solidFill>
                  <a:schemeClr val="tx1"/>
                </a:solidFill>
                <a:effectLst/>
              </a:rPr>
              <a:t>Lokuční</a:t>
            </a:r>
            <a:r>
              <a:rPr lang="cs-CZ" sz="1800" dirty="0">
                <a:solidFill>
                  <a:schemeClr val="tx1"/>
                </a:solidFill>
                <a:effectLst/>
              </a:rPr>
              <a:t> akt. 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chemeClr val="tx1"/>
                </a:solidFill>
                <a:effectLst/>
              </a:rPr>
              <a:t>Věta má určitou sílu, působnost (například rozdíl mezi povelem, žádostí a otázkou). </a:t>
            </a:r>
            <a:r>
              <a:rPr lang="cs-CZ" sz="1800" dirty="0" err="1">
                <a:solidFill>
                  <a:schemeClr val="tx1"/>
                </a:solidFill>
                <a:effectLst/>
              </a:rPr>
              <a:t>Ilokuční</a:t>
            </a:r>
            <a:r>
              <a:rPr lang="cs-CZ" sz="1800" dirty="0">
                <a:solidFill>
                  <a:schemeClr val="tx1"/>
                </a:solidFill>
                <a:effectLst/>
              </a:rPr>
              <a:t> akt: mluvčí vyjadřuje svůj vztah ke sdělovanému nebo záměr. 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chemeClr val="tx1"/>
                </a:solidFill>
                <a:effectLst/>
              </a:rPr>
              <a:t>Vyslovení věty má důsledky. </a:t>
            </a:r>
            <a:r>
              <a:rPr lang="cs-CZ" sz="1800" dirty="0" err="1">
                <a:solidFill>
                  <a:schemeClr val="tx1"/>
                </a:solidFill>
                <a:effectLst/>
              </a:rPr>
              <a:t>Perlokuční</a:t>
            </a:r>
            <a:r>
              <a:rPr lang="cs-CZ" sz="1800" dirty="0">
                <a:solidFill>
                  <a:schemeClr val="tx1"/>
                </a:solidFill>
                <a:effectLst/>
              </a:rPr>
              <a:t> akt: mluvní akt, v němž mluvčí úspěšně dokončil/a to, co bylo aktem zamýšleno.  </a:t>
            </a:r>
            <a:endParaRPr lang="cs-CZ" sz="2000" dirty="0">
              <a:solidFill>
                <a:schemeClr val="tx1"/>
              </a:solidFill>
              <a:effectLst/>
            </a:endParaRPr>
          </a:p>
          <a:p>
            <a:pPr lvl="1">
              <a:lnSpc>
                <a:spcPct val="90000"/>
              </a:lnSpc>
            </a:pPr>
            <a:endParaRPr lang="cs-CZ" sz="2000" dirty="0">
              <a:solidFill>
                <a:schemeClr val="folHlink"/>
              </a:solidFill>
              <a:effectLst/>
            </a:endParaRPr>
          </a:p>
          <a:p>
            <a:pPr>
              <a:lnSpc>
                <a:spcPct val="90000"/>
              </a:lnSpc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A395C7-2802-4E7D-B746-934B34F40E81}" type="slidenum">
              <a:rPr lang="cs-CZ"/>
              <a:pPr>
                <a:defRPr/>
              </a:pPr>
              <a:t>16</a:t>
            </a:fld>
            <a:endParaRPr lang="cs-CZ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142852"/>
            <a:ext cx="7239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b="1" dirty="0" smtClean="0"/>
              <a:t>Konverzační analýza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00174"/>
            <a:ext cx="7686700" cy="514353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000" dirty="0" err="1" smtClean="0">
                <a:solidFill>
                  <a:schemeClr val="tx2">
                    <a:lumMod val="75000"/>
                  </a:schemeClr>
                </a:solidFill>
              </a:rPr>
              <a:t>Harvey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tx2">
                    <a:lumMod val="75000"/>
                  </a:schemeClr>
                </a:solidFill>
              </a:rPr>
              <a:t>Sacks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, Emanuel </a:t>
            </a:r>
            <a:r>
              <a:rPr lang="cs-CZ" sz="2000" dirty="0" err="1" smtClean="0">
                <a:solidFill>
                  <a:schemeClr val="tx2">
                    <a:lumMod val="75000"/>
                  </a:schemeClr>
                </a:solidFill>
              </a:rPr>
              <a:t>Schegloff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2000" dirty="0" err="1" smtClean="0">
                <a:solidFill>
                  <a:schemeClr val="tx2">
                    <a:lumMod val="75000"/>
                  </a:schemeClr>
                </a:solidFill>
              </a:rPr>
              <a:t>Gail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tx2">
                    <a:lumMod val="75000"/>
                  </a:schemeClr>
                </a:solidFill>
              </a:rPr>
              <a:t>Jefferson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, Paul </a:t>
            </a:r>
            <a:r>
              <a:rPr lang="cs-CZ" sz="2000" dirty="0" err="1" smtClean="0">
                <a:solidFill>
                  <a:schemeClr val="tx2">
                    <a:lumMod val="75000"/>
                  </a:schemeClr>
                </a:solidFill>
              </a:rPr>
              <a:t>Drew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, John </a:t>
            </a:r>
            <a:r>
              <a:rPr lang="cs-CZ" sz="2000" dirty="0" err="1" smtClean="0">
                <a:solidFill>
                  <a:schemeClr val="tx2">
                    <a:lumMod val="75000"/>
                  </a:schemeClr>
                </a:solidFill>
              </a:rPr>
              <a:t>Heritage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Každodenní konverzace probíhající v </a:t>
            </a:r>
            <a:r>
              <a:rPr lang="cs-CZ" sz="2000" dirty="0" smtClean="0"/>
              <a:t>přirozeném prostředí. </a:t>
            </a: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Vymezování sdílených a systematicky se objevujících organizačních struktur (implicitních pravidel), jimiž se konverzace řídí. Tyto obecné a stabilní vzorce umožňují vzájemné porozumění mezi mluvčími a realizaci různorodých sociálních aktivit.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Základní organizační principy konverzace: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i="1" dirty="0" smtClean="0">
                <a:solidFill>
                  <a:schemeClr val="tx1"/>
                </a:solidFill>
              </a:rPr>
              <a:t>přilehlé páry (</a:t>
            </a:r>
            <a:r>
              <a:rPr lang="cs-CZ" sz="1800" i="1" dirty="0" err="1" smtClean="0">
                <a:solidFill>
                  <a:schemeClr val="tx1"/>
                </a:solidFill>
              </a:rPr>
              <a:t>adjacency</a:t>
            </a:r>
            <a:r>
              <a:rPr lang="cs-CZ" sz="1800" i="1" dirty="0" smtClean="0">
                <a:solidFill>
                  <a:schemeClr val="tx1"/>
                </a:solidFill>
              </a:rPr>
              <a:t> </a:t>
            </a:r>
            <a:r>
              <a:rPr lang="cs-CZ" sz="1800" i="1" dirty="0" err="1" smtClean="0">
                <a:solidFill>
                  <a:schemeClr val="tx1"/>
                </a:solidFill>
              </a:rPr>
              <a:t>pairs</a:t>
            </a:r>
            <a:r>
              <a:rPr lang="cs-CZ" sz="1800" i="1" dirty="0" smtClean="0">
                <a:solidFill>
                  <a:schemeClr val="tx1"/>
                </a:solidFill>
              </a:rPr>
              <a:t>). </a:t>
            </a:r>
            <a:r>
              <a:rPr lang="cs-CZ" sz="1800" dirty="0" smtClean="0">
                <a:solidFill>
                  <a:schemeClr val="tx1"/>
                </a:solidFill>
              </a:rPr>
              <a:t>Objeví-li se první část páru, stává se druhá část relevantní a očekávanou, i když její realizace může být odložena nebo k ní nemusí dojít.  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cs-CZ" sz="1800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i="1" dirty="0" smtClean="0">
                <a:solidFill>
                  <a:schemeClr val="tx1"/>
                </a:solidFill>
              </a:rPr>
              <a:t>preferenční struktura</a:t>
            </a:r>
            <a:r>
              <a:rPr lang="cs-CZ" sz="1800" dirty="0" smtClean="0">
                <a:solidFill>
                  <a:schemeClr val="tx1"/>
                </a:solidFill>
              </a:rPr>
              <a:t>: druhé části přilehlých párů se dělí na preferované a nepreferované odpovědi (souhlas – nesouhlas, přijetí – odmítnutí). Jedná se o deskriptivní kategorie, nepreferovaná odpověď zahrnuje více „interakční práce“.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91AC45-7526-46BA-8421-23BC8F792D1A}" type="slidenum">
              <a:rPr lang="cs-CZ"/>
              <a:pPr>
                <a:defRPr/>
              </a:pPr>
              <a:t>17</a:t>
            </a:fld>
            <a:endParaRPr lang="cs-CZ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b="1" smtClean="0"/>
              <a:t>Konverzační analýza II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86700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Kritéria preference: </a:t>
            </a:r>
            <a:r>
              <a:rPr lang="cs-CZ" sz="2000" dirty="0" smtClean="0"/>
              <a:t>příklad nepreferované odpovědi na otázku: „Půjdeme nakupovat“?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Odpověď předchází pauza.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Odpověď není přímá („No, myslím, že…).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Odpověď zahrnuje vysvětlení („…v tuhle dobu už bude zavřeno“). 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18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Návrh postupu: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1. O jakou sociální aktivitu se jedná?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2. Jaká sekvence aktivitě předcházela? Byla jí aktivita předpřipravena a jak?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3. Jaký je design výměny, jíž je aktivita zrealizována (použitá slova a fráze, prozodické a intonační rysy, apod.)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4. Jaké rysy má odpověď (zpoždění, ocenění návrhu, aj.)?  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Využití?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E3AF22-BF82-45AA-9354-E38847356CD8}" type="slidenum">
              <a:rPr lang="cs-CZ"/>
              <a:pPr>
                <a:defRPr/>
              </a:pPr>
              <a:t>18</a:t>
            </a:fld>
            <a:endParaRPr lang="cs-CZ"/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smtClean="0"/>
              <a:t>Building power asymmetries in girls' interaction</a:t>
            </a:r>
            <a:r>
              <a:rPr lang="cs-CZ" sz="2400" smtClean="0"/>
              <a:t>, Goodwin, D</a:t>
            </a:r>
            <a:r>
              <a:rPr lang="en-US" sz="2400" smtClean="0"/>
              <a:t>&amp;</a:t>
            </a:r>
            <a:r>
              <a:rPr lang="cs-CZ" sz="2400" smtClean="0"/>
              <a:t>S, 2002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Sledování výstavby mocenské nerovnováhy v každodenní interakci</a:t>
            </a:r>
          </a:p>
          <a:p>
            <a:pPr lvl="1" eaLnBrk="1" hangingPunct="1"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Detailní analýza přirozené interakce ukazuje, že dívky v některých kontextech usilují o dominanci spíše než o kooperaci, tj. uplatňují praktiky exkluze, vytváření mocenské nerovnováhy a vykazují preferenci nesouhlasu a udržování rozporů.</a:t>
            </a:r>
          </a:p>
          <a:p>
            <a:pPr lvl="1" eaLnBrk="1" hangingPunct="1">
              <a:defRPr/>
            </a:pPr>
            <a:endParaRPr lang="cs-CZ" sz="1800" dirty="0" smtClean="0">
              <a:solidFill>
                <a:schemeClr val="tx1"/>
              </a:solidFill>
            </a:endParaRPr>
          </a:p>
          <a:p>
            <a:pPr lvl="1" eaLnBrk="1" hangingPunct="1">
              <a:defRPr/>
            </a:pP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Poznatky CA o architektuře konverzace umožňují sledovat dynamiku mocenských vztahů na </a:t>
            </a:r>
            <a:r>
              <a:rPr lang="cs-CZ" sz="1800" dirty="0" err="1" smtClean="0">
                <a:solidFill>
                  <a:schemeClr val="tx2">
                    <a:lumMod val="75000"/>
                  </a:schemeClr>
                </a:solidFill>
              </a:rPr>
              <a:t>mikro</a:t>
            </a: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-úrovni interakce (sledování voleb):</a:t>
            </a:r>
          </a:p>
          <a:p>
            <a:pPr lvl="2" eaLnBrk="1" hangingPunct="1">
              <a:defRPr/>
            </a:pPr>
            <a:r>
              <a:rPr lang="cs-CZ" sz="1600" b="1" dirty="0" smtClean="0"/>
              <a:t>Zahájení konverzace bez úvodu</a:t>
            </a:r>
          </a:p>
          <a:p>
            <a:pPr lvl="2" eaLnBrk="1" hangingPunct="1">
              <a:defRPr/>
            </a:pPr>
            <a:r>
              <a:rPr lang="cs-CZ" sz="1600" b="1" dirty="0" smtClean="0"/>
              <a:t>Přímé odmítnutí</a:t>
            </a:r>
          </a:p>
          <a:p>
            <a:pPr lvl="2" eaLnBrk="1" hangingPunct="1">
              <a:defRPr/>
            </a:pPr>
            <a:r>
              <a:rPr lang="cs-CZ" sz="1600" b="1" dirty="0" smtClean="0"/>
              <a:t>Používání direktiv</a:t>
            </a:r>
          </a:p>
          <a:p>
            <a:pPr lvl="2" eaLnBrk="1" hangingPunct="1">
              <a:defRPr/>
            </a:pPr>
            <a:r>
              <a:rPr lang="cs-CZ" sz="1600" b="1" dirty="0" smtClean="0"/>
              <a:t>Odmítnutí není vysvětleno ani zmírněno</a:t>
            </a:r>
          </a:p>
          <a:p>
            <a:pPr lvl="2" eaLnBrk="1" hangingPunct="1">
              <a:defRPr/>
            </a:pPr>
            <a:r>
              <a:rPr lang="cs-CZ" sz="1600" b="1" dirty="0" smtClean="0"/>
              <a:t>Neposkytnutí odpovědi (viz přilehlé páry)</a:t>
            </a:r>
          </a:p>
          <a:p>
            <a:pPr lvl="2" eaLnBrk="1" hangingPunct="1">
              <a:defRPr/>
            </a:pPr>
            <a:r>
              <a:rPr lang="cs-CZ" sz="1600" b="1" dirty="0" smtClean="0"/>
              <a:t>Změna tématu před doplněním páru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D3662D-7081-4F3D-B49D-C6546314BC67}" type="slidenum">
              <a:rPr lang="cs-CZ"/>
              <a:pPr>
                <a:defRPr/>
              </a:pPr>
              <a:t>19</a:t>
            </a:fld>
            <a:endParaRPr lang="cs-CZ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400" dirty="0" smtClean="0"/>
              <a:t>Just say No? </a:t>
            </a:r>
            <a:r>
              <a:rPr lang="cs-CZ" sz="2400" dirty="0" err="1" smtClean="0"/>
              <a:t>Kitzinger</a:t>
            </a:r>
            <a:r>
              <a:rPr lang="cs-CZ" sz="2400" dirty="0" smtClean="0"/>
              <a:t>, </a:t>
            </a:r>
            <a:r>
              <a:rPr lang="cs-CZ" sz="2400" dirty="0" err="1" smtClean="0"/>
              <a:t>Frith</a:t>
            </a:r>
            <a:r>
              <a:rPr lang="cs-CZ" sz="2400" dirty="0" smtClean="0"/>
              <a:t>, D</a:t>
            </a:r>
            <a:r>
              <a:rPr lang="en-US" sz="2400" dirty="0" smtClean="0"/>
              <a:t>&amp;</a:t>
            </a:r>
            <a:r>
              <a:rPr lang="cs-CZ" sz="2400" dirty="0" smtClean="0"/>
              <a:t>S, 1999. </a:t>
            </a:r>
            <a:r>
              <a:rPr lang="cs-CZ" sz="4000" dirty="0" smtClean="0"/>
              <a:t> 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15262" cy="5257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Problém „znásilnění </a:t>
            </a:r>
            <a:r>
              <a:rPr lang="cs-CZ" sz="2000" dirty="0" smtClean="0"/>
              <a:t>na </a:t>
            </a:r>
            <a:r>
              <a:rPr lang="cs-CZ" sz="2000" dirty="0" smtClean="0"/>
              <a:t>schůzce“ </a:t>
            </a: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Výchozí problém: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Edukační programy, rozšíření modelu dvou kultur (</a:t>
            </a:r>
            <a:r>
              <a:rPr lang="cs-CZ" sz="1800" dirty="0" err="1" smtClean="0">
                <a:solidFill>
                  <a:schemeClr val="tx1"/>
                </a:solidFill>
              </a:rPr>
              <a:t>Tannen</a:t>
            </a:r>
            <a:r>
              <a:rPr lang="cs-CZ" sz="1800" dirty="0" smtClean="0">
                <a:solidFill>
                  <a:schemeClr val="tx1"/>
                </a:solidFill>
              </a:rPr>
              <a:t>), ke znásilnění přispívá neschopnost žen říci jednoznačné </a:t>
            </a:r>
            <a:r>
              <a:rPr lang="cs-CZ" sz="1800" dirty="0" smtClean="0">
                <a:solidFill>
                  <a:schemeClr val="tx1"/>
                </a:solidFill>
              </a:rPr>
              <a:t>„NE!“. </a:t>
            </a:r>
            <a:endParaRPr lang="cs-CZ" sz="1800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Uváděné důvody: osobnostní rysy (nedostatečná sebedůvěra, nedostatek asertivity), výchova (empatie, péče o druhé</a:t>
            </a:r>
            <a:r>
              <a:rPr lang="cs-CZ" sz="1800" dirty="0" smtClean="0">
                <a:solidFill>
                  <a:schemeClr val="tx1"/>
                </a:solidFill>
              </a:rPr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18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CA studie: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„Ne“ je v rozporu s normativním průběhem </a:t>
            </a:r>
            <a:r>
              <a:rPr lang="cs-CZ" sz="1800" i="1" dirty="0" smtClean="0">
                <a:solidFill>
                  <a:schemeClr val="tx1"/>
                </a:solidFill>
              </a:rPr>
              <a:t>běžné</a:t>
            </a:r>
            <a:r>
              <a:rPr lang="cs-CZ" sz="1800" dirty="0" smtClean="0">
                <a:solidFill>
                  <a:schemeClr val="tx1"/>
                </a:solidFill>
              </a:rPr>
              <a:t> konverzace v </a:t>
            </a:r>
            <a:r>
              <a:rPr lang="cs-CZ" sz="1800" i="1" dirty="0" smtClean="0">
                <a:solidFill>
                  <a:schemeClr val="tx1"/>
                </a:solidFill>
              </a:rPr>
              <a:t>jakémkoliv </a:t>
            </a:r>
            <a:r>
              <a:rPr lang="cs-CZ" sz="1800" dirty="0" smtClean="0">
                <a:solidFill>
                  <a:schemeClr val="tx1"/>
                </a:solidFill>
              </a:rPr>
              <a:t>kontextu, tj. obtíže nejsou důsledkem nedostatečné schopnosti žen komunikovat, viz typické charakteristiky odmítnutí, které se uplatňují i při sexuálním odmítnutí: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600" dirty="0" smtClean="0"/>
              <a:t>pauza, zaváhání (</a:t>
            </a:r>
            <a:r>
              <a:rPr lang="cs-CZ" sz="1600" dirty="0" err="1" smtClean="0"/>
              <a:t>hhh</a:t>
            </a:r>
            <a:r>
              <a:rPr lang="cs-CZ" sz="1600" dirty="0" smtClean="0"/>
              <a:t>.)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600" dirty="0" smtClean="0"/>
              <a:t>úvod (vlastně)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600" dirty="0" smtClean="0"/>
              <a:t>zmírnění:  ocenění, omluva, kompliment, oddálené přijetí, návrh alternativy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600" dirty="0" smtClean="0"/>
              <a:t>vysvětlení: rutinně založeno na nemožnosti, ne na nechuti, nezájmu, apod.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3FBEB-EEFF-43CD-A000-D5783B60114C}" type="slidenum">
              <a:rPr lang="cs-CZ"/>
              <a:pPr>
                <a:defRPr/>
              </a:pPr>
              <a:t>2</a:t>
            </a:fld>
            <a:endParaRPr lang="cs-CZ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b="1" smtClean="0"/>
              <a:t>Fokus diskurzivní analýzy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71612"/>
            <a:ext cx="7686700" cy="5026038"/>
          </a:xfrm>
        </p:spPr>
        <p:txBody>
          <a:bodyPr>
            <a:noAutofit/>
          </a:bodyPr>
          <a:lstStyle/>
          <a:p>
            <a:pPr>
              <a:lnSpc>
                <a:spcPct val="95000"/>
              </a:lnSpc>
              <a:defRPr/>
            </a:pPr>
            <a:r>
              <a:rPr lang="cs-CZ" sz="1800" dirty="0" smtClean="0"/>
              <a:t>Diskurzivní analýza umožňuje zkoumat, jak je </a:t>
            </a:r>
            <a:r>
              <a:rPr lang="cs-CZ" sz="1800" dirty="0" smtClean="0"/>
              <a:t>psychická a sociální </a:t>
            </a:r>
            <a:r>
              <a:rPr lang="cs-CZ" sz="1800" dirty="0" smtClean="0"/>
              <a:t>realita utvářena, sjednávána, reprodukována nebo transformována v jazyce a jiných znakových </a:t>
            </a:r>
            <a:r>
              <a:rPr lang="cs-CZ" sz="1800" dirty="0" smtClean="0"/>
              <a:t>systémech (legitimizace, humor, popisnost,…). </a:t>
            </a:r>
            <a:endParaRPr lang="cs-CZ" sz="1800" dirty="0" smtClean="0"/>
          </a:p>
          <a:p>
            <a:pPr eaLnBrk="1" hangingPunct="1">
              <a:lnSpc>
                <a:spcPct val="95000"/>
              </a:lnSpc>
              <a:buFont typeface="Wingdings" pitchFamily="2" charset="2"/>
              <a:buNone/>
              <a:defRPr/>
            </a:pPr>
            <a:endParaRPr lang="cs-CZ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Diskurzivně analytická tradice zahrnuje: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u="sng" dirty="0" smtClean="0">
                <a:solidFill>
                  <a:schemeClr val="tx1"/>
                </a:solidFill>
              </a:rPr>
              <a:t>Konverzační analýza </a:t>
            </a:r>
            <a:r>
              <a:rPr lang="cs-CZ" sz="1800" dirty="0" smtClean="0">
                <a:solidFill>
                  <a:schemeClr val="tx1"/>
                </a:solidFill>
              </a:rPr>
              <a:t>a etnometodologie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Sociolingvistika a etnografie komunikace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u="sng" dirty="0" smtClean="0">
                <a:solidFill>
                  <a:schemeClr val="tx1"/>
                </a:solidFill>
              </a:rPr>
              <a:t>Sociálně-psychologická DA (diskurzivní psychologie, rétorická psychologie, analýza interpretačních repertoárů)</a:t>
            </a:r>
            <a:endParaRPr lang="en-US" sz="1800" u="sng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Kritická diskurzivní analýza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Foucaultovská analýza diskurzů / poststrukturalistická diskurzivní analýza 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cs-CZ" sz="18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Dva hlavní </a:t>
            </a: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„proudy“: </a:t>
            </a:r>
            <a:endParaRPr lang="cs-CZ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i="1" dirty="0" smtClean="0">
                <a:solidFill>
                  <a:schemeClr val="tx1"/>
                </a:solidFill>
              </a:rPr>
              <a:t>Konverzačně-analytické  / </a:t>
            </a:r>
            <a:r>
              <a:rPr lang="cs-CZ" sz="1800" i="1" dirty="0" err="1" smtClean="0">
                <a:solidFill>
                  <a:schemeClr val="tx1"/>
                </a:solidFill>
              </a:rPr>
              <a:t>interakcionistické</a:t>
            </a:r>
            <a:r>
              <a:rPr lang="cs-CZ" sz="1800" i="1" dirty="0" smtClean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(</a:t>
            </a:r>
            <a:r>
              <a:rPr lang="cs-CZ" sz="1800" dirty="0" smtClean="0">
                <a:solidFill>
                  <a:schemeClr val="tx1"/>
                </a:solidFill>
              </a:rPr>
              <a:t>etnometodologie, analytická filozofie)</a:t>
            </a:r>
            <a:endParaRPr lang="cs-CZ" sz="1800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i="1" dirty="0" smtClean="0">
                <a:solidFill>
                  <a:schemeClr val="tx1"/>
                </a:solidFill>
              </a:rPr>
              <a:t>Kritické</a:t>
            </a:r>
            <a:r>
              <a:rPr lang="cs-CZ" sz="1800" dirty="0" smtClean="0">
                <a:solidFill>
                  <a:schemeClr val="tx1"/>
                </a:solidFill>
              </a:rPr>
              <a:t> / </a:t>
            </a:r>
            <a:r>
              <a:rPr lang="cs-CZ" sz="1800" dirty="0" err="1" smtClean="0">
                <a:solidFill>
                  <a:schemeClr val="tx1"/>
                </a:solidFill>
              </a:rPr>
              <a:t>socio</a:t>
            </a:r>
            <a:r>
              <a:rPr lang="cs-CZ" sz="1800" dirty="0" smtClean="0">
                <a:solidFill>
                  <a:schemeClr val="tx1"/>
                </a:solidFill>
              </a:rPr>
              <a:t>-politické (mocenská a institucionální organizace diskurzu)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525C6C-6BB4-4873-96E7-7A84A52F7E79}" type="slidenum">
              <a:rPr lang="cs-CZ"/>
              <a:pPr>
                <a:defRPr/>
              </a:pPr>
              <a:t>20</a:t>
            </a:fld>
            <a:endParaRPr lang="cs-CZ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00174"/>
            <a:ext cx="7615262" cy="4808551"/>
          </a:xfrm>
        </p:spPr>
        <p:txBody>
          <a:bodyPr>
            <a:normAutofit lnSpcReduction="10000"/>
          </a:bodyPr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Návrhy edukačních programů (říci „ne“ bez váhání, vysvětlování, omluv, stačí říci „prostě nechci“) narušují </a:t>
            </a:r>
            <a:r>
              <a:rPr lang="cs-CZ" sz="1800" dirty="0" smtClean="0">
                <a:solidFill>
                  <a:schemeClr val="tx1"/>
                </a:solidFill>
              </a:rPr>
              <a:t>implicitní </a:t>
            </a:r>
            <a:r>
              <a:rPr lang="cs-CZ" sz="1800" dirty="0" smtClean="0">
                <a:solidFill>
                  <a:schemeClr val="tx1"/>
                </a:solidFill>
              </a:rPr>
              <a:t>pravidla konverzace: pozice nekompetentní mluvčí (výzkum na téma asertivity)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1800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CA studie ukazují, že odmítnutí je jako takové pochopeno jen na základě některého z uvedených rysů, a to jak ženami, tak muži (ukázka: orientace na odmítnutí, srov. s charakteristikami </a:t>
            </a:r>
            <a:r>
              <a:rPr lang="cs-CZ" sz="1800" dirty="0" smtClean="0">
                <a:solidFill>
                  <a:schemeClr val="tx1"/>
                </a:solidFill>
              </a:rPr>
              <a:t>souhlasu), </a:t>
            </a:r>
            <a:r>
              <a:rPr lang="cs-CZ" sz="1800" dirty="0" smtClean="0">
                <a:solidFill>
                  <a:schemeClr val="tx1"/>
                </a:solidFill>
              </a:rPr>
              <a:t>tj. muži </a:t>
            </a:r>
            <a:r>
              <a:rPr lang="cs-CZ" sz="1800" i="1" dirty="0" smtClean="0">
                <a:solidFill>
                  <a:schemeClr val="tx1"/>
                </a:solidFill>
              </a:rPr>
              <a:t>jsou schopni</a:t>
            </a:r>
            <a:r>
              <a:rPr lang="cs-CZ" sz="1800" dirty="0" smtClean="0">
                <a:solidFill>
                  <a:schemeClr val="tx1"/>
                </a:solidFill>
              </a:rPr>
              <a:t> je rozeznat.  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1800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„Ne“ není k vyjádření a pochopení odmítnutí nutné a ve většině případů jej ani nezahrnuje. Dostačující k rozpoznání odmítnutí je dostačující dokonce </a:t>
            </a:r>
            <a:r>
              <a:rPr lang="cs-CZ" sz="1800" dirty="0" smtClean="0">
                <a:solidFill>
                  <a:schemeClr val="tx1"/>
                </a:solidFill>
              </a:rPr>
              <a:t>pomalu </a:t>
            </a:r>
            <a:r>
              <a:rPr lang="cs-CZ" sz="1800" dirty="0" smtClean="0">
                <a:solidFill>
                  <a:schemeClr val="tx1"/>
                </a:solidFill>
              </a:rPr>
              <a:t>vyslovený souhlas či kompliment. 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1800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Závěr: ženy v případě sexuálního odmítnutí používají srozumitelné a efektivní způsoby vyjádření odmítnutí. Odmítnutí však není přijato. Problémem je toto nepřijetí a skutečnost, že vzhledem na rozšíření </a:t>
            </a:r>
            <a:r>
              <a:rPr lang="cs-CZ" sz="1800" dirty="0" smtClean="0">
                <a:solidFill>
                  <a:schemeClr val="tx1"/>
                </a:solidFill>
              </a:rPr>
              <a:t>„komunikačního </a:t>
            </a:r>
            <a:r>
              <a:rPr lang="cs-CZ" sz="1800" dirty="0" smtClean="0">
                <a:solidFill>
                  <a:schemeClr val="tx1"/>
                </a:solidFill>
              </a:rPr>
              <a:t>modelu“ může být i případné zřetelné „ne“ označeno za nedostatečné.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918FBA-6D87-4ABC-8DB5-E1265E6CEF74}" type="slidenum">
              <a:rPr lang="cs-CZ"/>
              <a:pPr>
                <a:defRPr/>
              </a:pPr>
              <a:t>21</a:t>
            </a:fld>
            <a:endParaRPr lang="cs-CZ"/>
          </a:p>
        </p:txBody>
      </p:sp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smtClean="0"/>
              <a:t>Příklad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1800" b="1" dirty="0" smtClean="0"/>
              <a:t>A</a:t>
            </a:r>
            <a:r>
              <a:rPr lang="en-US" sz="1800" dirty="0" smtClean="0"/>
              <a:t>: If you </a:t>
            </a:r>
            <a:r>
              <a:rPr lang="cs-CZ" sz="1800" dirty="0" err="1" smtClean="0"/>
              <a:t>wanted</a:t>
            </a:r>
            <a:r>
              <a:rPr lang="cs-CZ" sz="1800" dirty="0" smtClean="0"/>
              <a:t> to</a:t>
            </a:r>
            <a:r>
              <a:rPr lang="en-US" sz="1800" dirty="0" smtClean="0"/>
              <a:t>: ‘</a:t>
            </a:r>
            <a:r>
              <a:rPr lang="en-US" sz="1800" dirty="0" err="1" smtClean="0"/>
              <a:t>hhh</a:t>
            </a:r>
            <a:r>
              <a:rPr lang="en-US" sz="1800" dirty="0" smtClean="0"/>
              <a:t> you could meet me at UCB an’ I could show you some a’ other things on the computer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(.)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>
                <a:solidFill>
                  <a:schemeClr val="accent1"/>
                </a:solidFill>
              </a:rPr>
              <a:t>Maybe even teach you how to </a:t>
            </a:r>
            <a:r>
              <a:rPr lang="en-US" sz="1800" dirty="0" err="1" smtClean="0">
                <a:solidFill>
                  <a:schemeClr val="accent1"/>
                </a:solidFill>
              </a:rPr>
              <a:t>programme</a:t>
            </a:r>
            <a:r>
              <a:rPr lang="en-US" sz="1800" dirty="0" smtClean="0">
                <a:solidFill>
                  <a:schemeClr val="accent1"/>
                </a:solidFill>
              </a:rPr>
              <a:t> Basic of something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b="1" dirty="0" smtClean="0"/>
              <a:t>B</a:t>
            </a:r>
            <a:r>
              <a:rPr lang="en-US" sz="1800" dirty="0" smtClean="0"/>
              <a:t>: (0.6) Well, I don’t know if I’d </a:t>
            </a:r>
            <a:r>
              <a:rPr lang="en-US" sz="1800" dirty="0" err="1" smtClean="0"/>
              <a:t>wanna</a:t>
            </a:r>
            <a:r>
              <a:rPr lang="en-US" sz="1800" dirty="0" smtClean="0"/>
              <a:t> get all that </a:t>
            </a:r>
            <a:r>
              <a:rPr lang="en-US" sz="1800" dirty="0" err="1" smtClean="0"/>
              <a:t>invo:lved</a:t>
            </a:r>
            <a:r>
              <a:rPr lang="en-US" sz="1800" dirty="0" smtClean="0"/>
              <a:t>, </a:t>
            </a:r>
            <a:r>
              <a:rPr lang="en-US" sz="1800" dirty="0" err="1" smtClean="0"/>
              <a:t>hh’hhh</a:t>
            </a:r>
            <a:r>
              <a:rPr lang="en-US" sz="1800" dirty="0" smtClean="0"/>
              <a:t>”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b="1" dirty="0" smtClean="0">
                <a:solidFill>
                  <a:schemeClr val="accent1"/>
                </a:solidFill>
              </a:rPr>
              <a:t>A</a:t>
            </a:r>
            <a:r>
              <a:rPr lang="en-US" sz="1800" dirty="0" smtClean="0">
                <a:solidFill>
                  <a:schemeClr val="accent1"/>
                </a:solidFill>
              </a:rPr>
              <a:t>: It’s really </a:t>
            </a:r>
            <a:r>
              <a:rPr lang="en-US" sz="1800" u="sng" dirty="0" err="1" smtClean="0">
                <a:solidFill>
                  <a:schemeClr val="accent1"/>
                </a:solidFill>
              </a:rPr>
              <a:t>interesti:ng</a:t>
            </a:r>
            <a:r>
              <a:rPr lang="en-US" sz="1800" dirty="0" smtClean="0">
                <a:solidFill>
                  <a:schemeClr val="accent1"/>
                </a:solidFill>
              </a:rPr>
              <a:t>. </a:t>
            </a:r>
          </a:p>
        </p:txBody>
      </p:sp>
      <p:sp>
        <p:nvSpPr>
          <p:cNvPr id="2570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86248" y="1643050"/>
            <a:ext cx="4038600" cy="4708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>
                <a:solidFill>
                  <a:schemeClr val="accent1"/>
                </a:solidFill>
              </a:rPr>
              <a:t>Dodatečný argument následující po pauze ukazuje orientaci </a:t>
            </a:r>
            <a:r>
              <a:rPr lang="cs-CZ" sz="1800" b="1" dirty="0" smtClean="0">
                <a:solidFill>
                  <a:schemeClr val="accent1"/>
                </a:solidFill>
              </a:rPr>
              <a:t>A</a:t>
            </a:r>
            <a:r>
              <a:rPr lang="cs-CZ" sz="1800" dirty="0" smtClean="0">
                <a:solidFill>
                  <a:schemeClr val="accent1"/>
                </a:solidFill>
              </a:rPr>
              <a:t> na odmítnutí a snahu mu předejít.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Odpověď </a:t>
            </a:r>
            <a:r>
              <a:rPr lang="cs-CZ" sz="1800" b="1" dirty="0" smtClean="0"/>
              <a:t>B</a:t>
            </a:r>
            <a:r>
              <a:rPr lang="cs-CZ" sz="1800" dirty="0" smtClean="0"/>
              <a:t> vykazuje typické rysy odmítnutí, mimo jiné je nepřímé.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1800" dirty="0" smtClean="0">
              <a:solidFill>
                <a:srgbClr val="BDD3FF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>
                <a:solidFill>
                  <a:schemeClr val="accent1"/>
                </a:solidFill>
              </a:rPr>
              <a:t>Další přesvědčující argument ukazuje, že předchozí věta </a:t>
            </a:r>
            <a:r>
              <a:rPr lang="cs-CZ" sz="1800" i="1" dirty="0" smtClean="0">
                <a:solidFill>
                  <a:schemeClr val="accent1"/>
                </a:solidFill>
              </a:rPr>
              <a:t>je</a:t>
            </a:r>
            <a:r>
              <a:rPr lang="cs-CZ" sz="1800" dirty="0" smtClean="0">
                <a:solidFill>
                  <a:schemeClr val="accent1"/>
                </a:solidFill>
              </a:rPr>
              <a:t> </a:t>
            </a:r>
            <a:r>
              <a:rPr lang="cs-CZ" sz="1800" b="1" dirty="0" smtClean="0">
                <a:solidFill>
                  <a:schemeClr val="accent1"/>
                </a:solidFill>
              </a:rPr>
              <a:t>A</a:t>
            </a:r>
            <a:r>
              <a:rPr lang="cs-CZ" sz="1800" dirty="0" smtClean="0">
                <a:solidFill>
                  <a:schemeClr val="accent1"/>
                </a:solidFill>
              </a:rPr>
              <a:t> jako odmítnutí pochopena, tj. </a:t>
            </a:r>
            <a:r>
              <a:rPr lang="cs-CZ" sz="1800" b="1" dirty="0" smtClean="0">
                <a:solidFill>
                  <a:schemeClr val="accent1"/>
                </a:solidFill>
              </a:rPr>
              <a:t>B</a:t>
            </a:r>
            <a:r>
              <a:rPr lang="cs-CZ" sz="1800" dirty="0" smtClean="0">
                <a:solidFill>
                  <a:schemeClr val="accent1"/>
                </a:solidFill>
              </a:rPr>
              <a:t> odmítnutí komunikuje úspěšně, ale zatím nebylo </a:t>
            </a:r>
            <a:r>
              <a:rPr lang="cs-CZ" sz="1800" b="1" dirty="0" smtClean="0">
                <a:solidFill>
                  <a:schemeClr val="accent1"/>
                </a:solidFill>
              </a:rPr>
              <a:t>A</a:t>
            </a:r>
            <a:r>
              <a:rPr lang="cs-CZ" sz="1800" dirty="0" smtClean="0">
                <a:solidFill>
                  <a:schemeClr val="accent1"/>
                </a:solidFill>
              </a:rPr>
              <a:t> přijato.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4D770C-C6EB-43C3-A967-D87B7177181F}" type="slidenum">
              <a:rPr lang="cs-CZ"/>
              <a:pPr>
                <a:defRPr/>
              </a:pPr>
              <a:t>22</a:t>
            </a:fld>
            <a:endParaRPr lang="cs-CZ"/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b="1" smtClean="0"/>
              <a:t>Literatura k CA a sociolingvistice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0035" y="1643050"/>
            <a:ext cx="7643866" cy="470852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1800" dirty="0" smtClean="0"/>
              <a:t>Austin. J. L. (2000). </a:t>
            </a:r>
            <a:r>
              <a:rPr lang="en-US" sz="1800" dirty="0" err="1" smtClean="0"/>
              <a:t>Jak</a:t>
            </a:r>
            <a:r>
              <a:rPr lang="en-US" sz="1800" dirty="0" smtClean="0"/>
              <a:t> </a:t>
            </a:r>
            <a:r>
              <a:rPr lang="en-US" sz="1800" dirty="0" err="1" smtClean="0"/>
              <a:t>udělat</a:t>
            </a:r>
            <a:r>
              <a:rPr lang="en-US" sz="1800" dirty="0" smtClean="0"/>
              <a:t> </a:t>
            </a:r>
            <a:r>
              <a:rPr lang="en-US" sz="1800" dirty="0" err="1" smtClean="0"/>
              <a:t>něco</a:t>
            </a:r>
            <a:r>
              <a:rPr lang="en-US" sz="1800" dirty="0" smtClean="0"/>
              <a:t> </a:t>
            </a:r>
            <a:r>
              <a:rPr lang="en-US" sz="1800" dirty="0" err="1" smtClean="0"/>
              <a:t>slovy</a:t>
            </a:r>
            <a:r>
              <a:rPr lang="en-US" sz="1800" dirty="0" smtClean="0"/>
              <a:t>. </a:t>
            </a:r>
            <a:r>
              <a:rPr lang="en-US" sz="1800" dirty="0" err="1" smtClean="0"/>
              <a:t>Praha</a:t>
            </a:r>
            <a:r>
              <a:rPr lang="en-US" sz="1800" dirty="0" smtClean="0"/>
              <a:t>: </a:t>
            </a:r>
            <a:r>
              <a:rPr lang="en-US" sz="1800" dirty="0" err="1" smtClean="0"/>
              <a:t>Filosofia</a:t>
            </a:r>
            <a:r>
              <a:rPr lang="en-US" sz="1800" dirty="0" smtClean="0"/>
              <a:t>. </a:t>
            </a:r>
          </a:p>
          <a:p>
            <a:pPr eaLnBrk="1" hangingPunct="1">
              <a:defRPr/>
            </a:pPr>
            <a:r>
              <a:rPr lang="en-US" sz="1800" dirty="0" smtClean="0"/>
              <a:t>Heritage, J. (1984). </a:t>
            </a:r>
            <a:r>
              <a:rPr lang="en-US" sz="1800" dirty="0" err="1" smtClean="0"/>
              <a:t>Garfinkel</a:t>
            </a:r>
            <a:r>
              <a:rPr lang="en-US" sz="1800" dirty="0" smtClean="0"/>
              <a:t> and </a:t>
            </a:r>
            <a:r>
              <a:rPr lang="en-US" sz="1800" dirty="0" err="1" smtClean="0"/>
              <a:t>Ethnomethodology</a:t>
            </a:r>
            <a:r>
              <a:rPr lang="en-US" sz="1800" dirty="0" smtClean="0"/>
              <a:t>. Cambridge: Polity </a:t>
            </a:r>
            <a:r>
              <a:rPr lang="en-US" sz="1800" dirty="0" smtClean="0"/>
              <a:t>Press</a:t>
            </a:r>
            <a:r>
              <a:rPr lang="en-US" sz="1800" dirty="0" smtClean="0"/>
              <a:t>. </a:t>
            </a:r>
          </a:p>
          <a:p>
            <a:pPr eaLnBrk="1" hangingPunct="1">
              <a:defRPr/>
            </a:pPr>
            <a:r>
              <a:rPr lang="en-US" sz="1800" dirty="0" smtClean="0"/>
              <a:t>Holmes, J. (1992). An Introduction to Sociolinguistics. Longman: London </a:t>
            </a:r>
            <a:r>
              <a:rPr lang="en-US" sz="1800" dirty="0" smtClean="0"/>
              <a:t>and </a:t>
            </a:r>
            <a:r>
              <a:rPr lang="en-US" sz="1800" dirty="0" smtClean="0"/>
              <a:t>New York. </a:t>
            </a:r>
          </a:p>
          <a:p>
            <a:pPr eaLnBrk="1" hangingPunct="1">
              <a:defRPr/>
            </a:pPr>
            <a:r>
              <a:rPr lang="en-US" sz="1800" dirty="0" smtClean="0"/>
              <a:t>Sacks, H. (1992). Lectures on Conversation. Volume 1, 2. Oxford: </a:t>
            </a:r>
            <a:r>
              <a:rPr lang="en-US" sz="1800" dirty="0" smtClean="0"/>
              <a:t>Blackwell</a:t>
            </a:r>
            <a:r>
              <a:rPr lang="en-US" sz="1800" dirty="0" smtClean="0"/>
              <a:t>. </a:t>
            </a:r>
          </a:p>
          <a:p>
            <a:pPr eaLnBrk="1" hangingPunct="1">
              <a:defRPr/>
            </a:pPr>
            <a:r>
              <a:rPr lang="en-US" sz="1800" dirty="0" err="1" smtClean="0"/>
              <a:t>Schiffrin</a:t>
            </a:r>
            <a:r>
              <a:rPr lang="en-US" sz="1800" dirty="0" smtClean="0"/>
              <a:t>, D. (1994). Approaches to discourse. Oxford: Blackwell. </a:t>
            </a:r>
          </a:p>
          <a:p>
            <a:pPr eaLnBrk="1" hangingPunct="1">
              <a:defRPr/>
            </a:pPr>
            <a:r>
              <a:rPr lang="en-US" sz="1800" dirty="0" err="1" smtClean="0"/>
              <a:t>Schiffrin</a:t>
            </a:r>
            <a:r>
              <a:rPr lang="en-US" sz="1800" dirty="0" smtClean="0"/>
              <a:t>, D., </a:t>
            </a:r>
            <a:r>
              <a:rPr lang="en-US" sz="1800" dirty="0" err="1" smtClean="0"/>
              <a:t>Tannen</a:t>
            </a:r>
            <a:r>
              <a:rPr lang="en-US" sz="1800" dirty="0" smtClean="0"/>
              <a:t>, D., Hamilton, H.E. (2001). Handbook of discourse </a:t>
            </a:r>
            <a:r>
              <a:rPr lang="en-US" sz="1800" dirty="0" smtClean="0"/>
              <a:t>analysis</a:t>
            </a:r>
            <a:r>
              <a:rPr lang="en-US" sz="1800" dirty="0" smtClean="0"/>
              <a:t>. Oxford: Blackwell. </a:t>
            </a:r>
          </a:p>
          <a:p>
            <a:pPr eaLnBrk="1" hangingPunct="1">
              <a:defRPr/>
            </a:pPr>
            <a:r>
              <a:rPr lang="en-US" sz="1800" dirty="0" err="1" smtClean="0"/>
              <a:t>Stokoe</a:t>
            </a:r>
            <a:r>
              <a:rPr lang="en-US" sz="1800" dirty="0" smtClean="0"/>
              <a:t>, E.H., Smithson, J. (2001). Making gender relevant: conversation </a:t>
            </a:r>
            <a:r>
              <a:rPr lang="cs-CZ" sz="1800" dirty="0" smtClean="0"/>
              <a:t>	</a:t>
            </a:r>
            <a:r>
              <a:rPr lang="en-US" sz="1800" dirty="0" smtClean="0"/>
              <a:t>analysis and gender categories in interaction. D&amp;S, 12, 2, 217-244.</a:t>
            </a:r>
          </a:p>
          <a:p>
            <a:pPr eaLnBrk="1" hangingPunct="1">
              <a:defRPr/>
            </a:pPr>
            <a:r>
              <a:rPr lang="en-US" sz="1800" dirty="0" smtClean="0"/>
              <a:t>Ten Have, P. (1999). Doing Conversation Analysis: A Practical Guide. </a:t>
            </a:r>
            <a:r>
              <a:rPr lang="en-US" sz="1800" dirty="0" smtClean="0"/>
              <a:t>London</a:t>
            </a:r>
            <a:r>
              <a:rPr lang="en-US" sz="1800" dirty="0" smtClean="0"/>
              <a:t>: Sage.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800" dirty="0" smtClean="0"/>
          </a:p>
        </p:txBody>
      </p:sp>
      <p:pic>
        <p:nvPicPr>
          <p:cNvPr id="34821" name="Picture 5" descr="j0410093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143768" y="0"/>
            <a:ext cx="1025525" cy="15414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Diskurzivní analýza v sociální psychologii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Diskurzivní psychologie: </a:t>
            </a:r>
          </a:p>
          <a:p>
            <a:pPr lvl="1"/>
            <a:r>
              <a:rPr lang="cs-CZ" sz="1800" i="1" dirty="0" err="1" smtClean="0">
                <a:solidFill>
                  <a:schemeClr val="tx1"/>
                </a:solidFill>
              </a:rPr>
              <a:t>Edwards</a:t>
            </a:r>
            <a:r>
              <a:rPr lang="cs-CZ" sz="1800" i="1" dirty="0" smtClean="0">
                <a:solidFill>
                  <a:schemeClr val="tx1"/>
                </a:solidFill>
              </a:rPr>
              <a:t>, </a:t>
            </a:r>
            <a:r>
              <a:rPr lang="cs-CZ" sz="1800" i="1" dirty="0" err="1" smtClean="0">
                <a:solidFill>
                  <a:schemeClr val="tx1"/>
                </a:solidFill>
              </a:rPr>
              <a:t>Middleton</a:t>
            </a:r>
            <a:r>
              <a:rPr lang="cs-CZ" sz="1800" dirty="0" smtClean="0">
                <a:solidFill>
                  <a:schemeClr val="tx1"/>
                </a:solidFill>
              </a:rPr>
              <a:t>: výzkumy paměti (vybavování jako </a:t>
            </a:r>
            <a:r>
              <a:rPr lang="cs-CZ" sz="1800" dirty="0" smtClean="0">
                <a:solidFill>
                  <a:schemeClr val="tx1"/>
                </a:solidFill>
              </a:rPr>
              <a:t>kontextově </a:t>
            </a:r>
            <a:r>
              <a:rPr lang="cs-CZ" sz="1800" dirty="0" smtClean="0">
                <a:solidFill>
                  <a:schemeClr val="tx1"/>
                </a:solidFill>
              </a:rPr>
              <a:t>zakotvené </a:t>
            </a:r>
            <a:r>
              <a:rPr lang="cs-CZ" sz="1800" dirty="0" smtClean="0">
                <a:solidFill>
                  <a:schemeClr val="tx1"/>
                </a:solidFill>
              </a:rPr>
              <a:t>sociální </a:t>
            </a:r>
            <a:r>
              <a:rPr lang="cs-CZ" sz="1800" dirty="0" smtClean="0">
                <a:solidFill>
                  <a:schemeClr val="tx1"/>
                </a:solidFill>
              </a:rPr>
              <a:t>praktiky). Hl. Představitelé: </a:t>
            </a:r>
            <a:r>
              <a:rPr lang="cs-CZ" sz="1800" i="1" dirty="0" err="1" smtClean="0">
                <a:solidFill>
                  <a:schemeClr val="tx1"/>
                </a:solidFill>
              </a:rPr>
              <a:t>Edwards</a:t>
            </a:r>
            <a:r>
              <a:rPr lang="cs-CZ" sz="1800" i="1" dirty="0" smtClean="0">
                <a:solidFill>
                  <a:schemeClr val="tx1"/>
                </a:solidFill>
              </a:rPr>
              <a:t>, Potter</a:t>
            </a:r>
            <a:r>
              <a:rPr lang="cs-CZ" sz="1800" dirty="0" smtClean="0">
                <a:solidFill>
                  <a:schemeClr val="tx1"/>
                </a:solidFill>
              </a:rPr>
              <a:t>. Zkoumá, jak </a:t>
            </a:r>
            <a:r>
              <a:rPr lang="cs-CZ" sz="1800" dirty="0" smtClean="0">
                <a:solidFill>
                  <a:schemeClr val="tx1"/>
                </a:solidFill>
              </a:rPr>
              <a:t>je o psychických jevech hovořeno v sociální interakci a jak řeč jako organizovaná sociální aktivita konstituuje lidskou </a:t>
            </a:r>
            <a:r>
              <a:rPr lang="cs-CZ" sz="1800" dirty="0" smtClean="0">
                <a:solidFill>
                  <a:schemeClr val="tx1"/>
                </a:solidFill>
              </a:rPr>
              <a:t>realitu.</a:t>
            </a:r>
          </a:p>
          <a:p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Rétorická psychologie: </a:t>
            </a:r>
            <a:r>
              <a:rPr lang="cs-CZ" sz="2000" i="1" dirty="0" err="1" smtClean="0">
                <a:solidFill>
                  <a:schemeClr val="tx2">
                    <a:lumMod val="75000"/>
                  </a:schemeClr>
                </a:solidFill>
              </a:rPr>
              <a:t>Billig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Dialogická </a:t>
            </a:r>
            <a:r>
              <a:rPr lang="cs-CZ" sz="1800" dirty="0" smtClean="0">
                <a:solidFill>
                  <a:schemeClr val="tx1"/>
                </a:solidFill>
              </a:rPr>
              <a:t>a dilematická povaha </a:t>
            </a:r>
            <a:r>
              <a:rPr lang="cs-CZ" sz="1800" dirty="0" smtClean="0">
                <a:solidFill>
                  <a:schemeClr val="tx1"/>
                </a:solidFill>
              </a:rPr>
              <a:t>jazyka/diskurzu</a:t>
            </a:r>
            <a:r>
              <a:rPr lang="cs-CZ" sz="1700" dirty="0" smtClean="0">
                <a:solidFill>
                  <a:schemeClr val="tx1"/>
                </a:solidFill>
              </a:rPr>
              <a:t>, koncept „praktické ideologie“. Ideologická a rétorická organizace diskurzu. Viz četba (R. Gill) </a:t>
            </a:r>
          </a:p>
          <a:p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Analýza interpretačních repertoárů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Hl. postavy: </a:t>
            </a:r>
            <a:r>
              <a:rPr lang="cs-CZ" sz="1800" i="1" dirty="0" smtClean="0">
                <a:solidFill>
                  <a:schemeClr val="tx1"/>
                </a:solidFill>
              </a:rPr>
              <a:t>Potter, Wetherell</a:t>
            </a:r>
            <a:r>
              <a:rPr lang="cs-CZ" sz="1800" dirty="0" smtClean="0">
                <a:solidFill>
                  <a:schemeClr val="tx1"/>
                </a:solidFill>
              </a:rPr>
              <a:t>. Zkoumá psychologické </a:t>
            </a:r>
            <a:r>
              <a:rPr lang="cs-CZ" sz="1800" dirty="0" smtClean="0">
                <a:solidFill>
                  <a:schemeClr val="tx1"/>
                </a:solidFill>
              </a:rPr>
              <a:t>koncepty jáství, </a:t>
            </a:r>
            <a:r>
              <a:rPr lang="cs-CZ" sz="1800" dirty="0" smtClean="0">
                <a:solidFill>
                  <a:schemeClr val="tx1"/>
                </a:solidFill>
              </a:rPr>
              <a:t>poznávání </a:t>
            </a:r>
            <a:r>
              <a:rPr lang="cs-CZ" sz="1800" dirty="0" smtClean="0">
                <a:solidFill>
                  <a:schemeClr val="tx1"/>
                </a:solidFill>
              </a:rPr>
              <a:t>nebo emocí jako kulturně sdílené diskurzivní kategorie, které lidem umožňují vykonávat různorodé sociální </a:t>
            </a:r>
            <a:r>
              <a:rPr lang="cs-CZ" sz="1800" dirty="0" smtClean="0">
                <a:solidFill>
                  <a:schemeClr val="tx1"/>
                </a:solidFill>
              </a:rPr>
              <a:t>aktivity (vyjednávat</a:t>
            </a:r>
            <a:r>
              <a:rPr lang="cs-CZ" sz="1800" dirty="0" smtClean="0">
                <a:solidFill>
                  <a:schemeClr val="tx1"/>
                </a:solidFill>
              </a:rPr>
              <a:t>, žádat, přesvědčovat, obviňovat, docházet ke konsensu, skládat </a:t>
            </a:r>
            <a:r>
              <a:rPr lang="cs-CZ" sz="1800" dirty="0" smtClean="0">
                <a:solidFill>
                  <a:schemeClr val="tx1"/>
                </a:solidFill>
              </a:rPr>
              <a:t>komplimenty,…)  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289183-C9E4-4FB6-9686-5AB130761C91}" type="slidenum">
              <a:rPr lang="cs-CZ"/>
              <a:pPr>
                <a:defRPr/>
              </a:pPr>
              <a:t>4</a:t>
            </a:fld>
            <a:endParaRPr lang="cs-CZ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b="1" dirty="0" smtClean="0"/>
              <a:t>Analýza </a:t>
            </a:r>
            <a:r>
              <a:rPr lang="cs-CZ" sz="2400" b="1" dirty="0" smtClean="0"/>
              <a:t>interpretačních </a:t>
            </a:r>
            <a:r>
              <a:rPr lang="cs-CZ" sz="2400" b="1" dirty="0" smtClean="0"/>
              <a:t>repertoárů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571612"/>
            <a:ext cx="7715304" cy="4916503"/>
          </a:xfrm>
        </p:spPr>
        <p:txBody>
          <a:bodyPr>
            <a:normAutofit lnSpcReduction="10000"/>
          </a:bodyPr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32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sz="2400" dirty="0" smtClean="0"/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dirty="0" smtClean="0"/>
              <a:t>Studium aktuálních použití diskurzu, resp. interpretačních repertoárů, chápaných jako </a:t>
            </a:r>
            <a:r>
              <a:rPr lang="cs-CZ" sz="2000" i="1" dirty="0" smtClean="0"/>
              <a:t>zdroje významů, z nichž může být v aktuální řečové aktivitě různým způsobem a s různými důsledky čerpáno. </a:t>
            </a:r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dirty="0" smtClean="0"/>
              <a:t>Psaný a mluvený jazyk (diskurz) je studován z hlediska performativní síly: diskurz jako jednání (obhajoba, přesvědčování, žádost, obvinění, …). Argumentační kontext (</a:t>
            </a:r>
            <a:r>
              <a:rPr lang="cs-CZ" sz="2000" dirty="0" err="1" smtClean="0"/>
              <a:t>Billig</a:t>
            </a:r>
            <a:r>
              <a:rPr lang="cs-CZ" sz="2000" dirty="0" smtClean="0"/>
              <a:t>).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28596" y="1785926"/>
            <a:ext cx="7632700" cy="13668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Potter, J., Wetherell, M. (1987). </a:t>
            </a:r>
            <a:r>
              <a:rPr 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Discourse</a:t>
            </a:r>
            <a:r>
              <a:rPr lang="cs-CZ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and</a:t>
            </a:r>
            <a:r>
              <a:rPr lang="cs-CZ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Social</a:t>
            </a:r>
            <a:r>
              <a:rPr lang="cs-CZ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Psychology.</a:t>
            </a:r>
          </a:p>
          <a:p>
            <a:pPr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Beyond</a:t>
            </a:r>
            <a:r>
              <a:rPr lang="cs-CZ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Attitudes</a:t>
            </a:r>
            <a:r>
              <a:rPr lang="cs-CZ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and</a:t>
            </a:r>
            <a:r>
              <a:rPr lang="cs-CZ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Behavior</a:t>
            </a:r>
            <a:r>
              <a:rPr lang="cs-CZ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London: </a:t>
            </a:r>
            <a:r>
              <a:rPr 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Sage</a:t>
            </a:r>
            <a:r>
              <a:rPr lang="cs-CZ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15FAA5-D3F6-453A-B298-0B45F3BD1607}" type="slidenum">
              <a:rPr lang="cs-CZ"/>
              <a:pPr>
                <a:defRPr/>
              </a:pPr>
              <a:t>5</a:t>
            </a:fld>
            <a:endParaRPr lang="cs-CZ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b="1" dirty="0" smtClean="0">
                <a:solidFill>
                  <a:schemeClr val="folHlink"/>
                </a:solidFill>
              </a:rPr>
              <a:t>Analýza interpretačních repertoárů II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7748612" cy="4530725"/>
          </a:xfrm>
        </p:spPr>
        <p:txBody>
          <a:bodyPr/>
          <a:lstStyle/>
          <a:p>
            <a:pPr eaLnBrk="1" hangingPunct="1">
              <a:defRPr/>
            </a:pPr>
            <a:r>
              <a:rPr lang="cs-CZ" sz="2000" dirty="0" smtClean="0"/>
              <a:t>Příklady:</a:t>
            </a:r>
          </a:p>
          <a:p>
            <a:pPr lvl="1" eaLnBrk="1" hangingPunct="1"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výstavba příběhu (úvod v učebnici jako detektivka)</a:t>
            </a:r>
          </a:p>
          <a:p>
            <a:pPr lvl="1" eaLnBrk="1" hangingPunct="1"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rétorické strategie, např. tzv. </a:t>
            </a:r>
            <a:r>
              <a:rPr lang="cs-CZ" sz="1800" dirty="0" err="1" smtClean="0">
                <a:solidFill>
                  <a:schemeClr val="tx1"/>
                </a:solidFill>
              </a:rPr>
              <a:t>desclaimers</a:t>
            </a:r>
            <a:r>
              <a:rPr lang="cs-CZ" sz="1800" dirty="0" smtClean="0">
                <a:solidFill>
                  <a:schemeClr val="tx1"/>
                </a:solidFill>
              </a:rPr>
              <a:t>, odvolání se na autoritu (výzkum), metafory (interakce=bitva) a analogie (vztah jako plavba na moři), přímá řeč, „</a:t>
            </a:r>
            <a:r>
              <a:rPr lang="cs-CZ" sz="1800" dirty="0" err="1" smtClean="0">
                <a:solidFill>
                  <a:schemeClr val="tx1"/>
                </a:solidFill>
              </a:rPr>
              <a:t>extreme</a:t>
            </a:r>
            <a:r>
              <a:rPr lang="cs-CZ" sz="1800" dirty="0" smtClean="0">
                <a:solidFill>
                  <a:schemeClr val="tx1"/>
                </a:solidFill>
              </a:rPr>
              <a:t> case </a:t>
            </a:r>
            <a:r>
              <a:rPr lang="cs-CZ" sz="1800" dirty="0" err="1" smtClean="0">
                <a:solidFill>
                  <a:schemeClr val="tx1"/>
                </a:solidFill>
              </a:rPr>
              <a:t>formulations</a:t>
            </a:r>
            <a:r>
              <a:rPr lang="cs-CZ" sz="1800" dirty="0" smtClean="0">
                <a:solidFill>
                  <a:schemeClr val="tx1"/>
                </a:solidFill>
              </a:rPr>
              <a:t>“. </a:t>
            </a:r>
          </a:p>
          <a:p>
            <a:pPr lvl="1" eaLnBrk="1" hangingPunct="1"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Cílem specifické výstavby je akt, ne popis faktů. </a:t>
            </a:r>
            <a:r>
              <a:rPr lang="cs-CZ" sz="1800" dirty="0" smtClean="0">
                <a:solidFill>
                  <a:schemeClr val="tx1"/>
                </a:solidFill>
              </a:rPr>
              <a:t>Popis </a:t>
            </a:r>
            <a:r>
              <a:rPr lang="cs-CZ" sz="1800" dirty="0" smtClean="0">
                <a:solidFill>
                  <a:schemeClr val="tx1"/>
                </a:solidFill>
              </a:rPr>
              <a:t>je </a:t>
            </a:r>
            <a:r>
              <a:rPr lang="cs-CZ" sz="1800" dirty="0" smtClean="0">
                <a:solidFill>
                  <a:schemeClr val="tx1"/>
                </a:solidFill>
              </a:rPr>
              <a:t>jen jedním z možných aktů. </a:t>
            </a:r>
            <a:endParaRPr lang="cs-CZ" sz="1800" dirty="0" smtClean="0">
              <a:solidFill>
                <a:schemeClr val="tx1"/>
              </a:solidFill>
            </a:endParaRPr>
          </a:p>
          <a:p>
            <a:pPr lvl="1" eaLnBrk="1" hangingPunct="1"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Klíčové pro analýzu: sledování variací v konstrukci specifického objektu/pozic </a:t>
            </a:r>
            <a:r>
              <a:rPr lang="cs-CZ" sz="1800" dirty="0" smtClean="0">
                <a:solidFill>
                  <a:schemeClr val="tx1"/>
                </a:solidFill>
              </a:rPr>
              <a:t>subjektu</a:t>
            </a:r>
            <a:endParaRPr lang="cs-CZ" sz="1800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endParaRPr lang="cs-CZ" sz="2000" dirty="0" smtClean="0"/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428596" y="4652963"/>
            <a:ext cx="7643866" cy="1873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cs-CZ" dirty="0">
                <a:solidFill>
                  <a:srgbClr val="000000"/>
                </a:solidFill>
              </a:rPr>
              <a:t>Tato forma diskurzivní analýzy ukazuje, jak sociální texty pouze 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cs-CZ" dirty="0">
                <a:solidFill>
                  <a:srgbClr val="000000"/>
                </a:solidFill>
              </a:rPr>
              <a:t>nereflektují, nezrcadlí objekty, události a kategorie, které by  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cs-CZ" dirty="0">
                <a:solidFill>
                  <a:srgbClr val="000000"/>
                </a:solidFill>
              </a:rPr>
              <a:t>nezávisle existovaly v sociálním a přírodním světě, ale jak samy aktivně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cs-CZ" dirty="0">
                <a:solidFill>
                  <a:srgbClr val="000000"/>
                </a:solidFill>
              </a:rPr>
              <a:t>vytvářejí specifickou verzi těchto objektů, událostí a kategorií</a:t>
            </a:r>
            <a:r>
              <a:rPr lang="da-DK" dirty="0">
                <a:solidFill>
                  <a:srgbClr val="000000"/>
                </a:solidFill>
              </a:rPr>
              <a:t>.</a:t>
            </a:r>
            <a:r>
              <a:rPr lang="cs-CZ" dirty="0">
                <a:solidFill>
                  <a:srgbClr val="000000"/>
                </a:solidFill>
              </a:rPr>
              <a:t> 	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cs-CZ" dirty="0">
                <a:solidFill>
                  <a:srgbClr val="000000"/>
                </a:solidFill>
              </a:rPr>
              <a:t>			                     (Potter, Wetherell, 1987)</a:t>
            </a:r>
          </a:p>
          <a:p>
            <a:endParaRPr lang="cs-CZ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Diskurz jako užití jazyka (</a:t>
            </a:r>
            <a:r>
              <a:rPr lang="cs-CZ" sz="2400" dirty="0" err="1" smtClean="0"/>
              <a:t>language</a:t>
            </a:r>
            <a:r>
              <a:rPr lang="cs-CZ" sz="2400" dirty="0" smtClean="0"/>
              <a:t> use): diskurzivní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15262" cy="4900613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cs-CZ" sz="2000" dirty="0" smtClean="0"/>
              <a:t>Základním poznatkem DP je, že stejní mluvčí popisují stejné jevy v různých sociálních kontextech různě a že rozdíly mezi odlišnými konstrukcemi určitého jevu odrážejí odlišné cíle, kterých mluvčí chtějí v dané situaci dosáhnout (např. znevážení požadavků minority). </a:t>
            </a:r>
            <a:r>
              <a:rPr lang="cs-CZ" sz="2000" dirty="0" smtClean="0"/>
              <a:t>Potter, Wetherell (1995). </a:t>
            </a:r>
            <a:endParaRPr lang="cs-CZ" sz="2000" dirty="0" smtClean="0"/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i="1" dirty="0" smtClean="0">
                <a:solidFill>
                  <a:schemeClr val="tx2">
                    <a:lumMod val="75000"/>
                  </a:schemeClr>
                </a:solidFill>
              </a:rPr>
              <a:t>Orientace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: analýza funkcí použití jazyka a jazykové, rétorické a argumentační prostředky, kterými je těchto funkcí dosahováno. </a:t>
            </a:r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i="1" dirty="0" smtClean="0"/>
              <a:t>Základní komponenty přístupu</a:t>
            </a:r>
            <a:r>
              <a:rPr lang="cs-CZ" sz="2000" dirty="0" smtClean="0"/>
              <a:t>: 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cs-CZ" sz="1600" b="1" dirty="0" smtClean="0">
                <a:solidFill>
                  <a:schemeClr val="tx1"/>
                </a:solidFill>
              </a:rPr>
              <a:t>1. analýza </a:t>
            </a:r>
            <a:r>
              <a:rPr lang="cs-CZ" sz="1600" b="1" i="1" dirty="0" smtClean="0">
                <a:solidFill>
                  <a:schemeClr val="tx1"/>
                </a:solidFill>
              </a:rPr>
              <a:t>funkcí </a:t>
            </a:r>
            <a:r>
              <a:rPr lang="cs-CZ" sz="1600" b="1" dirty="0" smtClean="0">
                <a:solidFill>
                  <a:schemeClr val="tx1"/>
                </a:solidFill>
              </a:rPr>
              <a:t>použitého jazyka: co je výrokem dosahováno a jakým způsobem,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cs-CZ" sz="1600" b="1" dirty="0" smtClean="0">
                <a:solidFill>
                  <a:schemeClr val="tx1"/>
                </a:solidFill>
              </a:rPr>
              <a:t>2. </a:t>
            </a:r>
            <a:r>
              <a:rPr lang="cs-CZ" sz="1600" b="1" i="1" dirty="0" smtClean="0">
                <a:solidFill>
                  <a:schemeClr val="tx1"/>
                </a:solidFill>
              </a:rPr>
              <a:t>variace</a:t>
            </a:r>
            <a:r>
              <a:rPr lang="cs-CZ" sz="1600" b="1" dirty="0" smtClean="0">
                <a:solidFill>
                  <a:schemeClr val="tx1"/>
                </a:solidFill>
              </a:rPr>
              <a:t> použitého jazyka: zaměření se na změny, jež jsou závislé na funkcích promluvy, 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cs-CZ" sz="1600" b="1" dirty="0" smtClean="0">
                <a:solidFill>
                  <a:schemeClr val="tx1"/>
                </a:solidFill>
              </a:rPr>
              <a:t>3. </a:t>
            </a:r>
            <a:r>
              <a:rPr lang="cs-CZ" sz="1600" b="1" i="1" dirty="0" smtClean="0">
                <a:solidFill>
                  <a:schemeClr val="tx1"/>
                </a:solidFill>
              </a:rPr>
              <a:t>konstruktivní </a:t>
            </a:r>
            <a:r>
              <a:rPr lang="cs-CZ" sz="1600" b="1" dirty="0" smtClean="0">
                <a:solidFill>
                  <a:schemeClr val="tx1"/>
                </a:solidFill>
              </a:rPr>
              <a:t>povaha jazy</a:t>
            </a:r>
            <a:r>
              <a:rPr lang="cs-CZ" sz="1600" b="1" i="1" dirty="0" smtClean="0">
                <a:solidFill>
                  <a:schemeClr val="tx1"/>
                </a:solidFill>
              </a:rPr>
              <a:t>ka</a:t>
            </a:r>
            <a:r>
              <a:rPr lang="cs-CZ" sz="1600" b="1" dirty="0" smtClean="0">
                <a:solidFill>
                  <a:schemeClr val="tx1"/>
                </a:solidFill>
              </a:rPr>
              <a:t>: jaké verze světa lidé konstruují a za jakým </a:t>
            </a:r>
            <a:r>
              <a:rPr lang="cs-CZ" sz="1600" b="1" dirty="0" smtClean="0">
                <a:solidFill>
                  <a:schemeClr val="tx1"/>
                </a:solidFill>
              </a:rPr>
              <a:t>účelem (</a:t>
            </a:r>
            <a:r>
              <a:rPr lang="cs-CZ" sz="1600" b="1" dirty="0" smtClean="0">
                <a:solidFill>
                  <a:schemeClr val="tx1"/>
                </a:solidFill>
              </a:rPr>
              <a:t>ať už je tento účel uvědomovaný či nikoliv). </a:t>
            </a:r>
            <a:endParaRPr lang="cs-CZ" sz="1600" b="1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06E982-B8BA-4CD3-8DD6-A47508BBDD65}" type="slidenum">
              <a:rPr lang="cs-CZ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EE1B7B-9D30-45F6-9264-8DA5EEA93087}" type="slidenum">
              <a:rPr lang="cs-CZ"/>
              <a:pPr>
                <a:defRPr/>
              </a:pPr>
              <a:t>7</a:t>
            </a:fld>
            <a:endParaRPr lang="cs-CZ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a-DK" sz="2400" smtClean="0"/>
              <a:t>P</a:t>
            </a:r>
            <a:r>
              <a:rPr lang="cs-CZ" sz="2400" smtClean="0"/>
              <a:t>ří</a:t>
            </a:r>
            <a:r>
              <a:rPr lang="da-DK" sz="2400" smtClean="0"/>
              <a:t>klad</a:t>
            </a:r>
            <a:endParaRPr lang="cs-CZ" sz="2400" smtClean="0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86700" cy="4852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a-DK" sz="2000" dirty="0" smtClean="0"/>
              <a:t>Gill, R. (1993). Justifying injustice: Broadcasters´account of inequality in radio. In: Burman, E., Parker, I.  (Eds.). Discourse analytic research. New York: Routledge. </a:t>
            </a:r>
          </a:p>
          <a:p>
            <a:pPr eaLnBrk="1" hangingPunct="1">
              <a:lnSpc>
                <a:spcPct val="90000"/>
              </a:lnSpc>
              <a:defRPr/>
            </a:pPr>
            <a:endParaRPr lang="da-DK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da-DK" sz="2000" dirty="0" smtClean="0"/>
              <a:t>Ot</a:t>
            </a:r>
            <a:r>
              <a:rPr lang="cs-CZ" sz="2000" dirty="0" smtClean="0"/>
              <a:t>á</a:t>
            </a:r>
            <a:r>
              <a:rPr lang="da-DK" sz="2000" dirty="0" smtClean="0"/>
              <a:t>zka: Jak je uchov</a:t>
            </a:r>
            <a:r>
              <a:rPr lang="cs-CZ" sz="2000" dirty="0" smtClean="0"/>
              <a:t>á</a:t>
            </a:r>
            <a:r>
              <a:rPr lang="da-DK" sz="2000" dirty="0" smtClean="0"/>
              <a:t>v</a:t>
            </a:r>
            <a:r>
              <a:rPr lang="cs-CZ" sz="2000" dirty="0" smtClean="0"/>
              <a:t>á</a:t>
            </a:r>
            <a:r>
              <a:rPr lang="da-DK" sz="2000" dirty="0" smtClean="0"/>
              <a:t>na nerovnost? </a:t>
            </a:r>
            <a:r>
              <a:rPr lang="cs-CZ" sz="2000" dirty="0" smtClean="0"/>
              <a:t>Koncept „p</a:t>
            </a:r>
            <a:r>
              <a:rPr lang="da-DK" sz="2000" dirty="0" smtClean="0"/>
              <a:t>raktick</a:t>
            </a:r>
            <a:r>
              <a:rPr lang="cs-CZ" sz="2000" dirty="0" smtClean="0"/>
              <a:t>é</a:t>
            </a:r>
            <a:r>
              <a:rPr lang="da-DK" sz="2000" dirty="0" smtClean="0"/>
              <a:t> ideologie</a:t>
            </a:r>
            <a:r>
              <a:rPr lang="cs-CZ" sz="2000" dirty="0" smtClean="0"/>
              <a:t>“</a:t>
            </a:r>
            <a:r>
              <a:rPr lang="da-DK" sz="2000" dirty="0" smtClean="0"/>
              <a:t>. </a:t>
            </a:r>
            <a:r>
              <a:rPr lang="cs-CZ" sz="2000" dirty="0" smtClean="0"/>
              <a:t>„</a:t>
            </a:r>
            <a:r>
              <a:rPr lang="da-DK" sz="2000" dirty="0" smtClean="0"/>
              <a:t>Nov</a:t>
            </a:r>
            <a:r>
              <a:rPr lang="cs-CZ" sz="2000" dirty="0" smtClean="0"/>
              <a:t>ý</a:t>
            </a:r>
            <a:r>
              <a:rPr lang="da-DK" sz="2000" dirty="0" smtClean="0"/>
              <a:t> sexismus</a:t>
            </a:r>
            <a:r>
              <a:rPr lang="cs-CZ" sz="2000" dirty="0" smtClean="0"/>
              <a:t>“</a:t>
            </a:r>
            <a:r>
              <a:rPr lang="da-DK" sz="2000" dirty="0" smtClean="0"/>
              <a:t>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a-DK" sz="1800" dirty="0" smtClean="0">
                <a:solidFill>
                  <a:schemeClr val="tx1"/>
                </a:solidFill>
              </a:rPr>
              <a:t>”Wom</a:t>
            </a:r>
            <a:r>
              <a:rPr lang="cs-CZ" sz="1800" dirty="0" smtClean="0">
                <a:solidFill>
                  <a:schemeClr val="tx1"/>
                </a:solidFill>
              </a:rPr>
              <a:t>e</a:t>
            </a:r>
            <a:r>
              <a:rPr lang="da-DK" sz="1800" dirty="0" smtClean="0">
                <a:solidFill>
                  <a:schemeClr val="tx1"/>
                </a:solidFill>
              </a:rPr>
              <a:t>n just don’t apply”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a-DK" sz="1600" dirty="0" smtClean="0"/>
              <a:t>”warants” typu </a:t>
            </a:r>
            <a:r>
              <a:rPr lang="cs-CZ" sz="1600" dirty="0" smtClean="0"/>
              <a:t>příběhy</a:t>
            </a:r>
            <a:r>
              <a:rPr lang="da-DK" sz="1600" dirty="0" smtClean="0"/>
              <a:t> zna</a:t>
            </a:r>
            <a:r>
              <a:rPr lang="cs-CZ" sz="1600" dirty="0" smtClean="0"/>
              <a:t>čí</a:t>
            </a:r>
            <a:r>
              <a:rPr lang="da-DK" sz="1600" dirty="0" smtClean="0"/>
              <a:t> orientaci na potencionaln</a:t>
            </a:r>
            <a:r>
              <a:rPr lang="cs-CZ" sz="1600" dirty="0" smtClean="0"/>
              <a:t>í</a:t>
            </a:r>
            <a:r>
              <a:rPr lang="da-DK" sz="1600" dirty="0" smtClean="0"/>
              <a:t> problemati</a:t>
            </a:r>
            <a:r>
              <a:rPr lang="cs-CZ" sz="1600" dirty="0" smtClean="0"/>
              <a:t>č</a:t>
            </a:r>
            <a:r>
              <a:rPr lang="da-DK" sz="1600" dirty="0" smtClean="0"/>
              <a:t>nost tvrzen</a:t>
            </a:r>
            <a:r>
              <a:rPr lang="cs-CZ" sz="1600" dirty="0" smtClean="0"/>
              <a:t>í</a:t>
            </a:r>
            <a:r>
              <a:rPr lang="da-DK" sz="1600" dirty="0" smtClean="0"/>
              <a:t>)</a:t>
            </a:r>
            <a:r>
              <a:rPr lang="cs-CZ" sz="1600" dirty="0" smtClean="0"/>
              <a:t>: </a:t>
            </a:r>
            <a:endParaRPr lang="da-DK" sz="1600" dirty="0" smtClean="0"/>
          </a:p>
          <a:p>
            <a:pPr lvl="2" eaLnBrk="1" hangingPunct="1">
              <a:lnSpc>
                <a:spcPct val="90000"/>
              </a:lnSpc>
              <a:defRPr/>
            </a:pPr>
            <a:r>
              <a:rPr lang="da-DK" sz="1600" dirty="0" smtClean="0"/>
              <a:t>4 vysv</a:t>
            </a:r>
            <a:r>
              <a:rPr lang="cs-CZ" sz="1600" dirty="0" smtClean="0"/>
              <a:t>ě</a:t>
            </a:r>
            <a:r>
              <a:rPr lang="da-DK" sz="1600" dirty="0" smtClean="0"/>
              <a:t>tlen</a:t>
            </a:r>
            <a:r>
              <a:rPr lang="cs-CZ" sz="1600" dirty="0" smtClean="0"/>
              <a:t>í</a:t>
            </a:r>
            <a:r>
              <a:rPr lang="da-DK" sz="1600" dirty="0" smtClean="0"/>
              <a:t>: chyb</a:t>
            </a:r>
            <a:r>
              <a:rPr lang="cs-CZ" sz="1600" dirty="0" smtClean="0"/>
              <a:t>í</a:t>
            </a:r>
            <a:r>
              <a:rPr lang="da-DK" sz="1600" dirty="0" smtClean="0"/>
              <a:t> </a:t>
            </a:r>
            <a:r>
              <a:rPr lang="cs-CZ" sz="1600" dirty="0" smtClean="0"/>
              <a:t>„</a:t>
            </a:r>
            <a:r>
              <a:rPr lang="da-DK" sz="1600" dirty="0" smtClean="0"/>
              <a:t>opravdov</a:t>
            </a:r>
            <a:r>
              <a:rPr lang="cs-CZ" sz="1600" dirty="0" smtClean="0"/>
              <a:t>ý</a:t>
            </a:r>
            <a:r>
              <a:rPr lang="da-DK" sz="1600" dirty="0" smtClean="0"/>
              <a:t> z</a:t>
            </a:r>
            <a:r>
              <a:rPr lang="cs-CZ" sz="1600" dirty="0" smtClean="0"/>
              <a:t>á</a:t>
            </a:r>
            <a:r>
              <a:rPr lang="da-DK" sz="1600" dirty="0" smtClean="0"/>
              <a:t>jem</a:t>
            </a:r>
            <a:r>
              <a:rPr lang="cs-CZ" sz="1600" dirty="0" smtClean="0"/>
              <a:t>“</a:t>
            </a:r>
            <a:r>
              <a:rPr lang="da-DK" sz="1600" dirty="0" smtClean="0"/>
              <a:t>, volba lep</a:t>
            </a:r>
            <a:r>
              <a:rPr lang="cs-CZ" sz="1600" dirty="0" err="1" smtClean="0"/>
              <a:t>ší</a:t>
            </a:r>
            <a:r>
              <a:rPr lang="da-DK" sz="1600" dirty="0" smtClean="0"/>
              <a:t>ho zam</a:t>
            </a:r>
            <a:r>
              <a:rPr lang="cs-CZ" sz="1600" dirty="0" smtClean="0"/>
              <a:t>ě</a:t>
            </a:r>
            <a:r>
              <a:rPr lang="da-DK" sz="1600" dirty="0" smtClean="0"/>
              <a:t>stn</a:t>
            </a:r>
            <a:r>
              <a:rPr lang="cs-CZ" sz="1600" dirty="0" smtClean="0"/>
              <a:t>á</a:t>
            </a:r>
            <a:r>
              <a:rPr lang="da-DK" sz="1600" dirty="0" smtClean="0"/>
              <a:t>n</a:t>
            </a:r>
            <a:r>
              <a:rPr lang="cs-CZ" sz="1600" dirty="0" smtClean="0"/>
              <a:t>í</a:t>
            </a:r>
            <a:r>
              <a:rPr lang="da-DK" sz="1600" dirty="0" smtClean="0"/>
              <a:t>, </a:t>
            </a:r>
            <a:r>
              <a:rPr lang="cs-CZ" sz="1600" dirty="0" smtClean="0"/>
              <a:t>„</a:t>
            </a:r>
            <a:r>
              <a:rPr lang="da-DK" sz="1600" dirty="0" smtClean="0"/>
              <a:t>mu</a:t>
            </a:r>
            <a:r>
              <a:rPr lang="cs-CZ" sz="1600" dirty="0" smtClean="0"/>
              <a:t>ž</a:t>
            </a:r>
            <a:r>
              <a:rPr lang="da-DK" sz="1600" dirty="0" smtClean="0"/>
              <a:t>sk</a:t>
            </a:r>
            <a:r>
              <a:rPr lang="cs-CZ" sz="1600" dirty="0" smtClean="0"/>
              <a:t>ý</a:t>
            </a:r>
            <a:r>
              <a:rPr lang="da-DK" sz="1600" dirty="0" smtClean="0"/>
              <a:t> sv</a:t>
            </a:r>
            <a:r>
              <a:rPr lang="cs-CZ" sz="1600" dirty="0" smtClean="0"/>
              <a:t>ě</a:t>
            </a:r>
            <a:r>
              <a:rPr lang="da-DK" sz="1600" dirty="0" smtClean="0"/>
              <a:t>t</a:t>
            </a:r>
            <a:r>
              <a:rPr lang="cs-CZ" sz="1600" dirty="0" smtClean="0"/>
              <a:t>“</a:t>
            </a:r>
            <a:r>
              <a:rPr lang="da-DK" sz="1600" dirty="0" smtClean="0"/>
              <a:t> </a:t>
            </a:r>
            <a:r>
              <a:rPr lang="cs-CZ" sz="1600" dirty="0" smtClean="0"/>
              <a:t>-</a:t>
            </a:r>
            <a:r>
              <a:rPr lang="cs-CZ" sz="1600" dirty="0" smtClean="0"/>
              <a:t> </a:t>
            </a:r>
            <a:r>
              <a:rPr lang="da-DK" sz="1600" dirty="0" smtClean="0"/>
              <a:t>odpov</a:t>
            </a:r>
            <a:r>
              <a:rPr lang="cs-CZ" sz="1600" dirty="0" smtClean="0"/>
              <a:t>ě</a:t>
            </a:r>
            <a:r>
              <a:rPr lang="da-DK" sz="1600" dirty="0" smtClean="0"/>
              <a:t>dnost nesou </a:t>
            </a:r>
            <a:r>
              <a:rPr lang="cs-CZ" sz="1600" dirty="0" smtClean="0"/>
              <a:t>ž</a:t>
            </a:r>
            <a:r>
              <a:rPr lang="da-DK" sz="1600" dirty="0" smtClean="0"/>
              <a:t>eny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da-DK" sz="1800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da-DK" sz="1800" dirty="0" smtClean="0">
                <a:solidFill>
                  <a:schemeClr val="tx1"/>
                </a:solidFill>
              </a:rPr>
              <a:t>”It’s a bit strange to have a woman talking to you”</a:t>
            </a:r>
            <a:r>
              <a:rPr lang="cs-CZ" sz="1800" dirty="0" smtClean="0">
                <a:solidFill>
                  <a:schemeClr val="tx1"/>
                </a:solidFill>
              </a:rPr>
              <a:t> (efekt popisu, autorita vědy</a:t>
            </a:r>
            <a:r>
              <a:rPr lang="cs-CZ" sz="1800" dirty="0" smtClean="0">
                <a:solidFill>
                  <a:schemeClr val="tx1"/>
                </a:solidFill>
              </a:rPr>
              <a:t>) - </a:t>
            </a:r>
            <a:r>
              <a:rPr lang="da-DK" sz="1600" dirty="0" smtClean="0">
                <a:solidFill>
                  <a:schemeClr val="tx1"/>
                </a:solidFill>
              </a:rPr>
              <a:t>odpov</a:t>
            </a:r>
            <a:r>
              <a:rPr lang="cs-CZ" sz="1600" dirty="0" smtClean="0">
                <a:solidFill>
                  <a:schemeClr val="tx1"/>
                </a:solidFill>
              </a:rPr>
              <a:t>ě</a:t>
            </a:r>
            <a:r>
              <a:rPr lang="da-DK" sz="1600" dirty="0" smtClean="0">
                <a:solidFill>
                  <a:schemeClr val="tx1"/>
                </a:solidFill>
              </a:rPr>
              <a:t>dnost nese publikum</a:t>
            </a:r>
            <a:r>
              <a:rPr lang="cs-CZ" sz="1600" dirty="0" smtClean="0">
                <a:solidFill>
                  <a:schemeClr val="tx1"/>
                </a:solidFill>
              </a:rPr>
              <a:t> a „realita“</a:t>
            </a:r>
            <a:endParaRPr lang="da-DK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9F8B4-7113-4125-AFF3-22A9924C8010}" type="slidenum">
              <a:rPr lang="cs-CZ"/>
              <a:pPr>
                <a:defRPr/>
              </a:pPr>
              <a:t>8</a:t>
            </a:fld>
            <a:endParaRPr lang="cs-CZ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a-DK" sz="2400" smtClean="0"/>
              <a:t>P</a:t>
            </a:r>
            <a:r>
              <a:rPr lang="cs-CZ" sz="2400" smtClean="0"/>
              <a:t>ří</a:t>
            </a:r>
            <a:r>
              <a:rPr lang="da-DK" sz="2400" smtClean="0"/>
              <a:t>klad II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da-DK" sz="1800" dirty="0" smtClean="0">
                <a:solidFill>
                  <a:schemeClr val="tx1"/>
                </a:solidFill>
              </a:rPr>
              <a:t>”Those things are not advance … as far as woman are concerned as with men”</a:t>
            </a:r>
          </a:p>
          <a:p>
            <a:pPr lvl="2" eaLnBrk="1" hangingPunct="1">
              <a:defRPr/>
            </a:pPr>
            <a:r>
              <a:rPr lang="cs-CZ" sz="1600" dirty="0" smtClean="0"/>
              <a:t>Strategie: uplatnění ”objektivních” kritérií, pasivní forma výroku (chybí aktér), závěr explicitně lokalizující odpovědnost mimo ženy           odpovědnost je lokalizována v sociálních procesech (socializace) </a:t>
            </a:r>
          </a:p>
          <a:p>
            <a:pPr lvl="2" eaLnBrk="1" hangingPunct="1">
              <a:defRPr/>
            </a:pPr>
            <a:endParaRPr lang="cs-CZ" sz="1600" dirty="0" smtClean="0"/>
          </a:p>
          <a:p>
            <a:pPr lvl="1" eaLnBrk="1" hangingPunct="1">
              <a:defRPr/>
            </a:pPr>
            <a:r>
              <a:rPr lang="da-DK" sz="1800" dirty="0" smtClean="0">
                <a:solidFill>
                  <a:schemeClr val="tx1"/>
                </a:solidFill>
              </a:rPr>
              <a:t>Women’ s voices: ”schrill, dusky: wrong”</a:t>
            </a:r>
          </a:p>
          <a:p>
            <a:pPr lvl="2" eaLnBrk="1" hangingPunct="1">
              <a:defRPr/>
            </a:pPr>
            <a:r>
              <a:rPr lang="cs-CZ" sz="1600" dirty="0" smtClean="0"/>
              <a:t>„Š</a:t>
            </a:r>
            <a:r>
              <a:rPr lang="da-DK" sz="1600" dirty="0" smtClean="0"/>
              <a:t>ovinismus</a:t>
            </a:r>
            <a:r>
              <a:rPr lang="cs-CZ" sz="1600" dirty="0" smtClean="0"/>
              <a:t>“</a:t>
            </a:r>
            <a:r>
              <a:rPr lang="da-DK" sz="1600" dirty="0" smtClean="0"/>
              <a:t> a </a:t>
            </a:r>
            <a:r>
              <a:rPr lang="cs-CZ" sz="1600" dirty="0" smtClean="0"/>
              <a:t>„</a:t>
            </a:r>
            <a:r>
              <a:rPr lang="da-DK" sz="1600" dirty="0" smtClean="0"/>
              <a:t>zvyk</a:t>
            </a:r>
            <a:r>
              <a:rPr lang="cs-CZ" sz="1600" dirty="0" smtClean="0"/>
              <a:t>“</a:t>
            </a:r>
            <a:r>
              <a:rPr lang="da-DK" sz="1600" dirty="0" smtClean="0"/>
              <a:t> j</a:t>
            </a:r>
            <a:r>
              <a:rPr lang="cs-CZ" sz="1600" dirty="0" smtClean="0"/>
              <a:t>sou</a:t>
            </a:r>
            <a:r>
              <a:rPr lang="da-DK" sz="1600" dirty="0" smtClean="0"/>
              <a:t> zm</a:t>
            </a:r>
            <a:r>
              <a:rPr lang="cs-CZ" sz="1600" dirty="0" smtClean="0"/>
              <a:t>ě</a:t>
            </a:r>
            <a:r>
              <a:rPr lang="da-DK" sz="1600" dirty="0" smtClean="0"/>
              <a:t>n</a:t>
            </a:r>
            <a:r>
              <a:rPr lang="cs-CZ" sz="1600" dirty="0" smtClean="0"/>
              <a:t>ě</a:t>
            </a:r>
            <a:r>
              <a:rPr lang="da-DK" sz="1600" dirty="0" smtClean="0"/>
              <a:t>n</a:t>
            </a:r>
            <a:r>
              <a:rPr lang="cs-CZ" sz="1600" dirty="0" smtClean="0"/>
              <a:t>y</a:t>
            </a:r>
            <a:r>
              <a:rPr lang="da-DK" sz="1600" dirty="0" smtClean="0"/>
              <a:t> na </a:t>
            </a:r>
            <a:r>
              <a:rPr lang="cs-CZ" sz="1600" dirty="0" smtClean="0"/>
              <a:t>„</a:t>
            </a:r>
            <a:r>
              <a:rPr lang="da-DK" sz="1600" dirty="0" smtClean="0"/>
              <a:t>senzitivitu</a:t>
            </a:r>
            <a:r>
              <a:rPr lang="cs-CZ" sz="1600" dirty="0" smtClean="0"/>
              <a:t>“</a:t>
            </a:r>
            <a:r>
              <a:rPr lang="da-DK" sz="1600" dirty="0" smtClean="0"/>
              <a:t> ”high” vs. ”schrill”, </a:t>
            </a:r>
            <a:r>
              <a:rPr lang="cs-CZ" sz="1600" dirty="0" smtClean="0"/>
              <a:t>ž</a:t>
            </a:r>
            <a:r>
              <a:rPr lang="da-DK" sz="1600" dirty="0" smtClean="0"/>
              <a:t>ensk</a:t>
            </a:r>
            <a:r>
              <a:rPr lang="cs-CZ" sz="1600" dirty="0" smtClean="0"/>
              <a:t>é</a:t>
            </a:r>
            <a:r>
              <a:rPr lang="da-DK" sz="1600" dirty="0" smtClean="0"/>
              <a:t> hlasy jsou za</a:t>
            </a:r>
            <a:r>
              <a:rPr lang="cs-CZ" sz="1600" dirty="0" smtClean="0"/>
              <a:t>ř</a:t>
            </a:r>
            <a:r>
              <a:rPr lang="da-DK" sz="1600" dirty="0" smtClean="0"/>
              <a:t>azeny do dichotomie ”schrill” – ”dusky” </a:t>
            </a:r>
            <a:r>
              <a:rPr lang="cs-CZ" sz="1600" dirty="0" smtClean="0"/>
              <a:t>- </a:t>
            </a:r>
            <a:r>
              <a:rPr lang="da-DK" sz="1600" dirty="0" smtClean="0"/>
              <a:t>odpov</a:t>
            </a:r>
            <a:r>
              <a:rPr lang="cs-CZ" sz="1600" dirty="0" smtClean="0"/>
              <a:t>ě</a:t>
            </a:r>
            <a:r>
              <a:rPr lang="da-DK" sz="1600" dirty="0" smtClean="0"/>
              <a:t>dnost: p</a:t>
            </a:r>
            <a:r>
              <a:rPr lang="cs-CZ" sz="1600" dirty="0" smtClean="0"/>
              <a:t>ř</a:t>
            </a:r>
            <a:r>
              <a:rPr lang="da-DK" sz="1600" dirty="0" smtClean="0"/>
              <a:t>irozenost</a:t>
            </a:r>
            <a:r>
              <a:rPr lang="cs-CZ" sz="1600" dirty="0" smtClean="0"/>
              <a:t>, danost</a:t>
            </a:r>
            <a:endParaRPr lang="da-DK" sz="1600" dirty="0" smtClean="0"/>
          </a:p>
          <a:p>
            <a:pPr eaLnBrk="1" hangingPunct="1">
              <a:defRPr/>
            </a:pPr>
            <a:endParaRPr lang="da-DK" sz="2000" dirty="0" smtClean="0"/>
          </a:p>
          <a:p>
            <a:pPr eaLnBrk="1" hangingPunct="1">
              <a:defRPr/>
            </a:pPr>
            <a:r>
              <a:rPr lang="cs-CZ" sz="1800" dirty="0" smtClean="0"/>
              <a:t>Kombinace uvedených strategií zbavuje zaměstnance rádií </a:t>
            </a:r>
            <a:r>
              <a:rPr lang="cs-CZ" sz="1800" dirty="0" smtClean="0"/>
              <a:t>odpovědnosti </a:t>
            </a:r>
            <a:r>
              <a:rPr lang="cs-CZ" sz="1800" dirty="0" smtClean="0"/>
              <a:t>a </a:t>
            </a:r>
            <a:r>
              <a:rPr lang="cs-CZ" sz="1800" dirty="0" smtClean="0"/>
              <a:t>legitimizuje / dále </a:t>
            </a:r>
            <a:r>
              <a:rPr lang="cs-CZ" sz="1800" dirty="0" smtClean="0"/>
              <a:t>reprodukci </a:t>
            </a:r>
            <a:r>
              <a:rPr lang="cs-CZ" sz="1800" dirty="0" smtClean="0"/>
              <a:t>nerovné zastoupení žen. Spolu s umísťuje dotazované muže do pozic „genderově senzitivních“, sociální změně nakloněných osob.</a:t>
            </a: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nácvik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Co se v textu odehrává? O jakých sociální aktérech text vypovídá a jakými různými způsoby je konstruuje? </a:t>
            </a:r>
          </a:p>
          <a:p>
            <a:r>
              <a:rPr lang="cs-CZ" sz="2000" dirty="0" smtClean="0"/>
              <a:t>Jakými způsoby je reprezentované/konstruované </a:t>
            </a:r>
            <a:r>
              <a:rPr lang="cs-CZ" sz="2000" dirty="0" smtClean="0"/>
              <a:t>Romské etnikum? Jaké jsou variace v reprezentaci etnika a jakým funkcím slouží? </a:t>
            </a:r>
            <a:endParaRPr lang="cs-CZ" sz="2000" dirty="0" smtClean="0"/>
          </a:p>
          <a:p>
            <a:r>
              <a:rPr lang="cs-CZ" sz="2000" dirty="0" smtClean="0"/>
              <a:t>Jaké aktivity jsou v textu ve vztahu k Romskému etniku realizovány? Jinak řečeno: co text „dělá“ a jak? Jakými diskurzivními prostředky (rétorika, argumentace, </a:t>
            </a:r>
            <a:r>
              <a:rPr lang="cs-CZ" sz="2000" dirty="0" err="1" smtClean="0"/>
              <a:t>narace</a:t>
            </a:r>
            <a:r>
              <a:rPr lang="cs-CZ" sz="2000" dirty="0" smtClean="0"/>
              <a:t>, extrémní formulace,…) je těchto aktivit dosahováno?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749</TotalTime>
  <Words>2410</Words>
  <PresentationFormat>Předvádění na obrazovce (4:3)</PresentationFormat>
  <Paragraphs>238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Bohatý</vt:lpstr>
      <vt:lpstr>téma</vt:lpstr>
      <vt:lpstr>Fokus diskurzivní analýzy</vt:lpstr>
      <vt:lpstr>Diskurzivní analýza v sociální psychologii</vt:lpstr>
      <vt:lpstr>Analýza interpretačních repertoárů </vt:lpstr>
      <vt:lpstr>Analýza interpretačních repertoárů II</vt:lpstr>
      <vt:lpstr>Diskurz jako užití jazyka (language use): diskurzivní psychologie</vt:lpstr>
      <vt:lpstr>Příklad</vt:lpstr>
      <vt:lpstr>Příklad II</vt:lpstr>
      <vt:lpstr>nácvik</vt:lpstr>
      <vt:lpstr>Literatura k diskurzivní psychologii</vt:lpstr>
      <vt:lpstr>Diskurzivní analýza v lingvistice</vt:lpstr>
      <vt:lpstr>Sociolingvistika</vt:lpstr>
      <vt:lpstr> Slova jako skutky</vt:lpstr>
      <vt:lpstr>Konstativy</vt:lpstr>
      <vt:lpstr>Obecná teorie mluvních aktů</vt:lpstr>
      <vt:lpstr>Konverzační analýza</vt:lpstr>
      <vt:lpstr>Konverzační analýza II</vt:lpstr>
      <vt:lpstr>Building power asymmetries in girls' interaction, Goodwin, D&amp;S, 2002</vt:lpstr>
      <vt:lpstr>Just say No? Kitzinger, Frith, D&amp;S, 1999.  </vt:lpstr>
      <vt:lpstr>Snímek 20</vt:lpstr>
      <vt:lpstr>Příklad</vt:lpstr>
      <vt:lpstr>Literatura k CA a sociolingvistice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Kateřina Zábrodská</dc:creator>
  <cp:lastModifiedBy>Kateřina Zábrodská</cp:lastModifiedBy>
  <cp:revision>137</cp:revision>
  <dcterms:created xsi:type="dcterms:W3CDTF">2009-02-19T18:27:42Z</dcterms:created>
  <dcterms:modified xsi:type="dcterms:W3CDTF">2009-03-08T21:26:19Z</dcterms:modified>
</cp:coreProperties>
</file>