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7" r:id="rId11"/>
    <p:sldId id="262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69-AA47-4424-BA71-6349D5CBB742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337A88-E63F-43BA-A5ED-285BED690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812D1-1E6D-45D0-B091-D6C569D8EE36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41F3-BCA1-4AA7-BCB1-6A61B1D34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F1DA-2FC3-49AC-9801-841AAFCF0891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30E4-FD92-487E-936A-7A904227F9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C33A4-E3EA-48C8-9593-D976965D9AA3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A4EDF-6682-4039-9C4E-1E23EC56BC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5C483-C370-453C-B508-206D90D34D95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C036C-EB81-426F-9F8F-A87D1F1AB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F57F2-4568-43FE-8186-127904589763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E2D70-E3E0-4D4B-BE65-1BE9F0788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DC3B-A003-4AEE-A9B7-CD81E9639A5E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6BED1-4ABB-42D7-8BED-84556DA73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BB6D3-F560-41B2-A1D5-C79B737BDE5A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8CC71-5AAE-4ED1-A44E-B28EB4B9C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B5214-D120-44B1-8612-C968FCDEEB50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47791-E7A2-4C94-AA9E-4B42D6C0BE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6F84A-5741-4F5E-86CA-FBE6468E420B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FD792-6FBE-4CA6-9063-69B529B9EA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31FDD-4F20-4DAE-82D9-D6952EAB569A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58AFF-A575-4FDB-B338-6E06A7B629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369B4B-996B-43B8-B2A9-587F749A543F}" type="datetimeFigureOut">
              <a:rPr lang="cs-CZ"/>
              <a:pPr>
                <a:defRPr/>
              </a:pPr>
              <a:t>31.3.2010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B4E7D9B-8A9F-41FD-8151-603900E4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Seminář II</a:t>
            </a:r>
          </a:p>
          <a:p>
            <a:r>
              <a:rPr lang="cs-CZ" smtClean="0"/>
              <a:t>Východiska posouzení</a:t>
            </a:r>
          </a:p>
        </p:txBody>
      </p:sp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cs-CZ" b="1" smtClean="0"/>
              <a:t>Parametry funkční a dysfunkční rodiny v posouzení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Hodnotová orientace</a:t>
            </a:r>
          </a:p>
        </p:txBody>
      </p:sp>
      <p:graphicFrame>
        <p:nvGraphicFramePr>
          <p:cNvPr id="22553" name="Group 2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471738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 HODNOTOVÉ ORIENTACE, POSTOJE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Preference (hierarchie), zaměřenost rodiny (v dané etapě)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Shodné a slučitelné; rozdílné a slučitelné; schopné transformací v souladu s vývojem rodiny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Shodné ale neslučitelné; rozdílné a neslučitelné; rigidní; rozporné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Postoje k transcendent. hodnotám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Shodné; nebo rozdílné avšak kompatibilní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Rozdílné a konfliktní, neslučitelné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Soužití v rodině a manželství jako hodnota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Významná hodnota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Minimální až žádný význam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Dynamika rodiny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Rodina je dále utvářena vývojovými procesy a změnami, jimiž prochází a které jsou označovány souhrnným pojmem dynamika.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Dynamika</a:t>
            </a:r>
          </a:p>
        </p:txBody>
      </p:sp>
      <p:graphicFrame>
        <p:nvGraphicFramePr>
          <p:cNvPr id="24638" name="Group 62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116138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V. DYNAMIKA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Schopnost změn struktury v souladu s vývojovými úkoly rodiny i jednotlivých členů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Struktura rodiny je rigidní 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Tranzitorní krize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Konstruktivně  a včas zvládané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změny nenastávají, jsou opožděné nebo neadekvátní vývojové etapě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Netranzitorní krize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funkce rodiny jsou plněny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funkce rodiny neplněny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Komunikace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Za další zásadní proces, probíhající v rodině je považována komunikace neboli vzájemné interakce. Důležitost komunikace je dána tím, že v podstatě utváří podobu rodiny, jelikož má zásadní vliv na uvedené komponenty i dynamiku.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Komunikace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549275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VI. KOMUNIKACE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Posiluje a utváří vše funkční v komponentech a procesech I až V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Zeslabuje až destruuje I až V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Komponenty rodiny pro posouzení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jsou struktura rodiny, </a:t>
            </a:r>
          </a:p>
          <a:p>
            <a:r>
              <a:rPr lang="cs-CZ" smtClean="0"/>
              <a:t>intimita, </a:t>
            </a:r>
          </a:p>
          <a:p>
            <a:r>
              <a:rPr lang="cs-CZ" smtClean="0"/>
              <a:t>osobní autonomie a </a:t>
            </a:r>
          </a:p>
          <a:p>
            <a:r>
              <a:rPr lang="cs-CZ" smtClean="0"/>
              <a:t>hodnotová orientace.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Struktura rodiny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Zahrnuje hierarchizaci rodiny, tedy:</a:t>
            </a:r>
          </a:p>
          <a:p>
            <a:r>
              <a:rPr lang="cs-CZ" smtClean="0"/>
              <a:t>rozdělení moci a kompetencí, </a:t>
            </a:r>
          </a:p>
          <a:p>
            <a:r>
              <a:rPr lang="cs-CZ" smtClean="0"/>
              <a:t>uspořádání členů rodiny do subsystémů – tedy vzájemné vazby a aliance, </a:t>
            </a:r>
          </a:p>
          <a:p>
            <a:r>
              <a:rPr lang="cs-CZ" smtClean="0"/>
              <a:t>míru a způsoby začlenění rodiny do širšího společenského kontextu a rozdělení rolí (mužská, ženská, role dítěte).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Struktura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466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KOMPONENTY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PROCESY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FUNKČNÍ</a:t>
                      </a:r>
                      <a:b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SOUŽITÍ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DYSFUNKČNÍ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SOUŽITÍ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I. STRUKTURA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Jasná, přehledná, </a:t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akceptovatelná, flexibilní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Jasná, přehledná a rigidní;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Nebo difuzní až chaotická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Rozdělení moci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odpovědnosti;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aliance (koalice)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Osou je kooperativní aliance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mezi rodiči, kteří mají rozlišené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kompetence</a:t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(flexibilní v čase)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Osou je koalice mezi jedním rodičem a dítětem;</a:t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stálý nebo převažující boj o moc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Hranice uvnitř rodiny (generační)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Jasné, zřetelné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Nejasné až chaotické nebo se prolínají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Hranice rodiny a širšího</a:t>
                      </a:r>
                      <a:b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sociálního kontextu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Nepřevažuje centripetální ani</a:t>
                      </a:r>
                      <a:b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centrifugální zaměření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Výrazně převažuje centripetální nebo centrifugální zaměření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Role členů rodiny (mužská - ženská - dítěte)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Přehledné a respektované, v souladu s očekáváními, shodné nebo obdobné vzájemné percepce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rozporu s očekáváními, nekompatibilní, rozporné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Intimita 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Vyjadřuje:</a:t>
            </a:r>
          </a:p>
          <a:p>
            <a:r>
              <a:rPr lang="cs-CZ" smtClean="0"/>
              <a:t>emoční a citové vazby a projevy, </a:t>
            </a:r>
          </a:p>
          <a:p>
            <a:r>
              <a:rPr lang="cs-CZ" smtClean="0"/>
              <a:t>vzájemnou podporu i závislost členů rodiny.</a:t>
            </a:r>
          </a:p>
          <a:p>
            <a:r>
              <a:rPr lang="cs-CZ" smtClean="0"/>
              <a:t>Intimita má v rodině manželskou, rodičovskou a případně sourozeneckou podobu.</a:t>
            </a:r>
          </a:p>
          <a:p>
            <a:r>
              <a:rPr lang="cs-CZ" smtClean="0"/>
              <a:t>Prarodiče?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Intimita</a:t>
            </a:r>
          </a:p>
        </p:txBody>
      </p:sp>
      <p:graphicFrame>
        <p:nvGraphicFramePr>
          <p:cNvPr id="18467" name="Group 3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359025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II. INTIMITA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Přítomna a vyvažovaná s </a:t>
                      </a:r>
                      <a:b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osobní autonomií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Hypertrofovaná na úkor osobní</a:t>
                      </a:r>
                      <a:b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autonomie; absence intimity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Sounáležitost, vzájemná</a:t>
                      </a:r>
                      <a:b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závislost a blízkost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Vědomí sounáležitosti (i v krizích), tendence „být spolu“, dotekové kontakty, převažuje pozitivní emoční vyladění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Absence sounáležitosti, vyhýbání se kontaktům a společným činnostem, převažují výrazně negativní emoce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Osobní autonomie 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Vyjadřuje:</a:t>
            </a:r>
          </a:p>
          <a:p>
            <a:r>
              <a:rPr lang="cs-CZ" smtClean="0"/>
              <a:t>diferenciaci mezi členy rodiny a míru, do jaké je poskytován prostor k rozvíjení osobnosti a zájmů jedinců. </a:t>
            </a:r>
          </a:p>
          <a:p>
            <a:r>
              <a:rPr lang="cs-CZ" smtClean="0"/>
              <a:t>Ve fungující rodině by jedincům měla být poskytnutá dostatečná autonomie při zachování emoční intimity – jinými slovy poměr intimity a autonomie by měl být vyvážený.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Osobní autonomie</a:t>
            </a:r>
          </a:p>
        </p:txBody>
      </p:sp>
      <p:graphicFrame>
        <p:nvGraphicFramePr>
          <p:cNvPr id="20501" name="Group 21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1646238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Dysfunkční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OSOBNÍ AUTONOMIE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Respektovaná, posilovaná, vyvažovaná s intimitou; akceptace individuálních rozdílů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Potlačovaná; hypertrofuje na úkor intimity; rozdíly mezi členy rodiny neakceptovány</a:t>
                      </a:r>
                    </a:p>
                  </a:txBody>
                  <a:tcPr marL="41981" marR="419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Hodnotová orientace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Hodnotová orientace a postoje zahrnují:</a:t>
            </a:r>
          </a:p>
          <a:p>
            <a:r>
              <a:rPr lang="cs-CZ" smtClean="0"/>
              <a:t>hierarchizaci rodinných cílů i očekávání jednotlivých členů rodiny, </a:t>
            </a:r>
          </a:p>
          <a:p>
            <a:r>
              <a:rPr lang="cs-CZ" smtClean="0"/>
              <a:t>postoje k transcendentálním hodnotám a postoje k hodnotám manželství a rodiny.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</TotalTime>
  <Words>520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Perpetua</vt:lpstr>
      <vt:lpstr>Arial</vt:lpstr>
      <vt:lpstr>Franklin Gothic Book</vt:lpstr>
      <vt:lpstr>Wingdings 2</vt:lpstr>
      <vt:lpstr>Calibri</vt:lpstr>
      <vt:lpstr>Times New Roman</vt:lpstr>
      <vt:lpstr>Jmění</vt:lpstr>
      <vt:lpstr>Jmění</vt:lpstr>
      <vt:lpstr>Jmění</vt:lpstr>
      <vt:lpstr>Jmění</vt:lpstr>
      <vt:lpstr>Jmění</vt:lpstr>
      <vt:lpstr>Parametry funkční a dysfunkční rodiny v posouzení</vt:lpstr>
      <vt:lpstr>Komponenty rodiny pro posouzení</vt:lpstr>
      <vt:lpstr>Struktura rodiny</vt:lpstr>
      <vt:lpstr>Struktura</vt:lpstr>
      <vt:lpstr>Intimita </vt:lpstr>
      <vt:lpstr>Intimita</vt:lpstr>
      <vt:lpstr>Osobní autonomie </vt:lpstr>
      <vt:lpstr>Osobní autonomie</vt:lpstr>
      <vt:lpstr>Hodnotová orientace</vt:lpstr>
      <vt:lpstr>Hodnotová orientace</vt:lpstr>
      <vt:lpstr>Dynamika rodiny</vt:lpstr>
      <vt:lpstr>Dynamika</vt:lpstr>
      <vt:lpstr>Komunikace</vt:lpstr>
      <vt:lpstr>Komunikace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Parametry funkční a dysfunkční rodiny</dc:title>
  <dc:creator>fss</dc:creator>
  <cp:lastModifiedBy>ucitel</cp:lastModifiedBy>
  <cp:revision>5</cp:revision>
  <dcterms:created xsi:type="dcterms:W3CDTF">2010-03-31T11:39:50Z</dcterms:created>
  <dcterms:modified xsi:type="dcterms:W3CDTF">2010-03-31T13:44:59Z</dcterms:modified>
</cp:coreProperties>
</file>