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9"/>
  </p:notesMasterIdLst>
  <p:handoutMasterIdLst>
    <p:handoutMasterId r:id="rId30"/>
  </p:handoutMasterIdLst>
  <p:sldIdLst>
    <p:sldId id="256" r:id="rId2"/>
    <p:sldId id="290" r:id="rId3"/>
    <p:sldId id="291" r:id="rId4"/>
    <p:sldId id="292" r:id="rId5"/>
    <p:sldId id="293" r:id="rId6"/>
    <p:sldId id="296" r:id="rId7"/>
    <p:sldId id="294" r:id="rId8"/>
    <p:sldId id="300" r:id="rId9"/>
    <p:sldId id="295" r:id="rId10"/>
    <p:sldId id="307" r:id="rId11"/>
    <p:sldId id="302" r:id="rId12"/>
    <p:sldId id="305" r:id="rId13"/>
    <p:sldId id="303" r:id="rId14"/>
    <p:sldId id="306" r:id="rId15"/>
    <p:sldId id="304" r:id="rId16"/>
    <p:sldId id="310" r:id="rId17"/>
    <p:sldId id="312" r:id="rId18"/>
    <p:sldId id="313" r:id="rId19"/>
    <p:sldId id="317" r:id="rId20"/>
    <p:sldId id="314" r:id="rId21"/>
    <p:sldId id="318" r:id="rId22"/>
    <p:sldId id="316" r:id="rId23"/>
    <p:sldId id="311" r:id="rId24"/>
    <p:sldId id="309" r:id="rId25"/>
    <p:sldId id="299" r:id="rId26"/>
    <p:sldId id="308" r:id="rId27"/>
    <p:sldId id="289" r:id="rId28"/>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5167" autoAdjust="0"/>
  </p:normalViewPr>
  <p:slideViewPr>
    <p:cSldViewPr>
      <p:cViewPr varScale="1">
        <p:scale>
          <a:sx n="67" d="100"/>
          <a:sy n="67" d="100"/>
        </p:scale>
        <p:origin x="-126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D5A1BA-2873-4D0E-B18B-3DC45825540A}" type="datetimeFigureOut">
              <a:rPr lang="cs-CZ" smtClean="0"/>
              <a:pPr/>
              <a:t>17.3.2010</a:t>
            </a:fld>
            <a:endParaRPr lang="cs-CZ"/>
          </a:p>
        </p:txBody>
      </p:sp>
      <p:sp>
        <p:nvSpPr>
          <p:cNvPr id="4" name="Zástupný symbol pro zápatí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575CB4-D7BC-40DA-B5F6-DDAD38D0AF73}" type="slidenum">
              <a:rPr lang="cs-CZ" smtClean="0"/>
              <a:pPr/>
              <a:t>‹#›</a:t>
            </a:fld>
            <a:endParaRPr lang="cs-C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DE255E-41D8-4234-8164-3BAE8413BEA2}" type="datetimeFigureOut">
              <a:rPr lang="cs-CZ" smtClean="0"/>
              <a:pPr/>
              <a:t>17.3.2010</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13ABB2-5395-42E6-BFC5-08766A72A868}" type="slidenum">
              <a:rPr lang="cs-CZ" smtClean="0"/>
              <a:pPr/>
              <a:t>‹#›</a:t>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poynter.org/column.asp?id=45&amp;aid=12111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pictures.reuters.com/c/C.aspx?VP=Mod_Search.DirectSearch_VPage&amp;D=Thumb&amp;AYC=91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pictures.reuters.com/c/C.aspx?VP=Mod_Search.DirectSearch_VPage&amp;D=Thumb&amp;AYC=912"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en-US" dirty="0" smtClean="0"/>
              <a:t>Allan </a:t>
            </a:r>
            <a:r>
              <a:rPr lang="en-US" dirty="0" err="1" smtClean="0"/>
              <a:t>Detrich</a:t>
            </a:r>
            <a:r>
              <a:rPr lang="en-US" dirty="0" smtClean="0"/>
              <a:t>, a one-time Pulitzer Prize finalist and four-time Ohio News Photographer of the Year, is apparently a serial digital manipulator of news photographs. Prior to his resignation on April 7, </a:t>
            </a:r>
            <a:r>
              <a:rPr lang="en-US" dirty="0" err="1" smtClean="0"/>
              <a:t>Detrich</a:t>
            </a:r>
            <a:r>
              <a:rPr lang="en-US" dirty="0" smtClean="0"/>
              <a:t> had submitted for publication nearly 80 doctored images in only 14 weeks...</a:t>
            </a:r>
          </a:p>
          <a:p>
            <a:r>
              <a:rPr lang="en-US" dirty="0" smtClean="0"/>
              <a:t>"According to the Blade, </a:t>
            </a:r>
            <a:r>
              <a:rPr lang="en-US" dirty="0" err="1" smtClean="0"/>
              <a:t>Detrich</a:t>
            </a:r>
            <a:r>
              <a:rPr lang="en-US" dirty="0" smtClean="0"/>
              <a:t> submitted 947 photographs for publication in 2007, right up through his last week of work. Of those 947, 233 were published either in the newspaper or on the Blade’s Web site. Editors have determined that 79 of the photographs were </a:t>
            </a:r>
            <a:r>
              <a:rPr lang="en-US" dirty="0" smtClean="0">
                <a:hlinkClick r:id="rId3"/>
              </a:rPr>
              <a:t>clearly</a:t>
            </a:r>
            <a:r>
              <a:rPr lang="en-US" dirty="0" smtClean="0"/>
              <a:t> digitally altered</a:t>
            </a:r>
            <a:r>
              <a:rPr lang="cs-CZ" dirty="0" smtClean="0"/>
              <a:t>.“</a:t>
            </a:r>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8</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23</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24</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en-US" dirty="0" smtClean="0"/>
              <a:t>Photographer: </a:t>
            </a:r>
            <a:r>
              <a:rPr lang="en-US" dirty="0" smtClean="0">
                <a:hlinkClick r:id="rId3" action="ppaction://hlinkfile"/>
              </a:rPr>
              <a:t>REUTERS/Mike Segar</a:t>
            </a:r>
          </a:p>
          <a:p>
            <a:r>
              <a:rPr lang="en-US" dirty="0" smtClean="0"/>
              <a:t>The Union Jack is reflected in raindrops on a car window from the electronic message sign at the NASDAQ Market Site in New York's Times Square July 8, 2005, which has been displaying the flag as part of a tribute to victims of Thursday's bombings in London. [Explosions in London's mass transit system early yesterday killed at least 50 people and injured more than 700 during the morning rush.]</a:t>
            </a:r>
            <a:endParaRPr lang="cs-CZ" dirty="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25</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en-US" dirty="0" smtClean="0"/>
              <a:t>Photographer: </a:t>
            </a:r>
            <a:r>
              <a:rPr lang="en-US" dirty="0" smtClean="0">
                <a:hlinkClick r:id="rId3" action="ppaction://hlinkfile"/>
              </a:rPr>
              <a:t>REUTERS/Mike Segar</a:t>
            </a:r>
          </a:p>
          <a:p>
            <a:r>
              <a:rPr lang="en-US" dirty="0" smtClean="0"/>
              <a:t>The Union Jack is reflected in raindrops on a car window from the electronic message sign at the NASDAQ Market Site in New York's Times Square July 8, 2005, which has been displaying the flag as part of a tribute to victims of Thursday's bombings in London. [Explosions in London's mass transit system early yesterday killed at least 50 people and injured more than 700 during the morning rush.]</a:t>
            </a:r>
            <a:endParaRPr lang="cs-CZ" dirty="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26</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10</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lnSpcReduction="10000"/>
          </a:bodyPr>
          <a:lstStyle/>
          <a:p>
            <a:r>
              <a:rPr lang="en-US" dirty="0" smtClean="0"/>
              <a:t>The 41-year-old photographer allegedly pieced together two photos into one to show more than 20 Tibetan antelopes roaming peacefully under a bridge of the Qinghai-Tibet Railway.</a:t>
            </a:r>
            <a:r>
              <a:rPr lang="cs-CZ" dirty="0" smtClean="0"/>
              <a:t> </a:t>
            </a:r>
            <a:r>
              <a:rPr lang="en-US" dirty="0" smtClean="0"/>
              <a:t>The photo, named "Qinghai-Tibet Railway opening green passageway for wild animals", was among the "10 most impressive news photos of 2006", an annual event sponsored by state media China Central Television (CCTV).</a:t>
            </a:r>
          </a:p>
          <a:p>
            <a:endParaRPr lang="cs-CZ" dirty="0" smtClean="0"/>
          </a:p>
          <a:p>
            <a:r>
              <a:rPr lang="en-US" dirty="0" smtClean="0"/>
              <a:t>Photographer Liu </a:t>
            </a:r>
            <a:r>
              <a:rPr lang="en-US" dirty="0" err="1" smtClean="0"/>
              <a:t>Weiqing</a:t>
            </a:r>
            <a:r>
              <a:rPr lang="en-US" dirty="0" smtClean="0"/>
              <a:t> claimed he had to wait with his camera in a pit for eight days to capture this image of antelope galloping across the Tibetan landscape as a high-speed train passes overhead on the newly opened Qinghai-Tibet railway. "I wanted to capture the harmony among the Tibetan antelope, the train, men and nature," he said.</a:t>
            </a:r>
            <a:br>
              <a:rPr lang="en-US" dirty="0" smtClean="0"/>
            </a:br>
            <a:r>
              <a:rPr lang="en-US" dirty="0" smtClean="0"/>
              <a:t/>
            </a:r>
            <a:br>
              <a:rPr lang="en-US" dirty="0" smtClean="0"/>
            </a:br>
            <a:r>
              <a:rPr lang="en-US" dirty="0" smtClean="0"/>
              <a:t>The photo, widely disseminated by Xinhua, China's state-run news agency, eased concerns that the high-speed train (which started service in July 2006) would disturb Tibetan wildlife. CCTV, China's state-run television network, declared it a top 10 "photo of the year" in late 2006.</a:t>
            </a:r>
            <a:endParaRPr lang="cs-CZ" dirty="0" smtClean="0"/>
          </a:p>
          <a:p>
            <a:endParaRPr lang="cs-CZ" dirty="0" smtClean="0"/>
          </a:p>
          <a:p>
            <a:r>
              <a:rPr lang="en-US" dirty="0" smtClean="0"/>
              <a:t>The problems began in 2008 when the photograph was displayed in Beijing's subway system. An amateur photographer, who posted online under the screen name </a:t>
            </a:r>
            <a:r>
              <a:rPr lang="en-US" dirty="0" err="1" smtClean="0"/>
              <a:t>Dajiala</a:t>
            </a:r>
            <a:r>
              <a:rPr lang="en-US" dirty="0" smtClean="0"/>
              <a:t>, noticed a line near the bottom of the railway bridge where two images appeared to have been spliced together.</a:t>
            </a:r>
            <a:br>
              <a:rPr lang="en-US" dirty="0" smtClean="0"/>
            </a:br>
            <a:r>
              <a:rPr lang="en-US" dirty="0" smtClean="0"/>
              <a:t/>
            </a:r>
            <a:br>
              <a:rPr lang="en-US" dirty="0" smtClean="0"/>
            </a:br>
            <a:r>
              <a:rPr lang="en-US" dirty="0" smtClean="0"/>
              <a:t>Once he voiced his suspicions, others soon chimed in. Animal behaviorists noted it would have been very unlikely that the noise-sensitive antelope would have been galloping in a tight pack. The sound of the train would have caused them to scatter in panic. </a:t>
            </a:r>
            <a:br>
              <a:rPr lang="en-US" dirty="0" smtClean="0"/>
            </a:br>
            <a:r>
              <a:rPr lang="en-US" dirty="0" smtClean="0"/>
              <a:t/>
            </a:r>
            <a:br>
              <a:rPr lang="en-US" dirty="0" smtClean="0"/>
            </a:br>
            <a:r>
              <a:rPr lang="en-US" dirty="0" smtClean="0"/>
              <a:t>Liu eventually confessed he had composited several different images together. He resigned from the </a:t>
            </a:r>
            <a:r>
              <a:rPr lang="en-US" dirty="0" err="1" smtClean="0"/>
              <a:t>Daqing</a:t>
            </a:r>
            <a:r>
              <a:rPr lang="en-US" dirty="0" smtClean="0"/>
              <a:t> Evening News, where he was employed, as did his editor. CCTV revoked his award. </a:t>
            </a:r>
            <a:endParaRPr lang="cs-CZ" dirty="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11</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lnSpcReduction="10000"/>
          </a:bodyPr>
          <a:lstStyle/>
          <a:p>
            <a:endParaRPr lang="cs-CZ" dirty="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12</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13</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14</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15</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16</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en-US" dirty="0" smtClean="0"/>
          </a:p>
        </p:txBody>
      </p:sp>
      <p:sp>
        <p:nvSpPr>
          <p:cNvPr id="4" name="Zástupný symbol pro číslo snímku 3"/>
          <p:cNvSpPr>
            <a:spLocks noGrp="1"/>
          </p:cNvSpPr>
          <p:nvPr>
            <p:ph type="sldNum" sz="quarter" idx="10"/>
          </p:nvPr>
        </p:nvSpPr>
        <p:spPr/>
        <p:txBody>
          <a:bodyPr/>
          <a:lstStyle/>
          <a:p>
            <a:fld id="{6613ABB2-5395-42E6-BFC5-08766A72A868}" type="slidenum">
              <a:rPr lang="cs-CZ" smtClean="0"/>
              <a:pPr/>
              <a:t>17</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a:p>
        </p:txBody>
      </p:sp>
      <p:sp>
        <p:nvSpPr>
          <p:cNvPr id="4" name="Zástupný symbol pro datum 3"/>
          <p:cNvSpPr>
            <a:spLocks noGrp="1"/>
          </p:cNvSpPr>
          <p:nvPr>
            <p:ph type="dt" sz="half" idx="10"/>
          </p:nvPr>
        </p:nvSpPr>
        <p:spPr/>
        <p:txBody>
          <a:body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748405AF-5F85-4DF3-928B-69480EC2DD59}" type="datetimeFigureOut">
              <a:rPr lang="cs-CZ" smtClean="0"/>
              <a:pPr/>
              <a:t>17.3.2010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748405AF-5F85-4DF3-928B-69480EC2DD59}" type="datetimeFigureOut">
              <a:rPr lang="cs-CZ" smtClean="0"/>
              <a:pPr/>
              <a:t>17.3.2010</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datum 2"/>
          <p:cNvSpPr>
            <a:spLocks noGrp="1"/>
          </p:cNvSpPr>
          <p:nvPr>
            <p:ph type="dt" sz="half" idx="10"/>
          </p:nvPr>
        </p:nvSpPr>
        <p:spPr/>
        <p:txBody>
          <a:bodyPr/>
          <a:lstStyle/>
          <a:p>
            <a:fld id="{748405AF-5F85-4DF3-928B-69480EC2DD59}" type="datetimeFigureOut">
              <a:rPr lang="cs-CZ" smtClean="0"/>
              <a:pPr/>
              <a:t>17.3.2010</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48405AF-5F85-4DF3-928B-69480EC2DD59}" type="datetimeFigureOut">
              <a:rPr lang="cs-CZ" smtClean="0"/>
              <a:pPr/>
              <a:t>17.3.2010</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748405AF-5F85-4DF3-928B-69480EC2DD59}" type="datetimeFigureOut">
              <a:rPr lang="cs-CZ" smtClean="0"/>
              <a:pPr/>
              <a:t>17.3.2010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748405AF-5F85-4DF3-928B-69480EC2DD59}" type="datetimeFigureOut">
              <a:rPr lang="cs-CZ" smtClean="0"/>
              <a:pPr/>
              <a:t>17.3.2010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C73181AA-2FB0-4D97-9D07-5EB7A9E898FE}" type="slidenum">
              <a:rPr lang="cs-CZ" smtClean="0"/>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8405AF-5F85-4DF3-928B-69480EC2DD59}" type="datetimeFigureOut">
              <a:rPr lang="cs-CZ" smtClean="0"/>
              <a:pPr/>
              <a:t>17.3.2010</a:t>
            </a:fld>
            <a:endParaRPr lang="cs-CZ"/>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3181AA-2FB0-4D97-9D07-5EB7A9E898FE}"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pictures.reuters.com/c/C.aspx?VP=Mod_Search.DirectSearch_VPage&amp;D=Thumb&amp;AYC=912" TargetMode="Externa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500034" y="857232"/>
            <a:ext cx="7958166" cy="512757"/>
          </a:xfrm>
        </p:spPr>
        <p:txBody>
          <a:bodyPr>
            <a:normAutofit fontScale="90000"/>
          </a:bodyPr>
          <a:lstStyle/>
          <a:p>
            <a:endParaRPr lang="cs-CZ" dirty="0"/>
          </a:p>
        </p:txBody>
      </p:sp>
      <p:sp>
        <p:nvSpPr>
          <p:cNvPr id="3" name="Podnadpis 2"/>
          <p:cNvSpPr>
            <a:spLocks noGrp="1"/>
          </p:cNvSpPr>
          <p:nvPr>
            <p:ph type="subTitle" idx="1"/>
          </p:nvPr>
        </p:nvSpPr>
        <p:spPr>
          <a:xfrm>
            <a:off x="5214942" y="4500570"/>
            <a:ext cx="3286148" cy="1714512"/>
          </a:xfrm>
        </p:spPr>
        <p:txBody>
          <a:bodyPr/>
          <a:lstStyle/>
          <a:p>
            <a:r>
              <a:rPr lang="cs-CZ" dirty="0" smtClean="0">
                <a:solidFill>
                  <a:schemeClr val="bg1"/>
                </a:solidFill>
                <a:latin typeface="Calibri" pitchFamily="34" charset="0"/>
              </a:rPr>
              <a:t>Ondřej Besperát</a:t>
            </a:r>
          </a:p>
          <a:p>
            <a:r>
              <a:rPr lang="cs-CZ" sz="2400" dirty="0" smtClean="0">
                <a:solidFill>
                  <a:schemeClr val="bg1"/>
                </a:solidFill>
                <a:latin typeface="Calibri" pitchFamily="34" charset="0"/>
              </a:rPr>
              <a:t>foto/video editor</a:t>
            </a:r>
          </a:p>
          <a:p>
            <a:r>
              <a:rPr lang="cs-CZ" sz="2400" dirty="0" err="1" smtClean="0">
                <a:solidFill>
                  <a:schemeClr val="bg1"/>
                </a:solidFill>
                <a:latin typeface="Calibri" pitchFamily="34" charset="0"/>
              </a:rPr>
              <a:t>besperat</a:t>
            </a:r>
            <a:r>
              <a:rPr lang="cs-CZ" sz="2400" dirty="0" smtClean="0">
                <a:solidFill>
                  <a:schemeClr val="bg1"/>
                </a:solidFill>
                <a:latin typeface="Calibri" pitchFamily="34" charset="0"/>
              </a:rPr>
              <a:t>@</a:t>
            </a:r>
            <a:r>
              <a:rPr lang="cs-CZ" sz="2400" dirty="0" err="1" smtClean="0">
                <a:solidFill>
                  <a:schemeClr val="bg1"/>
                </a:solidFill>
                <a:latin typeface="Calibri" pitchFamily="34" charset="0"/>
              </a:rPr>
              <a:t>ppf.cz</a:t>
            </a:r>
            <a:endParaRPr lang="cs-CZ" sz="2400"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1406" y="274638"/>
            <a:ext cx="8229600" cy="725470"/>
          </a:xfrm>
        </p:spPr>
        <p:txBody>
          <a:bodyPr>
            <a:normAutofit fontScale="90000"/>
          </a:bodyPr>
          <a:lstStyle/>
          <a:p>
            <a:pPr algn="l"/>
            <a:r>
              <a:rPr lang="cs-CZ" dirty="0" err="1" smtClean="0">
                <a:solidFill>
                  <a:schemeClr val="bg1"/>
                </a:solidFill>
              </a:rPr>
              <a:t>Ivars</a:t>
            </a:r>
            <a:r>
              <a:rPr lang="cs-CZ" dirty="0" smtClean="0">
                <a:solidFill>
                  <a:schemeClr val="bg1"/>
                </a:solidFill>
              </a:rPr>
              <a:t> </a:t>
            </a:r>
            <a:r>
              <a:rPr lang="cs-CZ" dirty="0" err="1" smtClean="0">
                <a:solidFill>
                  <a:schemeClr val="bg1"/>
                </a:solidFill>
              </a:rPr>
              <a:t>Gravlejs</a:t>
            </a:r>
            <a:r>
              <a:rPr lang="cs-CZ" dirty="0" smtClean="0">
                <a:solidFill>
                  <a:schemeClr val="bg1"/>
                </a:solidFill>
              </a:rPr>
              <a:t>, Deník, Praha, 2009</a:t>
            </a:r>
            <a:endParaRPr lang="cs-CZ" dirty="0">
              <a:solidFill>
                <a:schemeClr val="bg1"/>
              </a:solidFill>
            </a:endParaRPr>
          </a:p>
        </p:txBody>
      </p:sp>
      <p:pic>
        <p:nvPicPr>
          <p:cNvPr id="4" name="Zástupný symbol pro obsah 3" descr="Allan Detrich.jpg"/>
          <p:cNvPicPr>
            <a:picLocks noGrp="1" noChangeAspect="1"/>
          </p:cNvPicPr>
          <p:nvPr>
            <p:ph idx="1"/>
          </p:nvPr>
        </p:nvPicPr>
        <p:blipFill>
          <a:blip r:embed="rId3"/>
          <a:stretch>
            <a:fillRect/>
          </a:stretch>
        </p:blipFill>
        <p:spPr>
          <a:xfrm>
            <a:off x="228570" y="1071546"/>
            <a:ext cx="3986240" cy="2491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Zástupný symbol pro obsah 3" descr="Allan Detrich.jpg"/>
          <p:cNvPicPr>
            <a:picLocks noChangeAspect="1"/>
          </p:cNvPicPr>
          <p:nvPr/>
        </p:nvPicPr>
        <p:blipFill>
          <a:blip r:embed="rId4"/>
          <a:stretch>
            <a:fillRect/>
          </a:stretch>
        </p:blipFill>
        <p:spPr>
          <a:xfrm>
            <a:off x="1571604" y="3786190"/>
            <a:ext cx="2660797" cy="2693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Zástupný symbol pro obsah 3" descr="Allan Detrich.jpg"/>
          <p:cNvPicPr>
            <a:picLocks noChangeAspect="1"/>
          </p:cNvPicPr>
          <p:nvPr/>
        </p:nvPicPr>
        <p:blipFill>
          <a:blip r:embed="rId5"/>
          <a:stretch>
            <a:fillRect/>
          </a:stretch>
        </p:blipFill>
        <p:spPr>
          <a:xfrm>
            <a:off x="4500561" y="1071546"/>
            <a:ext cx="3980117" cy="2786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Zástupný symbol pro obsah 3" descr="Allan Detrich.jpg"/>
          <p:cNvPicPr>
            <a:picLocks noChangeAspect="1"/>
          </p:cNvPicPr>
          <p:nvPr/>
        </p:nvPicPr>
        <p:blipFill>
          <a:blip r:embed="rId6"/>
          <a:stretch>
            <a:fillRect/>
          </a:stretch>
        </p:blipFill>
        <p:spPr>
          <a:xfrm>
            <a:off x="4500562" y="4071942"/>
            <a:ext cx="3448159" cy="24137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28596" y="357166"/>
            <a:ext cx="8229600" cy="725470"/>
          </a:xfrm>
        </p:spPr>
        <p:txBody>
          <a:bodyPr>
            <a:normAutofit fontScale="90000"/>
          </a:bodyPr>
          <a:lstStyle/>
          <a:p>
            <a:pPr algn="l"/>
            <a:r>
              <a:rPr lang="cs-CZ" dirty="0" err="1" smtClean="0">
                <a:solidFill>
                  <a:schemeClr val="bg1"/>
                </a:solidFill>
              </a:rPr>
              <a:t>Liu</a:t>
            </a:r>
            <a:r>
              <a:rPr lang="cs-CZ" dirty="0" smtClean="0">
                <a:solidFill>
                  <a:schemeClr val="bg1"/>
                </a:solidFill>
              </a:rPr>
              <a:t> </a:t>
            </a:r>
            <a:r>
              <a:rPr lang="cs-CZ" dirty="0" err="1" smtClean="0">
                <a:solidFill>
                  <a:schemeClr val="bg1"/>
                </a:solidFill>
              </a:rPr>
              <a:t>Wei</a:t>
            </a:r>
            <a:r>
              <a:rPr lang="cs-CZ" dirty="0" smtClean="0">
                <a:solidFill>
                  <a:schemeClr val="bg1"/>
                </a:solidFill>
              </a:rPr>
              <a:t>-</a:t>
            </a:r>
            <a:r>
              <a:rPr lang="cs-CZ" dirty="0" err="1" smtClean="0">
                <a:solidFill>
                  <a:schemeClr val="bg1"/>
                </a:solidFill>
              </a:rPr>
              <a:t>Qianga</a:t>
            </a:r>
            <a:r>
              <a:rPr lang="cs-CZ" dirty="0" smtClean="0">
                <a:solidFill>
                  <a:schemeClr val="bg1"/>
                </a:solidFill>
              </a:rPr>
              <a:t>, </a:t>
            </a:r>
            <a:r>
              <a:rPr lang="cs-CZ" dirty="0" err="1" smtClean="0">
                <a:solidFill>
                  <a:schemeClr val="bg1"/>
                </a:solidFill>
              </a:rPr>
              <a:t>Daquing</a:t>
            </a:r>
            <a:r>
              <a:rPr lang="cs-CZ" dirty="0" smtClean="0">
                <a:solidFill>
                  <a:schemeClr val="bg1"/>
                </a:solidFill>
              </a:rPr>
              <a:t> </a:t>
            </a:r>
            <a:r>
              <a:rPr lang="cs-CZ" dirty="0" err="1" smtClean="0">
                <a:solidFill>
                  <a:schemeClr val="bg1"/>
                </a:solidFill>
              </a:rPr>
              <a:t>Evening</a:t>
            </a:r>
            <a:r>
              <a:rPr lang="cs-CZ" dirty="0" smtClean="0">
                <a:solidFill>
                  <a:schemeClr val="bg1"/>
                </a:solidFill>
              </a:rPr>
              <a:t> </a:t>
            </a:r>
            <a:r>
              <a:rPr lang="cs-CZ" dirty="0" err="1" smtClean="0">
                <a:solidFill>
                  <a:schemeClr val="bg1"/>
                </a:solidFill>
              </a:rPr>
              <a:t>News</a:t>
            </a:r>
            <a:r>
              <a:rPr lang="cs-CZ" dirty="0" smtClean="0">
                <a:solidFill>
                  <a:schemeClr val="bg1"/>
                </a:solidFill>
              </a:rPr>
              <a:t>, China, 2006</a:t>
            </a:r>
            <a:endParaRPr lang="cs-CZ" dirty="0">
              <a:solidFill>
                <a:schemeClr val="bg1"/>
              </a:solidFill>
            </a:endParaRPr>
          </a:p>
        </p:txBody>
      </p:sp>
      <p:pic>
        <p:nvPicPr>
          <p:cNvPr id="4" name="Zástupný symbol pro obsah 3" descr="Allan Detrich.jpg"/>
          <p:cNvPicPr>
            <a:picLocks noGrp="1" noChangeAspect="1"/>
          </p:cNvPicPr>
          <p:nvPr>
            <p:ph idx="1"/>
          </p:nvPr>
        </p:nvPicPr>
        <p:blipFill>
          <a:blip r:embed="rId3"/>
          <a:stretch>
            <a:fillRect/>
          </a:stretch>
        </p:blipFill>
        <p:spPr>
          <a:xfrm>
            <a:off x="785786" y="1500174"/>
            <a:ext cx="7505681" cy="50006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descr="Allan Detrich.jpg"/>
          <p:cNvPicPr>
            <a:picLocks noGrp="1" noChangeAspect="1"/>
          </p:cNvPicPr>
          <p:nvPr>
            <p:ph idx="1"/>
          </p:nvPr>
        </p:nvPicPr>
        <p:blipFill>
          <a:blip r:embed="rId3" cstate="print"/>
          <a:stretch>
            <a:fillRect/>
          </a:stretch>
        </p:blipFill>
        <p:spPr>
          <a:xfrm>
            <a:off x="7215206" y="5498291"/>
            <a:ext cx="1719203" cy="11454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ovéPole 4"/>
          <p:cNvSpPr txBox="1"/>
          <p:nvPr/>
        </p:nvSpPr>
        <p:spPr>
          <a:xfrm>
            <a:off x="214282" y="214290"/>
            <a:ext cx="7500990" cy="6420091"/>
          </a:xfrm>
          <a:prstGeom prst="rect">
            <a:avLst/>
          </a:prstGeom>
          <a:noFill/>
        </p:spPr>
        <p:txBody>
          <a:bodyPr wrap="square" numCol="2" rtlCol="0">
            <a:spAutoFit/>
          </a:bodyPr>
          <a:lstStyle/>
          <a:p>
            <a:pPr>
              <a:spcAft>
                <a:spcPts val="500"/>
              </a:spcAft>
            </a:pPr>
            <a:r>
              <a:rPr lang="en-US" dirty="0" smtClean="0">
                <a:solidFill>
                  <a:schemeClr val="bg1"/>
                </a:solidFill>
              </a:rPr>
              <a:t>Li: You take a look at your photograph.  It was taken at an uninhabited area at 4,000 or 5,000 meters above sea level.  What is the probability that you, the train and the Tibetan antelopes all appeared at the same time and place?</a:t>
            </a:r>
            <a:endParaRPr lang="cs-CZ" dirty="0" smtClean="0">
              <a:solidFill>
                <a:schemeClr val="bg1"/>
              </a:solidFill>
            </a:endParaRPr>
          </a:p>
          <a:p>
            <a:pPr>
              <a:spcAft>
                <a:spcPts val="500"/>
              </a:spcAft>
            </a:pPr>
            <a:r>
              <a:rPr lang="en-US" i="1" dirty="0" smtClean="0">
                <a:solidFill>
                  <a:schemeClr val="bg1"/>
                </a:solidFill>
              </a:rPr>
              <a:t>Liu: In the language of photography, this was an instant.  It was a very brief moment.  The Tibetan antelopes are smart and easily scared.  When humans are even far away, they are already fleeing.  When I took this photograph, I dug a hole half a meter deep and I put camouflage on top.  I hid in the hole covered by camouflage.  That was why the Tibetan antelopes came to pass in front of my camera.  It took only a several seconds for the Tibetan antelopes to pass in front of me.  But I had waited for eight days.</a:t>
            </a:r>
          </a:p>
          <a:p>
            <a:pPr>
              <a:spcAft>
                <a:spcPts val="500"/>
              </a:spcAft>
            </a:pPr>
            <a:r>
              <a:rPr lang="en-US" dirty="0" smtClean="0">
                <a:solidFill>
                  <a:schemeClr val="bg1"/>
                </a:solidFill>
              </a:rPr>
              <a:t>Li: Eight days?</a:t>
            </a:r>
            <a:endParaRPr lang="cs-CZ" dirty="0" smtClean="0">
              <a:solidFill>
                <a:schemeClr val="bg1"/>
              </a:solidFill>
            </a:endParaRPr>
          </a:p>
          <a:p>
            <a:pPr>
              <a:spcAft>
                <a:spcPts val="500"/>
              </a:spcAft>
            </a:pPr>
            <a:r>
              <a:rPr lang="en-US" i="1" dirty="0" smtClean="0">
                <a:solidFill>
                  <a:schemeClr val="bg1"/>
                </a:solidFill>
              </a:rPr>
              <a:t>Liu: Yes.</a:t>
            </a:r>
            <a:endParaRPr lang="cs-CZ" i="1" dirty="0" smtClean="0">
              <a:solidFill>
                <a:schemeClr val="bg1"/>
              </a:solidFill>
            </a:endParaRPr>
          </a:p>
          <a:p>
            <a:pPr>
              <a:spcAft>
                <a:spcPts val="500"/>
              </a:spcAft>
            </a:pPr>
            <a:r>
              <a:rPr lang="en-US" dirty="0" smtClean="0">
                <a:solidFill>
                  <a:schemeClr val="bg1"/>
                </a:solidFill>
              </a:rPr>
              <a:t>Li: Eight days.  Does that mean eight days and eight nights?  Eight 24-hour days?</a:t>
            </a:r>
            <a:endParaRPr lang="cs-CZ" dirty="0" smtClean="0">
              <a:solidFill>
                <a:schemeClr val="bg1"/>
              </a:solidFill>
            </a:endParaRPr>
          </a:p>
          <a:p>
            <a:pPr>
              <a:spcAft>
                <a:spcPts val="500"/>
              </a:spcAft>
            </a:pPr>
            <a:r>
              <a:rPr lang="en-US" i="1" dirty="0" smtClean="0">
                <a:solidFill>
                  <a:schemeClr val="bg1"/>
                </a:solidFill>
              </a:rPr>
              <a:t>Liu: Almost eight 24-hours.</a:t>
            </a:r>
            <a:endParaRPr lang="cs-CZ" i="1" dirty="0" smtClean="0">
              <a:solidFill>
                <a:schemeClr val="bg1"/>
              </a:solidFill>
            </a:endParaRPr>
          </a:p>
          <a:p>
            <a:pPr>
              <a:spcAft>
                <a:spcPts val="500"/>
              </a:spcAft>
            </a:pPr>
            <a:r>
              <a:rPr lang="en-US" dirty="0" smtClean="0">
                <a:solidFill>
                  <a:schemeClr val="bg1"/>
                </a:solidFill>
              </a:rPr>
              <a:t>Li: By the time of the seventh day, did you know that the antelopes will come on the eighth day?  If they did not come on the eighth day, or even the tenth day, what would you do?</a:t>
            </a:r>
            <a:endParaRPr lang="cs-CZ" dirty="0" smtClean="0">
              <a:solidFill>
                <a:schemeClr val="bg1"/>
              </a:solidFill>
            </a:endParaRPr>
          </a:p>
          <a:p>
            <a:pPr>
              <a:spcAft>
                <a:spcPts val="500"/>
              </a:spcAft>
            </a:pPr>
            <a:r>
              <a:rPr lang="en-US" i="1" dirty="0" smtClean="0">
                <a:solidFill>
                  <a:schemeClr val="bg1"/>
                </a:solidFill>
              </a:rPr>
              <a:t>Liu: I would have continued to wait.  Actually I was aware that I may not capture the fleeting moment if I wait for eight or even eighteen days.  But as a reporter, I ought to stay at my post.  I can wait eight days, eighteen days, twenty-eight days </a:t>
            </a:r>
            <a:r>
              <a:rPr lang="cs-CZ" i="1" dirty="0" smtClean="0">
                <a:solidFill>
                  <a:schemeClr val="bg1"/>
                </a:solidFill>
              </a:rPr>
              <a:t/>
            </a:r>
            <a:br>
              <a:rPr lang="cs-CZ" i="1" dirty="0" smtClean="0">
                <a:solidFill>
                  <a:schemeClr val="bg1"/>
                </a:solidFill>
              </a:rPr>
            </a:br>
            <a:r>
              <a:rPr lang="en-US" i="1" dirty="0" smtClean="0">
                <a:solidFill>
                  <a:schemeClr val="bg1"/>
                </a:solidFill>
              </a:rPr>
              <a:t>to capture that beautiful moment.  </a:t>
            </a:r>
            <a:r>
              <a:rPr lang="cs-CZ" i="1" dirty="0" smtClean="0">
                <a:solidFill>
                  <a:schemeClr val="bg1"/>
                </a:solidFill>
              </a:rPr>
              <a:t/>
            </a:r>
            <a:br>
              <a:rPr lang="cs-CZ" i="1" dirty="0" smtClean="0">
                <a:solidFill>
                  <a:schemeClr val="bg1"/>
                </a:solidFill>
              </a:rPr>
            </a:br>
            <a:r>
              <a:rPr lang="en-US" i="1" dirty="0" smtClean="0">
                <a:solidFill>
                  <a:schemeClr val="bg1"/>
                </a:solidFill>
              </a:rPr>
              <a:t>I have been filming Tibetan </a:t>
            </a:r>
            <a:r>
              <a:rPr lang="cs-CZ" i="1" dirty="0" smtClean="0">
                <a:solidFill>
                  <a:schemeClr val="bg1"/>
                </a:solidFill>
              </a:rPr>
              <a:t/>
            </a:r>
            <a:br>
              <a:rPr lang="cs-CZ" i="1" dirty="0" smtClean="0">
                <a:solidFill>
                  <a:schemeClr val="bg1"/>
                </a:solidFill>
              </a:rPr>
            </a:br>
            <a:r>
              <a:rPr lang="en-US" i="1" dirty="0" smtClean="0">
                <a:solidFill>
                  <a:schemeClr val="bg1"/>
                </a:solidFill>
              </a:rPr>
              <a:t>antelopes from March to now.</a:t>
            </a:r>
            <a:endParaRPr lang="en-US" i="1" dirty="0">
              <a:solidFill>
                <a:schemeClr val="bg1"/>
              </a:solidFill>
            </a:endParaRPr>
          </a:p>
        </p:txBody>
      </p:sp>
      <p:sp>
        <p:nvSpPr>
          <p:cNvPr id="6" name="Nadpis 5"/>
          <p:cNvSpPr>
            <a:spLocks noGrp="1"/>
          </p:cNvSpPr>
          <p:nvPr>
            <p:ph type="title"/>
          </p:nvPr>
        </p:nvSpPr>
        <p:spPr>
          <a:xfrm>
            <a:off x="457200" y="274638"/>
            <a:ext cx="8229600" cy="225404"/>
          </a:xfrm>
        </p:spPr>
        <p:txBody>
          <a:bodyPr>
            <a:normAutofit fontScale="90000"/>
          </a:bodyPr>
          <a:lstStyle/>
          <a:p>
            <a:endParaRPr lang="cs-CZ"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1406" y="274638"/>
            <a:ext cx="9144000" cy="725470"/>
          </a:xfrm>
        </p:spPr>
        <p:txBody>
          <a:bodyPr>
            <a:normAutofit fontScale="90000"/>
          </a:bodyPr>
          <a:lstStyle/>
          <a:p>
            <a:pPr algn="l"/>
            <a:r>
              <a:rPr lang="cs-CZ" dirty="0" err="1" smtClean="0">
                <a:solidFill>
                  <a:schemeClr val="bg1"/>
                </a:solidFill>
              </a:rPr>
              <a:t>Brian</a:t>
            </a:r>
            <a:r>
              <a:rPr lang="cs-CZ" dirty="0" smtClean="0">
                <a:solidFill>
                  <a:schemeClr val="bg1"/>
                </a:solidFill>
              </a:rPr>
              <a:t> </a:t>
            </a:r>
            <a:r>
              <a:rPr lang="cs-CZ" dirty="0" err="1" smtClean="0">
                <a:solidFill>
                  <a:schemeClr val="bg1"/>
                </a:solidFill>
              </a:rPr>
              <a:t>Walski</a:t>
            </a:r>
            <a:r>
              <a:rPr lang="cs-CZ" dirty="0" smtClean="0">
                <a:solidFill>
                  <a:schemeClr val="bg1"/>
                </a:solidFill>
              </a:rPr>
              <a:t>, Los Angeles </a:t>
            </a:r>
            <a:r>
              <a:rPr lang="cs-CZ" dirty="0" err="1" smtClean="0">
                <a:solidFill>
                  <a:schemeClr val="bg1"/>
                </a:solidFill>
              </a:rPr>
              <a:t>Times</a:t>
            </a:r>
            <a:r>
              <a:rPr lang="cs-CZ" dirty="0" smtClean="0">
                <a:solidFill>
                  <a:schemeClr val="bg1"/>
                </a:solidFill>
              </a:rPr>
              <a:t>, </a:t>
            </a:r>
            <a:r>
              <a:rPr lang="cs-CZ" dirty="0" err="1" smtClean="0">
                <a:solidFill>
                  <a:schemeClr val="bg1"/>
                </a:solidFill>
              </a:rPr>
              <a:t>Iraq</a:t>
            </a:r>
            <a:r>
              <a:rPr lang="cs-CZ" dirty="0" smtClean="0">
                <a:solidFill>
                  <a:schemeClr val="bg1"/>
                </a:solidFill>
              </a:rPr>
              <a:t>, 2003</a:t>
            </a:r>
            <a:endParaRPr lang="cs-CZ" dirty="0">
              <a:solidFill>
                <a:schemeClr val="bg1"/>
              </a:solidFill>
            </a:endParaRPr>
          </a:p>
        </p:txBody>
      </p:sp>
      <p:pic>
        <p:nvPicPr>
          <p:cNvPr id="4" name="Zástupný symbol pro obsah 3" descr="Allan Detrich.jpg"/>
          <p:cNvPicPr>
            <a:picLocks noGrp="1" noChangeAspect="1"/>
          </p:cNvPicPr>
          <p:nvPr>
            <p:ph idx="1"/>
          </p:nvPr>
        </p:nvPicPr>
        <p:blipFill>
          <a:blip r:embed="rId3" cstate="print"/>
          <a:stretch>
            <a:fillRect/>
          </a:stretch>
        </p:blipFill>
        <p:spPr>
          <a:xfrm>
            <a:off x="1928794" y="1142984"/>
            <a:ext cx="5236095" cy="54770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1406" y="274638"/>
            <a:ext cx="9144000" cy="725470"/>
          </a:xfrm>
        </p:spPr>
        <p:txBody>
          <a:bodyPr>
            <a:normAutofit fontScale="90000"/>
          </a:bodyPr>
          <a:lstStyle/>
          <a:p>
            <a:pPr algn="l"/>
            <a:r>
              <a:rPr lang="cs-CZ" dirty="0" err="1" smtClean="0">
                <a:solidFill>
                  <a:schemeClr val="bg1"/>
                </a:solidFill>
              </a:rPr>
              <a:t>Brian</a:t>
            </a:r>
            <a:r>
              <a:rPr lang="cs-CZ" dirty="0" smtClean="0">
                <a:solidFill>
                  <a:schemeClr val="bg1"/>
                </a:solidFill>
              </a:rPr>
              <a:t> </a:t>
            </a:r>
            <a:r>
              <a:rPr lang="cs-CZ" dirty="0" err="1" smtClean="0">
                <a:solidFill>
                  <a:schemeClr val="bg1"/>
                </a:solidFill>
              </a:rPr>
              <a:t>Walski</a:t>
            </a:r>
            <a:r>
              <a:rPr lang="cs-CZ" dirty="0" smtClean="0">
                <a:solidFill>
                  <a:schemeClr val="bg1"/>
                </a:solidFill>
              </a:rPr>
              <a:t>, Los Angeles </a:t>
            </a:r>
            <a:r>
              <a:rPr lang="cs-CZ" dirty="0" err="1" smtClean="0">
                <a:solidFill>
                  <a:schemeClr val="bg1"/>
                </a:solidFill>
              </a:rPr>
              <a:t>Times</a:t>
            </a:r>
            <a:r>
              <a:rPr lang="cs-CZ" dirty="0" smtClean="0">
                <a:solidFill>
                  <a:schemeClr val="bg1"/>
                </a:solidFill>
              </a:rPr>
              <a:t>, </a:t>
            </a:r>
            <a:r>
              <a:rPr lang="cs-CZ" dirty="0" err="1" smtClean="0">
                <a:solidFill>
                  <a:schemeClr val="bg1"/>
                </a:solidFill>
              </a:rPr>
              <a:t>Iraq</a:t>
            </a:r>
            <a:r>
              <a:rPr lang="cs-CZ" dirty="0" smtClean="0">
                <a:solidFill>
                  <a:schemeClr val="bg1"/>
                </a:solidFill>
              </a:rPr>
              <a:t>, 2003</a:t>
            </a:r>
            <a:endParaRPr lang="cs-CZ" dirty="0">
              <a:solidFill>
                <a:schemeClr val="bg1"/>
              </a:solidFill>
            </a:endParaRPr>
          </a:p>
        </p:txBody>
      </p:sp>
      <p:pic>
        <p:nvPicPr>
          <p:cNvPr id="4" name="Zástupný symbol pro obsah 3" descr="Allan Detrich.jpg"/>
          <p:cNvPicPr>
            <a:picLocks noGrp="1" noChangeAspect="1"/>
          </p:cNvPicPr>
          <p:nvPr>
            <p:ph idx="1"/>
          </p:nvPr>
        </p:nvPicPr>
        <p:blipFill>
          <a:blip r:embed="rId3"/>
          <a:stretch>
            <a:fillRect/>
          </a:stretch>
        </p:blipFill>
        <p:spPr>
          <a:xfrm>
            <a:off x="857224" y="1571612"/>
            <a:ext cx="7365338" cy="44291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00034" y="285728"/>
            <a:ext cx="8229600" cy="1857388"/>
          </a:xfrm>
        </p:spPr>
        <p:txBody>
          <a:bodyPr>
            <a:noAutofit/>
          </a:bodyPr>
          <a:lstStyle/>
          <a:p>
            <a:pPr algn="l"/>
            <a:r>
              <a:rPr lang="cs-CZ" sz="3600" dirty="0" smtClean="0">
                <a:solidFill>
                  <a:schemeClr val="bg1"/>
                </a:solidFill>
              </a:rPr>
              <a:t>Jaroslav </a:t>
            </a:r>
            <a:r>
              <a:rPr lang="cs-CZ" sz="3600" dirty="0" err="1" smtClean="0">
                <a:solidFill>
                  <a:schemeClr val="bg1"/>
                </a:solidFill>
              </a:rPr>
              <a:t>Sýbek</a:t>
            </a:r>
            <a:r>
              <a:rPr lang="cs-CZ" sz="3600" dirty="0" smtClean="0">
                <a:solidFill>
                  <a:schemeClr val="bg1"/>
                </a:solidFill>
              </a:rPr>
              <a:t>, </a:t>
            </a:r>
            <a:br>
              <a:rPr lang="cs-CZ" sz="3600" dirty="0" smtClean="0">
                <a:solidFill>
                  <a:schemeClr val="bg1"/>
                </a:solidFill>
              </a:rPr>
            </a:br>
            <a:r>
              <a:rPr lang="cs-CZ" sz="3600" dirty="0" smtClean="0">
                <a:solidFill>
                  <a:schemeClr val="bg1"/>
                </a:solidFill>
              </a:rPr>
              <a:t>Veselí nad Lužnicí, </a:t>
            </a:r>
            <a:br>
              <a:rPr lang="cs-CZ" sz="3600" dirty="0" smtClean="0">
                <a:solidFill>
                  <a:schemeClr val="bg1"/>
                </a:solidFill>
              </a:rPr>
            </a:br>
            <a:r>
              <a:rPr lang="cs-CZ" sz="3600" dirty="0" smtClean="0">
                <a:solidFill>
                  <a:schemeClr val="bg1"/>
                </a:solidFill>
              </a:rPr>
              <a:t>MF Dnes, 3. 4. 2006</a:t>
            </a:r>
            <a:endParaRPr lang="cs-CZ" sz="3600" dirty="0">
              <a:solidFill>
                <a:schemeClr val="bg1"/>
              </a:solidFill>
            </a:endParaRPr>
          </a:p>
        </p:txBody>
      </p:sp>
      <p:pic>
        <p:nvPicPr>
          <p:cNvPr id="5" name="Zástupný symbol pro obsah 3" descr="Allan Detrich.jpg"/>
          <p:cNvPicPr>
            <a:picLocks noChangeAspect="1"/>
          </p:cNvPicPr>
          <p:nvPr/>
        </p:nvPicPr>
        <p:blipFill>
          <a:blip r:embed="rId3" cstate="print"/>
          <a:stretch>
            <a:fillRect/>
          </a:stretch>
        </p:blipFill>
        <p:spPr>
          <a:xfrm>
            <a:off x="4714876" y="285752"/>
            <a:ext cx="4243936" cy="6357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Zástupný symbol pro obsah 3" descr="Allan Detrich.jpg"/>
          <p:cNvPicPr>
            <a:picLocks noGrp="1" noChangeAspect="1"/>
          </p:cNvPicPr>
          <p:nvPr>
            <p:ph idx="1"/>
          </p:nvPr>
        </p:nvPicPr>
        <p:blipFill>
          <a:blip r:embed="rId4" cstate="print"/>
          <a:stretch>
            <a:fillRect/>
          </a:stretch>
        </p:blipFill>
        <p:spPr>
          <a:xfrm>
            <a:off x="1142976" y="2911221"/>
            <a:ext cx="2332550" cy="3518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142852"/>
            <a:ext cx="8229600" cy="725470"/>
          </a:xfrm>
        </p:spPr>
        <p:txBody>
          <a:bodyPr>
            <a:normAutofit/>
          </a:bodyPr>
          <a:lstStyle/>
          <a:p>
            <a:pPr algn="l"/>
            <a:r>
              <a:rPr lang="cs-CZ" sz="3600" dirty="0" err="1" smtClean="0">
                <a:solidFill>
                  <a:schemeClr val="bg1"/>
                </a:solidFill>
              </a:rPr>
              <a:t>Adnan</a:t>
            </a:r>
            <a:r>
              <a:rPr lang="cs-CZ" sz="3600" dirty="0" smtClean="0">
                <a:solidFill>
                  <a:schemeClr val="bg1"/>
                </a:solidFill>
              </a:rPr>
              <a:t> </a:t>
            </a:r>
            <a:r>
              <a:rPr lang="cs-CZ" sz="3600" dirty="0" err="1" smtClean="0">
                <a:solidFill>
                  <a:schemeClr val="bg1"/>
                </a:solidFill>
              </a:rPr>
              <a:t>Hajj</a:t>
            </a:r>
            <a:r>
              <a:rPr lang="cs-CZ" sz="3600" dirty="0" smtClean="0">
                <a:solidFill>
                  <a:schemeClr val="bg1"/>
                </a:solidFill>
              </a:rPr>
              <a:t>, </a:t>
            </a:r>
            <a:r>
              <a:rPr lang="cs-CZ" sz="3600" dirty="0" err="1" smtClean="0">
                <a:solidFill>
                  <a:schemeClr val="bg1"/>
                </a:solidFill>
              </a:rPr>
              <a:t>Reuters</a:t>
            </a:r>
            <a:r>
              <a:rPr lang="cs-CZ" sz="3600" dirty="0" smtClean="0">
                <a:solidFill>
                  <a:schemeClr val="bg1"/>
                </a:solidFill>
              </a:rPr>
              <a:t>, Bejrút, 5. srpna 2006</a:t>
            </a:r>
            <a:endParaRPr lang="cs-CZ" sz="3600" dirty="0">
              <a:solidFill>
                <a:schemeClr val="bg1"/>
              </a:solidFill>
            </a:endParaRPr>
          </a:p>
        </p:txBody>
      </p:sp>
      <p:pic>
        <p:nvPicPr>
          <p:cNvPr id="7" name="Zástupný symbol pro obsah 6" descr="adnan_hajj_02.jpg"/>
          <p:cNvPicPr>
            <a:picLocks noGrp="1" noChangeAspect="1"/>
          </p:cNvPicPr>
          <p:nvPr>
            <p:ph idx="1"/>
          </p:nvPr>
        </p:nvPicPr>
        <p:blipFill>
          <a:blip r:embed="rId3"/>
          <a:stretch>
            <a:fillRect/>
          </a:stretch>
        </p:blipFill>
        <p:spPr>
          <a:xfrm>
            <a:off x="592381" y="1071546"/>
            <a:ext cx="4265371" cy="55721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142852"/>
            <a:ext cx="8229600" cy="725470"/>
          </a:xfrm>
        </p:spPr>
        <p:txBody>
          <a:bodyPr>
            <a:normAutofit/>
          </a:bodyPr>
          <a:lstStyle/>
          <a:p>
            <a:pPr algn="l"/>
            <a:r>
              <a:rPr lang="cs-CZ" sz="3600" dirty="0" err="1" smtClean="0">
                <a:solidFill>
                  <a:schemeClr val="bg1"/>
                </a:solidFill>
              </a:rPr>
              <a:t>Adnan</a:t>
            </a:r>
            <a:r>
              <a:rPr lang="cs-CZ" sz="3600" dirty="0" smtClean="0">
                <a:solidFill>
                  <a:schemeClr val="bg1"/>
                </a:solidFill>
              </a:rPr>
              <a:t> </a:t>
            </a:r>
            <a:r>
              <a:rPr lang="cs-CZ" sz="3600" dirty="0" err="1" smtClean="0">
                <a:solidFill>
                  <a:schemeClr val="bg1"/>
                </a:solidFill>
              </a:rPr>
              <a:t>Hajj</a:t>
            </a:r>
            <a:r>
              <a:rPr lang="cs-CZ" sz="3600" dirty="0" smtClean="0">
                <a:solidFill>
                  <a:schemeClr val="bg1"/>
                </a:solidFill>
              </a:rPr>
              <a:t>, </a:t>
            </a:r>
            <a:r>
              <a:rPr lang="cs-CZ" sz="3600" dirty="0" err="1" smtClean="0">
                <a:solidFill>
                  <a:schemeClr val="bg1"/>
                </a:solidFill>
              </a:rPr>
              <a:t>Reuters</a:t>
            </a:r>
            <a:r>
              <a:rPr lang="cs-CZ" sz="3600" dirty="0" smtClean="0">
                <a:solidFill>
                  <a:schemeClr val="bg1"/>
                </a:solidFill>
              </a:rPr>
              <a:t>, Bejrút, 5. srpna 2006</a:t>
            </a:r>
            <a:endParaRPr lang="cs-CZ" sz="3600" dirty="0">
              <a:solidFill>
                <a:schemeClr val="bg1"/>
              </a:solidFill>
            </a:endParaRPr>
          </a:p>
        </p:txBody>
      </p:sp>
      <p:pic>
        <p:nvPicPr>
          <p:cNvPr id="7" name="Zástupný symbol pro obsah 6" descr="adnan_hajj_02.jpg"/>
          <p:cNvPicPr>
            <a:picLocks noGrp="1" noChangeAspect="1"/>
          </p:cNvPicPr>
          <p:nvPr>
            <p:ph idx="1"/>
          </p:nvPr>
        </p:nvPicPr>
        <p:blipFill>
          <a:blip r:embed="rId3"/>
          <a:stretch>
            <a:fillRect/>
          </a:stretch>
        </p:blipFill>
        <p:spPr>
          <a:xfrm>
            <a:off x="592381" y="1071546"/>
            <a:ext cx="4265371" cy="55721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Obrázek 7" descr="picture_kill_reuters.jpg"/>
          <p:cNvPicPr>
            <a:picLocks noChangeAspect="1"/>
          </p:cNvPicPr>
          <p:nvPr/>
        </p:nvPicPr>
        <p:blipFill>
          <a:blip r:embed="rId4"/>
          <a:stretch>
            <a:fillRect/>
          </a:stretch>
        </p:blipFill>
        <p:spPr>
          <a:xfrm>
            <a:off x="2285984" y="1214422"/>
            <a:ext cx="4813300" cy="4368800"/>
          </a:xfrm>
          <a:prstGeom prst="rect">
            <a:avLst/>
          </a:prstGeom>
        </p:spPr>
      </p:pic>
      <p:sp>
        <p:nvSpPr>
          <p:cNvPr id="5" name="TextovéPole 4"/>
          <p:cNvSpPr txBox="1"/>
          <p:nvPr/>
        </p:nvSpPr>
        <p:spPr>
          <a:xfrm>
            <a:off x="928662" y="5786454"/>
            <a:ext cx="7715304" cy="523220"/>
          </a:xfrm>
          <a:prstGeom prst="rect">
            <a:avLst/>
          </a:prstGeom>
          <a:solidFill>
            <a:schemeClr val="bg1"/>
          </a:solidFill>
        </p:spPr>
        <p:txBody>
          <a:bodyPr wrap="square" rtlCol="0">
            <a:spAutoFit/>
          </a:bodyPr>
          <a:lstStyle/>
          <a:p>
            <a:r>
              <a:rPr lang="cs-CZ" sz="2800" dirty="0" smtClean="0"/>
              <a:t>http://www.</a:t>
            </a:r>
            <a:r>
              <a:rPr lang="cs-CZ" sz="2800" dirty="0" err="1" smtClean="0"/>
              <a:t>zombietime.com</a:t>
            </a:r>
            <a:r>
              <a:rPr lang="cs-CZ" sz="2800" dirty="0" smtClean="0"/>
              <a:t>/</a:t>
            </a:r>
            <a:r>
              <a:rPr lang="cs-CZ" sz="2800" dirty="0" err="1" smtClean="0"/>
              <a:t>reuters</a:t>
            </a:r>
            <a:r>
              <a:rPr lang="cs-CZ" sz="2800" dirty="0" smtClean="0"/>
              <a:t>_</a:t>
            </a:r>
            <a:r>
              <a:rPr lang="cs-CZ" sz="2800" dirty="0" err="1" smtClean="0"/>
              <a:t>photo</a:t>
            </a:r>
            <a:r>
              <a:rPr lang="cs-CZ" sz="2800" dirty="0" smtClean="0"/>
              <a:t>_</a:t>
            </a:r>
            <a:r>
              <a:rPr lang="cs-CZ" sz="2800" dirty="0" err="1" smtClean="0"/>
              <a:t>fraud</a:t>
            </a:r>
            <a:r>
              <a:rPr lang="cs-CZ" sz="2800" dirty="0" smtClean="0"/>
              <a:t>/</a:t>
            </a:r>
            <a:endParaRPr lang="cs-CZ"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descr="uf009413.gif"/>
          <p:cNvPicPr>
            <a:picLocks noGrp="1" noChangeAspect="1"/>
          </p:cNvPicPr>
          <p:nvPr>
            <p:ph idx="1"/>
          </p:nvPr>
        </p:nvPicPr>
        <p:blipFill>
          <a:blip r:embed="rId2"/>
          <a:stretch>
            <a:fillRect/>
          </a:stretch>
        </p:blipFill>
        <p:spPr>
          <a:xfrm>
            <a:off x="424950" y="357166"/>
            <a:ext cx="8361892" cy="6143668"/>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descr="uf009413.gif"/>
          <p:cNvPicPr>
            <a:picLocks noGrp="1" noChangeAspect="1"/>
          </p:cNvPicPr>
          <p:nvPr>
            <p:ph idx="1"/>
          </p:nvPr>
        </p:nvPicPr>
        <p:blipFill>
          <a:blip r:embed="rId2">
            <a:lum bright="-86000" contrast="-92000"/>
          </a:blip>
          <a:stretch>
            <a:fillRect/>
          </a:stretch>
        </p:blipFill>
        <p:spPr>
          <a:xfrm>
            <a:off x="424950" y="357166"/>
            <a:ext cx="8361892" cy="6143668"/>
          </a:xfrm>
        </p:spPr>
      </p:pic>
      <p:sp>
        <p:nvSpPr>
          <p:cNvPr id="5" name="TextovéPole 4"/>
          <p:cNvSpPr txBox="1"/>
          <p:nvPr/>
        </p:nvSpPr>
        <p:spPr>
          <a:xfrm>
            <a:off x="571472" y="214290"/>
            <a:ext cx="8215370" cy="7241879"/>
          </a:xfrm>
          <a:prstGeom prst="rect">
            <a:avLst/>
          </a:prstGeom>
          <a:noFill/>
        </p:spPr>
        <p:txBody>
          <a:bodyPr wrap="square" rtlCol="0">
            <a:spAutoFit/>
          </a:bodyPr>
          <a:lstStyle/>
          <a:p>
            <a:r>
              <a:rPr lang="cs-CZ" sz="3200" b="1" dirty="0" smtClean="0">
                <a:solidFill>
                  <a:schemeClr val="bg1"/>
                </a:solidFill>
              </a:rPr>
              <a:t>“Nekonfliktní“ manipulace obrazu</a:t>
            </a:r>
            <a:endParaRPr lang="en-US" sz="3200" dirty="0" smtClean="0">
              <a:solidFill>
                <a:schemeClr val="bg1"/>
              </a:solidFill>
            </a:endParaRPr>
          </a:p>
          <a:p>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Úprava vyvážení barev</a:t>
            </a:r>
          </a:p>
          <a:p>
            <a:pPr>
              <a:spcAft>
                <a:spcPts val="1000"/>
              </a:spcAft>
              <a:buFont typeface="Wingdings" pitchFamily="2" charset="2"/>
              <a:buChar char="§"/>
            </a:pPr>
            <a:r>
              <a:rPr lang="cs-CZ" sz="3200" dirty="0" smtClean="0">
                <a:solidFill>
                  <a:schemeClr val="bg1"/>
                </a:solidFill>
              </a:rPr>
              <a:t> Korekce optického zkreslení objektivu</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Retuš prachu</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Nadržení expozice</a:t>
            </a:r>
          </a:p>
          <a:p>
            <a:pPr>
              <a:spcAft>
                <a:spcPts val="1000"/>
              </a:spcAft>
              <a:buFont typeface="Wingdings" pitchFamily="2" charset="2"/>
              <a:buChar char="§"/>
            </a:pPr>
            <a:r>
              <a:rPr lang="cs-CZ" sz="3200" dirty="0" smtClean="0">
                <a:solidFill>
                  <a:schemeClr val="bg1"/>
                </a:solidFill>
              </a:rPr>
              <a:t> Změna velikosti fotografie</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a:t>
            </a:r>
            <a:r>
              <a:rPr lang="cs-CZ" sz="3200" dirty="0" err="1" smtClean="0">
                <a:solidFill>
                  <a:schemeClr val="bg1"/>
                </a:solidFill>
              </a:rPr>
              <a:t>Doostření</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Redukce odlesků</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Celková úprava jasu a kontrastu</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Redukce červených očí</a:t>
            </a:r>
            <a:r>
              <a:rPr lang="en-US" sz="3200" dirty="0" smtClean="0">
                <a:solidFill>
                  <a:schemeClr val="bg1"/>
                </a:solidFill>
              </a:rPr>
              <a:t/>
            </a:r>
            <a:br>
              <a:rPr lang="en-US" sz="3200" dirty="0" smtClean="0">
                <a:solidFill>
                  <a:schemeClr val="bg1"/>
                </a:solidFill>
              </a:rPr>
            </a:br>
            <a:endParaRPr lang="cs-CZ"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down)">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down)">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wipe(down)">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wipe(down)">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wipe(down)">
                                      <p:cBhvr>
                                        <p:cTn id="5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368280"/>
          </a:xfrm>
        </p:spPr>
        <p:txBody>
          <a:bodyPr>
            <a:normAutofit fontScale="90000"/>
          </a:bodyPr>
          <a:lstStyle/>
          <a:p>
            <a:endParaRPr lang="cs-CZ" dirty="0"/>
          </a:p>
        </p:txBody>
      </p:sp>
      <p:pic>
        <p:nvPicPr>
          <p:cNvPr id="4" name="Zástupný symbol pro obsah 3" descr="OB_4591.jpg"/>
          <p:cNvPicPr>
            <a:picLocks noGrp="1" noChangeAspect="1"/>
          </p:cNvPicPr>
          <p:nvPr>
            <p:ph idx="1"/>
          </p:nvPr>
        </p:nvPicPr>
        <p:blipFill>
          <a:blip r:embed="rId2" cstate="print"/>
          <a:stretch>
            <a:fillRect/>
          </a:stretch>
        </p:blipFill>
        <p:spPr>
          <a:xfrm>
            <a:off x="1928794" y="0"/>
            <a:ext cx="5143500" cy="68580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descr="uf009413.gif"/>
          <p:cNvPicPr>
            <a:picLocks noGrp="1" noChangeAspect="1"/>
          </p:cNvPicPr>
          <p:nvPr>
            <p:ph idx="1"/>
          </p:nvPr>
        </p:nvPicPr>
        <p:blipFill>
          <a:blip r:embed="rId2">
            <a:lum bright="-86000" contrast="-92000"/>
          </a:blip>
          <a:stretch>
            <a:fillRect/>
          </a:stretch>
        </p:blipFill>
        <p:spPr>
          <a:xfrm>
            <a:off x="428596" y="285728"/>
            <a:ext cx="8361892" cy="6143668"/>
          </a:xfrm>
        </p:spPr>
      </p:pic>
      <p:sp>
        <p:nvSpPr>
          <p:cNvPr id="7" name="TextovéPole 6"/>
          <p:cNvSpPr txBox="1"/>
          <p:nvPr/>
        </p:nvSpPr>
        <p:spPr>
          <a:xfrm>
            <a:off x="428596" y="285728"/>
            <a:ext cx="8429684" cy="7007046"/>
          </a:xfrm>
          <a:prstGeom prst="rect">
            <a:avLst/>
          </a:prstGeom>
          <a:noFill/>
        </p:spPr>
        <p:txBody>
          <a:bodyPr wrap="square" rtlCol="0">
            <a:spAutoFit/>
          </a:bodyPr>
          <a:lstStyle/>
          <a:p>
            <a:r>
              <a:rPr lang="cs-CZ" sz="3200" b="1" dirty="0" smtClean="0">
                <a:solidFill>
                  <a:schemeClr val="bg1"/>
                </a:solidFill>
              </a:rPr>
              <a:t>Manipulace POVOLENÁ </a:t>
            </a:r>
            <a:br>
              <a:rPr lang="cs-CZ" sz="3200" b="1" dirty="0" smtClean="0">
                <a:solidFill>
                  <a:schemeClr val="bg1"/>
                </a:solidFill>
              </a:rPr>
            </a:br>
            <a:r>
              <a:rPr lang="cs-CZ" sz="3200" b="1" dirty="0" smtClean="0">
                <a:solidFill>
                  <a:schemeClr val="bg1"/>
                </a:solidFill>
              </a:rPr>
              <a:t>ve zpravodajské fotografii</a:t>
            </a:r>
          </a:p>
          <a:p>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Ořez, případně zesvětlení/ztmavení částí obrazu, pokud se nemění kontext sdělení.</a:t>
            </a:r>
            <a:r>
              <a:rPr lang="en-US" sz="3200" dirty="0" smtClean="0">
                <a:solidFill>
                  <a:schemeClr val="bg1"/>
                </a:solidFill>
              </a:rPr>
              <a:t>  </a:t>
            </a:r>
            <a:endParaRPr lang="cs-CZ" sz="3200" dirty="0" smtClean="0">
              <a:solidFill>
                <a:schemeClr val="bg1"/>
              </a:solidFill>
            </a:endParaRPr>
          </a:p>
          <a:p>
            <a:pPr>
              <a:spcAft>
                <a:spcPts val="1000"/>
              </a:spcAft>
              <a:buFont typeface="Wingdings" pitchFamily="2" charset="2"/>
              <a:buChar char="§"/>
            </a:pPr>
            <a:r>
              <a:rPr lang="cs-CZ" sz="3200" dirty="0" smtClean="0">
                <a:solidFill>
                  <a:schemeClr val="bg1"/>
                </a:solidFill>
              </a:rPr>
              <a:t> Zvýraznění části obrazu, pokud to podpoří informační hodnotu snímku. Mělo by být zřetelné, jak ke zvýraznění došlo.</a:t>
            </a:r>
          </a:p>
          <a:p>
            <a:pPr>
              <a:spcAft>
                <a:spcPts val="1000"/>
              </a:spcAft>
              <a:buFont typeface="Wingdings" pitchFamily="2" charset="2"/>
              <a:buChar char="§"/>
            </a:pPr>
            <a:r>
              <a:rPr lang="cs-CZ" sz="3200" dirty="0" smtClean="0">
                <a:solidFill>
                  <a:schemeClr val="bg1"/>
                </a:solidFill>
              </a:rPr>
              <a:t> Skrytí identity subjektu na fotografii – rozostření, </a:t>
            </a:r>
            <a:r>
              <a:rPr lang="cs-CZ" sz="3200" dirty="0" err="1" smtClean="0">
                <a:solidFill>
                  <a:schemeClr val="bg1"/>
                </a:solidFill>
              </a:rPr>
              <a:t>rozpixelování</a:t>
            </a:r>
            <a:r>
              <a:rPr lang="cs-CZ" sz="3200" dirty="0" smtClean="0">
                <a:solidFill>
                  <a:schemeClr val="bg1"/>
                </a:solidFill>
              </a:rPr>
              <a:t> části snímku.</a:t>
            </a:r>
          </a:p>
          <a:p>
            <a:pPr>
              <a:spcAft>
                <a:spcPts val="1000"/>
              </a:spcAft>
              <a:buFont typeface="Wingdings" pitchFamily="2" charset="2"/>
              <a:buChar char="§"/>
            </a:pPr>
            <a:r>
              <a:rPr lang="cs-CZ" sz="3200" dirty="0" smtClean="0">
                <a:solidFill>
                  <a:schemeClr val="bg1"/>
                </a:solidFill>
              </a:rPr>
              <a:t> Přidání realistického efektu „pohybu“ nebo použití efektu rybího oka.</a:t>
            </a:r>
          </a:p>
          <a:p>
            <a:endParaRPr lang="cs-CZ" sz="32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down)">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wipe(down)">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wipe(down)">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wipe(down)">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sz="2000"/>
          </a:p>
        </p:txBody>
      </p:sp>
      <p:pic>
        <p:nvPicPr>
          <p:cNvPr id="4" name="Zástupný symbol pro obsah 3" descr="uf009413.gif"/>
          <p:cNvPicPr>
            <a:picLocks noGrp="1" noChangeAspect="1"/>
          </p:cNvPicPr>
          <p:nvPr>
            <p:ph idx="1"/>
          </p:nvPr>
        </p:nvPicPr>
        <p:blipFill>
          <a:blip r:embed="rId2">
            <a:lum bright="-86000" contrast="-92000"/>
          </a:blip>
          <a:stretch>
            <a:fillRect/>
          </a:stretch>
        </p:blipFill>
        <p:spPr>
          <a:xfrm>
            <a:off x="428596" y="285728"/>
            <a:ext cx="8361892" cy="6143668"/>
          </a:xfrm>
        </p:spPr>
      </p:pic>
      <p:sp>
        <p:nvSpPr>
          <p:cNvPr id="8" name="TextovéPole 7"/>
          <p:cNvSpPr txBox="1"/>
          <p:nvPr/>
        </p:nvSpPr>
        <p:spPr>
          <a:xfrm>
            <a:off x="214282" y="0"/>
            <a:ext cx="8929718" cy="7027565"/>
          </a:xfrm>
          <a:prstGeom prst="rect">
            <a:avLst/>
          </a:prstGeom>
          <a:noFill/>
        </p:spPr>
        <p:txBody>
          <a:bodyPr wrap="square" rtlCol="0">
            <a:spAutoFit/>
          </a:bodyPr>
          <a:lstStyle/>
          <a:p>
            <a:pPr>
              <a:spcAft>
                <a:spcPts val="2000"/>
              </a:spcAft>
            </a:pPr>
            <a:r>
              <a:rPr lang="cs-CZ" sz="3200" b="1" dirty="0" smtClean="0">
                <a:solidFill>
                  <a:schemeClr val="bg1"/>
                </a:solidFill>
              </a:rPr>
              <a:t>Manipulace NEPŘÍPUSTNÁ </a:t>
            </a:r>
            <a:br>
              <a:rPr lang="cs-CZ" sz="3200" b="1" dirty="0" smtClean="0">
                <a:solidFill>
                  <a:schemeClr val="bg1"/>
                </a:solidFill>
              </a:rPr>
            </a:br>
            <a:r>
              <a:rPr lang="cs-CZ" sz="3200" b="1" dirty="0" smtClean="0">
                <a:solidFill>
                  <a:schemeClr val="bg1"/>
                </a:solidFill>
              </a:rPr>
              <a:t>ve zpravodajské fotografii</a:t>
            </a:r>
          </a:p>
          <a:p>
            <a:pPr>
              <a:spcAft>
                <a:spcPts val="500"/>
              </a:spcAft>
              <a:buFont typeface="Wingdings" pitchFamily="2" charset="2"/>
              <a:buChar char="§"/>
            </a:pPr>
            <a:r>
              <a:rPr lang="cs-CZ" sz="2000" dirty="0" smtClean="0">
                <a:solidFill>
                  <a:schemeClr val="bg1"/>
                </a:solidFill>
              </a:rPr>
              <a:t> Přesouvání, odebírání nebo přidávání objektů do fotografie.</a:t>
            </a:r>
          </a:p>
          <a:p>
            <a:pPr>
              <a:spcAft>
                <a:spcPts val="500"/>
              </a:spcAft>
              <a:buFont typeface="Wingdings" pitchFamily="2" charset="2"/>
              <a:buChar char="§"/>
            </a:pPr>
            <a:r>
              <a:rPr lang="cs-CZ" sz="2000" dirty="0" smtClean="0">
                <a:solidFill>
                  <a:schemeClr val="bg1"/>
                </a:solidFill>
              </a:rPr>
              <a:t> Úpravy měnící „vizuální stáří“ subjektu</a:t>
            </a:r>
            <a:r>
              <a:rPr lang="en-US" sz="2000" dirty="0" smtClean="0">
                <a:solidFill>
                  <a:schemeClr val="bg1"/>
                </a:solidFill>
              </a:rPr>
              <a:t> </a:t>
            </a:r>
            <a:r>
              <a:rPr lang="cs-CZ" sz="2000" dirty="0" smtClean="0">
                <a:solidFill>
                  <a:schemeClr val="bg1"/>
                </a:solidFill>
              </a:rPr>
              <a:t>-  retuš vrásek, barvení vlasů, apod.</a:t>
            </a:r>
          </a:p>
          <a:p>
            <a:pPr>
              <a:spcAft>
                <a:spcPts val="500"/>
              </a:spcAft>
              <a:buFont typeface="Wingdings" pitchFamily="2" charset="2"/>
              <a:buChar char="§"/>
            </a:pPr>
            <a:r>
              <a:rPr lang="cs-CZ" sz="2000" dirty="0" smtClean="0">
                <a:solidFill>
                  <a:schemeClr val="bg1"/>
                </a:solidFill>
              </a:rPr>
              <a:t> Změna výrazu, gest, oblečení či jiných prvků subjektu.</a:t>
            </a:r>
          </a:p>
          <a:p>
            <a:pPr>
              <a:spcAft>
                <a:spcPts val="500"/>
              </a:spcAft>
              <a:buFont typeface="Wingdings" pitchFamily="2" charset="2"/>
              <a:buChar char="§"/>
            </a:pPr>
            <a:r>
              <a:rPr lang="cs-CZ" sz="2000" dirty="0" smtClean="0">
                <a:solidFill>
                  <a:schemeClr val="bg1"/>
                </a:solidFill>
              </a:rPr>
              <a:t> Retuš směřující k estetizaci subjektu nebo prostředí.</a:t>
            </a:r>
          </a:p>
          <a:p>
            <a:pPr>
              <a:spcAft>
                <a:spcPts val="500"/>
              </a:spcAft>
              <a:buFont typeface="Wingdings" pitchFamily="2" charset="2"/>
              <a:buChar char="§"/>
            </a:pPr>
            <a:r>
              <a:rPr lang="cs-CZ" sz="2000" dirty="0" smtClean="0">
                <a:solidFill>
                  <a:schemeClr val="bg1"/>
                </a:solidFill>
              </a:rPr>
              <a:t> Použití nerealistického efektu pohybu.</a:t>
            </a:r>
          </a:p>
          <a:p>
            <a:pPr>
              <a:spcAft>
                <a:spcPts val="500"/>
              </a:spcAft>
              <a:buFont typeface="Wingdings" pitchFamily="2" charset="2"/>
              <a:buChar char="§"/>
            </a:pPr>
            <a:r>
              <a:rPr lang="cs-CZ" sz="2000" dirty="0" smtClean="0">
                <a:solidFill>
                  <a:schemeClr val="bg1"/>
                </a:solidFill>
              </a:rPr>
              <a:t> Použití efektů a barevných korekcí, z nichž není zřetelné, jestli jsou reálné nebo ne.</a:t>
            </a:r>
          </a:p>
          <a:p>
            <a:pPr>
              <a:spcAft>
                <a:spcPts val="500"/>
              </a:spcAft>
              <a:buFont typeface="Wingdings" pitchFamily="2" charset="2"/>
              <a:buChar char="§"/>
            </a:pPr>
            <a:r>
              <a:rPr lang="cs-CZ" sz="2000" dirty="0" smtClean="0">
                <a:solidFill>
                  <a:schemeClr val="bg1"/>
                </a:solidFill>
              </a:rPr>
              <a:t> Jakákoliv digitální manipulace subjektu nebo prostředí, která klame diváka.</a:t>
            </a:r>
          </a:p>
          <a:p>
            <a:pPr>
              <a:spcAft>
                <a:spcPts val="500"/>
              </a:spcAft>
              <a:buFont typeface="Wingdings" pitchFamily="2" charset="2"/>
              <a:buChar char="§"/>
            </a:pPr>
            <a:r>
              <a:rPr lang="cs-CZ" sz="2000" dirty="0" smtClean="0">
                <a:solidFill>
                  <a:schemeClr val="bg1"/>
                </a:solidFill>
              </a:rPr>
              <a:t> Fotografie přírody musí dodržovat přirozený kontext.</a:t>
            </a:r>
          </a:p>
          <a:p>
            <a:pPr>
              <a:spcAft>
                <a:spcPts val="500"/>
              </a:spcAft>
              <a:buFont typeface="Wingdings" pitchFamily="2" charset="2"/>
              <a:buChar char="§"/>
            </a:pPr>
            <a:r>
              <a:rPr lang="cs-CZ" sz="2000" dirty="0" smtClean="0">
                <a:solidFill>
                  <a:schemeClr val="bg1"/>
                </a:solidFill>
              </a:rPr>
              <a:t> Není přípustné manipulovat s obrazy zvířat, vytvářet stáda, apod.</a:t>
            </a:r>
          </a:p>
          <a:p>
            <a:pPr>
              <a:spcAft>
                <a:spcPts val="500"/>
              </a:spcAft>
              <a:buFont typeface="Wingdings" pitchFamily="2" charset="2"/>
              <a:buChar char="§"/>
            </a:pPr>
            <a:r>
              <a:rPr lang="cs-CZ" sz="2000" dirty="0" smtClean="0">
                <a:solidFill>
                  <a:schemeClr val="bg1"/>
                </a:solidFill>
              </a:rPr>
              <a:t> Zvýraznění části fotografie pro vědecko-populární účely musí být zřetelně rozlišitelné.</a:t>
            </a:r>
          </a:p>
          <a:p>
            <a:pPr>
              <a:spcAft>
                <a:spcPts val="500"/>
              </a:spcAft>
              <a:buFont typeface="Wingdings" pitchFamily="2" charset="2"/>
              <a:buChar char="§"/>
            </a:pPr>
            <a:r>
              <a:rPr lang="cs-CZ" sz="2000" dirty="0" smtClean="0">
                <a:solidFill>
                  <a:schemeClr val="bg1"/>
                </a:solidFill>
              </a:rPr>
              <a:t> Je nepřípustné přidávat digitální objekty do reálných fotografií (duhu, hvězdy, apod.)</a:t>
            </a:r>
          </a:p>
          <a:p>
            <a:pPr>
              <a:spcAft>
                <a:spcPts val="500"/>
              </a:spcAft>
              <a:buFont typeface="Wingdings" pitchFamily="2" charset="2"/>
              <a:buChar char="§"/>
            </a:pPr>
            <a:r>
              <a:rPr lang="cs-CZ" sz="2000" dirty="0" smtClean="0">
                <a:solidFill>
                  <a:schemeClr val="bg1"/>
                </a:solidFill>
              </a:rPr>
              <a:t> Nezáleží, jestli jsou výše zakázané manipulace prováděny digitálně nebo jiným způsobem.</a:t>
            </a:r>
          </a:p>
          <a:p>
            <a:endParaRPr lang="cs-CZ"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down)">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down)">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down)">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wipe(down)">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wipe(down)">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wipe(down)">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wipe(down)">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wipe(down)">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wipe(down)">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wipe(down)">
                                      <p:cBhvr>
                                        <p:cTn id="67" dur="500"/>
                                        <p:tgtEl>
                                          <p:spTgt spid="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descr="uf009413.gif"/>
          <p:cNvPicPr>
            <a:picLocks noGrp="1" noChangeAspect="1"/>
          </p:cNvPicPr>
          <p:nvPr>
            <p:ph idx="1"/>
          </p:nvPr>
        </p:nvPicPr>
        <p:blipFill>
          <a:blip r:embed="rId2">
            <a:lum bright="-86000" contrast="-92000"/>
          </a:blip>
          <a:stretch>
            <a:fillRect/>
          </a:stretch>
        </p:blipFill>
        <p:spPr>
          <a:xfrm>
            <a:off x="424950" y="357166"/>
            <a:ext cx="8361892" cy="6143668"/>
          </a:xfrm>
        </p:spPr>
      </p:pic>
      <p:sp>
        <p:nvSpPr>
          <p:cNvPr id="5" name="TextovéPole 4"/>
          <p:cNvSpPr txBox="1"/>
          <p:nvPr/>
        </p:nvSpPr>
        <p:spPr>
          <a:xfrm>
            <a:off x="214282" y="0"/>
            <a:ext cx="8929718" cy="7027565"/>
          </a:xfrm>
          <a:prstGeom prst="rect">
            <a:avLst/>
          </a:prstGeom>
          <a:noFill/>
        </p:spPr>
        <p:txBody>
          <a:bodyPr wrap="square" rtlCol="0">
            <a:spAutoFit/>
          </a:bodyPr>
          <a:lstStyle/>
          <a:p>
            <a:pPr>
              <a:spcAft>
                <a:spcPts val="2000"/>
              </a:spcAft>
            </a:pPr>
            <a:r>
              <a:rPr lang="cs-CZ" sz="3200" b="1" dirty="0" smtClean="0">
                <a:solidFill>
                  <a:schemeClr val="bg1"/>
                </a:solidFill>
              </a:rPr>
              <a:t>Manipulace NEPŘÍPUSTNÁ </a:t>
            </a:r>
            <a:br>
              <a:rPr lang="cs-CZ" sz="3200" b="1" dirty="0" smtClean="0">
                <a:solidFill>
                  <a:schemeClr val="bg1"/>
                </a:solidFill>
              </a:rPr>
            </a:br>
            <a:r>
              <a:rPr lang="cs-CZ" sz="3200" b="1" dirty="0" smtClean="0">
                <a:solidFill>
                  <a:schemeClr val="bg1"/>
                </a:solidFill>
              </a:rPr>
              <a:t>ve zpravodajské fotografii</a:t>
            </a:r>
          </a:p>
          <a:p>
            <a:pPr>
              <a:spcAft>
                <a:spcPts val="500"/>
              </a:spcAft>
              <a:buFont typeface="Wingdings" pitchFamily="2" charset="2"/>
              <a:buChar char="§"/>
            </a:pPr>
            <a:r>
              <a:rPr lang="cs-CZ" sz="2000" dirty="0" smtClean="0">
                <a:solidFill>
                  <a:schemeClr val="bg1"/>
                </a:solidFill>
              </a:rPr>
              <a:t> Přesouvání, odebírání nebo přidávání objektů do fotografie.</a:t>
            </a:r>
          </a:p>
          <a:p>
            <a:pPr>
              <a:spcAft>
                <a:spcPts val="500"/>
              </a:spcAft>
              <a:buFont typeface="Wingdings" pitchFamily="2" charset="2"/>
              <a:buChar char="§"/>
            </a:pPr>
            <a:r>
              <a:rPr lang="cs-CZ" sz="2000" dirty="0" smtClean="0">
                <a:solidFill>
                  <a:schemeClr val="bg1"/>
                </a:solidFill>
              </a:rPr>
              <a:t> Úpravy měnící „vizuální stáří“ subjektu</a:t>
            </a:r>
            <a:r>
              <a:rPr lang="en-US" sz="2000" dirty="0" smtClean="0">
                <a:solidFill>
                  <a:schemeClr val="bg1"/>
                </a:solidFill>
              </a:rPr>
              <a:t> </a:t>
            </a:r>
            <a:r>
              <a:rPr lang="cs-CZ" sz="2000" dirty="0" smtClean="0">
                <a:solidFill>
                  <a:schemeClr val="bg1"/>
                </a:solidFill>
              </a:rPr>
              <a:t>-  retuš vrásek, barvení vlasů, apod.</a:t>
            </a:r>
          </a:p>
          <a:p>
            <a:pPr>
              <a:spcAft>
                <a:spcPts val="500"/>
              </a:spcAft>
              <a:buFont typeface="Wingdings" pitchFamily="2" charset="2"/>
              <a:buChar char="§"/>
            </a:pPr>
            <a:r>
              <a:rPr lang="cs-CZ" sz="2000" dirty="0" smtClean="0">
                <a:solidFill>
                  <a:schemeClr val="bg1"/>
                </a:solidFill>
              </a:rPr>
              <a:t> Změna výrazu, gest, oblečení či jiných prvků subjektu.</a:t>
            </a:r>
          </a:p>
          <a:p>
            <a:pPr>
              <a:spcAft>
                <a:spcPts val="500"/>
              </a:spcAft>
              <a:buFont typeface="Wingdings" pitchFamily="2" charset="2"/>
              <a:buChar char="§"/>
            </a:pPr>
            <a:r>
              <a:rPr lang="cs-CZ" sz="2000" dirty="0" smtClean="0">
                <a:solidFill>
                  <a:schemeClr val="bg1"/>
                </a:solidFill>
              </a:rPr>
              <a:t> Retuš směřující k estetizaci subjektu nebo prostředí.</a:t>
            </a:r>
          </a:p>
          <a:p>
            <a:pPr>
              <a:spcAft>
                <a:spcPts val="500"/>
              </a:spcAft>
              <a:buFont typeface="Wingdings" pitchFamily="2" charset="2"/>
              <a:buChar char="§"/>
            </a:pPr>
            <a:r>
              <a:rPr lang="cs-CZ" sz="2000" dirty="0" smtClean="0">
                <a:solidFill>
                  <a:schemeClr val="bg1"/>
                </a:solidFill>
              </a:rPr>
              <a:t> Použití nerealistického efektu pohybu.</a:t>
            </a:r>
          </a:p>
          <a:p>
            <a:pPr>
              <a:spcAft>
                <a:spcPts val="500"/>
              </a:spcAft>
              <a:buFont typeface="Wingdings" pitchFamily="2" charset="2"/>
              <a:buChar char="§"/>
            </a:pPr>
            <a:r>
              <a:rPr lang="cs-CZ" sz="2000" dirty="0" smtClean="0">
                <a:solidFill>
                  <a:schemeClr val="bg1"/>
                </a:solidFill>
              </a:rPr>
              <a:t> Použití efektů a barevných korekcí, z nichž není zřetelné, jestli jsou reálné nebo ne.</a:t>
            </a:r>
          </a:p>
          <a:p>
            <a:pPr>
              <a:spcAft>
                <a:spcPts val="500"/>
              </a:spcAft>
              <a:buFont typeface="Wingdings" pitchFamily="2" charset="2"/>
              <a:buChar char="§"/>
            </a:pPr>
            <a:r>
              <a:rPr lang="cs-CZ" sz="2000" dirty="0" smtClean="0">
                <a:solidFill>
                  <a:schemeClr val="bg1"/>
                </a:solidFill>
              </a:rPr>
              <a:t> Jakákoliv digitální manipulace subjektu nebo prostředí, která klame diváka.</a:t>
            </a:r>
          </a:p>
          <a:p>
            <a:pPr>
              <a:spcAft>
                <a:spcPts val="500"/>
              </a:spcAft>
              <a:buFont typeface="Wingdings" pitchFamily="2" charset="2"/>
              <a:buChar char="§"/>
            </a:pPr>
            <a:r>
              <a:rPr lang="cs-CZ" sz="2000" dirty="0" smtClean="0">
                <a:solidFill>
                  <a:schemeClr val="bg1"/>
                </a:solidFill>
              </a:rPr>
              <a:t> Fotografie přírody musí dodržovat přirozený kontext.</a:t>
            </a:r>
          </a:p>
          <a:p>
            <a:pPr>
              <a:spcAft>
                <a:spcPts val="500"/>
              </a:spcAft>
              <a:buFont typeface="Wingdings" pitchFamily="2" charset="2"/>
              <a:buChar char="§"/>
            </a:pPr>
            <a:r>
              <a:rPr lang="cs-CZ" sz="2000" dirty="0" smtClean="0">
                <a:solidFill>
                  <a:schemeClr val="bg1"/>
                </a:solidFill>
              </a:rPr>
              <a:t> Není přípustné manipulovat s obrazy zvířat, vytvářet stáda, apod.</a:t>
            </a:r>
          </a:p>
          <a:p>
            <a:pPr>
              <a:spcAft>
                <a:spcPts val="500"/>
              </a:spcAft>
              <a:buFont typeface="Wingdings" pitchFamily="2" charset="2"/>
              <a:buChar char="§"/>
            </a:pPr>
            <a:r>
              <a:rPr lang="cs-CZ" sz="2000" dirty="0" smtClean="0">
                <a:solidFill>
                  <a:schemeClr val="bg1"/>
                </a:solidFill>
              </a:rPr>
              <a:t> Zvýraznění části fotografie pro vědecko-populární účely musí být zřetelně rozlišitelné.</a:t>
            </a:r>
          </a:p>
          <a:p>
            <a:pPr>
              <a:spcAft>
                <a:spcPts val="500"/>
              </a:spcAft>
              <a:buFont typeface="Wingdings" pitchFamily="2" charset="2"/>
              <a:buChar char="§"/>
            </a:pPr>
            <a:r>
              <a:rPr lang="cs-CZ" sz="2000" dirty="0" smtClean="0">
                <a:solidFill>
                  <a:schemeClr val="bg1"/>
                </a:solidFill>
              </a:rPr>
              <a:t> Je nepřípustné přidávat digitální objekty do reálných fotografií (duhu, hvězdy, apod.)</a:t>
            </a:r>
          </a:p>
          <a:p>
            <a:pPr>
              <a:spcAft>
                <a:spcPts val="500"/>
              </a:spcAft>
              <a:buFont typeface="Wingdings" pitchFamily="2" charset="2"/>
              <a:buChar char="§"/>
            </a:pPr>
            <a:r>
              <a:rPr lang="cs-CZ" sz="2000" dirty="0" smtClean="0">
                <a:solidFill>
                  <a:schemeClr val="bg1"/>
                </a:solidFill>
              </a:rPr>
              <a:t> Nezáleží, jestli jsou výše zakázané manipulace prováděny digitálně nebo jiným způsobem.</a:t>
            </a:r>
          </a:p>
          <a:p>
            <a:endParaRPr lang="cs-CZ" sz="2000" dirty="0"/>
          </a:p>
        </p:txBody>
      </p:sp>
      <p:sp>
        <p:nvSpPr>
          <p:cNvPr id="6" name="TextovéPole 5"/>
          <p:cNvSpPr txBox="1"/>
          <p:nvPr/>
        </p:nvSpPr>
        <p:spPr>
          <a:xfrm>
            <a:off x="214282" y="5857892"/>
            <a:ext cx="8715436" cy="523220"/>
          </a:xfrm>
          <a:prstGeom prst="rect">
            <a:avLst/>
          </a:prstGeom>
          <a:solidFill>
            <a:schemeClr val="bg1"/>
          </a:solidFill>
        </p:spPr>
        <p:txBody>
          <a:bodyPr wrap="square" rtlCol="0">
            <a:spAutoFit/>
          </a:bodyPr>
          <a:lstStyle/>
          <a:p>
            <a:pPr algn="ctr"/>
            <a:r>
              <a:rPr lang="cs-CZ" sz="2800" dirty="0" smtClean="0"/>
              <a:t>http://digitalcustom.com/howto/mediaguidelines.asp</a:t>
            </a:r>
            <a:endParaRPr lang="cs-CZ"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25470"/>
          </a:xfrm>
        </p:spPr>
        <p:txBody>
          <a:bodyPr>
            <a:normAutofit fontScale="90000"/>
          </a:bodyPr>
          <a:lstStyle/>
          <a:p>
            <a:pPr algn="l"/>
            <a:r>
              <a:rPr lang="cs-CZ" dirty="0" err="1" smtClean="0">
                <a:solidFill>
                  <a:schemeClr val="bg1"/>
                </a:solidFill>
              </a:rPr>
              <a:t>Sepah</a:t>
            </a:r>
            <a:r>
              <a:rPr lang="cs-CZ" dirty="0" smtClean="0">
                <a:solidFill>
                  <a:schemeClr val="bg1"/>
                </a:solidFill>
              </a:rPr>
              <a:t> </a:t>
            </a:r>
            <a:r>
              <a:rPr lang="cs-CZ" dirty="0" err="1" smtClean="0">
                <a:solidFill>
                  <a:schemeClr val="bg1"/>
                </a:solidFill>
              </a:rPr>
              <a:t>News</a:t>
            </a:r>
            <a:r>
              <a:rPr lang="cs-CZ" dirty="0" smtClean="0">
                <a:solidFill>
                  <a:schemeClr val="bg1"/>
                </a:solidFill>
              </a:rPr>
              <a:t>, </a:t>
            </a:r>
            <a:r>
              <a:rPr lang="cs-CZ" dirty="0" err="1" smtClean="0">
                <a:solidFill>
                  <a:schemeClr val="bg1"/>
                </a:solidFill>
              </a:rPr>
              <a:t>Iran</a:t>
            </a:r>
            <a:r>
              <a:rPr lang="cs-CZ" dirty="0" smtClean="0">
                <a:solidFill>
                  <a:schemeClr val="bg1"/>
                </a:solidFill>
              </a:rPr>
              <a:t>, 9. července 2008</a:t>
            </a:r>
            <a:endParaRPr lang="cs-CZ" dirty="0">
              <a:solidFill>
                <a:schemeClr val="bg1"/>
              </a:solidFill>
            </a:endParaRPr>
          </a:p>
        </p:txBody>
      </p:sp>
      <p:pic>
        <p:nvPicPr>
          <p:cNvPr id="5" name="Zástupný symbol pro obsah 3" descr="Allan Detrich.jpg"/>
          <p:cNvPicPr>
            <a:picLocks noChangeAspect="1"/>
          </p:cNvPicPr>
          <p:nvPr/>
        </p:nvPicPr>
        <p:blipFill>
          <a:blip r:embed="rId3"/>
          <a:stretch>
            <a:fillRect/>
          </a:stretch>
        </p:blipFill>
        <p:spPr>
          <a:xfrm>
            <a:off x="4214810" y="3429000"/>
            <a:ext cx="4465330" cy="2979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Zástupný symbol pro obsah 3" descr="Allan Detrich.jpg"/>
          <p:cNvPicPr>
            <a:picLocks noGrp="1" noChangeAspect="1"/>
          </p:cNvPicPr>
          <p:nvPr>
            <p:ph idx="1"/>
          </p:nvPr>
        </p:nvPicPr>
        <p:blipFill>
          <a:blip r:embed="rId4"/>
          <a:stretch>
            <a:fillRect/>
          </a:stretch>
        </p:blipFill>
        <p:spPr>
          <a:xfrm>
            <a:off x="571473" y="1142984"/>
            <a:ext cx="4643470" cy="2979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8614" y="274638"/>
            <a:ext cx="8229600" cy="725470"/>
          </a:xfrm>
        </p:spPr>
        <p:txBody>
          <a:bodyPr>
            <a:normAutofit fontScale="90000"/>
          </a:bodyPr>
          <a:lstStyle/>
          <a:p>
            <a:pPr algn="l"/>
            <a:r>
              <a:rPr lang="cs-CZ" dirty="0" err="1" smtClean="0">
                <a:solidFill>
                  <a:schemeClr val="bg1"/>
                </a:solidFill>
              </a:rPr>
              <a:t>Klavs</a:t>
            </a:r>
            <a:r>
              <a:rPr lang="cs-CZ" dirty="0" smtClean="0">
                <a:solidFill>
                  <a:schemeClr val="bg1"/>
                </a:solidFill>
              </a:rPr>
              <a:t> </a:t>
            </a:r>
            <a:r>
              <a:rPr lang="cs-CZ" dirty="0" err="1" smtClean="0">
                <a:solidFill>
                  <a:schemeClr val="bg1"/>
                </a:solidFill>
              </a:rPr>
              <a:t>Bo</a:t>
            </a:r>
            <a:r>
              <a:rPr lang="cs-CZ" dirty="0" smtClean="0">
                <a:solidFill>
                  <a:schemeClr val="bg1"/>
                </a:solidFill>
              </a:rPr>
              <a:t> </a:t>
            </a:r>
            <a:r>
              <a:rPr lang="cs-CZ" dirty="0" err="1" smtClean="0">
                <a:solidFill>
                  <a:schemeClr val="bg1"/>
                </a:solidFill>
              </a:rPr>
              <a:t>Christensen</a:t>
            </a:r>
            <a:r>
              <a:rPr lang="cs-CZ" dirty="0" smtClean="0">
                <a:solidFill>
                  <a:schemeClr val="bg1"/>
                </a:solidFill>
              </a:rPr>
              <a:t>, Dánsko, 2009</a:t>
            </a:r>
            <a:endParaRPr lang="cs-CZ" dirty="0">
              <a:solidFill>
                <a:schemeClr val="bg1"/>
              </a:solidFill>
            </a:endParaRPr>
          </a:p>
        </p:txBody>
      </p:sp>
      <p:pic>
        <p:nvPicPr>
          <p:cNvPr id="5" name="Zástupný symbol pro obsah 3" descr="Allan Detrich.jpg"/>
          <p:cNvPicPr>
            <a:picLocks noChangeAspect="1"/>
          </p:cNvPicPr>
          <p:nvPr/>
        </p:nvPicPr>
        <p:blipFill>
          <a:blip r:embed="rId3"/>
          <a:stretch>
            <a:fillRect/>
          </a:stretch>
        </p:blipFill>
        <p:spPr>
          <a:xfrm>
            <a:off x="4643438" y="3858002"/>
            <a:ext cx="4214842" cy="2807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Zástupný symbol pro obsah 3" descr="Allan Detrich.jpg"/>
          <p:cNvPicPr>
            <a:picLocks noGrp="1" noChangeAspect="1"/>
          </p:cNvPicPr>
          <p:nvPr>
            <p:ph idx="1"/>
          </p:nvPr>
        </p:nvPicPr>
        <p:blipFill>
          <a:blip r:embed="rId4"/>
          <a:stretch>
            <a:fillRect/>
          </a:stretch>
        </p:blipFill>
        <p:spPr>
          <a:xfrm>
            <a:off x="273907" y="1071545"/>
            <a:ext cx="4155217" cy="55721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Zástupný symbol pro obsah 3" descr="Allan Detrich.jpg"/>
          <p:cNvPicPr>
            <a:picLocks noChangeAspect="1"/>
          </p:cNvPicPr>
          <p:nvPr/>
        </p:nvPicPr>
        <p:blipFill>
          <a:blip r:embed="rId5"/>
          <a:stretch>
            <a:fillRect/>
          </a:stretch>
        </p:blipFill>
        <p:spPr>
          <a:xfrm>
            <a:off x="4643438" y="1071546"/>
            <a:ext cx="4214842" cy="2807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42928" y="214290"/>
            <a:ext cx="8229600" cy="725470"/>
          </a:xfrm>
        </p:spPr>
        <p:txBody>
          <a:bodyPr>
            <a:normAutofit fontScale="90000"/>
          </a:bodyPr>
          <a:lstStyle/>
          <a:p>
            <a:pPr algn="l"/>
            <a:r>
              <a:rPr lang="cs-CZ" dirty="0" smtClean="0">
                <a:solidFill>
                  <a:schemeClr val="bg1"/>
                </a:solidFill>
              </a:rPr>
              <a:t>MF Dnes, 9. července 2005</a:t>
            </a:r>
            <a:endParaRPr lang="cs-CZ" dirty="0"/>
          </a:p>
        </p:txBody>
      </p:sp>
      <p:pic>
        <p:nvPicPr>
          <p:cNvPr id="4" name="Zástupný symbol pro obsah 3" descr="OB_4609.jpg"/>
          <p:cNvPicPr>
            <a:picLocks noGrp="1" noChangeAspect="1"/>
          </p:cNvPicPr>
          <p:nvPr>
            <p:ph idx="1"/>
          </p:nvPr>
        </p:nvPicPr>
        <p:blipFill>
          <a:blip r:embed="rId3"/>
          <a:stretch>
            <a:fillRect/>
          </a:stretch>
        </p:blipFill>
        <p:spPr>
          <a:xfrm>
            <a:off x="428596" y="1017589"/>
            <a:ext cx="8230885" cy="5411807"/>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42928" y="214290"/>
            <a:ext cx="8229600" cy="725470"/>
          </a:xfrm>
        </p:spPr>
        <p:txBody>
          <a:bodyPr>
            <a:normAutofit fontScale="90000"/>
          </a:bodyPr>
          <a:lstStyle/>
          <a:p>
            <a:pPr algn="l"/>
            <a:r>
              <a:rPr lang="cs-CZ" dirty="0" smtClean="0">
                <a:solidFill>
                  <a:schemeClr val="bg1"/>
                </a:solidFill>
              </a:rPr>
              <a:t>MF Dnes, 9. července 2005</a:t>
            </a:r>
            <a:endParaRPr lang="cs-CZ" dirty="0"/>
          </a:p>
        </p:txBody>
      </p:sp>
      <p:pic>
        <p:nvPicPr>
          <p:cNvPr id="4" name="Zástupný symbol pro obsah 3" descr="OB_4609.jpg"/>
          <p:cNvPicPr>
            <a:picLocks noGrp="1" noChangeAspect="1"/>
          </p:cNvPicPr>
          <p:nvPr>
            <p:ph idx="1"/>
          </p:nvPr>
        </p:nvPicPr>
        <p:blipFill>
          <a:blip r:embed="rId3"/>
          <a:stretch>
            <a:fillRect/>
          </a:stretch>
        </p:blipFill>
        <p:spPr>
          <a:xfrm>
            <a:off x="428596" y="1017589"/>
            <a:ext cx="8230885" cy="5411807"/>
          </a:xfrm>
        </p:spPr>
      </p:pic>
      <p:sp>
        <p:nvSpPr>
          <p:cNvPr id="9" name="Obdélník 8"/>
          <p:cNvSpPr/>
          <p:nvPr/>
        </p:nvSpPr>
        <p:spPr>
          <a:xfrm>
            <a:off x="571472" y="1214422"/>
            <a:ext cx="7929618" cy="500066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5" name="Obrázek 4" descr="reuters_vlajka_britanie.jpg"/>
          <p:cNvPicPr>
            <a:picLocks noChangeAspect="1"/>
          </p:cNvPicPr>
          <p:nvPr/>
        </p:nvPicPr>
        <p:blipFill>
          <a:blip r:embed="rId4"/>
          <a:stretch>
            <a:fillRect/>
          </a:stretch>
        </p:blipFill>
        <p:spPr>
          <a:xfrm>
            <a:off x="714348" y="1785926"/>
            <a:ext cx="5214974" cy="3558453"/>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ovéPole 7"/>
          <p:cNvSpPr txBox="1"/>
          <p:nvPr/>
        </p:nvSpPr>
        <p:spPr>
          <a:xfrm>
            <a:off x="6072198" y="1428736"/>
            <a:ext cx="2357454" cy="4650092"/>
          </a:xfrm>
          <a:prstGeom prst="rect">
            <a:avLst/>
          </a:prstGeom>
          <a:solidFill>
            <a:schemeClr val="tx1"/>
          </a:solidFill>
        </p:spPr>
        <p:txBody>
          <a:bodyPr wrap="square" lIns="108000" tIns="108000" rIns="108000" bIns="108000" rtlCol="0">
            <a:spAutoFit/>
          </a:bodyPr>
          <a:lstStyle/>
          <a:p>
            <a:r>
              <a:rPr lang="en-US" dirty="0" smtClean="0">
                <a:solidFill>
                  <a:schemeClr val="bg1"/>
                </a:solidFill>
              </a:rPr>
              <a:t>Photographer: </a:t>
            </a:r>
            <a:r>
              <a:rPr lang="en-US" dirty="0" smtClean="0">
                <a:solidFill>
                  <a:schemeClr val="bg1"/>
                </a:solidFill>
                <a:hlinkClick r:id="rId5" action="ppaction://hlinkfile"/>
              </a:rPr>
              <a:t>REUTERS/Mike Segar</a:t>
            </a:r>
          </a:p>
          <a:p>
            <a:r>
              <a:rPr lang="cs-CZ" dirty="0" smtClean="0">
                <a:solidFill>
                  <a:schemeClr val="bg1"/>
                </a:solidFill>
              </a:rPr>
              <a:t/>
            </a:r>
            <a:br>
              <a:rPr lang="cs-CZ" dirty="0" smtClean="0">
                <a:solidFill>
                  <a:schemeClr val="bg1"/>
                </a:solidFill>
              </a:rPr>
            </a:br>
            <a:r>
              <a:rPr lang="en-US" dirty="0" smtClean="0">
                <a:solidFill>
                  <a:schemeClr val="bg1"/>
                </a:solidFill>
              </a:rPr>
              <a:t>The Union Jack is reflected in raindrops on a car window from the electronic message sign at the NASDAQ Market Site in New York's Times Square July 8, 2005, which has been displaying the flag as part of a tribute to victims of Thursday's bombings in London. </a:t>
            </a:r>
            <a:endParaRPr lang="cs-CZ"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71472" y="5357826"/>
            <a:ext cx="8229600" cy="1143000"/>
          </a:xfrm>
        </p:spPr>
        <p:txBody>
          <a:bodyPr/>
          <a:lstStyle/>
          <a:p>
            <a:pPr algn="r"/>
            <a:r>
              <a:rPr lang="cs-CZ" dirty="0" smtClean="0">
                <a:solidFill>
                  <a:schemeClr val="bg1"/>
                </a:solidFill>
              </a:rPr>
              <a:t>Děkuji vám za pozornost!</a:t>
            </a:r>
            <a:endParaRPr lang="cs-CZ" dirty="0">
              <a:solidFill>
                <a:schemeClr val="bg1"/>
              </a:solidFill>
            </a:endParaRPr>
          </a:p>
        </p:txBody>
      </p:sp>
      <p:sp>
        <p:nvSpPr>
          <p:cNvPr id="3" name="Zástupný symbol pro obsah 2"/>
          <p:cNvSpPr>
            <a:spLocks noGrp="1"/>
          </p:cNvSpPr>
          <p:nvPr>
            <p:ph idx="1"/>
          </p:nvPr>
        </p:nvSpPr>
        <p:spPr>
          <a:xfrm>
            <a:off x="428596" y="2143116"/>
            <a:ext cx="5000660" cy="3071834"/>
          </a:xfrm>
        </p:spPr>
        <p:txBody>
          <a:bodyPr>
            <a:normAutofit/>
          </a:bodyPr>
          <a:lstStyle/>
          <a:p>
            <a:pPr marL="0" indent="0">
              <a:buNone/>
            </a:pPr>
            <a:r>
              <a:rPr lang="cs-CZ" sz="2000" b="1" dirty="0">
                <a:solidFill>
                  <a:schemeClr val="bg1"/>
                </a:solidFill>
              </a:rPr>
              <a:t>Ondřej Besperát</a:t>
            </a:r>
            <a:endParaRPr lang="cs-CZ" sz="2000" dirty="0">
              <a:solidFill>
                <a:schemeClr val="bg1"/>
              </a:solidFill>
            </a:endParaRPr>
          </a:p>
          <a:p>
            <a:pPr marL="0" indent="0">
              <a:buNone/>
            </a:pPr>
            <a:r>
              <a:rPr lang="cs-CZ" sz="2000" dirty="0">
                <a:solidFill>
                  <a:schemeClr val="bg1"/>
                </a:solidFill>
              </a:rPr>
              <a:t/>
            </a:r>
            <a:br>
              <a:rPr lang="cs-CZ" sz="2000" dirty="0">
                <a:solidFill>
                  <a:schemeClr val="bg1"/>
                </a:solidFill>
              </a:rPr>
            </a:br>
            <a:r>
              <a:rPr lang="cs-CZ" sz="2000" dirty="0">
                <a:solidFill>
                  <a:schemeClr val="bg1"/>
                </a:solidFill>
              </a:rPr>
              <a:t>Vystudoval Fakultu sociálních studií Masarykovy univerzity v Brně, pracoval dva roky jako fotoreportér Hospodářských novin. V roce 2005 nastoupil do redakce zpravodajského portálu Aktuálně.</a:t>
            </a:r>
            <a:r>
              <a:rPr lang="cs-CZ" sz="2000" dirty="0" err="1">
                <a:solidFill>
                  <a:schemeClr val="bg1"/>
                </a:solidFill>
              </a:rPr>
              <a:t>cz</a:t>
            </a:r>
            <a:r>
              <a:rPr lang="cs-CZ" sz="2000" dirty="0">
                <a:solidFill>
                  <a:schemeClr val="bg1"/>
                </a:solidFill>
              </a:rPr>
              <a:t>, kde působil tři roky. </a:t>
            </a:r>
            <a:r>
              <a:rPr lang="cs-CZ" sz="2000" dirty="0" smtClean="0">
                <a:solidFill>
                  <a:schemeClr val="bg1"/>
                </a:solidFill>
              </a:rPr>
              <a:t>Od dubna 2009 pracuje </a:t>
            </a:r>
            <a:br>
              <a:rPr lang="cs-CZ" sz="2000" dirty="0" smtClean="0">
                <a:solidFill>
                  <a:schemeClr val="bg1"/>
                </a:solidFill>
              </a:rPr>
            </a:br>
            <a:r>
              <a:rPr lang="cs-CZ" sz="2000" dirty="0" smtClean="0">
                <a:solidFill>
                  <a:schemeClr val="bg1"/>
                </a:solidFill>
              </a:rPr>
              <a:t>v PPF Media jako multimediální editor.</a:t>
            </a:r>
            <a:endParaRPr lang="cs-CZ" sz="2000" dirty="0">
              <a:solidFill>
                <a:schemeClr val="bg1"/>
              </a:solidFill>
            </a:endParaRPr>
          </a:p>
          <a:p>
            <a:pPr marL="0" indent="0">
              <a:buNone/>
            </a:pPr>
            <a:endParaRPr lang="cs-CZ" sz="2000" dirty="0">
              <a:solidFill>
                <a:schemeClr val="bg1"/>
              </a:solidFill>
            </a:endParaRPr>
          </a:p>
        </p:txBody>
      </p:sp>
      <p:pic>
        <p:nvPicPr>
          <p:cNvPr id="5" name="Obrázek 4" descr="OndrejBesperat.jpg"/>
          <p:cNvPicPr>
            <a:picLocks noChangeAspect="1"/>
          </p:cNvPicPr>
          <p:nvPr/>
        </p:nvPicPr>
        <p:blipFill>
          <a:blip r:embed="rId2" cstate="print"/>
          <a:stretch>
            <a:fillRect/>
          </a:stretch>
        </p:blipFill>
        <p:spPr>
          <a:xfrm>
            <a:off x="500034" y="428604"/>
            <a:ext cx="1441402" cy="162288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39718"/>
          </a:xfrm>
        </p:spPr>
        <p:txBody>
          <a:bodyPr>
            <a:normAutofit fontScale="90000"/>
          </a:bodyPr>
          <a:lstStyle/>
          <a:p>
            <a:endParaRPr lang="cs-CZ" dirty="0"/>
          </a:p>
        </p:txBody>
      </p:sp>
      <p:pic>
        <p:nvPicPr>
          <p:cNvPr id="5" name="Zástupný symbol pro obsah 3" descr="OB_4591.jpg"/>
          <p:cNvPicPr>
            <a:picLocks noChangeAspect="1"/>
          </p:cNvPicPr>
          <p:nvPr/>
        </p:nvPicPr>
        <p:blipFill>
          <a:blip r:embed="rId2" cstate="print"/>
          <a:stretch>
            <a:fillRect/>
          </a:stretch>
        </p:blipFill>
        <p:spPr>
          <a:xfrm>
            <a:off x="1928794" y="0"/>
            <a:ext cx="5143500" cy="6858000"/>
          </a:xfrm>
          <a:prstGeom prst="rect">
            <a:avLst/>
          </a:prstGeom>
        </p:spPr>
      </p:pic>
      <p:pic>
        <p:nvPicPr>
          <p:cNvPr id="4" name="Zástupný symbol pro obsah 3" descr="OB_4596.jpg"/>
          <p:cNvPicPr>
            <a:picLocks noGrp="1" noChangeAspect="1"/>
          </p:cNvPicPr>
          <p:nvPr>
            <p:ph idx="1"/>
          </p:nvPr>
        </p:nvPicPr>
        <p:blipFill>
          <a:blip r:embed="rId3" cstate="print"/>
          <a:stretch>
            <a:fillRect/>
          </a:stretch>
        </p:blipFill>
        <p:spPr>
          <a:xfrm>
            <a:off x="1194415" y="1600200"/>
            <a:ext cx="6755169"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225404"/>
          </a:xfrm>
        </p:spPr>
        <p:txBody>
          <a:bodyPr>
            <a:normAutofit fontScale="90000"/>
          </a:bodyPr>
          <a:lstStyle/>
          <a:p>
            <a:endParaRPr lang="cs-CZ" dirty="0"/>
          </a:p>
        </p:txBody>
      </p:sp>
      <p:pic>
        <p:nvPicPr>
          <p:cNvPr id="7" name="Zástupný symbol pro obsah 3" descr="OB_4591.jpg"/>
          <p:cNvPicPr>
            <a:picLocks noChangeAspect="1"/>
          </p:cNvPicPr>
          <p:nvPr/>
        </p:nvPicPr>
        <p:blipFill>
          <a:blip r:embed="rId2" cstate="print"/>
          <a:stretch>
            <a:fillRect/>
          </a:stretch>
        </p:blipFill>
        <p:spPr>
          <a:xfrm>
            <a:off x="1928794" y="0"/>
            <a:ext cx="5143500" cy="6858000"/>
          </a:xfrm>
          <a:prstGeom prst="rect">
            <a:avLst/>
          </a:prstGeom>
        </p:spPr>
      </p:pic>
      <p:pic>
        <p:nvPicPr>
          <p:cNvPr id="6" name="Zástupný symbol pro obsah 5" descr="OB_4598.jpg"/>
          <p:cNvPicPr>
            <a:picLocks noGrp="1" noChangeAspect="1"/>
          </p:cNvPicPr>
          <p:nvPr>
            <p:ph idx="1"/>
          </p:nvPr>
        </p:nvPicPr>
        <p:blipFill>
          <a:blip r:embed="rId3" cstate="print"/>
          <a:stretch>
            <a:fillRect/>
          </a:stretch>
        </p:blipFill>
        <p:spPr>
          <a:xfrm>
            <a:off x="785786" y="1357298"/>
            <a:ext cx="7295007" cy="4863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Zástupný symbol pro obsah 3" descr="OB_4591.jpg"/>
          <p:cNvPicPr>
            <a:picLocks noChangeAspect="1"/>
          </p:cNvPicPr>
          <p:nvPr/>
        </p:nvPicPr>
        <p:blipFill>
          <a:blip r:embed="rId2" cstate="print"/>
          <a:stretch>
            <a:fillRect/>
          </a:stretch>
        </p:blipFill>
        <p:spPr>
          <a:xfrm>
            <a:off x="285720" y="785794"/>
            <a:ext cx="4071966" cy="5429288"/>
          </a:xfrm>
          <a:prstGeom prst="rect">
            <a:avLst/>
          </a:prstGeom>
        </p:spPr>
      </p:pic>
      <p:pic>
        <p:nvPicPr>
          <p:cNvPr id="5" name="Zástupný symbol pro obsah 5" descr="OB_4598.jpg"/>
          <p:cNvPicPr>
            <a:picLocks noGrp="1" noChangeAspect="1"/>
          </p:cNvPicPr>
          <p:nvPr>
            <p:ph idx="1"/>
          </p:nvPr>
        </p:nvPicPr>
        <p:blipFill>
          <a:blip r:embed="rId3" cstate="print"/>
          <a:stretch>
            <a:fillRect/>
          </a:stretch>
        </p:blipFill>
        <p:spPr>
          <a:xfrm>
            <a:off x="4536280" y="2071678"/>
            <a:ext cx="4393438" cy="2928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368280"/>
          </a:xfrm>
        </p:spPr>
        <p:txBody>
          <a:bodyPr>
            <a:normAutofit fontScale="90000"/>
          </a:bodyPr>
          <a:lstStyle/>
          <a:p>
            <a:endParaRPr lang="cs-CZ" dirty="0"/>
          </a:p>
        </p:txBody>
      </p:sp>
      <p:pic>
        <p:nvPicPr>
          <p:cNvPr id="4" name="Zástupný symbol pro obsah 3" descr="1982pyramids-on-the-cover-of-national-geographic.jpg"/>
          <p:cNvPicPr>
            <a:picLocks noGrp="1" noChangeAspect="1"/>
          </p:cNvPicPr>
          <p:nvPr>
            <p:ph idx="1"/>
          </p:nvPr>
        </p:nvPicPr>
        <p:blipFill>
          <a:blip r:embed="rId2"/>
          <a:stretch>
            <a:fillRect/>
          </a:stretch>
        </p:blipFill>
        <p:spPr>
          <a:xfrm>
            <a:off x="1011218" y="285728"/>
            <a:ext cx="3132154" cy="4525963"/>
          </a:xfrm>
        </p:spPr>
      </p:pic>
      <p:pic>
        <p:nvPicPr>
          <p:cNvPr id="5" name="Obrázek 4" descr="DITL_America.jpg"/>
          <p:cNvPicPr>
            <a:picLocks noChangeAspect="1"/>
          </p:cNvPicPr>
          <p:nvPr/>
        </p:nvPicPr>
        <p:blipFill>
          <a:blip r:embed="rId3"/>
          <a:stretch>
            <a:fillRect/>
          </a:stretch>
        </p:blipFill>
        <p:spPr>
          <a:xfrm>
            <a:off x="5143504" y="2357430"/>
            <a:ext cx="3005154" cy="421915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5" name="Zástupný symbol pro obsah 3" descr="1982pyramids-on-the-cover-of-national-geographic.jpg"/>
          <p:cNvPicPr>
            <a:picLocks noChangeAspect="1"/>
          </p:cNvPicPr>
          <p:nvPr/>
        </p:nvPicPr>
        <p:blipFill>
          <a:blip r:embed="rId2"/>
          <a:stretch>
            <a:fillRect/>
          </a:stretch>
        </p:blipFill>
        <p:spPr>
          <a:xfrm>
            <a:off x="1011218" y="285728"/>
            <a:ext cx="3132154" cy="4525963"/>
          </a:xfrm>
          <a:prstGeom prst="rect">
            <a:avLst/>
          </a:prstGeom>
        </p:spPr>
      </p:pic>
      <p:pic>
        <p:nvPicPr>
          <p:cNvPr id="6" name="Obrázek 5" descr="DITL_America.jpg"/>
          <p:cNvPicPr>
            <a:picLocks noChangeAspect="1"/>
          </p:cNvPicPr>
          <p:nvPr/>
        </p:nvPicPr>
        <p:blipFill>
          <a:blip r:embed="rId3"/>
          <a:stretch>
            <a:fillRect/>
          </a:stretch>
        </p:blipFill>
        <p:spPr>
          <a:xfrm>
            <a:off x="5143504" y="2357430"/>
            <a:ext cx="3005154" cy="4219157"/>
          </a:xfrm>
          <a:prstGeom prst="rect">
            <a:avLst/>
          </a:prstGeom>
        </p:spPr>
      </p:pic>
      <p:pic>
        <p:nvPicPr>
          <p:cNvPr id="4" name="Zástupný symbol pro obsah 3" descr="1982geo2.jpg"/>
          <p:cNvPicPr>
            <a:picLocks noGrp="1" noChangeAspect="1"/>
          </p:cNvPicPr>
          <p:nvPr>
            <p:ph idx="1"/>
          </p:nvPr>
        </p:nvPicPr>
        <p:blipFill>
          <a:blip r:embed="rId4"/>
          <a:stretch>
            <a:fillRect/>
          </a:stretch>
        </p:blipFill>
        <p:spPr>
          <a:xfrm>
            <a:off x="785786" y="4202673"/>
            <a:ext cx="3643338" cy="2441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25470"/>
          </a:xfrm>
        </p:spPr>
        <p:txBody>
          <a:bodyPr>
            <a:normAutofit fontScale="90000"/>
          </a:bodyPr>
          <a:lstStyle/>
          <a:p>
            <a:pPr algn="l"/>
            <a:r>
              <a:rPr lang="cs-CZ" dirty="0" smtClean="0">
                <a:solidFill>
                  <a:schemeClr val="bg1"/>
                </a:solidFill>
              </a:rPr>
              <a:t>Allan </a:t>
            </a:r>
            <a:r>
              <a:rPr lang="cs-CZ" dirty="0" err="1" smtClean="0">
                <a:solidFill>
                  <a:schemeClr val="bg1"/>
                </a:solidFill>
              </a:rPr>
              <a:t>Detrich</a:t>
            </a:r>
            <a:r>
              <a:rPr lang="cs-CZ" dirty="0" smtClean="0">
                <a:solidFill>
                  <a:schemeClr val="bg1"/>
                </a:solidFill>
              </a:rPr>
              <a:t>, Toledo </a:t>
            </a:r>
            <a:r>
              <a:rPr lang="cs-CZ" dirty="0" err="1" smtClean="0">
                <a:solidFill>
                  <a:schemeClr val="bg1"/>
                </a:solidFill>
              </a:rPr>
              <a:t>Blade</a:t>
            </a:r>
            <a:r>
              <a:rPr lang="cs-CZ" dirty="0" smtClean="0">
                <a:solidFill>
                  <a:schemeClr val="bg1"/>
                </a:solidFill>
              </a:rPr>
              <a:t>, Ohio, 2007</a:t>
            </a:r>
            <a:endParaRPr lang="cs-CZ" dirty="0">
              <a:solidFill>
                <a:schemeClr val="bg1"/>
              </a:solidFill>
            </a:endParaRPr>
          </a:p>
        </p:txBody>
      </p:sp>
      <p:pic>
        <p:nvPicPr>
          <p:cNvPr id="4" name="Zástupný symbol pro obsah 3" descr="Allan Detrich.jpg"/>
          <p:cNvPicPr>
            <a:picLocks noGrp="1" noChangeAspect="1"/>
          </p:cNvPicPr>
          <p:nvPr>
            <p:ph idx="1"/>
          </p:nvPr>
        </p:nvPicPr>
        <p:blipFill>
          <a:blip r:embed="rId3"/>
          <a:stretch>
            <a:fillRect/>
          </a:stretch>
        </p:blipFill>
        <p:spPr>
          <a:xfrm>
            <a:off x="1857356" y="2000240"/>
            <a:ext cx="5322521" cy="35885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82594"/>
          </a:xfrm>
        </p:spPr>
        <p:txBody>
          <a:bodyPr>
            <a:normAutofit fontScale="90000"/>
          </a:bodyPr>
          <a:lstStyle/>
          <a:p>
            <a:pPr algn="l"/>
            <a:r>
              <a:rPr lang="cs-CZ" dirty="0" smtClean="0">
                <a:solidFill>
                  <a:schemeClr val="bg1"/>
                </a:solidFill>
              </a:rPr>
              <a:t>Oleg Homola:</a:t>
            </a:r>
            <a:endParaRPr lang="cs-CZ" dirty="0">
              <a:solidFill>
                <a:schemeClr val="bg1"/>
              </a:solidFill>
            </a:endParaRPr>
          </a:p>
        </p:txBody>
      </p:sp>
      <p:sp>
        <p:nvSpPr>
          <p:cNvPr id="3" name="Zástupný symbol pro obsah 2"/>
          <p:cNvSpPr>
            <a:spLocks noGrp="1"/>
          </p:cNvSpPr>
          <p:nvPr>
            <p:ph idx="1"/>
          </p:nvPr>
        </p:nvSpPr>
        <p:spPr>
          <a:xfrm>
            <a:off x="457200" y="1071546"/>
            <a:ext cx="8229600" cy="5500726"/>
          </a:xfrm>
        </p:spPr>
        <p:txBody>
          <a:bodyPr>
            <a:normAutofit fontScale="70000" lnSpcReduction="20000"/>
          </a:bodyPr>
          <a:lstStyle/>
          <a:p>
            <a:pPr marL="0" indent="0">
              <a:lnSpc>
                <a:spcPct val="120000"/>
              </a:lnSpc>
              <a:spcBef>
                <a:spcPts val="0"/>
              </a:spcBef>
              <a:spcAft>
                <a:spcPts val="2000"/>
              </a:spcAft>
              <a:buFont typeface="Wingdings" pitchFamily="2" charset="2"/>
              <a:buChar char="§"/>
            </a:pPr>
            <a:r>
              <a:rPr lang="cs-CZ" i="1" dirty="0" smtClean="0">
                <a:solidFill>
                  <a:schemeClr val="bg1"/>
                </a:solidFill>
              </a:rPr>
              <a:t> Při fotografování míčových her se už s doplňováním míčků do fotek předem počítá, neboť to, že se podaří zachytit míček ve správné pozici, je spíš dílem náhody.</a:t>
            </a:r>
          </a:p>
          <a:p>
            <a:pPr marL="0" indent="0">
              <a:lnSpc>
                <a:spcPct val="120000"/>
              </a:lnSpc>
              <a:spcBef>
                <a:spcPts val="0"/>
              </a:spcBef>
              <a:spcAft>
                <a:spcPts val="2000"/>
              </a:spcAft>
              <a:buFont typeface="Wingdings" pitchFamily="2" charset="2"/>
              <a:buChar char="§"/>
            </a:pPr>
            <a:r>
              <a:rPr lang="cs-CZ" i="1" dirty="0" smtClean="0">
                <a:solidFill>
                  <a:schemeClr val="bg1"/>
                </a:solidFill>
              </a:rPr>
              <a:t> Pokud jste policejní fotograf a děláte snímky do policejního alba, </a:t>
            </a:r>
            <a:br>
              <a:rPr lang="cs-CZ" i="1" dirty="0" smtClean="0">
                <a:solidFill>
                  <a:schemeClr val="bg1"/>
                </a:solidFill>
              </a:rPr>
            </a:br>
            <a:r>
              <a:rPr lang="cs-CZ" i="1" dirty="0" smtClean="0">
                <a:solidFill>
                  <a:schemeClr val="bg1"/>
                </a:solidFill>
              </a:rPr>
              <a:t>byla by retuš chybou, pokud ne, jste hlupák, který se pod praporem </a:t>
            </a:r>
            <a:r>
              <a:rPr lang="cs-CZ" i="1" dirty="0" err="1" smtClean="0">
                <a:solidFill>
                  <a:schemeClr val="bg1"/>
                </a:solidFill>
              </a:rPr>
              <a:t>školometské</a:t>
            </a:r>
            <a:r>
              <a:rPr lang="cs-CZ" i="1" dirty="0" smtClean="0">
                <a:solidFill>
                  <a:schemeClr val="bg1"/>
                </a:solidFill>
              </a:rPr>
              <a:t> morálky zříká možnosti, jak snímek výtvarně vylepšit, </a:t>
            </a:r>
            <a:br>
              <a:rPr lang="cs-CZ" i="1" dirty="0" smtClean="0">
                <a:solidFill>
                  <a:schemeClr val="bg1"/>
                </a:solidFill>
              </a:rPr>
            </a:br>
            <a:r>
              <a:rPr lang="cs-CZ" i="1" dirty="0" smtClean="0">
                <a:solidFill>
                  <a:schemeClr val="bg1"/>
                </a:solidFill>
              </a:rPr>
              <a:t>aniž utrpí dějová podstata.</a:t>
            </a:r>
          </a:p>
          <a:p>
            <a:pPr marL="0" indent="0">
              <a:lnSpc>
                <a:spcPct val="120000"/>
              </a:lnSpc>
              <a:spcBef>
                <a:spcPts val="0"/>
              </a:spcBef>
              <a:spcAft>
                <a:spcPts val="2000"/>
              </a:spcAft>
              <a:buFont typeface="Wingdings" pitchFamily="2" charset="2"/>
              <a:buChar char="§"/>
            </a:pPr>
            <a:r>
              <a:rPr lang="cs-CZ" i="1" dirty="0" smtClean="0">
                <a:solidFill>
                  <a:schemeClr val="bg1"/>
                </a:solidFill>
              </a:rPr>
              <a:t> Hranici vidím právě v nenarušení podstaty děje. Pokud vyměním rozmazanou hlavu za nerozmazanou hlavu téhož člověka ze snímku, který následoval půl vteřiny poté, jde jen o kosmetickou záležitost, kterou vylepšuji nedokonalost fotografického záznamu.</a:t>
            </a:r>
          </a:p>
          <a:p>
            <a:pPr marL="0" indent="0">
              <a:lnSpc>
                <a:spcPct val="120000"/>
              </a:lnSpc>
              <a:spcBef>
                <a:spcPts val="0"/>
              </a:spcBef>
              <a:spcAft>
                <a:spcPts val="2000"/>
              </a:spcAft>
              <a:buFont typeface="Wingdings" pitchFamily="2" charset="2"/>
              <a:buChar char="§"/>
            </a:pPr>
            <a:r>
              <a:rPr lang="cs-CZ" i="1" dirty="0" smtClean="0">
                <a:solidFill>
                  <a:schemeClr val="bg1"/>
                </a:solidFill>
              </a:rPr>
              <a:t> Zásahy do fotografie rozčilují část veřejnosti i proto, že mají fotografii za posla čisté pravdy a nedovedou rozlišit, kde je již zmiňovaná hranice.</a:t>
            </a:r>
            <a:endParaRPr lang="cs-CZ"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854</TotalTime>
  <Words>595</Words>
  <Application>Microsoft Office PowerPoint</Application>
  <PresentationFormat>Předvádění na obrazovce (4:3)</PresentationFormat>
  <Paragraphs>102</Paragraphs>
  <Slides>27</Slides>
  <Notes>13</Notes>
  <HiddenSlides>0</HiddenSlides>
  <MMClips>0</MMClips>
  <ScaleCrop>false</ScaleCrop>
  <HeadingPairs>
    <vt:vector size="4" baseType="variant">
      <vt:variant>
        <vt:lpstr>Motiv</vt:lpstr>
      </vt:variant>
      <vt:variant>
        <vt:i4>1</vt:i4>
      </vt:variant>
      <vt:variant>
        <vt:lpstr>Nadpisy snímků</vt:lpstr>
      </vt:variant>
      <vt:variant>
        <vt:i4>27</vt:i4>
      </vt:variant>
    </vt:vector>
  </HeadingPairs>
  <TitlesOfParts>
    <vt:vector size="28" baseType="lpstr">
      <vt:lpstr>Motiv sady Office</vt:lpstr>
      <vt:lpstr>Snímek 1</vt:lpstr>
      <vt:lpstr>Snímek 2</vt:lpstr>
      <vt:lpstr>Snímek 3</vt:lpstr>
      <vt:lpstr>Snímek 4</vt:lpstr>
      <vt:lpstr>Snímek 5</vt:lpstr>
      <vt:lpstr>Snímek 6</vt:lpstr>
      <vt:lpstr>Snímek 7</vt:lpstr>
      <vt:lpstr>Allan Detrich, Toledo Blade, Ohio, 2007</vt:lpstr>
      <vt:lpstr>Oleg Homola:</vt:lpstr>
      <vt:lpstr>Ivars Gravlejs, Deník, Praha, 2009</vt:lpstr>
      <vt:lpstr>Liu Wei-Qianga, Daquing Evening News, China, 2006</vt:lpstr>
      <vt:lpstr>Snímek 12</vt:lpstr>
      <vt:lpstr>Brian Walski, Los Angeles Times, Iraq, 2003</vt:lpstr>
      <vt:lpstr>Brian Walski, Los Angeles Times, Iraq, 2003</vt:lpstr>
      <vt:lpstr>Jaroslav Sýbek,  Veselí nad Lužnicí,  MF Dnes, 3. 4. 2006</vt:lpstr>
      <vt:lpstr>Adnan Hajj, Reuters, Bejrút, 5. srpna 2006</vt:lpstr>
      <vt:lpstr>Adnan Hajj, Reuters, Bejrút, 5. srpna 2006</vt:lpstr>
      <vt:lpstr>Snímek 18</vt:lpstr>
      <vt:lpstr>Snímek 19</vt:lpstr>
      <vt:lpstr>Snímek 20</vt:lpstr>
      <vt:lpstr>Snímek 21</vt:lpstr>
      <vt:lpstr>Snímek 22</vt:lpstr>
      <vt:lpstr>Sepah News, Iran, 9. července 2008</vt:lpstr>
      <vt:lpstr>Klavs Bo Christensen, Dánsko, 2009</vt:lpstr>
      <vt:lpstr>MF Dnes, 9. července 2005</vt:lpstr>
      <vt:lpstr>MF Dnes, 9. července 2005</vt:lpstr>
      <vt:lpstr>Děkuji vám za pozornost!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besperat</dc:creator>
  <cp:lastModifiedBy>besperat</cp:lastModifiedBy>
  <cp:revision>81</cp:revision>
  <dcterms:created xsi:type="dcterms:W3CDTF">2010-03-10T04:43:15Z</dcterms:created>
  <dcterms:modified xsi:type="dcterms:W3CDTF">2010-03-17T16:03:32Z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-57440082</vt:i4>
  </property>
  <property fmtid="{D5CDD505-2E9C-101B-9397-08002B2CF9AE}" pid="3" name="_NewReviewCycle">
    <vt:lpwstr/>
  </property>
  <property fmtid="{D5CDD505-2E9C-101B-9397-08002B2CF9AE}" pid="4" name="_EmailSubject">
    <vt:lpwstr>prezentace pro studenty FSS</vt:lpwstr>
  </property>
  <property fmtid="{D5CDD505-2E9C-101B-9397-08002B2CF9AE}" pid="5" name="_AuthorEmail">
    <vt:lpwstr>besperat@ppf.cz</vt:lpwstr>
  </property>
  <property fmtid="{D5CDD505-2E9C-101B-9397-08002B2CF9AE}" pid="6" name="_AuthorEmailDisplayName">
    <vt:lpwstr>Besperát Ondřej</vt:lpwstr>
  </property>
</Properties>
</file>