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87" r:id="rId3"/>
    <p:sldId id="259" r:id="rId4"/>
    <p:sldId id="284" r:id="rId5"/>
    <p:sldId id="260" r:id="rId6"/>
    <p:sldId id="261" r:id="rId7"/>
    <p:sldId id="285" r:id="rId8"/>
    <p:sldId id="262" r:id="rId9"/>
    <p:sldId id="286" r:id="rId10"/>
    <p:sldId id="257" r:id="rId11"/>
    <p:sldId id="258" r:id="rId12"/>
    <p:sldId id="263" r:id="rId13"/>
    <p:sldId id="256" r:id="rId14"/>
    <p:sldId id="265" r:id="rId15"/>
    <p:sldId id="266" r:id="rId16"/>
    <p:sldId id="270" r:id="rId17"/>
    <p:sldId id="288" r:id="rId18"/>
    <p:sldId id="271" r:id="rId19"/>
    <p:sldId id="272" r:id="rId20"/>
    <p:sldId id="274" r:id="rId21"/>
    <p:sldId id="275" r:id="rId22"/>
    <p:sldId id="264" r:id="rId23"/>
    <p:sldId id="289" r:id="rId24"/>
    <p:sldId id="290" r:id="rId25"/>
    <p:sldId id="281" r:id="rId26"/>
    <p:sldId id="277" r:id="rId27"/>
  </p:sldIdLst>
  <p:sldSz cx="9144000" cy="6858000" type="screen4x3"/>
  <p:notesSz cx="6858000" cy="9144000"/>
  <p:custDataLst>
    <p:tags r:id="rId28"/>
  </p:custDataLst>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7" d="100"/>
          <a:sy n="107" d="100"/>
        </p:scale>
        <p:origin x="-110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685800" y="2130425"/>
            <a:ext cx="7772400" cy="1470025"/>
          </a:xfrm>
        </p:spPr>
        <p:txBody>
          <a:bodyPr/>
          <a:lstStyle/>
          <a:p>
            <a:r>
              <a:rPr lang="cs-CZ" smtClean="0"/>
              <a:t>Klepnutím lze upravit styl předlohy nadpisů.</a:t>
            </a:r>
            <a:endParaRPr lang="cs-CZ"/>
          </a:p>
        </p:txBody>
      </p:sp>
      <p:sp>
        <p:nvSpPr>
          <p:cNvPr id="3" name="Podnadpis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s-CZ" smtClean="0"/>
              <a:t>Klepnutím lze upravit styl předlohy podnadpisů.</a:t>
            </a:r>
            <a:endParaRPr lang="cs-CZ"/>
          </a:p>
        </p:txBody>
      </p:sp>
      <p:sp>
        <p:nvSpPr>
          <p:cNvPr id="4" name="Zástupný symbol pro datum 3"/>
          <p:cNvSpPr>
            <a:spLocks noGrp="1"/>
          </p:cNvSpPr>
          <p:nvPr>
            <p:ph type="dt" sz="half" idx="10"/>
          </p:nvPr>
        </p:nvSpPr>
        <p:spPr/>
        <p:txBody>
          <a:bodyPr/>
          <a:lstStyle/>
          <a:p>
            <a:fld id="{54BD6F56-0241-4AC0-AA47-23C0522E9E20}" type="datetimeFigureOut">
              <a:rPr lang="cs-CZ" smtClean="0"/>
              <a:pPr/>
              <a:t>16.3.2010</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9EB4BF41-3A8A-4EE2-9557-1DEF7BD713F9}" type="slidenum">
              <a:rPr lang="cs-CZ" smtClean="0"/>
              <a:pPr/>
              <a:t>‹#›</a:t>
            </a:fld>
            <a:endParaRPr lang="cs-C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54BD6F56-0241-4AC0-AA47-23C0522E9E20}" type="datetimeFigureOut">
              <a:rPr lang="cs-CZ" smtClean="0"/>
              <a:pPr/>
              <a:t>16.3.2010</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9EB4BF41-3A8A-4EE2-9557-1DEF7BD713F9}" type="slidenum">
              <a:rPr lang="cs-CZ" smtClean="0"/>
              <a:pPr/>
              <a:t>‹#›</a:t>
            </a:fld>
            <a:endParaRPr lang="cs-C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629400" y="274638"/>
            <a:ext cx="2057400" cy="5851525"/>
          </a:xfrm>
        </p:spPr>
        <p:txBody>
          <a:bodyPr vert="eaVert"/>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a:xfrm>
            <a:off x="457200" y="274638"/>
            <a:ext cx="6019800" cy="5851525"/>
          </a:xfrm>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54BD6F56-0241-4AC0-AA47-23C0522E9E20}" type="datetimeFigureOut">
              <a:rPr lang="cs-CZ" smtClean="0"/>
              <a:pPr/>
              <a:t>16.3.2010</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9EB4BF41-3A8A-4EE2-9557-1DEF7BD713F9}" type="slidenum">
              <a:rPr lang="cs-CZ" smtClean="0"/>
              <a:pPr/>
              <a:t>‹#›</a:t>
            </a:fld>
            <a:endParaRPr lang="cs-C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idx="1"/>
          </p:nvPr>
        </p:nvSpPr>
        <p:spPr/>
        <p:txBody>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54BD6F56-0241-4AC0-AA47-23C0522E9E20}" type="datetimeFigureOut">
              <a:rPr lang="cs-CZ" smtClean="0"/>
              <a:pPr/>
              <a:t>16.3.2010</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9EB4BF41-3A8A-4EE2-9557-1DEF7BD713F9}" type="slidenum">
              <a:rPr lang="cs-CZ" smtClean="0"/>
              <a:pPr/>
              <a:t>‹#›</a:t>
            </a:fld>
            <a:endParaRPr lang="cs-C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722313" y="4406900"/>
            <a:ext cx="7772400" cy="1362075"/>
          </a:xfrm>
        </p:spPr>
        <p:txBody>
          <a:bodyPr anchor="t"/>
          <a:lstStyle>
            <a:lvl1pPr algn="l">
              <a:defRPr sz="4000" b="1" cap="all"/>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Klepnutím lze upravit styly předlohy textu.</a:t>
            </a:r>
          </a:p>
        </p:txBody>
      </p:sp>
      <p:sp>
        <p:nvSpPr>
          <p:cNvPr id="4" name="Zástupný symbol pro datum 3"/>
          <p:cNvSpPr>
            <a:spLocks noGrp="1"/>
          </p:cNvSpPr>
          <p:nvPr>
            <p:ph type="dt" sz="half" idx="10"/>
          </p:nvPr>
        </p:nvSpPr>
        <p:spPr/>
        <p:txBody>
          <a:bodyPr/>
          <a:lstStyle/>
          <a:p>
            <a:fld id="{54BD6F56-0241-4AC0-AA47-23C0522E9E20}" type="datetimeFigureOut">
              <a:rPr lang="cs-CZ" smtClean="0"/>
              <a:pPr/>
              <a:t>16.3.2010</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9EB4BF41-3A8A-4EE2-9557-1DEF7BD713F9}" type="slidenum">
              <a:rPr lang="cs-CZ" smtClean="0"/>
              <a:pPr/>
              <a:t>‹#›</a:t>
            </a:fld>
            <a:endParaRPr lang="cs-C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datum 4"/>
          <p:cNvSpPr>
            <a:spLocks noGrp="1"/>
          </p:cNvSpPr>
          <p:nvPr>
            <p:ph type="dt" sz="half" idx="10"/>
          </p:nvPr>
        </p:nvSpPr>
        <p:spPr/>
        <p:txBody>
          <a:bodyPr/>
          <a:lstStyle/>
          <a:p>
            <a:fld id="{54BD6F56-0241-4AC0-AA47-23C0522E9E20}" type="datetimeFigureOut">
              <a:rPr lang="cs-CZ" smtClean="0"/>
              <a:pPr/>
              <a:t>16.3.2010</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9EB4BF41-3A8A-4EE2-9557-1DEF7BD713F9}" type="slidenum">
              <a:rPr lang="cs-CZ" smtClean="0"/>
              <a:pPr/>
              <a:t>‹#›</a:t>
            </a:fld>
            <a:endParaRPr lang="cs-C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lvl1pPr>
              <a:defRPr/>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4" name="Zástupný symbol pro obsah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6" name="Zástupný symbol pro obsah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7" name="Zástupný symbol pro datum 6"/>
          <p:cNvSpPr>
            <a:spLocks noGrp="1"/>
          </p:cNvSpPr>
          <p:nvPr>
            <p:ph type="dt" sz="half" idx="10"/>
          </p:nvPr>
        </p:nvSpPr>
        <p:spPr/>
        <p:txBody>
          <a:bodyPr/>
          <a:lstStyle/>
          <a:p>
            <a:fld id="{54BD6F56-0241-4AC0-AA47-23C0522E9E20}" type="datetimeFigureOut">
              <a:rPr lang="cs-CZ" smtClean="0"/>
              <a:pPr/>
              <a:t>16.3.2010</a:t>
            </a:fld>
            <a:endParaRPr lang="cs-CZ"/>
          </a:p>
        </p:txBody>
      </p:sp>
      <p:sp>
        <p:nvSpPr>
          <p:cNvPr id="8" name="Zástupný symbol pro zápatí 7"/>
          <p:cNvSpPr>
            <a:spLocks noGrp="1"/>
          </p:cNvSpPr>
          <p:nvPr>
            <p:ph type="ftr" sz="quarter" idx="11"/>
          </p:nvPr>
        </p:nvSpPr>
        <p:spPr/>
        <p:txBody>
          <a:bodyPr/>
          <a:lstStyle/>
          <a:p>
            <a:endParaRPr lang="cs-CZ"/>
          </a:p>
        </p:txBody>
      </p:sp>
      <p:sp>
        <p:nvSpPr>
          <p:cNvPr id="9" name="Zástupný symbol pro číslo snímku 8"/>
          <p:cNvSpPr>
            <a:spLocks noGrp="1"/>
          </p:cNvSpPr>
          <p:nvPr>
            <p:ph type="sldNum" sz="quarter" idx="12"/>
          </p:nvPr>
        </p:nvSpPr>
        <p:spPr/>
        <p:txBody>
          <a:bodyPr/>
          <a:lstStyle/>
          <a:p>
            <a:fld id="{9EB4BF41-3A8A-4EE2-9557-1DEF7BD713F9}" type="slidenum">
              <a:rPr lang="cs-CZ" smtClean="0"/>
              <a:pPr/>
              <a:t>‹#›</a:t>
            </a:fld>
            <a:endParaRPr lang="cs-C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datum 2"/>
          <p:cNvSpPr>
            <a:spLocks noGrp="1"/>
          </p:cNvSpPr>
          <p:nvPr>
            <p:ph type="dt" sz="half" idx="10"/>
          </p:nvPr>
        </p:nvSpPr>
        <p:spPr/>
        <p:txBody>
          <a:bodyPr/>
          <a:lstStyle/>
          <a:p>
            <a:fld id="{54BD6F56-0241-4AC0-AA47-23C0522E9E20}" type="datetimeFigureOut">
              <a:rPr lang="cs-CZ" smtClean="0"/>
              <a:pPr/>
              <a:t>16.3.2010</a:t>
            </a:fld>
            <a:endParaRPr lang="cs-CZ"/>
          </a:p>
        </p:txBody>
      </p:sp>
      <p:sp>
        <p:nvSpPr>
          <p:cNvPr id="4" name="Zástupný symbol pro zápatí 3"/>
          <p:cNvSpPr>
            <a:spLocks noGrp="1"/>
          </p:cNvSpPr>
          <p:nvPr>
            <p:ph type="ftr" sz="quarter" idx="11"/>
          </p:nvPr>
        </p:nvSpPr>
        <p:spPr/>
        <p:txBody>
          <a:bodyPr/>
          <a:lstStyle/>
          <a:p>
            <a:endParaRPr lang="cs-CZ"/>
          </a:p>
        </p:txBody>
      </p:sp>
      <p:sp>
        <p:nvSpPr>
          <p:cNvPr id="5" name="Zástupný symbol pro číslo snímku 4"/>
          <p:cNvSpPr>
            <a:spLocks noGrp="1"/>
          </p:cNvSpPr>
          <p:nvPr>
            <p:ph type="sldNum" sz="quarter" idx="12"/>
          </p:nvPr>
        </p:nvSpPr>
        <p:spPr/>
        <p:txBody>
          <a:bodyPr/>
          <a:lstStyle/>
          <a:p>
            <a:fld id="{9EB4BF41-3A8A-4EE2-9557-1DEF7BD713F9}" type="slidenum">
              <a:rPr lang="cs-CZ" smtClean="0"/>
              <a:pPr/>
              <a:t>‹#›</a:t>
            </a:fld>
            <a:endParaRPr lang="cs-C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54BD6F56-0241-4AC0-AA47-23C0522E9E20}" type="datetimeFigureOut">
              <a:rPr lang="cs-CZ" smtClean="0"/>
              <a:pPr/>
              <a:t>16.3.2010</a:t>
            </a:fld>
            <a:endParaRPr lang="cs-CZ"/>
          </a:p>
        </p:txBody>
      </p:sp>
      <p:sp>
        <p:nvSpPr>
          <p:cNvPr id="3" name="Zástupný symbol pro zápatí 2"/>
          <p:cNvSpPr>
            <a:spLocks noGrp="1"/>
          </p:cNvSpPr>
          <p:nvPr>
            <p:ph type="ftr" sz="quarter" idx="11"/>
          </p:nvPr>
        </p:nvSpPr>
        <p:spPr/>
        <p:txBody>
          <a:bodyPr/>
          <a:lstStyle/>
          <a:p>
            <a:endParaRPr lang="cs-CZ"/>
          </a:p>
        </p:txBody>
      </p:sp>
      <p:sp>
        <p:nvSpPr>
          <p:cNvPr id="4" name="Zástupný symbol pro číslo snímku 3"/>
          <p:cNvSpPr>
            <a:spLocks noGrp="1"/>
          </p:cNvSpPr>
          <p:nvPr>
            <p:ph type="sldNum" sz="quarter" idx="12"/>
          </p:nvPr>
        </p:nvSpPr>
        <p:spPr/>
        <p:txBody>
          <a:bodyPr/>
          <a:lstStyle/>
          <a:p>
            <a:fld id="{9EB4BF41-3A8A-4EE2-9557-1DEF7BD713F9}" type="slidenum">
              <a:rPr lang="cs-CZ" smtClean="0"/>
              <a:pPr/>
              <a:t>‹#›</a:t>
            </a:fld>
            <a:endParaRPr lang="cs-C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3008313" cy="1162050"/>
          </a:xfrm>
        </p:spPr>
        <p:txBody>
          <a:bodyPr anchor="b"/>
          <a:lstStyle>
            <a:lvl1pPr algn="l">
              <a:defRPr sz="2000" b="1"/>
            </a:lvl1pPr>
          </a:lstStyle>
          <a:p>
            <a:r>
              <a:rPr lang="cs-CZ" smtClean="0"/>
              <a:t>Klepnutím lze upravit styl předlohy nadpisů.</a:t>
            </a:r>
            <a:endParaRPr lang="cs-CZ"/>
          </a:p>
        </p:txBody>
      </p:sp>
      <p:sp>
        <p:nvSpPr>
          <p:cNvPr id="3" name="Zástupný symbol pro obsah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Zástupný symbol pro datum 4"/>
          <p:cNvSpPr>
            <a:spLocks noGrp="1"/>
          </p:cNvSpPr>
          <p:nvPr>
            <p:ph type="dt" sz="half" idx="10"/>
          </p:nvPr>
        </p:nvSpPr>
        <p:spPr/>
        <p:txBody>
          <a:bodyPr/>
          <a:lstStyle/>
          <a:p>
            <a:fld id="{54BD6F56-0241-4AC0-AA47-23C0522E9E20}" type="datetimeFigureOut">
              <a:rPr lang="cs-CZ" smtClean="0"/>
              <a:pPr/>
              <a:t>16.3.2010</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9EB4BF41-3A8A-4EE2-9557-1DEF7BD713F9}" type="slidenum">
              <a:rPr lang="cs-CZ" smtClean="0"/>
              <a:pPr/>
              <a:t>‹#›</a:t>
            </a:fld>
            <a:endParaRPr lang="cs-C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1792288" y="4800600"/>
            <a:ext cx="5486400" cy="566738"/>
          </a:xfrm>
        </p:spPr>
        <p:txBody>
          <a:bodyPr anchor="b"/>
          <a:lstStyle>
            <a:lvl1pPr algn="l">
              <a:defRPr sz="2000" b="1"/>
            </a:lvl1pPr>
          </a:lstStyle>
          <a:p>
            <a:r>
              <a:rPr lang="cs-CZ" smtClean="0"/>
              <a:t>Klepnutím lze upravit styl předlohy nadpisů.</a:t>
            </a:r>
            <a:endParaRPr lang="cs-CZ"/>
          </a:p>
        </p:txBody>
      </p:sp>
      <p:sp>
        <p:nvSpPr>
          <p:cNvPr id="3" name="Zástupný symbol pro obrázek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symbol pro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Zástupný symbol pro datum 4"/>
          <p:cNvSpPr>
            <a:spLocks noGrp="1"/>
          </p:cNvSpPr>
          <p:nvPr>
            <p:ph type="dt" sz="half" idx="10"/>
          </p:nvPr>
        </p:nvSpPr>
        <p:spPr/>
        <p:txBody>
          <a:bodyPr/>
          <a:lstStyle/>
          <a:p>
            <a:fld id="{54BD6F56-0241-4AC0-AA47-23C0522E9E20}" type="datetimeFigureOut">
              <a:rPr lang="cs-CZ" smtClean="0"/>
              <a:pPr/>
              <a:t>16.3.2010</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9EB4BF41-3A8A-4EE2-9557-1DEF7BD713F9}" type="slidenum">
              <a:rPr lang="cs-CZ" smtClean="0"/>
              <a:pPr/>
              <a:t>‹#›</a:t>
            </a:fld>
            <a:endParaRPr lang="cs-C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cs-CZ" smtClean="0"/>
              <a:t>Klepnutím lze upravit styl předlohy nadpisů.</a:t>
            </a:r>
            <a:endParaRPr lang="cs-CZ"/>
          </a:p>
        </p:txBody>
      </p:sp>
      <p:sp>
        <p:nvSpPr>
          <p:cNvPr id="3" name="Zástupný symbol pro tex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BD6F56-0241-4AC0-AA47-23C0522E9E20}" type="datetimeFigureOut">
              <a:rPr lang="cs-CZ" smtClean="0"/>
              <a:pPr/>
              <a:t>16.3.2010</a:t>
            </a:fld>
            <a:endParaRPr lang="cs-CZ"/>
          </a:p>
        </p:txBody>
      </p:sp>
      <p:sp>
        <p:nvSpPr>
          <p:cNvPr id="5" name="Zástupný symbol pro zápatí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B4BF41-3A8A-4EE2-9557-1DEF7BD713F9}" type="slidenum">
              <a:rPr lang="cs-CZ" smtClean="0"/>
              <a:pPr/>
              <a:t>‹#›</a:t>
            </a:fld>
            <a:endParaRPr lang="cs-CZ"/>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www.myfonts.com/fonts/linotype/packages/172716/" TargetMode="External"/><Relationship Id="rId3" Type="http://schemas.openxmlformats.org/officeDocument/2006/relationships/hyperlink" Target="http://fontbureau.com/fonts/PoynterOSDisplay" TargetMode="External"/><Relationship Id="rId7" Type="http://schemas.openxmlformats.org/officeDocument/2006/relationships/hyperlink" Target="http://designarchives.aiga.org/entry.cfm/eid_440" TargetMode="External"/><Relationship Id="rId12" Type="http://schemas.openxmlformats.org/officeDocument/2006/relationships/image" Target="../media/image1.jpeg"/><Relationship Id="rId2" Type="http://schemas.openxmlformats.org/officeDocument/2006/relationships/hyperlink" Target="http://www.myfonts.com/fonts/urw/corporate-s/" TargetMode="External"/><Relationship Id="rId1" Type="http://schemas.openxmlformats.org/officeDocument/2006/relationships/slideLayout" Target="../slideLayouts/slideLayout2.xml"/><Relationship Id="rId6" Type="http://schemas.openxmlformats.org/officeDocument/2006/relationships/hyperlink" Target="http://fontbureau.com/fonts/MillerHeadline" TargetMode="External"/><Relationship Id="rId11" Type="http://schemas.openxmlformats.org/officeDocument/2006/relationships/hyperlink" Target="http://www.myfonts.com/fonts/linotype/neue-helvetica/" TargetMode="External"/><Relationship Id="rId5" Type="http://schemas.openxmlformats.org/officeDocument/2006/relationships/hyperlink" Target="http://fontbureau.com/fonts/BentonSans" TargetMode="External"/><Relationship Id="rId10" Type="http://schemas.openxmlformats.org/officeDocument/2006/relationships/hyperlink" Target="http://fontbureau.com/fonts/PoynterOSText" TargetMode="External"/><Relationship Id="rId4" Type="http://schemas.openxmlformats.org/officeDocument/2006/relationships/hyperlink" Target="http://www.myfonts.com/fonts/bitstream/baskerville/" TargetMode="External"/><Relationship Id="rId9" Type="http://schemas.openxmlformats.org/officeDocument/2006/relationships/hyperlink" Target="http://www.myfonts.com/fonts/linotype/trade-gothic/"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hyperlink" Target="http://www.wsj.com/" TargetMode="External"/><Relationship Id="rId3" Type="http://schemas.openxmlformats.org/officeDocument/2006/relationships/hyperlink" Target="http://www.dowjones.com/Pressroom/PressKits/NewJournal/NewJournal.htm" TargetMode="External"/><Relationship Id="rId7" Type="http://schemas.openxmlformats.org/officeDocument/2006/relationships/hyperlink" Target="http://www.motto.com/glossary.html#S" TargetMode="External"/><Relationship Id="rId2" Type="http://schemas.openxmlformats.org/officeDocument/2006/relationships/hyperlink" Target="http://www.dowjones.com/Pressroom/PressKits/NewJournal/NJ_PubLetter.htm" TargetMode="External"/><Relationship Id="rId1" Type="http://schemas.openxmlformats.org/officeDocument/2006/relationships/slideLayout" Target="../slideLayouts/slideLayout2.xml"/><Relationship Id="rId6" Type="http://schemas.openxmlformats.org/officeDocument/2006/relationships/hyperlink" Target="http://poynter.org/profile/profile.asp?user=2124" TargetMode="External"/><Relationship Id="rId5" Type="http://schemas.openxmlformats.org/officeDocument/2006/relationships/hyperlink" Target="http://poynter.org/subscribe.to.design.desk/" TargetMode="External"/><Relationship Id="rId4" Type="http://schemas.openxmlformats.org/officeDocument/2006/relationships/hyperlink" Target="http://poynter.org/seminar/search.asp?cid=121"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lstStyle/>
          <a:p>
            <a:pPr algn="l"/>
            <a:r>
              <a:rPr lang="cs-CZ" dirty="0" smtClean="0"/>
              <a:t>Případy </a:t>
            </a:r>
            <a:r>
              <a:rPr lang="cs-CZ" dirty="0" err="1" smtClean="0"/>
              <a:t>redesignu</a:t>
            </a:r>
            <a:endParaRPr lang="cs-CZ" dirty="0"/>
          </a:p>
        </p:txBody>
      </p:sp>
      <p:sp>
        <p:nvSpPr>
          <p:cNvPr id="3" name="Podnadpis 2"/>
          <p:cNvSpPr>
            <a:spLocks noGrp="1"/>
          </p:cNvSpPr>
          <p:nvPr>
            <p:ph type="subTitle" idx="1"/>
          </p:nvPr>
        </p:nvSpPr>
        <p:spPr/>
        <p:txBody>
          <a:bodyPr/>
          <a:lstStyle/>
          <a:p>
            <a:endParaRPr lang="cs-CZ"/>
          </a:p>
        </p:txBody>
      </p:sp>
      <p:sp>
        <p:nvSpPr>
          <p:cNvPr id="4" name="Obdélník 3"/>
          <p:cNvSpPr/>
          <p:nvPr/>
        </p:nvSpPr>
        <p:spPr bwMode="auto">
          <a:xfrm>
            <a:off x="7524750" y="6381750"/>
            <a:ext cx="1619250" cy="476250"/>
          </a:xfrm>
          <a:prstGeom prst="rect">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a:solidFill>
                  <a:srgbClr val="FFFFFF"/>
                </a:solidFill>
                <a:ea typeface="ＭＳ Ｐゴシック" pitchFamily="-112" charset="-128"/>
                <a:cs typeface="Arial" charset="0"/>
              </a:rPr>
              <a:t>www.futuroom.cz</a:t>
            </a:r>
          </a:p>
        </p:txBody>
      </p:sp>
      <p:pic>
        <p:nvPicPr>
          <p:cNvPr id="5" name="Obrázek 16"/>
          <p:cNvPicPr>
            <a:picLocks noChangeAspect="1" noChangeArrowheads="1"/>
          </p:cNvPicPr>
          <p:nvPr/>
        </p:nvPicPr>
        <p:blipFill>
          <a:blip r:embed="rId2"/>
          <a:srcRect/>
          <a:stretch>
            <a:fillRect/>
          </a:stretch>
        </p:blipFill>
        <p:spPr bwMode="auto">
          <a:xfrm>
            <a:off x="7524750" y="0"/>
            <a:ext cx="1619250" cy="114300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andelsblatt: adidas vs. nike"/>
          <p:cNvPicPr>
            <a:picLocks noChangeAspect="1" noChangeArrowheads="1"/>
          </p:cNvPicPr>
          <p:nvPr/>
        </p:nvPicPr>
        <p:blipFill>
          <a:blip r:embed="rId2"/>
          <a:srcRect/>
          <a:stretch>
            <a:fillRect/>
          </a:stretch>
        </p:blipFill>
        <p:spPr bwMode="auto">
          <a:xfrm>
            <a:off x="142844" y="1214422"/>
            <a:ext cx="7215238" cy="5014590"/>
          </a:xfrm>
          <a:prstGeom prst="rect">
            <a:avLst/>
          </a:prstGeom>
          <a:noFill/>
        </p:spPr>
      </p:pic>
      <p:sp>
        <p:nvSpPr>
          <p:cNvPr id="3" name="Obdélník 2"/>
          <p:cNvSpPr/>
          <p:nvPr/>
        </p:nvSpPr>
        <p:spPr bwMode="auto">
          <a:xfrm>
            <a:off x="7524750" y="6381750"/>
            <a:ext cx="1619250" cy="476250"/>
          </a:xfrm>
          <a:prstGeom prst="rect">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a:solidFill>
                  <a:srgbClr val="FFFFFF"/>
                </a:solidFill>
                <a:ea typeface="ＭＳ Ｐゴシック" pitchFamily="-112" charset="-128"/>
                <a:cs typeface="Arial" charset="0"/>
              </a:rPr>
              <a:t>www.futuroom.cz</a:t>
            </a:r>
          </a:p>
        </p:txBody>
      </p:sp>
      <p:pic>
        <p:nvPicPr>
          <p:cNvPr id="4" name="Obrázek 16"/>
          <p:cNvPicPr>
            <a:picLocks noChangeAspect="1" noChangeArrowheads="1"/>
          </p:cNvPicPr>
          <p:nvPr/>
        </p:nvPicPr>
        <p:blipFill>
          <a:blip r:embed="rId3"/>
          <a:srcRect/>
          <a:stretch>
            <a:fillRect/>
          </a:stretch>
        </p:blipFill>
        <p:spPr bwMode="auto">
          <a:xfrm>
            <a:off x="7524750" y="0"/>
            <a:ext cx="1619250" cy="11430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15362" name="Picture 2" descr="http://www.colorful-data.net/wp-content/uploads/Handelsblatt-Zukunft5x.jpg"/>
          <p:cNvPicPr>
            <a:picLocks noChangeAspect="1" noChangeArrowheads="1"/>
          </p:cNvPicPr>
          <p:nvPr/>
        </p:nvPicPr>
        <p:blipFill>
          <a:blip r:embed="rId2"/>
          <a:srcRect/>
          <a:stretch>
            <a:fillRect/>
          </a:stretch>
        </p:blipFill>
        <p:spPr bwMode="auto">
          <a:xfrm>
            <a:off x="20158" y="357166"/>
            <a:ext cx="9052436" cy="6373834"/>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1500174"/>
            <a:ext cx="8229600" cy="5214974"/>
          </a:xfrm>
        </p:spPr>
        <p:txBody>
          <a:bodyPr>
            <a:normAutofit/>
          </a:bodyPr>
          <a:lstStyle/>
          <a:p>
            <a:r>
              <a:rPr lang="cs-CZ" dirty="0" smtClean="0"/>
              <a:t>Kompaktní formát</a:t>
            </a:r>
          </a:p>
          <a:p>
            <a:r>
              <a:rPr lang="cs-CZ" dirty="0" smtClean="0"/>
              <a:t>Čtenář v pohybu</a:t>
            </a:r>
          </a:p>
          <a:p>
            <a:r>
              <a:rPr lang="cs-CZ" dirty="0" err="1" smtClean="0"/>
              <a:t>Reader</a:t>
            </a:r>
            <a:r>
              <a:rPr lang="cs-CZ" dirty="0" smtClean="0"/>
              <a:t>-</a:t>
            </a:r>
            <a:r>
              <a:rPr lang="cs-CZ" dirty="0" err="1" smtClean="0"/>
              <a:t>friendly</a:t>
            </a:r>
            <a:endParaRPr lang="cs-CZ" dirty="0" smtClean="0"/>
          </a:p>
          <a:p>
            <a:r>
              <a:rPr lang="cs-CZ" dirty="0" smtClean="0"/>
              <a:t>Kvalitní žurnalistika</a:t>
            </a:r>
          </a:p>
          <a:p>
            <a:r>
              <a:rPr lang="cs-CZ" dirty="0" smtClean="0"/>
              <a:t>Navigace, orientace</a:t>
            </a:r>
          </a:p>
          <a:p>
            <a:r>
              <a:rPr lang="cs-CZ" dirty="0" smtClean="0"/>
              <a:t>Propojení s on-line verzí</a:t>
            </a:r>
          </a:p>
          <a:p>
            <a:pPr>
              <a:buNone/>
            </a:pPr>
            <a:r>
              <a:rPr lang="en-US" dirty="0" smtClean="0"/>
              <a:t/>
            </a:r>
            <a:br>
              <a:rPr lang="en-US" dirty="0" smtClean="0"/>
            </a:br>
            <a:r>
              <a:rPr lang="en-US" sz="1200" dirty="0" smtClean="0"/>
              <a:t>Typographically, they got rid of </a:t>
            </a:r>
            <a:r>
              <a:rPr lang="en-US" sz="1200" dirty="0" smtClean="0">
                <a:hlinkClick r:id="rId2"/>
              </a:rPr>
              <a:t>Corporate</a:t>
            </a:r>
            <a:r>
              <a:rPr lang="en-US" sz="1200" dirty="0" smtClean="0"/>
              <a:t> and </a:t>
            </a:r>
            <a:r>
              <a:rPr lang="en-US" sz="1200" dirty="0" err="1" smtClean="0">
                <a:hlinkClick r:id="rId3"/>
              </a:rPr>
              <a:t>Poynter</a:t>
            </a:r>
            <a:r>
              <a:rPr lang="en-US" sz="1200" dirty="0" smtClean="0">
                <a:hlinkClick r:id="rId3"/>
              </a:rPr>
              <a:t> Old Style Display</a:t>
            </a:r>
            <a:r>
              <a:rPr lang="en-US" sz="1200" dirty="0" smtClean="0"/>
              <a:t> in favor of </a:t>
            </a:r>
            <a:r>
              <a:rPr lang="en-US" sz="1200" dirty="0" smtClean="0">
                <a:hlinkClick r:id="rId4"/>
              </a:rPr>
              <a:t>Baskerville</a:t>
            </a:r>
            <a:r>
              <a:rPr lang="en-US" sz="1200" dirty="0" smtClean="0"/>
              <a:t>, </a:t>
            </a:r>
            <a:r>
              <a:rPr lang="en-US" sz="1200" dirty="0" smtClean="0">
                <a:hlinkClick r:id="rId5"/>
              </a:rPr>
              <a:t>Benton Sans</a:t>
            </a:r>
            <a:r>
              <a:rPr lang="en-US" sz="1200" dirty="0" smtClean="0"/>
              <a:t>, </a:t>
            </a:r>
            <a:r>
              <a:rPr lang="en-US" sz="1200" dirty="0" smtClean="0">
                <a:hlinkClick r:id="rId6"/>
              </a:rPr>
              <a:t>Miller Headline</a:t>
            </a:r>
            <a:r>
              <a:rPr lang="en-US" sz="1200" dirty="0" smtClean="0"/>
              <a:t>, </a:t>
            </a:r>
            <a:r>
              <a:rPr lang="en-US" sz="1200" dirty="0" smtClean="0">
                <a:hlinkClick r:id="rId7"/>
              </a:rPr>
              <a:t>Retina</a:t>
            </a:r>
            <a:r>
              <a:rPr lang="en-US" sz="1200" dirty="0" smtClean="0"/>
              <a:t> and </a:t>
            </a:r>
            <a:r>
              <a:rPr lang="en-US" sz="1200" dirty="0" err="1" smtClean="0">
                <a:hlinkClick r:id="rId8"/>
              </a:rPr>
              <a:t>Rotis</a:t>
            </a:r>
            <a:r>
              <a:rPr lang="en-US" sz="1200" dirty="0" smtClean="0">
                <a:hlinkClick r:id="rId8"/>
              </a:rPr>
              <a:t> Sans</a:t>
            </a:r>
            <a:r>
              <a:rPr lang="en-US" sz="1200" dirty="0" smtClean="0"/>
              <a:t>. They kept </a:t>
            </a:r>
            <a:r>
              <a:rPr lang="en-US" sz="1200" dirty="0" smtClean="0">
                <a:hlinkClick r:id="rId9"/>
              </a:rPr>
              <a:t>Trade Gothic</a:t>
            </a:r>
            <a:r>
              <a:rPr lang="en-US" sz="1200" dirty="0" smtClean="0"/>
              <a:t>, </a:t>
            </a:r>
            <a:r>
              <a:rPr lang="en-US" sz="1200" dirty="0" err="1" smtClean="0">
                <a:hlinkClick r:id="rId10"/>
              </a:rPr>
              <a:t>Poynter</a:t>
            </a:r>
            <a:r>
              <a:rPr lang="en-US" sz="1200" dirty="0" smtClean="0">
                <a:hlinkClick r:id="rId10"/>
              </a:rPr>
              <a:t> Old Style Text</a:t>
            </a:r>
            <a:r>
              <a:rPr lang="en-US" sz="1200" dirty="0" smtClean="0"/>
              <a:t> and </a:t>
            </a:r>
            <a:r>
              <a:rPr lang="en-US" sz="1200" dirty="0" smtClean="0">
                <a:hlinkClick r:id="rId11"/>
              </a:rPr>
              <a:t>Helvetica</a:t>
            </a:r>
            <a:r>
              <a:rPr lang="en-US" sz="1200" dirty="0" smtClean="0"/>
              <a:t>.</a:t>
            </a:r>
          </a:p>
          <a:p>
            <a:endParaRPr lang="cs-CZ" b="1" dirty="0" smtClean="0"/>
          </a:p>
          <a:p>
            <a:endParaRPr lang="cs-CZ" dirty="0"/>
          </a:p>
        </p:txBody>
      </p:sp>
      <p:sp>
        <p:nvSpPr>
          <p:cNvPr id="4" name="Obdélník 3"/>
          <p:cNvSpPr/>
          <p:nvPr/>
        </p:nvSpPr>
        <p:spPr bwMode="auto">
          <a:xfrm>
            <a:off x="7524750" y="6381750"/>
            <a:ext cx="1619250" cy="476250"/>
          </a:xfrm>
          <a:prstGeom prst="rect">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a:solidFill>
                  <a:srgbClr val="FFFFFF"/>
                </a:solidFill>
                <a:ea typeface="ＭＳ Ｐゴシック" pitchFamily="-112" charset="-128"/>
                <a:cs typeface="Arial" charset="0"/>
              </a:rPr>
              <a:t>www.futuroom.cz</a:t>
            </a:r>
          </a:p>
        </p:txBody>
      </p:sp>
      <p:pic>
        <p:nvPicPr>
          <p:cNvPr id="5" name="Obrázek 16"/>
          <p:cNvPicPr>
            <a:picLocks noChangeAspect="1" noChangeArrowheads="1"/>
          </p:cNvPicPr>
          <p:nvPr/>
        </p:nvPicPr>
        <p:blipFill>
          <a:blip r:embed="rId12"/>
          <a:srcRect/>
          <a:stretch>
            <a:fillRect/>
          </a:stretch>
        </p:blipFill>
        <p:spPr bwMode="auto">
          <a:xfrm>
            <a:off x="7524750" y="0"/>
            <a:ext cx="1619250" cy="11430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andelsblatt Relaunch"/>
          <p:cNvPicPr>
            <a:picLocks noChangeAspect="1" noChangeArrowheads="1"/>
          </p:cNvPicPr>
          <p:nvPr/>
        </p:nvPicPr>
        <p:blipFill>
          <a:blip r:embed="rId2"/>
          <a:srcRect/>
          <a:stretch>
            <a:fillRect/>
          </a:stretch>
        </p:blipFill>
        <p:spPr bwMode="auto">
          <a:xfrm>
            <a:off x="1285852" y="1000108"/>
            <a:ext cx="5715000" cy="3952876"/>
          </a:xfrm>
          <a:prstGeom prst="rect">
            <a:avLst/>
          </a:prstGeom>
          <a:noFill/>
        </p:spPr>
      </p:pic>
      <p:sp>
        <p:nvSpPr>
          <p:cNvPr id="5" name="Obdélník 4"/>
          <p:cNvSpPr/>
          <p:nvPr/>
        </p:nvSpPr>
        <p:spPr>
          <a:xfrm>
            <a:off x="571472" y="5429264"/>
            <a:ext cx="8072494" cy="369332"/>
          </a:xfrm>
          <a:prstGeom prst="rect">
            <a:avLst/>
          </a:prstGeom>
        </p:spPr>
        <p:txBody>
          <a:bodyPr wrap="square">
            <a:spAutoFit/>
          </a:bodyPr>
          <a:lstStyle/>
          <a:p>
            <a:r>
              <a:rPr lang="cs-CZ" dirty="0" smtClean="0"/>
              <a:t>http://www.</a:t>
            </a:r>
            <a:r>
              <a:rPr lang="cs-CZ" dirty="0" err="1" smtClean="0"/>
              <a:t>handelsblatt.com</a:t>
            </a:r>
            <a:r>
              <a:rPr lang="cs-CZ" dirty="0" smtClean="0"/>
              <a:t>/</a:t>
            </a:r>
            <a:r>
              <a:rPr lang="cs-CZ" dirty="0" err="1" smtClean="0"/>
              <a:t>das</a:t>
            </a:r>
            <a:r>
              <a:rPr lang="cs-CZ" dirty="0" smtClean="0"/>
              <a:t>-</a:t>
            </a:r>
            <a:r>
              <a:rPr lang="cs-CZ" dirty="0" err="1" smtClean="0"/>
              <a:t>neue</a:t>
            </a:r>
            <a:r>
              <a:rPr lang="cs-CZ" dirty="0" smtClean="0"/>
              <a:t>-</a:t>
            </a:r>
            <a:r>
              <a:rPr lang="cs-CZ" dirty="0" err="1" smtClean="0"/>
              <a:t>handelsblatt</a:t>
            </a:r>
            <a:r>
              <a:rPr lang="cs-CZ" dirty="0" smtClean="0"/>
              <a:t>/index.</a:t>
            </a:r>
            <a:r>
              <a:rPr lang="cs-CZ" dirty="0" err="1" smtClean="0"/>
              <a:t>html</a:t>
            </a:r>
            <a:r>
              <a:rPr lang="cs-CZ" dirty="0" smtClean="0"/>
              <a:t>?</a:t>
            </a:r>
            <a:r>
              <a:rPr lang="cs-CZ" dirty="0" err="1" smtClean="0"/>
              <a:t>adid</a:t>
            </a:r>
            <a:r>
              <a:rPr lang="cs-CZ" dirty="0" smtClean="0"/>
              <a:t>=hbl230</a:t>
            </a:r>
            <a:endParaRPr lang="cs-CZ" dirty="0"/>
          </a:p>
        </p:txBody>
      </p:sp>
      <p:sp>
        <p:nvSpPr>
          <p:cNvPr id="7" name="Obdélník 6"/>
          <p:cNvSpPr/>
          <p:nvPr/>
        </p:nvSpPr>
        <p:spPr bwMode="auto">
          <a:xfrm>
            <a:off x="7524750" y="6381750"/>
            <a:ext cx="1619250" cy="476250"/>
          </a:xfrm>
          <a:prstGeom prst="rect">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a:solidFill>
                  <a:srgbClr val="FFFFFF"/>
                </a:solidFill>
                <a:ea typeface="ＭＳ Ｐゴシック" pitchFamily="-112" charset="-128"/>
                <a:cs typeface="Arial" charset="0"/>
              </a:rPr>
              <a:t>www.futuroom.cz</a:t>
            </a:r>
          </a:p>
        </p:txBody>
      </p:sp>
      <p:pic>
        <p:nvPicPr>
          <p:cNvPr id="8" name="Obrázek 16"/>
          <p:cNvPicPr>
            <a:picLocks noChangeAspect="1" noChangeArrowheads="1"/>
          </p:cNvPicPr>
          <p:nvPr/>
        </p:nvPicPr>
        <p:blipFill>
          <a:blip r:embed="rId3"/>
          <a:srcRect/>
          <a:stretch>
            <a:fillRect/>
          </a:stretch>
        </p:blipFill>
        <p:spPr bwMode="auto">
          <a:xfrm>
            <a:off x="7524750" y="0"/>
            <a:ext cx="1619250" cy="114300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22530" name="Picture 2" descr="http://art.teleportacia.org/exhibition/online_newspapers/FAZ/FAZ.jpg"/>
          <p:cNvPicPr>
            <a:picLocks noChangeAspect="1" noChangeArrowheads="1"/>
          </p:cNvPicPr>
          <p:nvPr/>
        </p:nvPicPr>
        <p:blipFill>
          <a:blip r:embed="rId2"/>
          <a:srcRect/>
          <a:stretch>
            <a:fillRect/>
          </a:stretch>
        </p:blipFill>
        <p:spPr bwMode="auto">
          <a:xfrm>
            <a:off x="2068670" y="142852"/>
            <a:ext cx="4646470" cy="6643710"/>
          </a:xfrm>
          <a:prstGeom prst="rect">
            <a:avLst/>
          </a:prstGeom>
          <a:noFill/>
        </p:spPr>
      </p:pic>
      <p:sp>
        <p:nvSpPr>
          <p:cNvPr id="5" name="Obdélník 4"/>
          <p:cNvSpPr/>
          <p:nvPr/>
        </p:nvSpPr>
        <p:spPr bwMode="auto">
          <a:xfrm>
            <a:off x="7524750" y="6381750"/>
            <a:ext cx="1619250" cy="476250"/>
          </a:xfrm>
          <a:prstGeom prst="rect">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a:solidFill>
                  <a:srgbClr val="FFFFFF"/>
                </a:solidFill>
                <a:ea typeface="ＭＳ Ｐゴシック" pitchFamily="-112" charset="-128"/>
                <a:cs typeface="Arial" charset="0"/>
              </a:rPr>
              <a:t>www.futuroom.cz</a:t>
            </a:r>
          </a:p>
        </p:txBody>
      </p:sp>
      <p:pic>
        <p:nvPicPr>
          <p:cNvPr id="6" name="Obrázek 16"/>
          <p:cNvPicPr>
            <a:picLocks noChangeAspect="1" noChangeArrowheads="1"/>
          </p:cNvPicPr>
          <p:nvPr/>
        </p:nvPicPr>
        <p:blipFill>
          <a:blip r:embed="rId3"/>
          <a:srcRect/>
          <a:stretch>
            <a:fillRect/>
          </a:stretch>
        </p:blipFill>
        <p:spPr bwMode="auto">
          <a:xfrm>
            <a:off x="7524750" y="0"/>
            <a:ext cx="1619250" cy="11430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dirty="0"/>
          </a:p>
        </p:txBody>
      </p:sp>
      <p:sp>
        <p:nvSpPr>
          <p:cNvPr id="3" name="Zástupný symbol pro obsah 2"/>
          <p:cNvSpPr>
            <a:spLocks noGrp="1"/>
          </p:cNvSpPr>
          <p:nvPr>
            <p:ph idx="1"/>
          </p:nvPr>
        </p:nvSpPr>
        <p:spPr/>
        <p:txBody>
          <a:bodyPr/>
          <a:lstStyle/>
          <a:p>
            <a:endParaRPr lang="cs-CZ" dirty="0"/>
          </a:p>
        </p:txBody>
      </p:sp>
      <p:pic>
        <p:nvPicPr>
          <p:cNvPr id="23554" name="Picture 2" descr="http://www.fontblog.de/wp-content/FAZ_neu_S1_gross.jpg"/>
          <p:cNvPicPr>
            <a:picLocks noChangeAspect="1" noChangeArrowheads="1"/>
          </p:cNvPicPr>
          <p:nvPr/>
        </p:nvPicPr>
        <p:blipFill>
          <a:blip r:embed="rId2"/>
          <a:srcRect/>
          <a:stretch>
            <a:fillRect/>
          </a:stretch>
        </p:blipFill>
        <p:spPr bwMode="auto">
          <a:xfrm>
            <a:off x="2098487" y="71438"/>
            <a:ext cx="4688091" cy="6715148"/>
          </a:xfrm>
          <a:prstGeom prst="rect">
            <a:avLst/>
          </a:prstGeom>
          <a:noFill/>
        </p:spPr>
      </p:pic>
      <p:sp>
        <p:nvSpPr>
          <p:cNvPr id="5" name="TextovéPole 4"/>
          <p:cNvSpPr txBox="1"/>
          <p:nvPr/>
        </p:nvSpPr>
        <p:spPr>
          <a:xfrm>
            <a:off x="5929322" y="2500306"/>
            <a:ext cx="1453988" cy="369332"/>
          </a:xfrm>
          <a:prstGeom prst="rect">
            <a:avLst/>
          </a:prstGeom>
          <a:noFill/>
        </p:spPr>
        <p:txBody>
          <a:bodyPr wrap="none" rtlCol="0">
            <a:spAutoFit/>
          </a:bodyPr>
          <a:lstStyle/>
          <a:p>
            <a:r>
              <a:rPr lang="cs-CZ" dirty="0" smtClean="0"/>
              <a:t>Od roku 2007</a:t>
            </a:r>
            <a:endParaRPr lang="cs-CZ" dirty="0"/>
          </a:p>
        </p:txBody>
      </p:sp>
      <p:sp>
        <p:nvSpPr>
          <p:cNvPr id="6" name="Obdélník 5"/>
          <p:cNvSpPr/>
          <p:nvPr/>
        </p:nvSpPr>
        <p:spPr bwMode="auto">
          <a:xfrm>
            <a:off x="7524750" y="6381750"/>
            <a:ext cx="1619250" cy="476250"/>
          </a:xfrm>
          <a:prstGeom prst="rect">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a:solidFill>
                  <a:srgbClr val="FFFFFF"/>
                </a:solidFill>
                <a:ea typeface="ＭＳ Ｐゴシック" pitchFamily="-112" charset="-128"/>
                <a:cs typeface="Arial" charset="0"/>
              </a:rPr>
              <a:t>www.futuroom.cz</a:t>
            </a:r>
          </a:p>
        </p:txBody>
      </p:sp>
      <p:pic>
        <p:nvPicPr>
          <p:cNvPr id="7" name="Obrázek 16"/>
          <p:cNvPicPr>
            <a:picLocks noChangeAspect="1" noChangeArrowheads="1"/>
          </p:cNvPicPr>
          <p:nvPr/>
        </p:nvPicPr>
        <p:blipFill>
          <a:blip r:embed="rId3"/>
          <a:srcRect/>
          <a:stretch>
            <a:fillRect/>
          </a:stretch>
        </p:blipFill>
        <p:spPr bwMode="auto">
          <a:xfrm>
            <a:off x="7524750" y="0"/>
            <a:ext cx="1619250" cy="11430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Vertikální struktura - moderní</a:t>
            </a:r>
            <a:endParaRPr lang="cs-CZ" dirty="0"/>
          </a:p>
        </p:txBody>
      </p:sp>
      <p:sp>
        <p:nvSpPr>
          <p:cNvPr id="3" name="Zástupný symbol pro obsah 2"/>
          <p:cNvSpPr>
            <a:spLocks noGrp="1"/>
          </p:cNvSpPr>
          <p:nvPr>
            <p:ph idx="1"/>
          </p:nvPr>
        </p:nvSpPr>
        <p:spPr/>
        <p:txBody>
          <a:bodyPr/>
          <a:lstStyle/>
          <a:p>
            <a:endParaRPr lang="cs-CZ" dirty="0"/>
          </a:p>
        </p:txBody>
      </p:sp>
      <p:pic>
        <p:nvPicPr>
          <p:cNvPr id="24578" name="Picture 2" descr="http://www.newsdesigner.com/blog/images/nov05/lm1.jpg"/>
          <p:cNvPicPr>
            <a:picLocks noChangeAspect="1" noChangeArrowheads="1"/>
          </p:cNvPicPr>
          <p:nvPr/>
        </p:nvPicPr>
        <p:blipFill>
          <a:blip r:embed="rId2"/>
          <a:srcRect/>
          <a:stretch>
            <a:fillRect/>
          </a:stretch>
        </p:blipFill>
        <p:spPr bwMode="auto">
          <a:xfrm>
            <a:off x="-47975" y="142852"/>
            <a:ext cx="9191975" cy="6834182"/>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normAutofit/>
          </a:bodyPr>
          <a:lstStyle/>
          <a:p>
            <a:r>
              <a:rPr lang="cs-CZ" sz="1600" dirty="0" smtClean="0"/>
              <a:t>Předtím: nepřehledný, plné bloky textu</a:t>
            </a:r>
          </a:p>
          <a:p>
            <a:endParaRPr lang="cs-CZ" sz="1600" dirty="0" smtClean="0"/>
          </a:p>
          <a:p>
            <a:r>
              <a:rPr lang="cs-CZ" sz="1600" dirty="0" smtClean="0"/>
              <a:t>Potom: stále seriózní, ale vzdušnější, zcela nová věc: velká barevná fotka na titulní straně, radikální pro </a:t>
            </a:r>
            <a:r>
              <a:rPr lang="cs-CZ" sz="1600" dirty="0" err="1" smtClean="0"/>
              <a:t>Le</a:t>
            </a:r>
            <a:r>
              <a:rPr lang="cs-CZ" sz="1600" dirty="0" smtClean="0"/>
              <a:t> Monde</a:t>
            </a:r>
          </a:p>
          <a:p>
            <a:endParaRPr lang="cs-CZ" sz="1600" dirty="0" smtClean="0"/>
          </a:p>
          <a:p>
            <a:r>
              <a:rPr lang="cs-CZ" sz="1600" dirty="0" err="1" smtClean="0"/>
              <a:t>Print</a:t>
            </a:r>
            <a:r>
              <a:rPr lang="cs-CZ" sz="1600" dirty="0" smtClean="0"/>
              <a:t> </a:t>
            </a:r>
            <a:r>
              <a:rPr lang="cs-CZ" sz="1600" dirty="0" err="1" smtClean="0"/>
              <a:t>vs</a:t>
            </a:r>
            <a:r>
              <a:rPr lang="cs-CZ" sz="1600" dirty="0" smtClean="0"/>
              <a:t> on-line</a:t>
            </a:r>
            <a:endParaRPr lang="cs-CZ" sz="1600" dirty="0"/>
          </a:p>
        </p:txBody>
      </p:sp>
      <p:sp>
        <p:nvSpPr>
          <p:cNvPr id="4" name="Obdélník 3"/>
          <p:cNvSpPr/>
          <p:nvPr/>
        </p:nvSpPr>
        <p:spPr bwMode="auto">
          <a:xfrm>
            <a:off x="7524750" y="6381750"/>
            <a:ext cx="1619250" cy="476250"/>
          </a:xfrm>
          <a:prstGeom prst="rect">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a:solidFill>
                  <a:srgbClr val="FFFFFF"/>
                </a:solidFill>
                <a:ea typeface="ＭＳ Ｐゴシック" pitchFamily="-112" charset="-128"/>
                <a:cs typeface="Arial" charset="0"/>
              </a:rPr>
              <a:t>www.futuroom.cz</a:t>
            </a:r>
          </a:p>
        </p:txBody>
      </p:sp>
      <p:pic>
        <p:nvPicPr>
          <p:cNvPr id="5" name="Obrázek 16"/>
          <p:cNvPicPr>
            <a:picLocks noChangeAspect="1" noChangeArrowheads="1"/>
          </p:cNvPicPr>
          <p:nvPr/>
        </p:nvPicPr>
        <p:blipFill>
          <a:blip r:embed="rId2"/>
          <a:srcRect/>
          <a:stretch>
            <a:fillRect/>
          </a:stretch>
        </p:blipFill>
        <p:spPr bwMode="auto">
          <a:xfrm>
            <a:off x="7524750" y="0"/>
            <a:ext cx="1619250" cy="11430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28674" name="Picture 2" descr="http://www.newsdesigner.com/blog/images/nov05/lm2.jpg"/>
          <p:cNvPicPr>
            <a:picLocks noChangeAspect="1" noChangeArrowheads="1"/>
          </p:cNvPicPr>
          <p:nvPr/>
        </p:nvPicPr>
        <p:blipFill>
          <a:blip r:embed="rId2"/>
          <a:srcRect/>
          <a:stretch>
            <a:fillRect/>
          </a:stretch>
        </p:blipFill>
        <p:spPr bwMode="auto">
          <a:xfrm>
            <a:off x="136804" y="142852"/>
            <a:ext cx="8935790" cy="664371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30722" name="Picture 2" descr="http://www.newsdesigner.com/blog/images/nov05/lm8.jpg"/>
          <p:cNvPicPr>
            <a:picLocks noChangeAspect="1" noChangeArrowheads="1"/>
          </p:cNvPicPr>
          <p:nvPr/>
        </p:nvPicPr>
        <p:blipFill>
          <a:blip r:embed="rId2"/>
          <a:srcRect/>
          <a:stretch>
            <a:fillRect/>
          </a:stretch>
        </p:blipFill>
        <p:spPr bwMode="auto">
          <a:xfrm>
            <a:off x="376243" y="316800"/>
            <a:ext cx="4131617" cy="6143668"/>
          </a:xfrm>
          <a:prstGeom prst="rect">
            <a:avLst/>
          </a:prstGeom>
          <a:noFill/>
        </p:spPr>
      </p:pic>
      <p:pic>
        <p:nvPicPr>
          <p:cNvPr id="30724" name="Picture 4" descr="http://www.newsdesigner.com/blog/images/nov05/lm9.jpg"/>
          <p:cNvPicPr>
            <a:picLocks noChangeAspect="1" noChangeArrowheads="1"/>
          </p:cNvPicPr>
          <p:nvPr/>
        </p:nvPicPr>
        <p:blipFill>
          <a:blip r:embed="rId3"/>
          <a:srcRect/>
          <a:stretch>
            <a:fillRect/>
          </a:stretch>
        </p:blipFill>
        <p:spPr bwMode="auto">
          <a:xfrm>
            <a:off x="4662524" y="285728"/>
            <a:ext cx="4124318" cy="6132815"/>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pPr>
              <a:buNone/>
            </a:pPr>
            <a:r>
              <a:rPr lang="cs-CZ" dirty="0" smtClean="0"/>
              <a:t>   Mario </a:t>
            </a:r>
            <a:r>
              <a:rPr lang="cs-CZ" dirty="0" err="1" smtClean="0"/>
              <a:t>Garcia</a:t>
            </a:r>
            <a:endParaRPr lang="cs-CZ" dirty="0"/>
          </a:p>
        </p:txBody>
      </p:sp>
      <p:sp>
        <p:nvSpPr>
          <p:cNvPr id="4" name="Obdélník 3"/>
          <p:cNvSpPr/>
          <p:nvPr/>
        </p:nvSpPr>
        <p:spPr bwMode="auto">
          <a:xfrm>
            <a:off x="7524750" y="6381750"/>
            <a:ext cx="1619250" cy="476250"/>
          </a:xfrm>
          <a:prstGeom prst="rect">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a:solidFill>
                  <a:srgbClr val="FFFFFF"/>
                </a:solidFill>
                <a:ea typeface="ＭＳ Ｐゴシック" pitchFamily="-112" charset="-128"/>
                <a:cs typeface="Arial" charset="0"/>
              </a:rPr>
              <a:t>www.futuroom.cz</a:t>
            </a:r>
          </a:p>
        </p:txBody>
      </p:sp>
      <p:pic>
        <p:nvPicPr>
          <p:cNvPr id="5" name="Obrázek 16"/>
          <p:cNvPicPr>
            <a:picLocks noChangeAspect="1" noChangeArrowheads="1"/>
          </p:cNvPicPr>
          <p:nvPr/>
        </p:nvPicPr>
        <p:blipFill>
          <a:blip r:embed="rId2"/>
          <a:srcRect/>
          <a:stretch>
            <a:fillRect/>
          </a:stretch>
        </p:blipFill>
        <p:spPr bwMode="auto">
          <a:xfrm>
            <a:off x="7524750" y="0"/>
            <a:ext cx="1619250" cy="1143000"/>
          </a:xfrm>
          <a:prstGeom prst="rect">
            <a:avLst/>
          </a:prstGeom>
          <a:noFill/>
          <a:ln w="9525">
            <a:noFill/>
            <a:miter lim="800000"/>
            <a:headEnd/>
            <a:tailEnd/>
          </a:ln>
        </p:spPr>
      </p:pic>
      <p:pic>
        <p:nvPicPr>
          <p:cNvPr id="45058" name="Picture 2" descr="blog post image"/>
          <p:cNvPicPr>
            <a:picLocks noChangeAspect="1" noChangeArrowheads="1"/>
          </p:cNvPicPr>
          <p:nvPr/>
        </p:nvPicPr>
        <p:blipFill>
          <a:blip r:embed="rId3"/>
          <a:srcRect/>
          <a:stretch>
            <a:fillRect/>
          </a:stretch>
        </p:blipFill>
        <p:spPr bwMode="auto">
          <a:xfrm>
            <a:off x="857224" y="2643182"/>
            <a:ext cx="4667250" cy="3057526"/>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32770" name="Picture 2" descr="http://www.newsdesigner.com/blog/images/nov05/lm11.jpg"/>
          <p:cNvPicPr>
            <a:picLocks noChangeAspect="1" noChangeArrowheads="1"/>
          </p:cNvPicPr>
          <p:nvPr/>
        </p:nvPicPr>
        <p:blipFill>
          <a:blip r:embed="rId2"/>
          <a:srcRect/>
          <a:stretch>
            <a:fillRect/>
          </a:stretch>
        </p:blipFill>
        <p:spPr bwMode="auto">
          <a:xfrm>
            <a:off x="0" y="0"/>
            <a:ext cx="9095423" cy="685800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31746" name="Picture 2" descr="http://www.newsdesigner.com/blog/images/nov05/lm12.jpg"/>
          <p:cNvPicPr>
            <a:picLocks noChangeAspect="1" noChangeArrowheads="1"/>
          </p:cNvPicPr>
          <p:nvPr/>
        </p:nvPicPr>
        <p:blipFill>
          <a:blip r:embed="rId2"/>
          <a:srcRect/>
          <a:stretch>
            <a:fillRect/>
          </a:stretch>
        </p:blipFill>
        <p:spPr bwMode="auto">
          <a:xfrm>
            <a:off x="63500" y="-136525"/>
            <a:ext cx="10106025" cy="762000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dirty="0"/>
          </a:p>
        </p:txBody>
      </p:sp>
      <p:pic>
        <p:nvPicPr>
          <p:cNvPr id="20482" name="Picture 2" descr="http://www.newsdesigner.com/blog/images/sept08/trib1.jpg"/>
          <p:cNvPicPr>
            <a:picLocks noChangeAspect="1" noChangeArrowheads="1"/>
          </p:cNvPicPr>
          <p:nvPr/>
        </p:nvPicPr>
        <p:blipFill>
          <a:blip r:embed="rId2"/>
          <a:srcRect/>
          <a:stretch>
            <a:fillRect/>
          </a:stretch>
        </p:blipFill>
        <p:spPr bwMode="auto">
          <a:xfrm>
            <a:off x="63500" y="-136525"/>
            <a:ext cx="4124325" cy="7620000"/>
          </a:xfrm>
          <a:prstGeom prst="rect">
            <a:avLst/>
          </a:prstGeom>
          <a:noFill/>
        </p:spPr>
      </p:pic>
      <p:sp>
        <p:nvSpPr>
          <p:cNvPr id="5" name="Obdélník 4"/>
          <p:cNvSpPr/>
          <p:nvPr/>
        </p:nvSpPr>
        <p:spPr>
          <a:xfrm>
            <a:off x="4143372" y="2214554"/>
            <a:ext cx="4572000" cy="3970318"/>
          </a:xfrm>
          <a:prstGeom prst="rect">
            <a:avLst/>
          </a:prstGeom>
        </p:spPr>
        <p:txBody>
          <a:bodyPr>
            <a:spAutoFit/>
          </a:bodyPr>
          <a:lstStyle/>
          <a:p>
            <a:r>
              <a:rPr lang="cs-CZ" dirty="0" smtClean="0"/>
              <a:t>http://images.google.cz/imgres?imgurl=http://garciamedia.com/images/blog/Hnew_front_thumb.png&amp;imgrefurl=http://garciamedia.com/blog/articles/presenting_readers_users_with_preview_of_new_handelsblatt&amp;usg=__hwVAUuvejd_HhRYF-cHn3vnknMs=&amp;h=498&amp;w=380&amp;sz=195&amp;hl=cs&amp;start=42&amp;sig2=_I0FPhXOS24sfQal8sy5cQ&amp;um=1&amp;itbs=1&amp;tbnid=26PF48a-FFrNpM:&amp;tbnh=130&amp;tbnw=99&amp;prev=/images%3Fq%3Dhandelsblatt%26start%3D21%26um%3D1%26hl%3Dcs%26sa%3DN%26rlz%3D1T4RNTN_csCZ344CZ344%26ndsp%3D21%26tbs%3Disch:1&amp;ei=SRWcS6uQBJOMmwPRrvWeCw</a:t>
            </a:r>
            <a:endParaRPr lang="cs-CZ"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l"/>
            <a:r>
              <a:rPr lang="cs-CZ" dirty="0" err="1" smtClean="0"/>
              <a:t>Publico</a:t>
            </a:r>
            <a:endParaRPr lang="cs-CZ" dirty="0"/>
          </a:p>
        </p:txBody>
      </p:sp>
      <p:sp>
        <p:nvSpPr>
          <p:cNvPr id="3" name="Zástupný symbol pro obsah 2"/>
          <p:cNvSpPr>
            <a:spLocks noGrp="1"/>
          </p:cNvSpPr>
          <p:nvPr>
            <p:ph idx="1"/>
          </p:nvPr>
        </p:nvSpPr>
        <p:spPr/>
        <p:txBody>
          <a:bodyPr/>
          <a:lstStyle/>
          <a:p>
            <a:endParaRPr lang="cs-CZ"/>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l"/>
            <a:r>
              <a:rPr lang="cs-CZ" dirty="0" smtClean="0"/>
              <a:t>WSJ</a:t>
            </a:r>
            <a:endParaRPr lang="cs-CZ" dirty="0"/>
          </a:p>
        </p:txBody>
      </p:sp>
      <p:sp>
        <p:nvSpPr>
          <p:cNvPr id="3" name="Zástupný symbol pro obsah 2"/>
          <p:cNvSpPr>
            <a:spLocks noGrp="1"/>
          </p:cNvSpPr>
          <p:nvPr>
            <p:ph idx="1"/>
          </p:nvPr>
        </p:nvSpPr>
        <p:spPr/>
        <p:txBody>
          <a:bodyPr/>
          <a:lstStyle/>
          <a:p>
            <a:endParaRPr lang="cs-CZ"/>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WSJ</a:t>
            </a:r>
            <a:endParaRPr lang="cs-CZ" dirty="0"/>
          </a:p>
        </p:txBody>
      </p:sp>
      <p:sp>
        <p:nvSpPr>
          <p:cNvPr id="3" name="Zástupný symbol pro obsah 2"/>
          <p:cNvSpPr>
            <a:spLocks noGrp="1"/>
          </p:cNvSpPr>
          <p:nvPr>
            <p:ph idx="1"/>
          </p:nvPr>
        </p:nvSpPr>
        <p:spPr/>
        <p:txBody>
          <a:bodyPr>
            <a:normAutofit fontScale="25000" lnSpcReduction="20000"/>
          </a:bodyPr>
          <a:lstStyle/>
          <a:p>
            <a:r>
              <a:rPr lang="en-US" dirty="0" smtClean="0"/>
              <a:t>Muted Change at the </a:t>
            </a:r>
            <a:r>
              <a:rPr lang="en-US" i="1" dirty="0" smtClean="0"/>
              <a:t>WSJ</a:t>
            </a:r>
            <a:endParaRPr lang="en-US" dirty="0" smtClean="0"/>
          </a:p>
          <a:p>
            <a:r>
              <a:rPr lang="en-US" b="1" dirty="0" smtClean="0"/>
              <a:t>RELATED RESOURCES</a:t>
            </a:r>
            <a:br>
              <a:rPr lang="en-US" b="1" dirty="0" smtClean="0"/>
            </a:br>
            <a:endParaRPr lang="en-US" b="1" dirty="0" smtClean="0"/>
          </a:p>
          <a:p>
            <a:r>
              <a:rPr lang="en-US" dirty="0" smtClean="0"/>
              <a:t/>
            </a:r>
            <a:br>
              <a:rPr lang="en-US" dirty="0" smtClean="0"/>
            </a:br>
            <a:r>
              <a:rPr lang="en-US" i="1" dirty="0" smtClean="0">
                <a:hlinkClick r:id="rId2"/>
              </a:rPr>
              <a:t>WSJ</a:t>
            </a:r>
            <a:r>
              <a:rPr lang="en-US" dirty="0" smtClean="0">
                <a:hlinkClick r:id="rId2"/>
              </a:rPr>
              <a:t> publisher L. Gordon </a:t>
            </a:r>
            <a:r>
              <a:rPr lang="en-US" dirty="0" err="1" smtClean="0">
                <a:hlinkClick r:id="rId2"/>
              </a:rPr>
              <a:t>Crovitz</a:t>
            </a:r>
            <a:r>
              <a:rPr lang="en-US" dirty="0" smtClean="0">
                <a:hlinkClick r:id="rId2"/>
              </a:rPr>
              <a:t>' letter to readers</a:t>
            </a:r>
            <a:r>
              <a:rPr lang="en-US" dirty="0" smtClean="0"/>
              <a:t/>
            </a:r>
            <a:br>
              <a:rPr lang="en-US" dirty="0" smtClean="0"/>
            </a:br>
            <a:r>
              <a:rPr lang="en-US" dirty="0" smtClean="0"/>
              <a:t/>
            </a:r>
            <a:br>
              <a:rPr lang="en-US" dirty="0" smtClean="0"/>
            </a:br>
            <a:r>
              <a:rPr lang="en-US" dirty="0" smtClean="0">
                <a:hlinkClick r:id="rId3"/>
              </a:rPr>
              <a:t>Press kit for the new </a:t>
            </a:r>
            <a:r>
              <a:rPr lang="en-US" i="1" dirty="0" smtClean="0">
                <a:hlinkClick r:id="rId3"/>
              </a:rPr>
              <a:t>Journal</a:t>
            </a:r>
            <a:r>
              <a:rPr lang="en-US" dirty="0" smtClean="0"/>
              <a:t/>
            </a:r>
            <a:br>
              <a:rPr lang="en-US" dirty="0" smtClean="0"/>
            </a:br>
            <a:r>
              <a:rPr lang="en-US" dirty="0" smtClean="0"/>
              <a:t/>
            </a:r>
            <a:br>
              <a:rPr lang="en-US" dirty="0" smtClean="0"/>
            </a:br>
            <a:r>
              <a:rPr lang="en-US" dirty="0" smtClean="0">
                <a:hlinkClick r:id="rId4"/>
              </a:rPr>
              <a:t>Click here</a:t>
            </a:r>
            <a:r>
              <a:rPr lang="en-US" dirty="0" smtClean="0"/>
              <a:t> to learn more about our </a:t>
            </a:r>
            <a:r>
              <a:rPr lang="en-US" b="1" dirty="0" smtClean="0"/>
              <a:t>visual journalism seminars.</a:t>
            </a:r>
            <a:r>
              <a:rPr lang="en-US" dirty="0" smtClean="0"/>
              <a:t/>
            </a:r>
            <a:br>
              <a:rPr lang="en-US" dirty="0" smtClean="0"/>
            </a:br>
            <a:r>
              <a:rPr lang="en-US" dirty="0" smtClean="0"/>
              <a:t/>
            </a:r>
            <a:br>
              <a:rPr lang="en-US" dirty="0" smtClean="0"/>
            </a:br>
            <a:r>
              <a:rPr lang="en-US" b="1" dirty="0" smtClean="0"/>
              <a:t>Sign up to receive Design Desk by e-mail:</a:t>
            </a:r>
            <a:br>
              <a:rPr lang="en-US" b="1" dirty="0" smtClean="0"/>
            </a:br>
            <a:r>
              <a:rPr lang="en-US" dirty="0" smtClean="0">
                <a:hlinkClick r:id="rId5"/>
              </a:rPr>
              <a:t>Click </a:t>
            </a:r>
            <a:r>
              <a:rPr lang="en-US" dirty="0" err="1" smtClean="0">
                <a:hlinkClick r:id="rId5"/>
              </a:rPr>
              <a:t>here</a:t>
            </a:r>
            <a:r>
              <a:rPr lang="en-US" dirty="0" err="1" smtClean="0"/>
              <a:t>The</a:t>
            </a:r>
            <a:r>
              <a:rPr lang="en-US" dirty="0" smtClean="0"/>
              <a:t> redesign of the nation's top business newspaper won't likely cause any revolutions in journalistic circles. Instead it appears -- not surprisingly -- that the decision to change </a:t>
            </a:r>
            <a:r>
              <a:rPr lang="en-US" i="1" dirty="0" smtClean="0"/>
              <a:t>The Wall Street Journal</a:t>
            </a:r>
            <a:r>
              <a:rPr lang="en-US" dirty="0" smtClean="0"/>
              <a:t> was driven by economic concerns. </a:t>
            </a:r>
            <a:br>
              <a:rPr lang="en-US" dirty="0" smtClean="0"/>
            </a:br>
            <a:endParaRPr lang="en-US" dirty="0" smtClean="0"/>
          </a:p>
          <a:p>
            <a:r>
              <a:rPr lang="en-US" dirty="0" smtClean="0"/>
              <a:t>The </a:t>
            </a:r>
            <a:r>
              <a:rPr lang="en-US" i="1" dirty="0" smtClean="0"/>
              <a:t>Journal</a:t>
            </a:r>
            <a:r>
              <a:rPr lang="en-US" dirty="0" smtClean="0"/>
              <a:t> launched its new design Tuesday with a narrower, 48-inch web width. With the smaller page size and fewer columns, ads have new prominence, especially on section fronts. Improved typography, charts/graphics, refers and Web teases represent a few of the improvements made to the </a:t>
            </a:r>
            <a:r>
              <a:rPr lang="en-US" i="1" dirty="0" smtClean="0"/>
              <a:t>Journal</a:t>
            </a:r>
            <a:r>
              <a:rPr lang="en-US" dirty="0" smtClean="0"/>
              <a:t>.</a:t>
            </a:r>
          </a:p>
          <a:p>
            <a:r>
              <a:rPr lang="en-US" dirty="0" smtClean="0"/>
              <a:t>The new design, led by </a:t>
            </a:r>
            <a:r>
              <a:rPr lang="en-US" dirty="0" smtClean="0">
                <a:hlinkClick r:id="rId6"/>
              </a:rPr>
              <a:t>Dr. Mario Garcia</a:t>
            </a:r>
            <a:r>
              <a:rPr lang="en-US" dirty="0" smtClean="0"/>
              <a:t> (a </a:t>
            </a:r>
            <a:r>
              <a:rPr lang="en-US" dirty="0" err="1" smtClean="0"/>
              <a:t>Poynter</a:t>
            </a:r>
            <a:r>
              <a:rPr lang="en-US" dirty="0" smtClean="0"/>
              <a:t> Affiliate for Visual Journalism and a member of our National Advisory Board), closely resembles the </a:t>
            </a:r>
            <a:r>
              <a:rPr lang="en-US" i="1" dirty="0" smtClean="0"/>
              <a:t>Journal</a:t>
            </a:r>
            <a:r>
              <a:rPr lang="en-US" dirty="0" smtClean="0"/>
              <a:t>'s tabloid-size European and Asian editions.  </a:t>
            </a:r>
          </a:p>
          <a:p>
            <a:r>
              <a:rPr lang="en-US" dirty="0" smtClean="0"/>
              <a:t>Page courtesy of </a:t>
            </a:r>
            <a:r>
              <a:rPr lang="en-US" i="1" dirty="0" smtClean="0"/>
              <a:t>The Wall Street Journal</a:t>
            </a:r>
            <a:endParaRPr lang="en-US" dirty="0" smtClean="0"/>
          </a:p>
          <a:p>
            <a:r>
              <a:rPr lang="en-US" b="1" dirty="0" smtClean="0"/>
              <a:t>Click on the page above to see a larger image of </a:t>
            </a:r>
            <a:r>
              <a:rPr lang="en-US" b="1" i="1" dirty="0" smtClean="0"/>
              <a:t>The Wall Street Journal</a:t>
            </a:r>
            <a:r>
              <a:rPr lang="en-US" b="1" dirty="0" smtClean="0"/>
              <a:t>'s redesign.</a:t>
            </a:r>
          </a:p>
          <a:p>
            <a:r>
              <a:rPr lang="en-US" dirty="0" smtClean="0"/>
              <a:t>Overall, the </a:t>
            </a:r>
            <a:r>
              <a:rPr lang="en-US" i="1" dirty="0" smtClean="0"/>
              <a:t>Journal</a:t>
            </a:r>
            <a:r>
              <a:rPr lang="en-US" dirty="0" smtClean="0"/>
              <a:t> does not appear radically different. Missing is the long-familiar sixth column, but otherwise the front page looks fairly similar. The other changes to the front are not particularly noteworthy: The refers above the flag are not new to the </a:t>
            </a:r>
            <a:r>
              <a:rPr lang="en-US" i="1" dirty="0" smtClean="0"/>
              <a:t>Journal</a:t>
            </a:r>
            <a:r>
              <a:rPr lang="en-US" dirty="0" smtClean="0"/>
              <a:t>, but with increased use of color and some typographical changes they seem to take on increased importance. Likewise, the stock ticker under the flag debuted years ago in </a:t>
            </a:r>
            <a:r>
              <a:rPr lang="en-US" i="1" dirty="0" smtClean="0"/>
              <a:t>USA Today</a:t>
            </a:r>
            <a:r>
              <a:rPr lang="en-US" dirty="0" smtClean="0"/>
              <a:t>, but is new to the </a:t>
            </a:r>
            <a:r>
              <a:rPr lang="en-US" i="1" dirty="0" smtClean="0"/>
              <a:t>Journal</a:t>
            </a:r>
            <a:r>
              <a:rPr lang="en-US" dirty="0" smtClean="0"/>
              <a:t>. Most striking of all is the two-column advertisement tucked into the bottom right corner. It feels proportionally larger than before the redesign, due to loss of the sixth column.</a:t>
            </a:r>
          </a:p>
          <a:p>
            <a:r>
              <a:rPr lang="en-US" dirty="0" smtClean="0"/>
              <a:t>The advertising throughout the redesigned </a:t>
            </a:r>
            <a:r>
              <a:rPr lang="en-US" i="1" dirty="0" smtClean="0"/>
              <a:t>Journal </a:t>
            </a:r>
            <a:r>
              <a:rPr lang="en-US" dirty="0" smtClean="0"/>
              <a:t>is much more sophisticated than the ads in most daily newspapers. Whether that can be sustained will have to be seen, but on the redesign's launch, the Intel, Computer Associates and Barney Smith advertisements were clean, readable and not intrusive. There are several creative ads that divide the page into quarters; a single ad occupying the top left and bottom right of the page (see the Sprint ad on the back of the Marketplace section) and it seems likely that there will be more unusual shapes and placements in the future. For the </a:t>
            </a:r>
            <a:r>
              <a:rPr lang="en-US" i="1" dirty="0" smtClean="0"/>
              <a:t>Journal</a:t>
            </a:r>
            <a:r>
              <a:rPr lang="en-US" dirty="0" smtClean="0"/>
              <a:t>, one of the most important things coming out of this redesign will be the adherence to </a:t>
            </a:r>
            <a:r>
              <a:rPr lang="en-US" dirty="0" smtClean="0">
                <a:hlinkClick r:id="rId7"/>
              </a:rPr>
              <a:t>Standard Advertising Units</a:t>
            </a:r>
            <a:r>
              <a:rPr lang="en-US" dirty="0" smtClean="0"/>
              <a:t>.</a:t>
            </a:r>
          </a:p>
          <a:p>
            <a:r>
              <a:rPr lang="en-US" dirty="0" smtClean="0"/>
              <a:t>Pages courtesy of </a:t>
            </a:r>
            <a:r>
              <a:rPr lang="en-US" i="1" dirty="0" smtClean="0"/>
              <a:t>The Wall Street Journal</a:t>
            </a:r>
            <a:endParaRPr lang="en-US" dirty="0" smtClean="0"/>
          </a:p>
          <a:p>
            <a:r>
              <a:rPr lang="en-US" b="1" dirty="0" smtClean="0"/>
              <a:t>Click on the image above for a PDF of </a:t>
            </a:r>
            <a:r>
              <a:rPr lang="en-US" b="1" i="1" dirty="0" smtClean="0"/>
              <a:t>The Wall Street Journal</a:t>
            </a:r>
            <a:r>
              <a:rPr lang="en-US" b="1" dirty="0" smtClean="0"/>
              <a:t>'s readers' guide, which explains the paper's new design.</a:t>
            </a:r>
          </a:p>
          <a:p>
            <a:r>
              <a:rPr lang="en-US" dirty="0" smtClean="0"/>
              <a:t>The color palette and typography are close to what was already in place, but have been refined. The colors are slightly brighter than the champagne-inspired palette that debuted a few years ago. Column sigs now have a colored background that further separates from the traditional woodcuts, but are still distinct and different from most other newspapers. The typography is clean and easy to read and, for most readers, not different enough to be noticed.</a:t>
            </a:r>
          </a:p>
          <a:p>
            <a:r>
              <a:rPr lang="en-US" dirty="0" smtClean="0"/>
              <a:t>Also introduced are more charts and graphics. These appear on section fronts and inside stories. Charts are most prominently used to replace listings in the Money &amp; Investing section. Overall, these charts and graphics are sophisticated and seem a welcome addition to the newspaper, as they help to show trends rather than just list facts.</a:t>
            </a:r>
          </a:p>
          <a:p>
            <a:r>
              <a:rPr lang="en-US" dirty="0" smtClean="0"/>
              <a:t>Acknowledging the influence of </a:t>
            </a:r>
            <a:r>
              <a:rPr lang="en-US" dirty="0" smtClean="0">
                <a:hlinkClick r:id="rId8"/>
              </a:rPr>
              <a:t>WSJ.com</a:t>
            </a:r>
            <a:r>
              <a:rPr lang="en-US" dirty="0" smtClean="0"/>
              <a:t> and the breadth of storytelling online that is sometimes limited in print newspapers, the </a:t>
            </a:r>
            <a:r>
              <a:rPr lang="en-US" i="1" dirty="0" smtClean="0"/>
              <a:t>Journal</a:t>
            </a:r>
            <a:r>
              <a:rPr lang="en-US" dirty="0" smtClean="0"/>
              <a:t> added a slew of Web refers. They bring the look of the site to the printed page, with curved headers and the distinctive blue tints (when in color). The boxes seem a little out of character when compared to the rest of the newspaper. The white title bars -- which are a small point size -- seem to be a color-registration challenge.</a:t>
            </a:r>
          </a:p>
          <a:p>
            <a:r>
              <a:rPr lang="en-US" dirty="0" smtClean="0"/>
              <a:t>The overall redesign is not groundbreaking, but definitely upholds the </a:t>
            </a:r>
            <a:r>
              <a:rPr lang="en-US" i="1" dirty="0" smtClean="0"/>
              <a:t>Journal</a:t>
            </a:r>
            <a:r>
              <a:rPr lang="en-US" dirty="0" smtClean="0"/>
              <a:t>'s heritage. The What's News columns and the hooded feature story (formerly of the fourth column, now in the third) are </a:t>
            </a:r>
            <a:r>
              <a:rPr lang="en-US" i="1" dirty="0" smtClean="0"/>
              <a:t>Journal </a:t>
            </a:r>
            <a:r>
              <a:rPr lang="en-US" dirty="0" smtClean="0"/>
              <a:t>staples and don't seem significantly changed. The redesign seems to respect the loyalty of most </a:t>
            </a:r>
            <a:r>
              <a:rPr lang="en-US" i="1" dirty="0" smtClean="0"/>
              <a:t>Journal </a:t>
            </a:r>
            <a:r>
              <a:rPr lang="en-US" dirty="0" smtClean="0"/>
              <a:t>readers and makes enough changes to warrant a closer look -- but few enough to avoid driving anyone away.</a:t>
            </a:r>
          </a:p>
          <a:p>
            <a:endParaRPr lang="cs-CZ"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34818" name="Picture 2" descr="http://www.newsdesigner.com/blog/images/nov05/etw.jpg"/>
          <p:cNvPicPr>
            <a:picLocks noChangeAspect="1" noChangeArrowheads="1"/>
          </p:cNvPicPr>
          <p:nvPr/>
        </p:nvPicPr>
        <p:blipFill>
          <a:blip r:embed="rId2"/>
          <a:srcRect/>
          <a:stretch>
            <a:fillRect/>
          </a:stretch>
        </p:blipFill>
        <p:spPr bwMode="auto">
          <a:xfrm>
            <a:off x="63500" y="-136525"/>
            <a:ext cx="8686800" cy="76200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18434" name="Picture 2" descr="http://www.newsdesigner.com/blog/images/dec05/hcov.jpg"/>
          <p:cNvPicPr>
            <a:picLocks noChangeAspect="1" noChangeArrowheads="1"/>
          </p:cNvPicPr>
          <p:nvPr/>
        </p:nvPicPr>
        <p:blipFill>
          <a:blip r:embed="rId2"/>
          <a:srcRect/>
          <a:stretch>
            <a:fillRect/>
          </a:stretch>
        </p:blipFill>
        <p:spPr bwMode="auto">
          <a:xfrm>
            <a:off x="0" y="100597"/>
            <a:ext cx="9144000" cy="6543113"/>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pic>
        <p:nvPicPr>
          <p:cNvPr id="1026" name="Picture 2" descr="blog post image"/>
          <p:cNvPicPr>
            <a:picLocks noGrp="1" noChangeAspect="1" noChangeArrowheads="1"/>
          </p:cNvPicPr>
          <p:nvPr>
            <p:ph idx="1"/>
          </p:nvPr>
        </p:nvPicPr>
        <p:blipFill>
          <a:blip r:embed="rId2"/>
          <a:srcRect/>
          <a:stretch>
            <a:fillRect/>
          </a:stretch>
        </p:blipFill>
        <p:spPr bwMode="auto">
          <a:xfrm>
            <a:off x="2500298" y="464800"/>
            <a:ext cx="3857652" cy="5661364"/>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17410" name="Picture 2" descr="http://www.newsdesigner.com/blog/images/dec05/hfin.jpg"/>
          <p:cNvPicPr>
            <a:picLocks noChangeAspect="1" noChangeArrowheads="1"/>
          </p:cNvPicPr>
          <p:nvPr/>
        </p:nvPicPr>
        <p:blipFill>
          <a:blip r:embed="rId2"/>
          <a:srcRect/>
          <a:stretch>
            <a:fillRect/>
          </a:stretch>
        </p:blipFill>
        <p:spPr bwMode="auto">
          <a:xfrm>
            <a:off x="-32" y="-24"/>
            <a:ext cx="9160338" cy="6554804"/>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16386" name="Picture 2" descr="http://www.newsdesigner.com/blog/images/dec05/hwp.jpg"/>
          <p:cNvPicPr>
            <a:picLocks noChangeAspect="1" noChangeArrowheads="1"/>
          </p:cNvPicPr>
          <p:nvPr/>
        </p:nvPicPr>
        <p:blipFill>
          <a:blip r:embed="rId2"/>
          <a:srcRect/>
          <a:stretch>
            <a:fillRect/>
          </a:stretch>
        </p:blipFill>
        <p:spPr bwMode="auto">
          <a:xfrm>
            <a:off x="71406" y="214290"/>
            <a:ext cx="8937656" cy="6272039"/>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43010" name="Picture 2" descr="blog post image"/>
          <p:cNvPicPr>
            <a:picLocks noChangeAspect="1" noChangeArrowheads="1"/>
          </p:cNvPicPr>
          <p:nvPr/>
        </p:nvPicPr>
        <p:blipFill>
          <a:blip r:embed="rId2"/>
          <a:srcRect/>
          <a:stretch>
            <a:fillRect/>
          </a:stretch>
        </p:blipFill>
        <p:spPr bwMode="auto">
          <a:xfrm>
            <a:off x="1214414" y="1428736"/>
            <a:ext cx="6200818" cy="4429156"/>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19458" name="Picture 2" descr="http://www.newsdesigner.com/blog/images/dec05/hd.jpg"/>
          <p:cNvPicPr>
            <a:picLocks noChangeAspect="1" noChangeArrowheads="1"/>
          </p:cNvPicPr>
          <p:nvPr/>
        </p:nvPicPr>
        <p:blipFill>
          <a:blip r:embed="rId2"/>
          <a:srcRect/>
          <a:stretch>
            <a:fillRect/>
          </a:stretch>
        </p:blipFill>
        <p:spPr bwMode="auto">
          <a:xfrm>
            <a:off x="155379" y="285728"/>
            <a:ext cx="9060091" cy="6357958"/>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endParaRPr lang="cs-CZ"/>
          </a:p>
        </p:txBody>
      </p:sp>
      <p:pic>
        <p:nvPicPr>
          <p:cNvPr id="44034" name="Picture 2" descr="blog post image"/>
          <p:cNvPicPr>
            <a:picLocks noChangeAspect="1" noChangeArrowheads="1"/>
          </p:cNvPicPr>
          <p:nvPr/>
        </p:nvPicPr>
        <p:blipFill>
          <a:blip r:embed="rId2"/>
          <a:srcRect/>
          <a:stretch>
            <a:fillRect/>
          </a:stretch>
        </p:blipFill>
        <p:spPr bwMode="auto">
          <a:xfrm>
            <a:off x="1183266" y="1285860"/>
            <a:ext cx="6817758" cy="4786346"/>
          </a:xfrm>
          <a:prstGeom prst="rect">
            <a:avLst/>
          </a:prstGeom>
          <a:noFill/>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3&quot;/&gt;&lt;property id=&quot;20307&quot; value=&quot;256&quot;/&gt;&lt;/object&gt;&lt;object type=&quot;3&quot; unique_id=&quot;10026&quot;&gt;&lt;property id=&quot;20148&quot; value=&quot;5&quot;/&gt;&lt;property id=&quot;20300&quot; value=&quot;Slide 10&quot;/&gt;&lt;property id=&quot;20307&quot; value=&quot;257&quot;/&gt;&lt;/object&gt;&lt;object type=&quot;3&quot; unique_id=&quot;10055&quot;&gt;&lt;property id=&quot;20148&quot; value=&quot;5&quot;/&gt;&lt;property id=&quot;20300&quot; value=&quot;Slide 11&quot;/&gt;&lt;property id=&quot;20307&quot; value=&quot;258&quot;/&gt;&lt;/object&gt;&lt;object type=&quot;3&quot; unique_id=&quot;10096&quot;&gt;&lt;property id=&quot;20148&quot; value=&quot;5&quot;/&gt;&lt;property id=&quot;20300&quot; value=&quot;Slide 3&quot;/&gt;&lt;property id=&quot;20307&quot; value=&quot;259&quot;/&gt;&lt;/object&gt;&lt;object type=&quot;3&quot; unique_id=&quot;10097&quot;&gt;&lt;property id=&quot;20148&quot; value=&quot;5&quot;/&gt;&lt;property id=&quot;20300&quot; value=&quot;Slide 5&quot;/&gt;&lt;property id=&quot;20307&quot; value=&quot;260&quot;/&gt;&lt;/object&gt;&lt;object type=&quot;3&quot; unique_id=&quot;10098&quot;&gt;&lt;property id=&quot;20148&quot; value=&quot;5&quot;/&gt;&lt;property id=&quot;20300&quot; value=&quot;Slide 6&quot;/&gt;&lt;property id=&quot;20307&quot; value=&quot;261&quot;/&gt;&lt;/object&gt;&lt;object type=&quot;3&quot; unique_id=&quot;10099&quot;&gt;&lt;property id=&quot;20148&quot; value=&quot;5&quot;/&gt;&lt;property id=&quot;20300&quot; value=&quot;Slide 8&quot;/&gt;&lt;property id=&quot;20307&quot; value=&quot;262&quot;/&gt;&lt;/object&gt;&lt;object type=&quot;3&quot; unique_id=&quot;10127&quot;&gt;&lt;property id=&quot;20148&quot; value=&quot;5&quot;/&gt;&lt;property id=&quot;20300&quot; value=&quot;Slide 12&quot;/&gt;&lt;property id=&quot;20307&quot; value=&quot;263&quot;/&gt;&lt;/object&gt;&lt;object type=&quot;3&quot; unique_id=&quot;10198&quot;&gt;&lt;property id=&quot;20148&quot; value=&quot;5&quot;/&gt;&lt;property id=&quot;20300&quot; value=&quot;Slide 22&quot;/&gt;&lt;property id=&quot;20307&quot; value=&quot;264&quot;/&gt;&lt;/object&gt;&lt;object type=&quot;3&quot; unique_id=&quot;10243&quot;&gt;&lt;property id=&quot;20148&quot; value=&quot;5&quot;/&gt;&lt;property id=&quot;20300&quot; value=&quot;Slide 14&quot;/&gt;&lt;property id=&quot;20307&quot; value=&quot;265&quot;/&gt;&lt;/object&gt;&lt;object type=&quot;3&quot; unique_id=&quot;10244&quot;&gt;&lt;property id=&quot;20148&quot; value=&quot;5&quot;/&gt;&lt;property id=&quot;20300&quot; value=&quot;Slide 15&quot;/&gt;&lt;property id=&quot;20307&quot; value=&quot;266&quot;/&gt;&lt;/object&gt;&lt;object type=&quot;3&quot; unique_id=&quot;10469&quot;&gt;&lt;property id=&quot;20148&quot; value=&quot;5&quot;/&gt;&lt;property id=&quot;20300&quot; value=&quot;Slide 16 - &amp;quot;Vertikální struktura - moderní&amp;quot;&quot;/&gt;&lt;property id=&quot;20307&quot; value=&quot;270&quot;/&gt;&lt;/object&gt;&lt;object type=&quot;3&quot; unique_id=&quot;10521&quot;&gt;&lt;property id=&quot;20148&quot; value=&quot;5&quot;/&gt;&lt;property id=&quot;20300&quot; value=&quot;Slide 18&quot;/&gt;&lt;property id=&quot;20307&quot; value=&quot;271&quot;/&gt;&lt;/object&gt;&lt;object type=&quot;3&quot; unique_id=&quot;10630&quot;&gt;&lt;property id=&quot;20148&quot; value=&quot;5&quot;/&gt;&lt;property id=&quot;20300&quot; value=&quot;Slide 19&quot;/&gt;&lt;property id=&quot;20307&quot; value=&quot;272&quot;/&gt;&lt;/object&gt;&lt;object type=&quot;3&quot; unique_id=&quot;10712&quot;&gt;&lt;property id=&quot;20148&quot; value=&quot;5&quot;/&gt;&lt;property id=&quot;20300&quot; value=&quot;Slide 20&quot;/&gt;&lt;property id=&quot;20307&quot; value=&quot;274&quot;/&gt;&lt;/object&gt;&lt;object type=&quot;3&quot; unique_id=&quot;10713&quot;&gt;&lt;property id=&quot;20148&quot; value=&quot;5&quot;/&gt;&lt;property id=&quot;20300&quot; value=&quot;Slide 21&quot;/&gt;&lt;property id=&quot;20307&quot; value=&quot;275&quot;/&gt;&lt;/object&gt;&lt;object type=&quot;3&quot; unique_id=&quot;10917&quot;&gt;&lt;property id=&quot;20148&quot; value=&quot;5&quot;/&gt;&lt;property id=&quot;20300&quot; value=&quot;Slide 26&quot;/&gt;&lt;property id=&quot;20307&quot; value=&quot;277&quot;/&gt;&lt;/object&gt;&lt;object type=&quot;3&quot; unique_id=&quot;11251&quot;&gt;&lt;property id=&quot;20148&quot; value=&quot;5&quot;/&gt;&lt;property id=&quot;20300&quot; value=&quot;Slide 25 - &amp;quot;WSJ&amp;quot;&quot;/&gt;&lt;property id=&quot;20307&quot; value=&quot;281&quot;/&gt;&lt;/object&gt;&lt;object type=&quot;3&quot; unique_id=&quot;23274&quot;&gt;&lt;property id=&quot;20148&quot; value=&quot;5&quot;/&gt;&lt;property id=&quot;20300&quot; value=&quot;Slide 1 - &amp;quot;Případy redesignu&amp;quot;&quot;/&gt;&lt;property id=&quot;20307&quot; value=&quot;283&quot;/&gt;&lt;/object&gt;&lt;object type=&quot;3&quot; unique_id=&quot;23546&quot;&gt;&lt;property id=&quot;20148&quot; value=&quot;5&quot;/&gt;&lt;property id=&quot;20300&quot; value=&quot;Slide 4&quot;/&gt;&lt;property id=&quot;20307&quot; value=&quot;284&quot;/&gt;&lt;/object&gt;&lt;object type=&quot;3&quot; unique_id=&quot;23671&quot;&gt;&lt;property id=&quot;20148&quot; value=&quot;5&quot;/&gt;&lt;property id=&quot;20300&quot; value=&quot;Slide 7&quot;/&gt;&lt;property id=&quot;20307&quot; value=&quot;285&quot;/&gt;&lt;/object&gt;&lt;object type=&quot;3&quot; unique_id=&quot;23672&quot;&gt;&lt;property id=&quot;20148&quot; value=&quot;5&quot;/&gt;&lt;property id=&quot;20300&quot; value=&quot;Slide 9&quot;/&gt;&lt;property id=&quot;20307&quot; value=&quot;286&quot;/&gt;&lt;/object&gt;&lt;object type=&quot;3&quot; unique_id=&quot;24366&quot;&gt;&lt;property id=&quot;20148&quot; value=&quot;5&quot;/&gt;&lt;property id=&quot;20300&quot; value=&quot;Slide 2&quot;/&gt;&lt;property id=&quot;20307&quot; value=&quot;287&quot;/&gt;&lt;/object&gt;&lt;object type=&quot;3&quot; unique_id=&quot;25901&quot;&gt;&lt;property id=&quot;20148&quot; value=&quot;5&quot;/&gt;&lt;property id=&quot;20300&quot; value=&quot;Slide 17&quot;/&gt;&lt;property id=&quot;20307&quot; value=&quot;288&quot;/&gt;&lt;/object&gt;&lt;object type=&quot;3&quot; unique_id=&quot;26432&quot;&gt;&lt;property id=&quot;20148&quot; value=&quot;5&quot;/&gt;&lt;property id=&quot;20300&quot; value=&quot;Slide 23 - &amp;quot;Publico&amp;quot;&quot;/&gt;&lt;property id=&quot;20307&quot; value=&quot;289&quot;/&gt;&lt;/object&gt;&lt;object type=&quot;3&quot; unique_id=&quot;26570&quot;&gt;&lt;property id=&quot;20148&quot; value=&quot;5&quot;/&gt;&lt;property id=&quot;20300&quot; value=&quot;Slide 24 - &amp;quot;WSJ&amp;quot;&quot;/&gt;&lt;property id=&quot;20307&quot; value=&quot;290&quot;/&gt;&lt;/object&gt;&lt;/object&gt;&lt;/object&gt;&lt;/database&gt;"/>
  <p:tag name="SECTOMILLISECCONVERTED" val="1"/>
</p:tagLst>
</file>

<file path=ppt/theme/theme1.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249</TotalTime>
  <Words>98</Words>
  <Application>Microsoft Office PowerPoint</Application>
  <PresentationFormat>Předvádění na obrazovce (4:3)</PresentationFormat>
  <Paragraphs>44</Paragraphs>
  <Slides>26</Slides>
  <Notes>0</Notes>
  <HiddenSlides>0</HiddenSlides>
  <MMClips>0</MMClips>
  <ScaleCrop>false</ScaleCrop>
  <HeadingPairs>
    <vt:vector size="4" baseType="variant">
      <vt:variant>
        <vt:lpstr>Motiv</vt:lpstr>
      </vt:variant>
      <vt:variant>
        <vt:i4>1</vt:i4>
      </vt:variant>
      <vt:variant>
        <vt:lpstr>Nadpisy snímků</vt:lpstr>
      </vt:variant>
      <vt:variant>
        <vt:i4>26</vt:i4>
      </vt:variant>
    </vt:vector>
  </HeadingPairs>
  <TitlesOfParts>
    <vt:vector size="27" baseType="lpstr">
      <vt:lpstr>Motiv sady Office</vt:lpstr>
      <vt:lpstr>Případy redesignu</vt:lpstr>
      <vt:lpstr>Snímek 2</vt:lpstr>
      <vt:lpstr>Snímek 3</vt:lpstr>
      <vt:lpstr>Snímek 4</vt:lpstr>
      <vt:lpstr>Snímek 5</vt:lpstr>
      <vt:lpstr>Snímek 6</vt:lpstr>
      <vt:lpstr>Snímek 7</vt:lpstr>
      <vt:lpstr>Snímek 8</vt:lpstr>
      <vt:lpstr>Snímek 9</vt:lpstr>
      <vt:lpstr>Snímek 10</vt:lpstr>
      <vt:lpstr>Snímek 11</vt:lpstr>
      <vt:lpstr>Snímek 12</vt:lpstr>
      <vt:lpstr>Snímek 13</vt:lpstr>
      <vt:lpstr>Snímek 14</vt:lpstr>
      <vt:lpstr>Snímek 15</vt:lpstr>
      <vt:lpstr>Vertikální struktura - moderní</vt:lpstr>
      <vt:lpstr>Snímek 17</vt:lpstr>
      <vt:lpstr>Snímek 18</vt:lpstr>
      <vt:lpstr>Snímek 19</vt:lpstr>
      <vt:lpstr>Snímek 20</vt:lpstr>
      <vt:lpstr>Snímek 21</vt:lpstr>
      <vt:lpstr>Snímek 22</vt:lpstr>
      <vt:lpstr>Publico</vt:lpstr>
      <vt:lpstr>WSJ</vt:lpstr>
      <vt:lpstr>WSJ</vt:lpstr>
      <vt:lpstr>Snímek 26</vt:lpstr>
    </vt:vector>
  </TitlesOfParts>
  <Company>PPF</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Snímek 1</dc:title>
  <dc:creator>student</dc:creator>
  <cp:lastModifiedBy>student</cp:lastModifiedBy>
  <cp:revision>76</cp:revision>
  <dcterms:created xsi:type="dcterms:W3CDTF">2010-03-13T22:42:00Z</dcterms:created>
  <dcterms:modified xsi:type="dcterms:W3CDTF">2010-03-16T22:17:24Z</dcterms:modified>
</cp:coreProperties>
</file>