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7" r:id="rId3"/>
    <p:sldId id="258" r:id="rId4"/>
    <p:sldId id="259" r:id="rId5"/>
    <p:sldId id="284" r:id="rId6"/>
    <p:sldId id="260" r:id="rId7"/>
    <p:sldId id="261" r:id="rId8"/>
    <p:sldId id="285" r:id="rId9"/>
    <p:sldId id="262" r:id="rId10"/>
    <p:sldId id="286" r:id="rId11"/>
    <p:sldId id="263" r:id="rId12"/>
    <p:sldId id="256" r:id="rId13"/>
    <p:sldId id="282" r:id="rId14"/>
    <p:sldId id="264" r:id="rId15"/>
    <p:sldId id="265" r:id="rId16"/>
    <p:sldId id="266" r:id="rId17"/>
    <p:sldId id="267" r:id="rId18"/>
    <p:sldId id="268" r:id="rId19"/>
    <p:sldId id="269" r:id="rId20"/>
    <p:sldId id="270" r:id="rId21"/>
    <p:sldId id="271" r:id="rId22"/>
    <p:sldId id="272" r:id="rId23"/>
    <p:sldId id="274" r:id="rId24"/>
    <p:sldId id="275" r:id="rId25"/>
    <p:sldId id="273" r:id="rId26"/>
    <p:sldId id="276" r:id="rId27"/>
    <p:sldId id="277" r:id="rId28"/>
    <p:sldId id="278" r:id="rId29"/>
    <p:sldId id="279" r:id="rId30"/>
    <p:sldId id="280" r:id="rId31"/>
    <p:sldId id="281" r:id="rId32"/>
  </p:sldIdLst>
  <p:sldSz cx="9144000" cy="6858000" type="screen4x3"/>
  <p:notesSz cx="6858000" cy="9144000"/>
  <p:custDataLst>
    <p:tags r:id="rId33"/>
  </p:custData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7" d="100"/>
          <a:sy n="107" d="100"/>
        </p:scale>
        <p:origin x="-11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54BD6F56-0241-4AC0-AA47-23C0522E9E20}" type="datetimeFigureOut">
              <a:rPr lang="cs-CZ" smtClean="0"/>
              <a:pPr/>
              <a:t>16.3.2010</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datum 2"/>
          <p:cNvSpPr>
            <a:spLocks noGrp="1"/>
          </p:cNvSpPr>
          <p:nvPr>
            <p:ph type="dt" sz="half" idx="10"/>
          </p:nvPr>
        </p:nvSpPr>
        <p:spPr/>
        <p:txBody>
          <a:bodyPr/>
          <a:lstStyle/>
          <a:p>
            <a:fld id="{54BD6F56-0241-4AC0-AA47-23C0522E9E20}" type="datetimeFigureOut">
              <a:rPr lang="cs-CZ" smtClean="0"/>
              <a:pPr/>
              <a:t>16.3.2010</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54BD6F56-0241-4AC0-AA47-23C0522E9E20}" type="datetimeFigureOut">
              <a:rPr lang="cs-CZ" smtClean="0"/>
              <a:pPr/>
              <a:t>16.3.2010</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4BF41-3A8A-4EE2-9557-1DEF7BD713F9}"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myfonts.com/fonts/linotype/packages/172716/" TargetMode="External"/><Relationship Id="rId3" Type="http://schemas.openxmlformats.org/officeDocument/2006/relationships/hyperlink" Target="http://fontbureau.com/fonts/PoynterOSDisplay" TargetMode="External"/><Relationship Id="rId7" Type="http://schemas.openxmlformats.org/officeDocument/2006/relationships/hyperlink" Target="http://designarchives.aiga.org/entry.cfm/eid_440" TargetMode="External"/><Relationship Id="rId12" Type="http://schemas.openxmlformats.org/officeDocument/2006/relationships/image" Target="../media/image1.jpeg"/><Relationship Id="rId2" Type="http://schemas.openxmlformats.org/officeDocument/2006/relationships/hyperlink" Target="http://www.myfonts.com/fonts/urw/corporate-s/" TargetMode="External"/><Relationship Id="rId1" Type="http://schemas.openxmlformats.org/officeDocument/2006/relationships/slideLayout" Target="../slideLayouts/slideLayout2.xml"/><Relationship Id="rId6" Type="http://schemas.openxmlformats.org/officeDocument/2006/relationships/hyperlink" Target="http://fontbureau.com/fonts/MillerHeadline" TargetMode="External"/><Relationship Id="rId11" Type="http://schemas.openxmlformats.org/officeDocument/2006/relationships/hyperlink" Target="http://www.myfonts.com/fonts/linotype/neue-helvetica/" TargetMode="External"/><Relationship Id="rId5" Type="http://schemas.openxmlformats.org/officeDocument/2006/relationships/hyperlink" Target="http://fontbureau.com/fonts/BentonSans" TargetMode="External"/><Relationship Id="rId10" Type="http://schemas.openxmlformats.org/officeDocument/2006/relationships/hyperlink" Target="http://fontbureau.com/fonts/PoynterOSText" TargetMode="External"/><Relationship Id="rId4" Type="http://schemas.openxmlformats.org/officeDocument/2006/relationships/hyperlink" Target="http://www.myfonts.com/fonts/bitstream/baskerville/" TargetMode="External"/><Relationship Id="rId9" Type="http://schemas.openxmlformats.org/officeDocument/2006/relationships/hyperlink" Target="http://www.myfonts.com/fonts/linotype/trade-gothic/"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lefigaro.fr/" TargetMode="External"/><Relationship Id="rId3" Type="http://schemas.openxmlformats.org/officeDocument/2006/relationships/hyperlink" Target="http://www.guardian.co.uk/international/story/0,3604,1636943,00.html" TargetMode="External"/><Relationship Id="rId7" Type="http://schemas.openxmlformats.org/officeDocument/2006/relationships/hyperlink" Target="http://www.iht.com/articles/2005/11/07/business/papers.php" TargetMode="External"/><Relationship Id="rId2" Type="http://schemas.openxmlformats.org/officeDocument/2006/relationships/hyperlink" Target="http://www.lemonde.fr/" TargetMode="External"/><Relationship Id="rId1" Type="http://schemas.openxmlformats.org/officeDocument/2006/relationships/slideLayout" Target="../slideLayouts/slideLayout2.xml"/><Relationship Id="rId6" Type="http://schemas.openxmlformats.org/officeDocument/2006/relationships/hyperlink" Target="http://www.typofonderie.com/alphabets/view/LeMondeJournal/?SID=c0869a723e91716cd51182f5b014d54a" TargetMode="External"/><Relationship Id="rId11" Type="http://schemas.openxmlformats.org/officeDocument/2006/relationships/hyperlink" Target="http://www.thebusinessonline.com/Stories.aspx?Can%20redesign%20bring%20back%20readers?&amp;StoryID=D53D860D-E1FA-4769-A2B9-B9DDAE691469&amp;SectionID=D10E7723-CB86-485F-A420-D474F74D7E03" TargetMode="External"/><Relationship Id="rId5" Type="http://schemas.openxmlformats.org/officeDocument/2006/relationships/hyperlink" Target="http://www.porchez.com/article/311/" TargetMode="External"/><Relationship Id="rId10" Type="http://schemas.openxmlformats.org/officeDocument/2006/relationships/hyperlink" Target="http://news.independent.co.uk/europe/article325457.ece" TargetMode="External"/><Relationship Id="rId4" Type="http://schemas.openxmlformats.org/officeDocument/2006/relationships/hyperlink" Target="http://www.palmerwatson.com/" TargetMode="External"/><Relationship Id="rId9" Type="http://schemas.openxmlformats.org/officeDocument/2006/relationships/hyperlink" Target="http://www.newsdesigner.com/archives/002309.php"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nytimes.com/interactive/2009/03/10/us/20090310-immigration-explorer.html" TargetMode="External"/><Relationship Id="rId13" Type="http://schemas.openxmlformats.org/officeDocument/2006/relationships/hyperlink" Target="http://hosted.ap.org/specials/interactives/campaign_plus/inauguration2009/index.html?SITE=AP" TargetMode="External"/><Relationship Id="rId18" Type="http://schemas.openxmlformats.org/officeDocument/2006/relationships/hyperlink" Target="http://www.nytimes.com/interactive/2009/06/20/us/0620-radiation.html" TargetMode="External"/><Relationship Id="rId26" Type="http://schemas.openxmlformats.org/officeDocument/2006/relationships/hyperlink" Target="http://www.msnbc.msn.com/id/26295161/" TargetMode="External"/><Relationship Id="rId3" Type="http://schemas.openxmlformats.org/officeDocument/2006/relationships/hyperlink" Target="http://www.indystar.com/article/99999999/SPORTS/90129031" TargetMode="External"/><Relationship Id="rId21" Type="http://schemas.openxmlformats.org/officeDocument/2006/relationships/hyperlink" Target="http://projects.nytimes.com/crime/homicides/map" TargetMode="External"/><Relationship Id="rId7" Type="http://schemas.openxmlformats.org/officeDocument/2006/relationships/hyperlink" Target="http://www.nytimes.com/interactive/2009/01/15/us/politics/20090115_HOPE.html" TargetMode="External"/><Relationship Id="rId12" Type="http://schemas.openxmlformats.org/officeDocument/2006/relationships/hyperlink" Target="http://www.nytimes.com/interactive/2008/08/04/sports/olympics/20080804_MEDALCOUNT_MAP.html" TargetMode="External"/><Relationship Id="rId17" Type="http://schemas.openxmlformats.org/officeDocument/2006/relationships/hyperlink" Target="http://elections.nytimes.com/2008/results/president/map.html" TargetMode="External"/><Relationship Id="rId25" Type="http://schemas.openxmlformats.org/officeDocument/2006/relationships/hyperlink" Target="http://www.andamanrising.org/" TargetMode="External"/><Relationship Id="rId2" Type="http://schemas.openxmlformats.org/officeDocument/2006/relationships/hyperlink" Target="http://www.nytimes.com/interactive/2009/01/18/us/politics/20090119-city-block.html" TargetMode="External"/><Relationship Id="rId16" Type="http://schemas.openxmlformats.org/officeDocument/2006/relationships/hyperlink" Target="http://www.nytimes.com/interactive/2008/09/19/nyregion/20080920_LIRR_GRAPHIC.html" TargetMode="External"/><Relationship Id="rId20" Type="http://schemas.openxmlformats.org/officeDocument/2006/relationships/hyperlink" Target="http://www.nytimes.com/interactive/2009/06/25/arts/0625-jackson-graphic.html" TargetMode="External"/><Relationship Id="rId29" Type="http://schemas.openxmlformats.org/officeDocument/2006/relationships/hyperlink" Target="http://www.boston.com/news/specials/kennedy/" TargetMode="External"/><Relationship Id="rId1" Type="http://schemas.openxmlformats.org/officeDocument/2006/relationships/slideLayout" Target="../slideLayouts/slideLayout2.xml"/><Relationship Id="rId6" Type="http://schemas.openxmlformats.org/officeDocument/2006/relationships/hyperlink" Target="http://elections.nytimes.com/2008/results/president/explorer.html" TargetMode="External"/><Relationship Id="rId11" Type="http://schemas.openxmlformats.org/officeDocument/2006/relationships/hyperlink" Target="http://www.madison.com/wsj/media/budget/index.html" TargetMode="External"/><Relationship Id="rId24" Type="http://schemas.openxmlformats.org/officeDocument/2006/relationships/hyperlink" Target="http://www.nytimes.com/packages/html/world/2009-mexican-cartel/index.html" TargetMode="External"/><Relationship Id="rId32" Type="http://schemas.openxmlformats.org/officeDocument/2006/relationships/hyperlink" Target="http://www.nytimes.com/interactive/2008/10/31/sports/playmagazine/20081031_skiing_graphics.html" TargetMode="External"/><Relationship Id="rId5" Type="http://schemas.openxmlformats.org/officeDocument/2006/relationships/hyperlink" Target="http://www.honoluluadvertiser.com/domesticviolence" TargetMode="External"/><Relationship Id="rId15" Type="http://schemas.openxmlformats.org/officeDocument/2006/relationships/hyperlink" Target="http://www.usatoday.com/news/health/hospitals-graphic.htm" TargetMode="External"/><Relationship Id="rId23" Type="http://schemas.openxmlformats.org/officeDocument/2006/relationships/hyperlink" Target="http://www.nytimes.com/interactive/2008/11/18/technology/personaltechspecial/20081118-pogue-o-matic.html" TargetMode="External"/><Relationship Id="rId28" Type="http://schemas.openxmlformats.org/officeDocument/2006/relationships/hyperlink" Target="http://nytimes.com/packages/html/nyregion/1-in-8-million/index.html" TargetMode="External"/><Relationship Id="rId10" Type="http://schemas.openxmlformats.org/officeDocument/2006/relationships/hyperlink" Target="http://www.nytimes.com/interactive/2008/08/11/sports/olympics/20080811-lezak.html" TargetMode="External"/><Relationship Id="rId19" Type="http://schemas.openxmlformats.org/officeDocument/2006/relationships/hyperlink" Target="http://mediastorm.org/0024.htm" TargetMode="External"/><Relationship Id="rId31" Type="http://schemas.openxmlformats.org/officeDocument/2006/relationships/hyperlink" Target="http://www.nytimes.com/packages/html/politics/2008-election-overview/" TargetMode="External"/><Relationship Id="rId4" Type="http://schemas.openxmlformats.org/officeDocument/2006/relationships/hyperlink" Target="http://www.carolinaphotojournalism.org/cpjw/2008/" TargetMode="External"/><Relationship Id="rId9" Type="http://schemas.openxmlformats.org/officeDocument/2006/relationships/hyperlink" Target="http://www.nytimes.com/interactive/2009/02/13/nyregion/Buffalo-Crash.html" TargetMode="External"/><Relationship Id="rId14" Type="http://schemas.openxmlformats.org/officeDocument/2006/relationships/hyperlink" Target="http://www.washingtonpost.com/wp-srv/nation/interactives/pentagonmemorial/victims/" TargetMode="External"/><Relationship Id="rId22" Type="http://schemas.openxmlformats.org/officeDocument/2006/relationships/hyperlink" Target="http://www.boston.com/interactive/graphics/20090116_planecrash" TargetMode="External"/><Relationship Id="rId27" Type="http://schemas.openxmlformats.org/officeDocument/2006/relationships/hyperlink" Target="http://www.indystar.com/article/99999999/SPORTS0107/399990474/" TargetMode="External"/><Relationship Id="rId30" Type="http://schemas.openxmlformats.org/officeDocument/2006/relationships/hyperlink" Target="http://www.nytimes.com/interactive/2009/01/15/nyregion/20090115-plane-crash-970.html"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wsj.com/" TargetMode="External"/><Relationship Id="rId3" Type="http://schemas.openxmlformats.org/officeDocument/2006/relationships/hyperlink" Target="http://www.dowjones.com/Pressroom/PressKits/NewJournal/NewJournal.htm" TargetMode="External"/><Relationship Id="rId7" Type="http://schemas.openxmlformats.org/officeDocument/2006/relationships/hyperlink" Target="http://www.motto.com/glossary.html#S" TargetMode="External"/><Relationship Id="rId2" Type="http://schemas.openxmlformats.org/officeDocument/2006/relationships/hyperlink" Target="http://www.dowjones.com/Pressroom/PressKits/NewJournal/NJ_PubLetter.htm" TargetMode="External"/><Relationship Id="rId1" Type="http://schemas.openxmlformats.org/officeDocument/2006/relationships/slideLayout" Target="../slideLayouts/slideLayout2.xml"/><Relationship Id="rId6" Type="http://schemas.openxmlformats.org/officeDocument/2006/relationships/hyperlink" Target="http://poynter.org/profile/profile.asp?user=2124" TargetMode="External"/><Relationship Id="rId5" Type="http://schemas.openxmlformats.org/officeDocument/2006/relationships/hyperlink" Target="http://poynter.org/subscribe.to.design.desk/" TargetMode="External"/><Relationship Id="rId4" Type="http://schemas.openxmlformats.org/officeDocument/2006/relationships/hyperlink" Target="http://poynter.org/seminar/search.asp?cid=12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pPr algn="l"/>
            <a:r>
              <a:rPr lang="cs-CZ" dirty="0" smtClean="0"/>
              <a:t>Případy </a:t>
            </a:r>
            <a:r>
              <a:rPr lang="cs-CZ" dirty="0" err="1" smtClean="0"/>
              <a:t>redesignu</a:t>
            </a:r>
            <a:endParaRPr lang="cs-CZ" dirty="0"/>
          </a:p>
        </p:txBody>
      </p:sp>
      <p:sp>
        <p:nvSpPr>
          <p:cNvPr id="3" name="Podnadpis 2"/>
          <p:cNvSpPr>
            <a:spLocks noGrp="1"/>
          </p:cNvSpPr>
          <p:nvPr>
            <p:ph type="subTitle" idx="1"/>
          </p:nvPr>
        </p:nvSpPr>
        <p:spPr/>
        <p:txBody>
          <a:bodyPr/>
          <a:lstStyle/>
          <a:p>
            <a:endParaRPr lang="cs-CZ"/>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2"/>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44034" name="Picture 2" descr="blog post image"/>
          <p:cNvPicPr>
            <a:picLocks noChangeAspect="1" noChangeArrowheads="1"/>
          </p:cNvPicPr>
          <p:nvPr/>
        </p:nvPicPr>
        <p:blipFill>
          <a:blip r:embed="rId2"/>
          <a:srcRect/>
          <a:stretch>
            <a:fillRect/>
          </a:stretch>
        </p:blipFill>
        <p:spPr bwMode="auto">
          <a:xfrm>
            <a:off x="1183266" y="1285860"/>
            <a:ext cx="6817758" cy="478634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357166"/>
            <a:ext cx="8229600" cy="6357982"/>
          </a:xfrm>
        </p:spPr>
        <p:txBody>
          <a:bodyPr>
            <a:normAutofit/>
          </a:bodyPr>
          <a:lstStyle/>
          <a:p>
            <a:r>
              <a:rPr lang="cs-CZ" dirty="0" smtClean="0"/>
              <a:t>Kompaktní formát</a:t>
            </a:r>
          </a:p>
          <a:p>
            <a:r>
              <a:rPr lang="cs-CZ" dirty="0" smtClean="0"/>
              <a:t>Čtenář v pohybu</a:t>
            </a:r>
          </a:p>
          <a:p>
            <a:r>
              <a:rPr lang="cs-CZ" dirty="0" err="1" smtClean="0"/>
              <a:t>Reader</a:t>
            </a:r>
            <a:r>
              <a:rPr lang="cs-CZ" dirty="0" smtClean="0"/>
              <a:t>-</a:t>
            </a:r>
            <a:r>
              <a:rPr lang="cs-CZ" dirty="0" err="1" smtClean="0"/>
              <a:t>friendly</a:t>
            </a:r>
            <a:endParaRPr lang="cs-CZ" dirty="0" smtClean="0"/>
          </a:p>
          <a:p>
            <a:r>
              <a:rPr lang="cs-CZ" dirty="0" smtClean="0"/>
              <a:t>Kvalitní žurnalistika</a:t>
            </a:r>
          </a:p>
          <a:p>
            <a:r>
              <a:rPr lang="cs-CZ" dirty="0" smtClean="0"/>
              <a:t>Navigace, orientace</a:t>
            </a:r>
          </a:p>
          <a:p>
            <a:r>
              <a:rPr lang="cs-CZ" dirty="0" smtClean="0"/>
              <a:t>Propojení s on-line verzí</a:t>
            </a:r>
          </a:p>
          <a:p>
            <a:pPr>
              <a:buNone/>
            </a:pPr>
            <a:r>
              <a:rPr lang="en-US" dirty="0" smtClean="0"/>
              <a:t/>
            </a:r>
            <a:br>
              <a:rPr lang="en-US" dirty="0" smtClean="0"/>
            </a:br>
            <a:r>
              <a:rPr lang="en-US" sz="1200" dirty="0" smtClean="0"/>
              <a:t>Typographically, they got rid of </a:t>
            </a:r>
            <a:r>
              <a:rPr lang="en-US" sz="1200" dirty="0" smtClean="0">
                <a:hlinkClick r:id="rId2"/>
              </a:rPr>
              <a:t>Corporate</a:t>
            </a:r>
            <a:r>
              <a:rPr lang="en-US" sz="1200" dirty="0" smtClean="0"/>
              <a:t> and </a:t>
            </a:r>
            <a:r>
              <a:rPr lang="en-US" sz="1200" dirty="0" err="1" smtClean="0">
                <a:hlinkClick r:id="rId3"/>
              </a:rPr>
              <a:t>Poynter</a:t>
            </a:r>
            <a:r>
              <a:rPr lang="en-US" sz="1200" dirty="0" smtClean="0">
                <a:hlinkClick r:id="rId3"/>
              </a:rPr>
              <a:t> Old Style Display</a:t>
            </a:r>
            <a:r>
              <a:rPr lang="en-US" sz="1200" dirty="0" smtClean="0"/>
              <a:t> in favor of </a:t>
            </a:r>
            <a:r>
              <a:rPr lang="en-US" sz="1200" dirty="0" smtClean="0">
                <a:hlinkClick r:id="rId4"/>
              </a:rPr>
              <a:t>Baskerville</a:t>
            </a:r>
            <a:r>
              <a:rPr lang="en-US" sz="1200" dirty="0" smtClean="0"/>
              <a:t>, </a:t>
            </a:r>
            <a:r>
              <a:rPr lang="en-US" sz="1200" dirty="0" smtClean="0">
                <a:hlinkClick r:id="rId5"/>
              </a:rPr>
              <a:t>Benton Sans</a:t>
            </a:r>
            <a:r>
              <a:rPr lang="en-US" sz="1200" dirty="0" smtClean="0"/>
              <a:t>, </a:t>
            </a:r>
            <a:r>
              <a:rPr lang="en-US" sz="1200" dirty="0" smtClean="0">
                <a:hlinkClick r:id="rId6"/>
              </a:rPr>
              <a:t>Miller Headline</a:t>
            </a:r>
            <a:r>
              <a:rPr lang="en-US" sz="1200" dirty="0" smtClean="0"/>
              <a:t>, </a:t>
            </a:r>
            <a:r>
              <a:rPr lang="en-US" sz="1200" dirty="0" smtClean="0">
                <a:hlinkClick r:id="rId7"/>
              </a:rPr>
              <a:t>Retina</a:t>
            </a:r>
            <a:r>
              <a:rPr lang="en-US" sz="1200" dirty="0" smtClean="0"/>
              <a:t> and </a:t>
            </a:r>
            <a:r>
              <a:rPr lang="en-US" sz="1200" dirty="0" err="1" smtClean="0">
                <a:hlinkClick r:id="rId8"/>
              </a:rPr>
              <a:t>Rotis</a:t>
            </a:r>
            <a:r>
              <a:rPr lang="en-US" sz="1200" dirty="0" smtClean="0">
                <a:hlinkClick r:id="rId8"/>
              </a:rPr>
              <a:t> Sans</a:t>
            </a:r>
            <a:r>
              <a:rPr lang="en-US" sz="1200" dirty="0" smtClean="0"/>
              <a:t>. They kept </a:t>
            </a:r>
            <a:r>
              <a:rPr lang="en-US" sz="1200" dirty="0" smtClean="0">
                <a:hlinkClick r:id="rId9"/>
              </a:rPr>
              <a:t>Trade Gothic</a:t>
            </a:r>
            <a:r>
              <a:rPr lang="en-US" sz="1200" dirty="0" smtClean="0"/>
              <a:t>, </a:t>
            </a:r>
            <a:r>
              <a:rPr lang="en-US" sz="1200" dirty="0" err="1" smtClean="0">
                <a:hlinkClick r:id="rId10"/>
              </a:rPr>
              <a:t>Poynter</a:t>
            </a:r>
            <a:r>
              <a:rPr lang="en-US" sz="1200" dirty="0" smtClean="0">
                <a:hlinkClick r:id="rId10"/>
              </a:rPr>
              <a:t> Old Style Text</a:t>
            </a:r>
            <a:r>
              <a:rPr lang="en-US" sz="1200" dirty="0" smtClean="0"/>
              <a:t> and </a:t>
            </a:r>
            <a:r>
              <a:rPr lang="en-US" sz="1200" dirty="0" smtClean="0">
                <a:hlinkClick r:id="rId11"/>
              </a:rPr>
              <a:t>Helvetica</a:t>
            </a:r>
            <a:r>
              <a:rPr lang="en-US" sz="1200" dirty="0" smtClean="0"/>
              <a:t>.</a:t>
            </a:r>
          </a:p>
          <a:p>
            <a:endParaRPr lang="cs-CZ" b="1" dirty="0" smtClean="0"/>
          </a:p>
          <a:p>
            <a:endParaRPr lang="cs-CZ" dirty="0"/>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12"/>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andelsblatt Relaunch"/>
          <p:cNvPicPr>
            <a:picLocks noChangeAspect="1" noChangeArrowheads="1"/>
          </p:cNvPicPr>
          <p:nvPr/>
        </p:nvPicPr>
        <p:blipFill>
          <a:blip r:embed="rId2"/>
          <a:srcRect/>
          <a:stretch>
            <a:fillRect/>
          </a:stretch>
        </p:blipFill>
        <p:spPr bwMode="auto">
          <a:xfrm>
            <a:off x="1285852" y="1000108"/>
            <a:ext cx="5715000" cy="3952876"/>
          </a:xfrm>
          <a:prstGeom prst="rect">
            <a:avLst/>
          </a:prstGeom>
          <a:noFill/>
        </p:spPr>
      </p:pic>
      <p:sp>
        <p:nvSpPr>
          <p:cNvPr id="5" name="Obdélník 4"/>
          <p:cNvSpPr/>
          <p:nvPr/>
        </p:nvSpPr>
        <p:spPr>
          <a:xfrm>
            <a:off x="71406" y="5357826"/>
            <a:ext cx="4572000" cy="646331"/>
          </a:xfrm>
          <a:prstGeom prst="rect">
            <a:avLst/>
          </a:prstGeom>
        </p:spPr>
        <p:txBody>
          <a:bodyPr>
            <a:spAutoFit/>
          </a:bodyPr>
          <a:lstStyle/>
          <a:p>
            <a:r>
              <a:rPr lang="cs-CZ" dirty="0" smtClean="0"/>
              <a:t>http://www.</a:t>
            </a:r>
            <a:r>
              <a:rPr lang="cs-CZ" dirty="0" err="1" smtClean="0"/>
              <a:t>handelsblatt.com</a:t>
            </a:r>
            <a:r>
              <a:rPr lang="cs-CZ" dirty="0" smtClean="0"/>
              <a:t>/</a:t>
            </a:r>
            <a:r>
              <a:rPr lang="cs-CZ" dirty="0" err="1" smtClean="0"/>
              <a:t>das</a:t>
            </a:r>
            <a:r>
              <a:rPr lang="cs-CZ" dirty="0" smtClean="0"/>
              <a:t>-</a:t>
            </a:r>
            <a:r>
              <a:rPr lang="cs-CZ" dirty="0" err="1" smtClean="0"/>
              <a:t>neue</a:t>
            </a:r>
            <a:r>
              <a:rPr lang="cs-CZ" dirty="0" smtClean="0"/>
              <a:t>-</a:t>
            </a:r>
            <a:r>
              <a:rPr lang="cs-CZ" dirty="0" err="1" smtClean="0"/>
              <a:t>handelsblatt</a:t>
            </a:r>
            <a:r>
              <a:rPr lang="cs-CZ" dirty="0" smtClean="0"/>
              <a:t>/mobil.</a:t>
            </a:r>
            <a:r>
              <a:rPr lang="cs-CZ" dirty="0" err="1" smtClean="0"/>
              <a:t>html</a:t>
            </a:r>
            <a:r>
              <a:rPr lang="cs-CZ" dirty="0" smtClean="0"/>
              <a:t>?</a:t>
            </a:r>
            <a:r>
              <a:rPr lang="cs-CZ" dirty="0" err="1" smtClean="0"/>
              <a:t>adid</a:t>
            </a:r>
            <a:r>
              <a:rPr lang="cs-CZ" dirty="0" smtClean="0"/>
              <a:t>=hbl230</a:t>
            </a:r>
            <a:endParaRPr lang="cs-CZ" dirty="0"/>
          </a:p>
        </p:txBody>
      </p:sp>
      <p:sp>
        <p:nvSpPr>
          <p:cNvPr id="6" name="Obdélník 5"/>
          <p:cNvSpPr/>
          <p:nvPr/>
        </p:nvSpPr>
        <p:spPr>
          <a:xfrm>
            <a:off x="4143372" y="5357826"/>
            <a:ext cx="4786346" cy="1200329"/>
          </a:xfrm>
          <a:prstGeom prst="rect">
            <a:avLst/>
          </a:prstGeom>
        </p:spPr>
        <p:txBody>
          <a:bodyPr wrap="square">
            <a:spAutoFit/>
          </a:bodyPr>
          <a:lstStyle/>
          <a:p>
            <a:r>
              <a:rPr lang="cs-CZ" sz="900" dirty="0" smtClean="0"/>
              <a:t>http://images.google.cz/imgres?imgurl=http://garciamedia.com/images/blog/Hnew_front_thumb.png&amp;imgrefurl=http://garciamedia.com/blog/articles/presenting_readers_users_with_preview_of_new_handelsblatt&amp;usg=__hwVAUuvejd_HhRYF-cHn3vnknMs=&amp;h=498&amp;w=380&amp;sz=195&amp;hl=cs&amp;start=42&amp;sig2=_I0FPhXOS24sfQal8sy5cQ&amp;um=1&amp;itbs=1&amp;tbnid=26PF48a-FFrNpM:&amp;tbnh=130&amp;tbnw=99&amp;prev=/images%3Fq%3Dhandelsblatt%26start%3D21%26um%3D1%26hl%3Dcs%26sa%3DN%26rlz%3D1T4RNTN_csCZ344CZ344%26ndsp%3D21%26tbs%3Disch:1&amp;ei=SRWcS6uQBJOMmwPRrvWeCw</a:t>
            </a:r>
            <a:endParaRPr lang="cs-CZ" sz="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dirty="0"/>
          </a:p>
        </p:txBody>
      </p:sp>
      <p:pic>
        <p:nvPicPr>
          <p:cNvPr id="20482" name="Picture 2" descr="http://www.newsdesigner.com/blog/images/sept08/trib1.jpg"/>
          <p:cNvPicPr>
            <a:picLocks noChangeAspect="1" noChangeArrowheads="1"/>
          </p:cNvPicPr>
          <p:nvPr/>
        </p:nvPicPr>
        <p:blipFill>
          <a:blip r:embed="rId2"/>
          <a:srcRect/>
          <a:stretch>
            <a:fillRect/>
          </a:stretch>
        </p:blipFill>
        <p:spPr bwMode="auto">
          <a:xfrm>
            <a:off x="63500" y="-136525"/>
            <a:ext cx="4124325" cy="7620000"/>
          </a:xfrm>
          <a:prstGeom prst="rect">
            <a:avLst/>
          </a:prstGeom>
          <a:noFill/>
        </p:spPr>
      </p:pic>
      <p:sp>
        <p:nvSpPr>
          <p:cNvPr id="5" name="Obdélník 4"/>
          <p:cNvSpPr/>
          <p:nvPr/>
        </p:nvSpPr>
        <p:spPr>
          <a:xfrm>
            <a:off x="4143372" y="2214554"/>
            <a:ext cx="4572000" cy="3970318"/>
          </a:xfrm>
          <a:prstGeom prst="rect">
            <a:avLst/>
          </a:prstGeom>
        </p:spPr>
        <p:txBody>
          <a:bodyPr>
            <a:spAutoFit/>
          </a:bodyPr>
          <a:lstStyle/>
          <a:p>
            <a:r>
              <a:rPr lang="cs-CZ" dirty="0" smtClean="0"/>
              <a:t>http://images.google.cz/imgres?imgurl=http://garciamedia.com/images/blog/Hnew_front_thumb.png&amp;imgrefurl=http://garciamedia.com/blog/articles/presenting_readers_users_with_preview_of_new_handelsblatt&amp;usg=__hwVAUuvejd_HhRYF-cHn3vnknMs=&amp;h=498&amp;w=380&amp;sz=195&amp;hl=cs&amp;start=42&amp;sig2=_I0FPhXOS24sfQal8sy5cQ&amp;um=1&amp;itbs=1&amp;tbnid=26PF48a-FFrNpM:&amp;tbnh=130&amp;tbnw=99&amp;prev=/images%3Fq%3Dhandelsblatt%26start%3D21%26um%3D1%26hl%3Dcs%26sa%3DN%26rlz%3D1T4RNTN_csCZ344CZ344%26ndsp%3D21%26tbs%3Disch:1&amp;ei=SRWcS6uQBJOMmwPRrvWeCw</a:t>
            </a:r>
            <a:endParaRPr lang="cs-CZ"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22530" name="Picture 2" descr="http://art.teleportacia.org/exhibition/online_newspapers/FAZ/FAZ.jpg"/>
          <p:cNvPicPr>
            <a:picLocks noChangeAspect="1" noChangeArrowheads="1"/>
          </p:cNvPicPr>
          <p:nvPr/>
        </p:nvPicPr>
        <p:blipFill>
          <a:blip r:embed="rId2"/>
          <a:srcRect/>
          <a:stretch>
            <a:fillRect/>
          </a:stretch>
        </p:blipFill>
        <p:spPr bwMode="auto">
          <a:xfrm>
            <a:off x="63500" y="-136525"/>
            <a:ext cx="5362575" cy="766762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sp>
        <p:nvSpPr>
          <p:cNvPr id="3" name="Zástupný symbol pro obsah 2"/>
          <p:cNvSpPr>
            <a:spLocks noGrp="1"/>
          </p:cNvSpPr>
          <p:nvPr>
            <p:ph idx="1"/>
          </p:nvPr>
        </p:nvSpPr>
        <p:spPr/>
        <p:txBody>
          <a:bodyPr/>
          <a:lstStyle/>
          <a:p>
            <a:endParaRPr lang="cs-CZ" dirty="0"/>
          </a:p>
        </p:txBody>
      </p:sp>
      <p:pic>
        <p:nvPicPr>
          <p:cNvPr id="23554" name="Picture 2" descr="http://www.fontblog.de/wp-content/FAZ_neu_S1_gross.jpg"/>
          <p:cNvPicPr>
            <a:picLocks noChangeAspect="1" noChangeArrowheads="1"/>
          </p:cNvPicPr>
          <p:nvPr/>
        </p:nvPicPr>
        <p:blipFill>
          <a:blip r:embed="rId2"/>
          <a:srcRect/>
          <a:stretch>
            <a:fillRect/>
          </a:stretch>
        </p:blipFill>
        <p:spPr bwMode="auto">
          <a:xfrm>
            <a:off x="63500" y="-136525"/>
            <a:ext cx="5353050" cy="7667625"/>
          </a:xfrm>
          <a:prstGeom prst="rect">
            <a:avLst/>
          </a:prstGeom>
          <a:noFill/>
        </p:spPr>
      </p:pic>
      <p:sp>
        <p:nvSpPr>
          <p:cNvPr id="5" name="TextovéPole 4"/>
          <p:cNvSpPr txBox="1"/>
          <p:nvPr/>
        </p:nvSpPr>
        <p:spPr>
          <a:xfrm>
            <a:off x="5929322" y="2500306"/>
            <a:ext cx="1453988" cy="369332"/>
          </a:xfrm>
          <a:prstGeom prst="rect">
            <a:avLst/>
          </a:prstGeom>
          <a:noFill/>
        </p:spPr>
        <p:txBody>
          <a:bodyPr wrap="none" rtlCol="0">
            <a:spAutoFit/>
          </a:bodyPr>
          <a:lstStyle/>
          <a:p>
            <a:r>
              <a:rPr lang="cs-CZ" dirty="0" smtClean="0"/>
              <a:t>Od roku 2007</a:t>
            </a:r>
            <a:endParaRPr lang="cs-CZ"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normAutofit fontScale="40000" lnSpcReduction="20000"/>
          </a:bodyPr>
          <a:lstStyle/>
          <a:p>
            <a:r>
              <a:rPr lang="en-US" b="1" dirty="0" smtClean="0"/>
              <a:t>Print</a:t>
            </a:r>
          </a:p>
          <a:p>
            <a:r>
              <a:rPr lang="en-US" dirty="0" smtClean="0"/>
              <a:t>Today, readers have little time and zero patience. They come home, check email, order a book on Amazon, flip on CNN and rifle through mail, catalogs, and your newspaper. This is your competition.</a:t>
            </a:r>
          </a:p>
          <a:p>
            <a:r>
              <a:rPr lang="en-US" dirty="0" smtClean="0"/>
              <a:t>For over thirty years, we’ve been the experts in creating compelling design for publications like The Wall Street Journal, The Miami Herald, Newsday, Die </a:t>
            </a:r>
            <a:r>
              <a:rPr lang="en-US" dirty="0" err="1" smtClean="0"/>
              <a:t>Zeit</a:t>
            </a:r>
            <a:r>
              <a:rPr lang="en-US" dirty="0" smtClean="0"/>
              <a:t> and hundreds more. Now we’ve developed a way to “grade” the effectiveness of your newspaper.</a:t>
            </a:r>
          </a:p>
          <a:p>
            <a:r>
              <a:rPr lang="en-US" dirty="0" smtClean="0"/>
              <a:t>Garcia Evaluator is a process where we analyze your newspaper — section by section — based on what we’ve learned through interviews, focus groups, </a:t>
            </a:r>
            <a:r>
              <a:rPr lang="en-US" dirty="0" err="1" smtClean="0"/>
              <a:t>eyetracking</a:t>
            </a:r>
            <a:r>
              <a:rPr lang="en-US" dirty="0" smtClean="0"/>
              <a:t> studies, and plain old experience.</a:t>
            </a:r>
          </a:p>
          <a:p>
            <a:r>
              <a:rPr lang="en-US" dirty="0" smtClean="0"/>
              <a:t>Specifically, we look at:</a:t>
            </a:r>
          </a:p>
          <a:p>
            <a:r>
              <a:rPr lang="en-US" dirty="0" smtClean="0"/>
              <a:t>A1 architecture and content </a:t>
            </a:r>
          </a:p>
          <a:p>
            <a:r>
              <a:rPr lang="en-US" dirty="0" smtClean="0"/>
              <a:t>Section architecture and pacing</a:t>
            </a:r>
          </a:p>
          <a:p>
            <a:r>
              <a:rPr lang="en-US" dirty="0" smtClean="0"/>
              <a:t>Page hierarchy and typography</a:t>
            </a:r>
          </a:p>
          <a:p>
            <a:r>
              <a:rPr lang="en-US" dirty="0" smtClean="0"/>
              <a:t>Story structures</a:t>
            </a:r>
          </a:p>
          <a:p>
            <a:r>
              <a:rPr lang="en-US" dirty="0" smtClean="0"/>
              <a:t>Editorial tone</a:t>
            </a:r>
          </a:p>
          <a:p>
            <a:r>
              <a:rPr lang="en-US" dirty="0" smtClean="0"/>
              <a:t>Image usage</a:t>
            </a:r>
          </a:p>
          <a:p>
            <a:r>
              <a:rPr lang="en-US" dirty="0" smtClean="0"/>
              <a:t>But we don’t just criticize. We deliver a complete report, with specific ideas on how to improve pages and gain readers. These could be content or editing ideas, page structure ideas, or cover ideas. </a:t>
            </a:r>
          </a:p>
          <a:p>
            <a:r>
              <a:rPr lang="en-US" dirty="0" smtClean="0"/>
              <a:t>We’ve priced Garcia Evaluator to fit within the leanest of budgets. We can also come onsite for a full day workshop with your staff on how to make your publication more effective. We’ll review the report and work over the shoulder with your designers and editors.</a:t>
            </a:r>
          </a:p>
          <a:p>
            <a:r>
              <a:rPr lang="en-US" dirty="0" smtClean="0"/>
              <a:t>We also offer Garcia Evaluator for the web, where we’ve helped publications from Newsday to The Wall Street Journal create more effective online presences.</a:t>
            </a:r>
          </a:p>
          <a:p>
            <a:r>
              <a:rPr lang="en-US" dirty="0" smtClean="0"/>
              <a:t>To learn more, contact Mario Garcia </a:t>
            </a:r>
            <a:br>
              <a:rPr lang="en-US" dirty="0" smtClean="0"/>
            </a:br>
            <a:endParaRPr lang="en-US" dirty="0" smtClean="0"/>
          </a:p>
          <a:p>
            <a:endParaRPr lang="cs-CZ"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normAutofit fontScale="32500" lnSpcReduction="20000"/>
          </a:bodyPr>
          <a:lstStyle/>
          <a:p>
            <a:r>
              <a:rPr lang="en-US" b="1" dirty="0" smtClean="0"/>
              <a:t>Online</a:t>
            </a:r>
          </a:p>
          <a:p>
            <a:r>
              <a:rPr lang="en-US" b="1" dirty="0" smtClean="0"/>
              <a:t>User Interface Design</a:t>
            </a:r>
          </a:p>
          <a:p>
            <a:r>
              <a:rPr lang="en-US" dirty="0" smtClean="0"/>
              <a:t>Design is about solving problems and creating an engaging experience for the user, while facilitating easy navigation and readability and supporting your brand, ultimately making it easy for users to consume the information.</a:t>
            </a:r>
          </a:p>
          <a:p>
            <a:r>
              <a:rPr lang="en-US" b="1" dirty="0" smtClean="0"/>
              <a:t>Information Architecture</a:t>
            </a:r>
          </a:p>
          <a:p>
            <a:r>
              <a:rPr lang="en-US" dirty="0" smtClean="0"/>
              <a:t>The proper development of the site’s content and structure is a key ingredient in the overall experience. The site’s information architecture (IA) outlines the primary “user paths”, ensuring the user can easily get to the content they want. In addition to our IA services included with complete projects, we also offer separate IA and code reviews of your existing sites and web applications.</a:t>
            </a:r>
          </a:p>
          <a:p>
            <a:r>
              <a:rPr lang="en-US" b="1" dirty="0" smtClean="0"/>
              <a:t>Strategy</a:t>
            </a:r>
          </a:p>
          <a:p>
            <a:r>
              <a:rPr lang="en-US" dirty="0" smtClean="0"/>
              <a:t>An important aspect of web site development or redesign is creating a strategy and organizational workflow. We help you define your requirements for staffing, editorial and production so you are fully prepared to provide an exceptional experience for your visitors.</a:t>
            </a:r>
          </a:p>
          <a:p>
            <a:r>
              <a:rPr lang="en-US" b="1" dirty="0" smtClean="0"/>
              <a:t>User Experience</a:t>
            </a:r>
          </a:p>
          <a:p>
            <a:r>
              <a:rPr lang="en-US" dirty="0" smtClean="0"/>
              <a:t>While in print the goal is to induce reading, online the goal is to induce interaction. How the user interacts with the brand, the content, other users, as well as the print and mobile editions plays an important role in building a strong relationship between you and your users.</a:t>
            </a:r>
          </a:p>
          <a:p>
            <a:r>
              <a:rPr lang="en-US" b="1" dirty="0" smtClean="0"/>
              <a:t>Accessibility</a:t>
            </a:r>
          </a:p>
          <a:p>
            <a:r>
              <a:rPr lang="en-US" dirty="0" smtClean="0"/>
              <a:t>Making content available to any user on any device or platform is a responsibility for content providers on the web (and in many cases, a legal requirement). Users with disabilities, alternate devices, and as well as information sharing are all important factors. We provide accessibility reviews and audits to help you create and maintain a truly accessible site.</a:t>
            </a:r>
          </a:p>
          <a:p>
            <a:r>
              <a:rPr lang="en-US" b="1" dirty="0" smtClean="0"/>
              <a:t>Usability</a:t>
            </a:r>
          </a:p>
          <a:p>
            <a:r>
              <a:rPr lang="en-US" dirty="0" smtClean="0"/>
              <a:t>Above all else, a web site should be usable. This is taken for granted too many times online, resulting in a weak presence and very little user participation. The best way to improve the user experience and increase user loyalty is to evaluate and improve your site’s usability. We can run an expert usability report (including physical user testing) to help determine where your site or application requires attention.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normAutofit fontScale="62500" lnSpcReduction="20000"/>
          </a:bodyPr>
          <a:lstStyle/>
          <a:p>
            <a:r>
              <a:rPr lang="en-US" b="1" dirty="0" smtClean="0"/>
              <a:t>Mobile</a:t>
            </a:r>
          </a:p>
          <a:p>
            <a:r>
              <a:rPr lang="en-US" b="1" dirty="0" smtClean="0"/>
              <a:t>Strategy</a:t>
            </a:r>
          </a:p>
          <a:p>
            <a:r>
              <a:rPr lang="en-US" dirty="0" smtClean="0"/>
              <a:t>Mobile subscriptions are already in the billions worldwide and growing. It’s estimated that by the year 2010 more users will be accessing the internet via mobile phones than PCs (over 30 million people are doing so already in the U.S. alone). This is an important time to start considering your mobile strategy and how content can be delivered for this new medium.</a:t>
            </a:r>
          </a:p>
          <a:p>
            <a:r>
              <a:rPr lang="en-US" b="1" dirty="0" smtClean="0"/>
              <a:t>Mobile User Experience</a:t>
            </a:r>
          </a:p>
          <a:p>
            <a:r>
              <a:rPr lang="en-US" dirty="0" smtClean="0"/>
              <a:t>The mobile experience is different from desktop browsing, and should be treated accordingly. It’s all about context, and providing users with information that makes sense to them while on the go. Mobile doesn’t just mean the device, it means the user’s context.</a:t>
            </a:r>
          </a:p>
          <a:p>
            <a:r>
              <a:rPr lang="en-US" b="1" dirty="0" smtClean="0"/>
              <a:t>Mobile Design</a:t>
            </a:r>
          </a:p>
          <a:p>
            <a:r>
              <a:rPr lang="en-US" dirty="0" smtClean="0"/>
              <a:t>Optimization for devices and browsers, so the content is accessible by all by provides an improved experience for more capable browsers.</a:t>
            </a:r>
          </a:p>
          <a:p>
            <a:endParaRPr lang="cs-CZ"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andelsblatt: adidas vs. nike"/>
          <p:cNvPicPr>
            <a:picLocks noChangeAspect="1" noChangeArrowheads="1"/>
          </p:cNvPicPr>
          <p:nvPr/>
        </p:nvPicPr>
        <p:blipFill>
          <a:blip r:embed="rId2"/>
          <a:srcRect/>
          <a:stretch>
            <a:fillRect/>
          </a:stretch>
        </p:blipFill>
        <p:spPr bwMode="auto">
          <a:xfrm>
            <a:off x="142844" y="1214422"/>
            <a:ext cx="7620000" cy="5295900"/>
          </a:xfrm>
          <a:prstGeom prst="rect">
            <a:avLst/>
          </a:prstGeom>
          <a:noFill/>
        </p:spPr>
      </p:pic>
      <p:sp>
        <p:nvSpPr>
          <p:cNvPr id="3" name="Obdélník 2"/>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4" name="Obrázek 16"/>
          <p:cNvPicPr>
            <a:picLocks noChangeAspect="1" noChangeArrowheads="1"/>
          </p:cNvPicPr>
          <p:nvPr/>
        </p:nvPicPr>
        <p:blipFill>
          <a:blip r:embed="rId3"/>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Vertikální struktura - moderní</a:t>
            </a:r>
            <a:endParaRPr lang="cs-CZ" dirty="0"/>
          </a:p>
        </p:txBody>
      </p:sp>
      <p:sp>
        <p:nvSpPr>
          <p:cNvPr id="3" name="Zástupný symbol pro obsah 2"/>
          <p:cNvSpPr>
            <a:spLocks noGrp="1"/>
          </p:cNvSpPr>
          <p:nvPr>
            <p:ph idx="1"/>
          </p:nvPr>
        </p:nvSpPr>
        <p:spPr/>
        <p:txBody>
          <a:bodyPr/>
          <a:lstStyle/>
          <a:p>
            <a:endParaRPr lang="cs-CZ" dirty="0"/>
          </a:p>
        </p:txBody>
      </p:sp>
      <p:pic>
        <p:nvPicPr>
          <p:cNvPr id="24578" name="Picture 2" descr="http://www.newsdesigner.com/blog/images/nov05/lm1.jpg"/>
          <p:cNvPicPr>
            <a:picLocks noChangeAspect="1" noChangeArrowheads="1"/>
          </p:cNvPicPr>
          <p:nvPr/>
        </p:nvPicPr>
        <p:blipFill>
          <a:blip r:embed="rId2"/>
          <a:srcRect/>
          <a:stretch>
            <a:fillRect/>
          </a:stretch>
        </p:blipFill>
        <p:spPr bwMode="auto">
          <a:xfrm>
            <a:off x="0" y="1142984"/>
            <a:ext cx="10248900" cy="7620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28674" name="Picture 2" descr="http://www.newsdesigner.com/blog/images/nov05/lm2.jpg"/>
          <p:cNvPicPr>
            <a:picLocks noChangeAspect="1" noChangeArrowheads="1"/>
          </p:cNvPicPr>
          <p:nvPr/>
        </p:nvPicPr>
        <p:blipFill>
          <a:blip r:embed="rId2"/>
          <a:srcRect/>
          <a:stretch>
            <a:fillRect/>
          </a:stretch>
        </p:blipFill>
        <p:spPr bwMode="auto">
          <a:xfrm>
            <a:off x="63500" y="-136525"/>
            <a:ext cx="10248900" cy="7620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0722" name="Picture 2" descr="http://www.newsdesigner.com/blog/images/nov05/lm8.jpg"/>
          <p:cNvPicPr>
            <a:picLocks noChangeAspect="1" noChangeArrowheads="1"/>
          </p:cNvPicPr>
          <p:nvPr/>
        </p:nvPicPr>
        <p:blipFill>
          <a:blip r:embed="rId2"/>
          <a:srcRect/>
          <a:stretch>
            <a:fillRect/>
          </a:stretch>
        </p:blipFill>
        <p:spPr bwMode="auto">
          <a:xfrm>
            <a:off x="63500" y="-136525"/>
            <a:ext cx="5124450" cy="7620000"/>
          </a:xfrm>
          <a:prstGeom prst="rect">
            <a:avLst/>
          </a:prstGeom>
          <a:noFill/>
        </p:spPr>
      </p:pic>
      <p:pic>
        <p:nvPicPr>
          <p:cNvPr id="30724" name="Picture 4" descr="http://www.newsdesigner.com/blog/images/nov05/lm9.jpg"/>
          <p:cNvPicPr>
            <a:picLocks noChangeAspect="1" noChangeArrowheads="1"/>
          </p:cNvPicPr>
          <p:nvPr/>
        </p:nvPicPr>
        <p:blipFill>
          <a:blip r:embed="rId3"/>
          <a:srcRect/>
          <a:stretch>
            <a:fillRect/>
          </a:stretch>
        </p:blipFill>
        <p:spPr bwMode="auto">
          <a:xfrm>
            <a:off x="5072066" y="-428652"/>
            <a:ext cx="5124450" cy="7620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2770" name="Picture 2" descr="http://www.newsdesigner.com/blog/images/nov05/lm11.jpg"/>
          <p:cNvPicPr>
            <a:picLocks noChangeAspect="1" noChangeArrowheads="1"/>
          </p:cNvPicPr>
          <p:nvPr/>
        </p:nvPicPr>
        <p:blipFill>
          <a:blip r:embed="rId2"/>
          <a:srcRect/>
          <a:stretch>
            <a:fillRect/>
          </a:stretch>
        </p:blipFill>
        <p:spPr bwMode="auto">
          <a:xfrm>
            <a:off x="0" y="-428652"/>
            <a:ext cx="10106025" cy="7620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1746" name="Picture 2" descr="http://www.newsdesigner.com/blog/images/nov05/lm12.jpg"/>
          <p:cNvPicPr>
            <a:picLocks noChangeAspect="1" noChangeArrowheads="1"/>
          </p:cNvPicPr>
          <p:nvPr/>
        </p:nvPicPr>
        <p:blipFill>
          <a:blip r:embed="rId2"/>
          <a:srcRect/>
          <a:stretch>
            <a:fillRect/>
          </a:stretch>
        </p:blipFill>
        <p:spPr bwMode="auto">
          <a:xfrm>
            <a:off x="63500" y="-136525"/>
            <a:ext cx="10106025" cy="7620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normAutofit fontScale="32500" lnSpcReduction="20000"/>
          </a:bodyPr>
          <a:lstStyle/>
          <a:p>
            <a:r>
              <a:rPr lang="en-US" dirty="0" smtClean="0">
                <a:hlinkClick r:id="rId2"/>
              </a:rPr>
              <a:t>Le Monde</a:t>
            </a:r>
            <a:r>
              <a:rPr lang="en-US" dirty="0" smtClean="0"/>
              <a:t>, hoping to regain its title as the most popular newspaper in France, </a:t>
            </a:r>
            <a:r>
              <a:rPr lang="en-US" dirty="0" err="1" smtClean="0"/>
              <a:t>relaunched</a:t>
            </a:r>
            <a:r>
              <a:rPr lang="en-US" dirty="0" smtClean="0"/>
              <a:t> this week with a new, more modern look (new pages on right, above).</a:t>
            </a:r>
          </a:p>
          <a:p>
            <a:r>
              <a:rPr lang="en-US" dirty="0" smtClean="0"/>
              <a:t>The Guardian </a:t>
            </a:r>
            <a:r>
              <a:rPr lang="en-US" dirty="0" smtClean="0">
                <a:hlinkClick r:id="rId3"/>
              </a:rPr>
              <a:t>writes</a:t>
            </a:r>
            <a:r>
              <a:rPr lang="en-US" dirty="0" smtClean="0"/>
              <a:t>:</a:t>
            </a:r>
            <a:br>
              <a:rPr lang="en-US" dirty="0" smtClean="0"/>
            </a:br>
            <a:endParaRPr lang="en-US" dirty="0" smtClean="0"/>
          </a:p>
          <a:p>
            <a:r>
              <a:rPr lang="en-US" dirty="0" smtClean="0"/>
              <a:t>The paper has lost its austere look and unbroken columns of text, which were difficult to read, and adopted an appearance that is airier while still appearing serious. </a:t>
            </a:r>
          </a:p>
          <a:p>
            <a:r>
              <a:rPr lang="en-US" dirty="0" smtClean="0"/>
              <a:t>The most obvious change is the addition of a large </a:t>
            </a:r>
            <a:r>
              <a:rPr lang="en-US" dirty="0" err="1" smtClean="0"/>
              <a:t>colour</a:t>
            </a:r>
            <a:r>
              <a:rPr lang="en-US" dirty="0" smtClean="0"/>
              <a:t> photograph on the front page. At two columns by six inches, it is still considerably smaller those used by British papers but is a radical step for a paper that did not put pictures on its front page at all until 1972.</a:t>
            </a:r>
          </a:p>
          <a:p>
            <a:r>
              <a:rPr lang="en-US" dirty="0" smtClean="0"/>
              <a:t>The redesign is a </a:t>
            </a:r>
            <a:r>
              <a:rPr lang="en-US" dirty="0" smtClean="0">
                <a:hlinkClick r:id="rId4"/>
              </a:rPr>
              <a:t>Palmer and Watson</a:t>
            </a:r>
            <a:r>
              <a:rPr lang="en-US" dirty="0" smtClean="0"/>
              <a:t> job. They worked with </a:t>
            </a:r>
            <a:r>
              <a:rPr lang="en-US" b="1" dirty="0" smtClean="0"/>
              <a:t>Matthew Carter</a:t>
            </a:r>
            <a:r>
              <a:rPr lang="en-US" dirty="0" smtClean="0"/>
              <a:t> to overhaul the typography. He created new versions of his Rocky typeface for headlines. The body copy is Fenway, which Carter created for Sports Illustrated in the late '90s. From the Palmer and Watson press release:</a:t>
            </a:r>
            <a:br>
              <a:rPr lang="en-US" dirty="0" smtClean="0"/>
            </a:br>
            <a:endParaRPr lang="en-US" dirty="0" smtClean="0"/>
          </a:p>
          <a:p>
            <a:r>
              <a:rPr lang="en-US" dirty="0" smtClean="0"/>
              <a:t>Le </a:t>
            </a:r>
            <a:r>
              <a:rPr lang="en-US" dirty="0" err="1" smtClean="0"/>
              <a:t>Monde's</a:t>
            </a:r>
            <a:r>
              <a:rPr lang="en-US" dirty="0" smtClean="0"/>
              <a:t> </a:t>
            </a:r>
            <a:r>
              <a:rPr lang="en-US" dirty="0" err="1" smtClean="0"/>
              <a:t>relaunch</a:t>
            </a:r>
            <a:r>
              <a:rPr lang="en-US" dirty="0" smtClean="0"/>
              <a:t> is intended to widen its appeal among 30 to 40 year olds without undermining its reputation as a deeply serious and authoritative newspaper of record and its unique position within French society. It has long been required reading for French intellectuals and its position of power in French politics is such that ex prime minister Lionel </a:t>
            </a:r>
            <a:r>
              <a:rPr lang="en-US" dirty="0" err="1" smtClean="0"/>
              <a:t>Jospin</a:t>
            </a:r>
            <a:r>
              <a:rPr lang="en-US" dirty="0" smtClean="0"/>
              <a:t> said: "One cannot govern without Le Monde."</a:t>
            </a:r>
            <a:br>
              <a:rPr lang="en-US" dirty="0" smtClean="0"/>
            </a:br>
            <a:r>
              <a:rPr lang="en-US" b="1" dirty="0" smtClean="0"/>
              <a:t>Jean-François </a:t>
            </a:r>
            <a:r>
              <a:rPr lang="en-US" b="1" dirty="0" err="1" smtClean="0"/>
              <a:t>Porchez</a:t>
            </a:r>
            <a:r>
              <a:rPr lang="en-US" dirty="0" smtClean="0"/>
              <a:t> </a:t>
            </a:r>
            <a:r>
              <a:rPr lang="en-US" dirty="0" smtClean="0">
                <a:hlinkClick r:id="rId5"/>
              </a:rPr>
              <a:t>approves</a:t>
            </a:r>
            <a:r>
              <a:rPr lang="en-US" dirty="0" smtClean="0"/>
              <a:t>, despite the fact they're no longer using the </a:t>
            </a:r>
            <a:r>
              <a:rPr lang="en-US" dirty="0" smtClean="0">
                <a:hlinkClick r:id="rId6"/>
              </a:rPr>
              <a:t>typeface</a:t>
            </a:r>
            <a:r>
              <a:rPr lang="en-US" dirty="0" smtClean="0"/>
              <a:t> he designed for them in 1994. (Although they did retain the nameplate he drew for them.) </a:t>
            </a:r>
          </a:p>
          <a:p>
            <a:r>
              <a:rPr lang="en-US" dirty="0" smtClean="0"/>
              <a:t>The praise </a:t>
            </a:r>
            <a:r>
              <a:rPr lang="en-US" dirty="0" smtClean="0">
                <a:hlinkClick r:id="rId7"/>
              </a:rPr>
              <a:t>isn't unanimous</a:t>
            </a:r>
            <a:r>
              <a:rPr lang="en-US" dirty="0" smtClean="0"/>
              <a:t>, however.</a:t>
            </a:r>
            <a:br>
              <a:rPr lang="en-US" dirty="0" smtClean="0"/>
            </a:br>
            <a:endParaRPr lang="en-US" dirty="0" smtClean="0"/>
          </a:p>
          <a:p>
            <a:r>
              <a:rPr lang="en-US" b="1" dirty="0" smtClean="0"/>
              <a:t>Bertrand </a:t>
            </a:r>
            <a:r>
              <a:rPr lang="en-US" b="1" dirty="0" err="1" smtClean="0"/>
              <a:t>Pecquerie</a:t>
            </a:r>
            <a:r>
              <a:rPr lang="en-US" dirty="0" smtClean="0"/>
              <a:t>, director of the World Editors Forum for the World Association of Newspapers in Paris, said he noticed a weakness in the redesign. "Le Monde is totally focused on the print edition and it is not related to the online edition, a divide which is really surprising," he said. The paper had not tried systematically to drive readers from its pages to its Web site, he said.</a:t>
            </a:r>
            <a:br>
              <a:rPr lang="en-US" dirty="0" smtClean="0"/>
            </a:br>
            <a:r>
              <a:rPr lang="en-US" dirty="0" smtClean="0"/>
              <a:t>The redesign comes as the daily attempts to halt a 4-year circulation slide that has seen it lose the top spot in France to rival </a:t>
            </a:r>
            <a:r>
              <a:rPr lang="en-US" dirty="0" smtClean="0">
                <a:hlinkClick r:id="rId8"/>
              </a:rPr>
              <a:t>Le Figaro</a:t>
            </a:r>
            <a:r>
              <a:rPr lang="en-US" dirty="0" smtClean="0"/>
              <a:t>, which </a:t>
            </a:r>
            <a:r>
              <a:rPr lang="en-US" dirty="0" smtClean="0">
                <a:hlinkClick r:id="rId9"/>
              </a:rPr>
              <a:t>redesigned</a:t>
            </a:r>
            <a:r>
              <a:rPr lang="en-US" dirty="0" smtClean="0"/>
              <a:t> last month. The Independent </a:t>
            </a:r>
            <a:r>
              <a:rPr lang="en-US" dirty="0" smtClean="0">
                <a:hlinkClick r:id="rId10"/>
              </a:rPr>
              <a:t>reports</a:t>
            </a:r>
            <a:r>
              <a:rPr lang="en-US" dirty="0" smtClean="0"/>
              <a:t> that sales of Le Figaro rose 4.9 percent between its Oct. 3 </a:t>
            </a:r>
            <a:r>
              <a:rPr lang="en-US" dirty="0" err="1" smtClean="0"/>
              <a:t>relaunch</a:t>
            </a:r>
            <a:r>
              <a:rPr lang="en-US" dirty="0" smtClean="0"/>
              <a:t> and Oct. 26. </a:t>
            </a:r>
          </a:p>
          <a:p>
            <a:r>
              <a:rPr lang="en-US" dirty="0" smtClean="0"/>
              <a:t>From </a:t>
            </a:r>
            <a:r>
              <a:rPr lang="en-US" dirty="0" smtClean="0">
                <a:hlinkClick r:id="rId11"/>
              </a:rPr>
              <a:t>The Business Online</a:t>
            </a:r>
            <a:r>
              <a:rPr lang="en-US" dirty="0" smtClean="0"/>
              <a:t>:</a:t>
            </a:r>
            <a:br>
              <a:rPr lang="en-US" dirty="0" smtClean="0"/>
            </a:br>
            <a:endParaRPr lang="en-US" dirty="0" smtClean="0"/>
          </a:p>
          <a:p>
            <a:r>
              <a:rPr lang="en-US" dirty="0" smtClean="0"/>
              <a:t>In an editorial, Le </a:t>
            </a:r>
            <a:r>
              <a:rPr lang="en-US" dirty="0" err="1" smtClean="0"/>
              <a:t>Monde’s</a:t>
            </a:r>
            <a:r>
              <a:rPr lang="en-US" dirty="0" smtClean="0"/>
              <a:t> chairman, </a:t>
            </a:r>
            <a:r>
              <a:rPr lang="en-US" b="1" dirty="0" smtClean="0"/>
              <a:t>Jean-Marie </a:t>
            </a:r>
            <a:r>
              <a:rPr lang="en-US" b="1" dirty="0" err="1" smtClean="0"/>
              <a:t>Colombani</a:t>
            </a:r>
            <a:r>
              <a:rPr lang="en-US" dirty="0" smtClean="0"/>
              <a:t>, wrote that the paper’s makeover was a response to a news environment in full revolution, one in which information is fast, free, but confusing. Since its last redesign in 1995, competition had emerged on the net, mobile phones and urban </a:t>
            </a:r>
            <a:r>
              <a:rPr lang="en-US" dirty="0" err="1" smtClean="0"/>
              <a:t>freesheets</a:t>
            </a:r>
            <a:r>
              <a:rPr lang="en-US" dirty="0" smtClean="0"/>
              <a:t>, forcing Le Monde into transformation and a fresh look, he said. </a:t>
            </a:r>
          </a:p>
          <a:p>
            <a:r>
              <a:rPr lang="en-US" dirty="0" smtClean="0"/>
              <a:t>The paper would have to focus on providing reliable news, </a:t>
            </a:r>
            <a:r>
              <a:rPr lang="en-US" dirty="0" err="1" smtClean="0"/>
              <a:t>Colombani</a:t>
            </a:r>
            <a:r>
              <a:rPr lang="en-US" dirty="0" smtClean="0"/>
              <a:t> said. It would have to be different, surprising and stimulating. A back-to-basics approach to accurate reporting was needed after the paper’s prestige was damaged a couple of years ago by the highly unflattering book, The Hidden Face of Le Monde. The paper had operating losses of E12m last year and </a:t>
            </a:r>
            <a:r>
              <a:rPr lang="en-US" dirty="0" err="1" smtClean="0"/>
              <a:t>Colombani</a:t>
            </a:r>
            <a:r>
              <a:rPr lang="en-US" dirty="0" smtClean="0"/>
              <a:t> hopes 2006 will be the recovery year – if it survives that long.</a:t>
            </a:r>
          </a:p>
          <a:p>
            <a:endParaRPr lang="cs-CZ"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3794" name="Picture 2" descr="http://www.newsdesigner.com/blog/images/nov05/etflag.jpg"/>
          <p:cNvPicPr>
            <a:picLocks noChangeAspect="1" noChangeArrowheads="1"/>
          </p:cNvPicPr>
          <p:nvPr/>
        </p:nvPicPr>
        <p:blipFill>
          <a:blip r:embed="rId2"/>
          <a:srcRect/>
          <a:stretch>
            <a:fillRect/>
          </a:stretch>
        </p:blipFill>
        <p:spPr bwMode="auto">
          <a:xfrm>
            <a:off x="63500" y="-136525"/>
            <a:ext cx="8486775" cy="1114425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4818" name="Picture 2" descr="http://www.newsdesigner.com/blog/images/nov05/etw.jpg"/>
          <p:cNvPicPr>
            <a:picLocks noChangeAspect="1" noChangeArrowheads="1"/>
          </p:cNvPicPr>
          <p:nvPr/>
        </p:nvPicPr>
        <p:blipFill>
          <a:blip r:embed="rId2"/>
          <a:srcRect/>
          <a:stretch>
            <a:fillRect/>
          </a:stretch>
        </p:blipFill>
        <p:spPr bwMode="auto">
          <a:xfrm>
            <a:off x="63500" y="-136525"/>
            <a:ext cx="8686800" cy="7620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500050"/>
            <a:ext cx="8229600" cy="1143000"/>
          </a:xfrm>
        </p:spPr>
        <p:txBody>
          <a:bodyPr>
            <a:normAutofit fontScale="90000"/>
          </a:bodyPr>
          <a:lstStyle/>
          <a:p>
            <a:r>
              <a:rPr lang="cs-CZ" dirty="0" smtClean="0"/>
              <a:t>NEJLEPŠÍ MULTIMÉDIA</a:t>
            </a:r>
            <a:br>
              <a:rPr lang="cs-CZ" dirty="0" smtClean="0"/>
            </a:br>
            <a:r>
              <a:rPr lang="cs-CZ" dirty="0" smtClean="0"/>
              <a:t>http://www.</a:t>
            </a:r>
            <a:r>
              <a:rPr lang="cs-CZ" dirty="0" err="1" smtClean="0"/>
              <a:t>snd.org</a:t>
            </a:r>
            <a:r>
              <a:rPr lang="cs-CZ" dirty="0" smtClean="0"/>
              <a:t>/2009/09/</a:t>
            </a:r>
            <a:r>
              <a:rPr lang="cs-CZ" dirty="0" err="1" smtClean="0"/>
              <a:t>the</a:t>
            </a:r>
            <a:r>
              <a:rPr lang="cs-CZ" dirty="0" smtClean="0"/>
              <a:t>-</a:t>
            </a:r>
            <a:r>
              <a:rPr lang="cs-CZ" dirty="0" err="1" smtClean="0"/>
              <a:t>best</a:t>
            </a:r>
            <a:r>
              <a:rPr lang="cs-CZ" dirty="0" smtClean="0"/>
              <a:t>-</a:t>
            </a:r>
            <a:r>
              <a:rPr lang="cs-CZ" dirty="0" err="1" smtClean="0"/>
              <a:t>of</a:t>
            </a:r>
            <a:r>
              <a:rPr lang="cs-CZ" dirty="0" smtClean="0"/>
              <a:t>-multimedia-design-</a:t>
            </a:r>
            <a:r>
              <a:rPr lang="cs-CZ" dirty="0" err="1" smtClean="0"/>
              <a:t>winners</a:t>
            </a:r>
            <a:r>
              <a:rPr lang="cs-CZ" dirty="0" smtClean="0"/>
              <a:t>/</a:t>
            </a:r>
            <a:endParaRPr lang="cs-CZ" dirty="0"/>
          </a:p>
        </p:txBody>
      </p:sp>
      <p:sp>
        <p:nvSpPr>
          <p:cNvPr id="3" name="Zástupný symbol pro obsah 2"/>
          <p:cNvSpPr>
            <a:spLocks noGrp="1"/>
          </p:cNvSpPr>
          <p:nvPr>
            <p:ph idx="1"/>
          </p:nvPr>
        </p:nvSpPr>
        <p:spPr>
          <a:xfrm>
            <a:off x="457200" y="2357430"/>
            <a:ext cx="8229600" cy="4525963"/>
          </a:xfrm>
        </p:spPr>
        <p:txBody>
          <a:bodyPr>
            <a:normAutofit fontScale="25000" lnSpcReduction="20000"/>
          </a:bodyPr>
          <a:lstStyle/>
          <a:p>
            <a:r>
              <a:rPr lang="cs-CZ" i="1" dirty="0" smtClean="0"/>
              <a:t>AWARDS OF EXCELLENCE </a:t>
            </a:r>
            <a:endParaRPr lang="cs-CZ" dirty="0" smtClean="0"/>
          </a:p>
          <a:p>
            <a:r>
              <a:rPr lang="cs-CZ" b="1" dirty="0" err="1" smtClean="0"/>
              <a:t>Anticipating</a:t>
            </a:r>
            <a:r>
              <a:rPr lang="cs-CZ" b="1" dirty="0" smtClean="0"/>
              <a:t> </a:t>
            </a:r>
            <a:r>
              <a:rPr lang="cs-CZ" b="1" dirty="0" err="1" smtClean="0"/>
              <a:t>Obama’s</a:t>
            </a:r>
            <a:r>
              <a:rPr lang="cs-CZ" b="1" dirty="0" smtClean="0"/>
              <a:t> </a:t>
            </a:r>
            <a:r>
              <a:rPr lang="cs-CZ" b="1" dirty="0" err="1" smtClean="0"/>
              <a:t>Inauguration</a:t>
            </a:r>
            <a:r>
              <a:rPr lang="cs-CZ" b="1" dirty="0" smtClean="0"/>
              <a:t> on a City </a:t>
            </a:r>
            <a:r>
              <a:rPr lang="cs-CZ" b="1" dirty="0" err="1" smtClean="0"/>
              <a:t>Block</a:t>
            </a:r>
            <a:r>
              <a:rPr lang="cs-CZ" b="1" dirty="0" smtClean="0"/>
              <a:t> in Washington</a:t>
            </a:r>
            <a:r>
              <a:rPr lang="cs-CZ" dirty="0" smtClean="0"/>
              <a:t> </a:t>
            </a:r>
            <a:r>
              <a:rPr lang="cs-CZ" dirty="0" err="1" smtClean="0">
                <a:hlinkClick r:id="rId2" tooltip="nytimes.com"/>
              </a:rPr>
              <a:t>nytimes.com</a:t>
            </a:r>
            <a:r>
              <a:rPr lang="cs-CZ" dirty="0" smtClean="0"/>
              <a:t> </a:t>
            </a:r>
          </a:p>
          <a:p>
            <a:r>
              <a:rPr lang="cs-CZ" b="1" dirty="0" smtClean="0"/>
              <a:t>Basketball </a:t>
            </a:r>
            <a:r>
              <a:rPr lang="cs-CZ" b="1" dirty="0" err="1" smtClean="0"/>
              <a:t>Database</a:t>
            </a:r>
            <a:r>
              <a:rPr lang="cs-CZ" dirty="0" smtClean="0"/>
              <a:t> </a:t>
            </a:r>
            <a:r>
              <a:rPr lang="cs-CZ" dirty="0" err="1" smtClean="0">
                <a:hlinkClick r:id="rId3" tooltip="indystar.com"/>
              </a:rPr>
              <a:t>indystar.com</a:t>
            </a:r>
            <a:r>
              <a:rPr lang="cs-CZ" dirty="0" smtClean="0"/>
              <a:t> </a:t>
            </a:r>
          </a:p>
          <a:p>
            <a:r>
              <a:rPr lang="cs-CZ" b="1" dirty="0" err="1" smtClean="0"/>
              <a:t>Cape</a:t>
            </a:r>
            <a:r>
              <a:rPr lang="cs-CZ" b="1" dirty="0" smtClean="0"/>
              <a:t> </a:t>
            </a:r>
            <a:r>
              <a:rPr lang="cs-CZ" b="1" dirty="0" err="1" smtClean="0"/>
              <a:t>Fear</a:t>
            </a:r>
            <a:r>
              <a:rPr lang="cs-CZ" b="1" dirty="0" smtClean="0"/>
              <a:t> To Down </a:t>
            </a:r>
            <a:r>
              <a:rPr lang="cs-CZ" b="1" dirty="0" err="1" smtClean="0"/>
              <a:t>Here</a:t>
            </a:r>
            <a:r>
              <a:rPr lang="cs-CZ" dirty="0" smtClean="0"/>
              <a:t> </a:t>
            </a:r>
            <a:r>
              <a:rPr lang="cs-CZ" dirty="0" err="1" smtClean="0">
                <a:hlinkClick r:id="rId4" tooltip="Carolinaphotojournalism.org"/>
              </a:rPr>
              <a:t>Carolinaphotojournalism.org</a:t>
            </a:r>
            <a:r>
              <a:rPr lang="cs-CZ" dirty="0" smtClean="0"/>
              <a:t> </a:t>
            </a:r>
          </a:p>
          <a:p>
            <a:r>
              <a:rPr lang="cs-CZ" b="1" dirty="0" err="1" smtClean="0"/>
              <a:t>Common</a:t>
            </a:r>
            <a:r>
              <a:rPr lang="cs-CZ" b="1" dirty="0" smtClean="0"/>
              <a:t> </a:t>
            </a:r>
            <a:r>
              <a:rPr lang="cs-CZ" b="1" dirty="0" err="1" smtClean="0"/>
              <a:t>Ground</a:t>
            </a:r>
            <a:r>
              <a:rPr lang="cs-CZ" dirty="0" smtClean="0"/>
              <a:t> </a:t>
            </a:r>
            <a:r>
              <a:rPr lang="cs-CZ" dirty="0" err="1" smtClean="0"/>
              <a:t>mediastorm.org</a:t>
            </a:r>
            <a:r>
              <a:rPr lang="cs-CZ" dirty="0" smtClean="0"/>
              <a:t> </a:t>
            </a:r>
          </a:p>
          <a:p>
            <a:r>
              <a:rPr lang="cs-CZ" b="1" dirty="0" err="1" smtClean="0"/>
              <a:t>Crossing</a:t>
            </a:r>
            <a:r>
              <a:rPr lang="cs-CZ" b="1" dirty="0" smtClean="0"/>
              <a:t> </a:t>
            </a:r>
            <a:r>
              <a:rPr lang="cs-CZ" b="1" dirty="0" err="1" smtClean="0"/>
              <a:t>the</a:t>
            </a:r>
            <a:r>
              <a:rPr lang="cs-CZ" b="1" dirty="0" smtClean="0"/>
              <a:t> Line: Abuse in </a:t>
            </a:r>
            <a:r>
              <a:rPr lang="cs-CZ" b="1" dirty="0" err="1" smtClean="0"/>
              <a:t>Hawaii</a:t>
            </a:r>
            <a:r>
              <a:rPr lang="cs-CZ" b="1" dirty="0" smtClean="0"/>
              <a:t> </a:t>
            </a:r>
            <a:r>
              <a:rPr lang="cs-CZ" b="1" dirty="0" err="1" smtClean="0"/>
              <a:t>Homes</a:t>
            </a:r>
            <a:r>
              <a:rPr lang="cs-CZ" dirty="0" smtClean="0"/>
              <a:t> </a:t>
            </a:r>
            <a:r>
              <a:rPr lang="cs-CZ" dirty="0" err="1" smtClean="0">
                <a:hlinkClick r:id="rId5" tooltip="honoluluadvertiser.com"/>
              </a:rPr>
              <a:t>honoluluadvertiser.com</a:t>
            </a:r>
            <a:r>
              <a:rPr lang="cs-CZ" dirty="0" smtClean="0"/>
              <a:t> </a:t>
            </a:r>
          </a:p>
          <a:p>
            <a:r>
              <a:rPr lang="cs-CZ" b="1" dirty="0" err="1" smtClean="0"/>
              <a:t>Electoral</a:t>
            </a:r>
            <a:r>
              <a:rPr lang="cs-CZ" b="1" dirty="0" smtClean="0"/>
              <a:t> Explorer</a:t>
            </a:r>
            <a:r>
              <a:rPr lang="cs-CZ" dirty="0" smtClean="0"/>
              <a:t> </a:t>
            </a:r>
            <a:r>
              <a:rPr lang="cs-CZ" dirty="0" err="1" smtClean="0">
                <a:hlinkClick r:id="rId6" tooltip="nytimes.com"/>
              </a:rPr>
              <a:t>nytimes.com</a:t>
            </a:r>
            <a:r>
              <a:rPr lang="cs-CZ" dirty="0" smtClean="0"/>
              <a:t> </a:t>
            </a:r>
          </a:p>
          <a:p>
            <a:r>
              <a:rPr lang="cs-CZ" b="1" dirty="0" smtClean="0"/>
              <a:t>I </a:t>
            </a:r>
            <a:r>
              <a:rPr lang="cs-CZ" b="1" dirty="0" err="1" smtClean="0"/>
              <a:t>Hope</a:t>
            </a:r>
            <a:r>
              <a:rPr lang="cs-CZ" b="1" dirty="0" smtClean="0"/>
              <a:t> So </a:t>
            </a:r>
            <a:r>
              <a:rPr lang="cs-CZ" b="1" dirty="0" err="1" smtClean="0"/>
              <a:t>Too</a:t>
            </a:r>
            <a:r>
              <a:rPr lang="cs-CZ" dirty="0" smtClean="0"/>
              <a:t> </a:t>
            </a:r>
            <a:r>
              <a:rPr lang="cs-CZ" dirty="0" err="1" smtClean="0">
                <a:hlinkClick r:id="rId7" tooltip="nytimes.com"/>
              </a:rPr>
              <a:t>nytimes.com</a:t>
            </a:r>
            <a:r>
              <a:rPr lang="cs-CZ" dirty="0" smtClean="0"/>
              <a:t> </a:t>
            </a:r>
          </a:p>
          <a:p>
            <a:r>
              <a:rPr lang="cs-CZ" b="1" dirty="0" err="1" smtClean="0"/>
              <a:t>Immigration</a:t>
            </a:r>
            <a:r>
              <a:rPr lang="cs-CZ" b="1" dirty="0" smtClean="0"/>
              <a:t> Explorer</a:t>
            </a:r>
            <a:r>
              <a:rPr lang="cs-CZ" dirty="0" smtClean="0"/>
              <a:t> </a:t>
            </a:r>
            <a:r>
              <a:rPr lang="cs-CZ" dirty="0" err="1" smtClean="0">
                <a:hlinkClick r:id="rId8" tooltip="nytimes.com"/>
              </a:rPr>
              <a:t>nytimes.com</a:t>
            </a:r>
            <a:r>
              <a:rPr lang="cs-CZ" dirty="0" smtClean="0"/>
              <a:t> </a:t>
            </a:r>
          </a:p>
          <a:p>
            <a:r>
              <a:rPr lang="cs-CZ" b="1" dirty="0" err="1" smtClean="0"/>
              <a:t>The</a:t>
            </a:r>
            <a:r>
              <a:rPr lang="cs-CZ" b="1" dirty="0" smtClean="0"/>
              <a:t> Last </a:t>
            </a:r>
            <a:r>
              <a:rPr lang="cs-CZ" b="1" dirty="0" err="1" smtClean="0"/>
              <a:t>Minutes</a:t>
            </a:r>
            <a:r>
              <a:rPr lang="cs-CZ" b="1" dirty="0" smtClean="0"/>
              <a:t> </a:t>
            </a:r>
            <a:r>
              <a:rPr lang="cs-CZ" b="1" dirty="0" err="1" smtClean="0"/>
              <a:t>of</a:t>
            </a:r>
            <a:r>
              <a:rPr lang="cs-CZ" b="1" dirty="0" smtClean="0"/>
              <a:t> </a:t>
            </a:r>
            <a:r>
              <a:rPr lang="cs-CZ" b="1" dirty="0" err="1" smtClean="0"/>
              <a:t>Flight</a:t>
            </a:r>
            <a:r>
              <a:rPr lang="cs-CZ" b="1" dirty="0" smtClean="0"/>
              <a:t> 3407</a:t>
            </a:r>
            <a:r>
              <a:rPr lang="cs-CZ" dirty="0" smtClean="0"/>
              <a:t> </a:t>
            </a:r>
            <a:r>
              <a:rPr lang="cs-CZ" dirty="0" err="1" smtClean="0">
                <a:hlinkClick r:id="rId9" tooltip="nytimes.com"/>
              </a:rPr>
              <a:t>nytimes.com</a:t>
            </a:r>
            <a:r>
              <a:rPr lang="cs-CZ" dirty="0" smtClean="0"/>
              <a:t> </a:t>
            </a:r>
          </a:p>
          <a:p>
            <a:r>
              <a:rPr lang="cs-CZ" b="1" dirty="0" err="1" smtClean="0"/>
              <a:t>How</a:t>
            </a:r>
            <a:r>
              <a:rPr lang="cs-CZ" b="1" dirty="0" smtClean="0"/>
              <a:t> </a:t>
            </a:r>
            <a:r>
              <a:rPr lang="cs-CZ" b="1" dirty="0" err="1" smtClean="0"/>
              <a:t>Lezak</a:t>
            </a:r>
            <a:r>
              <a:rPr lang="cs-CZ" b="1" dirty="0" smtClean="0"/>
              <a:t> </a:t>
            </a:r>
            <a:r>
              <a:rPr lang="cs-CZ" b="1" dirty="0" err="1" smtClean="0"/>
              <a:t>Won</a:t>
            </a:r>
            <a:r>
              <a:rPr lang="cs-CZ" b="1" dirty="0" smtClean="0"/>
              <a:t> </a:t>
            </a:r>
            <a:r>
              <a:rPr lang="cs-CZ" b="1" dirty="0" err="1" smtClean="0"/>
              <a:t>Gold</a:t>
            </a:r>
            <a:r>
              <a:rPr lang="cs-CZ" b="1" dirty="0" smtClean="0"/>
              <a:t> in </a:t>
            </a:r>
            <a:r>
              <a:rPr lang="cs-CZ" b="1" dirty="0" err="1" smtClean="0"/>
              <a:t>the</a:t>
            </a:r>
            <a:r>
              <a:rPr lang="cs-CZ" b="1" dirty="0" smtClean="0"/>
              <a:t> 4×100-Meter </a:t>
            </a:r>
            <a:r>
              <a:rPr lang="cs-CZ" b="1" dirty="0" err="1" smtClean="0"/>
              <a:t>Relay</a:t>
            </a:r>
            <a:r>
              <a:rPr lang="cs-CZ" dirty="0" smtClean="0"/>
              <a:t> </a:t>
            </a:r>
            <a:r>
              <a:rPr lang="cs-CZ" dirty="0" err="1" smtClean="0">
                <a:hlinkClick r:id="rId10" tooltip="nytimes.com"/>
              </a:rPr>
              <a:t>nytimes.com</a:t>
            </a:r>
            <a:r>
              <a:rPr lang="cs-CZ" dirty="0" smtClean="0"/>
              <a:t> </a:t>
            </a:r>
          </a:p>
          <a:p>
            <a:r>
              <a:rPr lang="cs-CZ" b="1" dirty="0" err="1" smtClean="0"/>
              <a:t>Madison</a:t>
            </a:r>
            <a:r>
              <a:rPr lang="cs-CZ" b="1" dirty="0" smtClean="0"/>
              <a:t> Budget Game</a:t>
            </a:r>
            <a:r>
              <a:rPr lang="cs-CZ" dirty="0" smtClean="0"/>
              <a:t> </a:t>
            </a:r>
            <a:r>
              <a:rPr lang="cs-CZ" dirty="0" err="1" smtClean="0">
                <a:hlinkClick r:id="rId11" tooltip="madison.com"/>
              </a:rPr>
              <a:t>madison.com</a:t>
            </a:r>
            <a:r>
              <a:rPr lang="cs-CZ" dirty="0" smtClean="0"/>
              <a:t> </a:t>
            </a:r>
          </a:p>
          <a:p>
            <a:r>
              <a:rPr lang="cs-CZ" b="1" dirty="0" smtClean="0"/>
              <a:t>A Map </a:t>
            </a:r>
            <a:r>
              <a:rPr lang="cs-CZ" b="1" dirty="0" err="1" smtClean="0"/>
              <a:t>of</a:t>
            </a:r>
            <a:r>
              <a:rPr lang="cs-CZ" b="1" dirty="0" smtClean="0"/>
              <a:t> </a:t>
            </a:r>
            <a:r>
              <a:rPr lang="cs-CZ" b="1" dirty="0" err="1" smtClean="0"/>
              <a:t>Olympic</a:t>
            </a:r>
            <a:r>
              <a:rPr lang="cs-CZ" b="1" dirty="0" smtClean="0"/>
              <a:t> </a:t>
            </a:r>
            <a:r>
              <a:rPr lang="cs-CZ" b="1" dirty="0" err="1" smtClean="0"/>
              <a:t>Medals</a:t>
            </a:r>
            <a:r>
              <a:rPr lang="cs-CZ" dirty="0" smtClean="0"/>
              <a:t> </a:t>
            </a:r>
            <a:r>
              <a:rPr lang="cs-CZ" dirty="0" err="1" smtClean="0">
                <a:hlinkClick r:id="rId12" tooltip="nytimes.com"/>
              </a:rPr>
              <a:t>nytimes.com</a:t>
            </a:r>
            <a:r>
              <a:rPr lang="cs-CZ" dirty="0" smtClean="0"/>
              <a:t> </a:t>
            </a:r>
          </a:p>
          <a:p>
            <a:r>
              <a:rPr lang="cs-CZ" b="1" dirty="0" err="1" smtClean="0"/>
              <a:t>The</a:t>
            </a:r>
            <a:r>
              <a:rPr lang="cs-CZ" b="1" dirty="0" smtClean="0"/>
              <a:t> </a:t>
            </a:r>
            <a:r>
              <a:rPr lang="cs-CZ" b="1" dirty="0" err="1" smtClean="0"/>
              <a:t>Presidential</a:t>
            </a:r>
            <a:r>
              <a:rPr lang="cs-CZ" b="1" dirty="0" smtClean="0"/>
              <a:t> </a:t>
            </a:r>
            <a:r>
              <a:rPr lang="cs-CZ" b="1" dirty="0" err="1" smtClean="0"/>
              <a:t>Inauguration</a:t>
            </a:r>
            <a:r>
              <a:rPr lang="cs-CZ" b="1" dirty="0" smtClean="0"/>
              <a:t> </a:t>
            </a:r>
            <a:r>
              <a:rPr lang="cs-CZ" b="1" dirty="0" err="1" smtClean="0"/>
              <a:t>of</a:t>
            </a:r>
            <a:r>
              <a:rPr lang="cs-CZ" b="1" dirty="0" smtClean="0"/>
              <a:t> </a:t>
            </a:r>
            <a:r>
              <a:rPr lang="cs-CZ" b="1" dirty="0" err="1" smtClean="0"/>
              <a:t>Barack</a:t>
            </a:r>
            <a:r>
              <a:rPr lang="cs-CZ" b="1" dirty="0" smtClean="0"/>
              <a:t> </a:t>
            </a:r>
            <a:r>
              <a:rPr lang="cs-CZ" b="1" dirty="0" err="1" smtClean="0"/>
              <a:t>Obama</a:t>
            </a:r>
            <a:r>
              <a:rPr lang="cs-CZ" dirty="0" smtClean="0"/>
              <a:t> </a:t>
            </a:r>
            <a:r>
              <a:rPr lang="cs-CZ" dirty="0" err="1" smtClean="0">
                <a:hlinkClick r:id="rId13" tooltip="ap.org"/>
              </a:rPr>
              <a:t>ap.org</a:t>
            </a:r>
            <a:r>
              <a:rPr lang="cs-CZ" dirty="0" smtClean="0"/>
              <a:t> </a:t>
            </a:r>
          </a:p>
          <a:p>
            <a:r>
              <a:rPr lang="cs-CZ" b="1" dirty="0" err="1" smtClean="0"/>
              <a:t>Sacred</a:t>
            </a:r>
            <a:r>
              <a:rPr lang="cs-CZ" b="1" dirty="0" smtClean="0"/>
              <a:t> </a:t>
            </a:r>
            <a:r>
              <a:rPr lang="cs-CZ" b="1" dirty="0" err="1" smtClean="0"/>
              <a:t>Ground</a:t>
            </a:r>
            <a:r>
              <a:rPr lang="cs-CZ" b="1" dirty="0" smtClean="0"/>
              <a:t>: </a:t>
            </a:r>
            <a:r>
              <a:rPr lang="cs-CZ" b="1" dirty="0" err="1" smtClean="0"/>
              <a:t>The</a:t>
            </a:r>
            <a:r>
              <a:rPr lang="cs-CZ" b="1" dirty="0" smtClean="0"/>
              <a:t> </a:t>
            </a:r>
            <a:r>
              <a:rPr lang="cs-CZ" b="1" dirty="0" err="1" smtClean="0"/>
              <a:t>Building</a:t>
            </a:r>
            <a:r>
              <a:rPr lang="cs-CZ" b="1" dirty="0" smtClean="0"/>
              <a:t> </a:t>
            </a:r>
            <a:r>
              <a:rPr lang="cs-CZ" b="1" dirty="0" err="1" smtClean="0"/>
              <a:t>of</a:t>
            </a:r>
            <a:r>
              <a:rPr lang="cs-CZ" b="1" dirty="0" smtClean="0"/>
              <a:t> </a:t>
            </a:r>
            <a:r>
              <a:rPr lang="cs-CZ" b="1" dirty="0" err="1" smtClean="0"/>
              <a:t>the</a:t>
            </a:r>
            <a:r>
              <a:rPr lang="cs-CZ" b="1" dirty="0" smtClean="0"/>
              <a:t> Pentagon </a:t>
            </a:r>
            <a:r>
              <a:rPr lang="cs-CZ" b="1" dirty="0" err="1" smtClean="0"/>
              <a:t>Memorial</a:t>
            </a:r>
            <a:r>
              <a:rPr lang="cs-CZ" dirty="0" smtClean="0"/>
              <a:t> </a:t>
            </a:r>
            <a:r>
              <a:rPr lang="cs-CZ" dirty="0" err="1" smtClean="0">
                <a:hlinkClick r:id="rId14" tooltip="washingtonpost.com"/>
              </a:rPr>
              <a:t>washingtonpost.com</a:t>
            </a:r>
            <a:r>
              <a:rPr lang="cs-CZ" dirty="0" smtClean="0"/>
              <a:t> </a:t>
            </a:r>
          </a:p>
          <a:p>
            <a:r>
              <a:rPr lang="cs-CZ" b="1" dirty="0" smtClean="0"/>
              <a:t>U.S. </a:t>
            </a:r>
            <a:r>
              <a:rPr lang="cs-CZ" b="1" dirty="0" err="1" smtClean="0"/>
              <a:t>Hospital</a:t>
            </a:r>
            <a:r>
              <a:rPr lang="cs-CZ" b="1" dirty="0" smtClean="0"/>
              <a:t> </a:t>
            </a:r>
            <a:r>
              <a:rPr lang="cs-CZ" b="1" dirty="0" err="1" smtClean="0"/>
              <a:t>Death</a:t>
            </a:r>
            <a:r>
              <a:rPr lang="cs-CZ" b="1" dirty="0" smtClean="0"/>
              <a:t> </a:t>
            </a:r>
            <a:r>
              <a:rPr lang="cs-CZ" b="1" dirty="0" err="1" smtClean="0"/>
              <a:t>Rates</a:t>
            </a:r>
            <a:r>
              <a:rPr lang="cs-CZ" dirty="0" smtClean="0"/>
              <a:t> </a:t>
            </a:r>
            <a:r>
              <a:rPr lang="cs-CZ" dirty="0" err="1" smtClean="0">
                <a:hlinkClick r:id="rId15" tooltip="usatoday.com"/>
              </a:rPr>
              <a:t>usatoday.com</a:t>
            </a:r>
            <a:r>
              <a:rPr lang="cs-CZ" dirty="0" smtClean="0"/>
              <a:t> </a:t>
            </a:r>
          </a:p>
          <a:p>
            <a:r>
              <a:rPr lang="cs-CZ" i="1" dirty="0" smtClean="0"/>
              <a:t>BRONZE AWARDS</a:t>
            </a:r>
            <a:endParaRPr lang="cs-CZ" dirty="0" smtClean="0"/>
          </a:p>
          <a:p>
            <a:r>
              <a:rPr lang="cs-CZ" b="1" dirty="0" smtClean="0"/>
              <a:t>A </a:t>
            </a:r>
            <a:r>
              <a:rPr lang="cs-CZ" b="1" dirty="0" err="1" smtClean="0"/>
              <a:t>Day’s</a:t>
            </a:r>
            <a:r>
              <a:rPr lang="cs-CZ" b="1" dirty="0" smtClean="0"/>
              <a:t> </a:t>
            </a:r>
            <a:r>
              <a:rPr lang="cs-CZ" b="1" dirty="0" err="1" smtClean="0"/>
              <a:t>Work</a:t>
            </a:r>
            <a:r>
              <a:rPr lang="cs-CZ" b="1" dirty="0" smtClean="0"/>
              <a:t>, </a:t>
            </a:r>
            <a:r>
              <a:rPr lang="cs-CZ" b="1" dirty="0" err="1" smtClean="0"/>
              <a:t>Four</a:t>
            </a:r>
            <a:r>
              <a:rPr lang="cs-CZ" b="1" dirty="0" smtClean="0"/>
              <a:t> </a:t>
            </a:r>
            <a:r>
              <a:rPr lang="cs-CZ" b="1" dirty="0" err="1" smtClean="0"/>
              <a:t>Days’</a:t>
            </a:r>
            <a:r>
              <a:rPr lang="cs-CZ" b="1" dirty="0" smtClean="0"/>
              <a:t> </a:t>
            </a:r>
            <a:r>
              <a:rPr lang="cs-CZ" b="1" dirty="0" err="1" smtClean="0"/>
              <a:t>Pay</a:t>
            </a:r>
            <a:r>
              <a:rPr lang="cs-CZ" dirty="0" smtClean="0"/>
              <a:t> </a:t>
            </a:r>
            <a:r>
              <a:rPr lang="cs-CZ" dirty="0" err="1" smtClean="0">
                <a:hlinkClick r:id="rId16" tooltip="nytimes.com"/>
              </a:rPr>
              <a:t>nytimes.com</a:t>
            </a:r>
            <a:r>
              <a:rPr lang="cs-CZ" dirty="0" smtClean="0"/>
              <a:t> </a:t>
            </a:r>
          </a:p>
          <a:p>
            <a:r>
              <a:rPr lang="cs-CZ" b="1" dirty="0" err="1" smtClean="0"/>
              <a:t>Election</a:t>
            </a:r>
            <a:r>
              <a:rPr lang="cs-CZ" b="1" dirty="0" smtClean="0"/>
              <a:t> </a:t>
            </a:r>
            <a:r>
              <a:rPr lang="cs-CZ" b="1" dirty="0" err="1" smtClean="0"/>
              <a:t>Results</a:t>
            </a:r>
            <a:r>
              <a:rPr lang="cs-CZ" b="1" dirty="0" smtClean="0"/>
              <a:t> 2008</a:t>
            </a:r>
            <a:r>
              <a:rPr lang="cs-CZ" dirty="0" smtClean="0"/>
              <a:t> </a:t>
            </a:r>
            <a:r>
              <a:rPr lang="cs-CZ" dirty="0" err="1" smtClean="0">
                <a:hlinkClick r:id="rId17" tooltip="nytimes.com"/>
              </a:rPr>
              <a:t>nytimes.com</a:t>
            </a:r>
            <a:r>
              <a:rPr lang="cs-CZ" dirty="0" smtClean="0"/>
              <a:t> </a:t>
            </a:r>
          </a:p>
          <a:p>
            <a:r>
              <a:rPr lang="cs-CZ" b="1" dirty="0" err="1" smtClean="0"/>
              <a:t>Failed</a:t>
            </a:r>
            <a:r>
              <a:rPr lang="cs-CZ" b="1" dirty="0" smtClean="0"/>
              <a:t> </a:t>
            </a:r>
            <a:r>
              <a:rPr lang="cs-CZ" b="1" dirty="0" err="1" smtClean="0"/>
              <a:t>Prostate</a:t>
            </a:r>
            <a:r>
              <a:rPr lang="cs-CZ" b="1" dirty="0" smtClean="0"/>
              <a:t> </a:t>
            </a:r>
            <a:r>
              <a:rPr lang="cs-CZ" b="1" dirty="0" err="1" smtClean="0"/>
              <a:t>Procedures</a:t>
            </a:r>
            <a:r>
              <a:rPr lang="cs-CZ" b="1" dirty="0" smtClean="0"/>
              <a:t> </a:t>
            </a:r>
            <a:r>
              <a:rPr lang="cs-CZ" b="1" dirty="0" err="1" smtClean="0"/>
              <a:t>at</a:t>
            </a:r>
            <a:r>
              <a:rPr lang="cs-CZ" b="1" dirty="0" smtClean="0"/>
              <a:t> </a:t>
            </a:r>
            <a:r>
              <a:rPr lang="cs-CZ" b="1" dirty="0" err="1" smtClean="0"/>
              <a:t>the</a:t>
            </a:r>
            <a:r>
              <a:rPr lang="cs-CZ" b="1" dirty="0" smtClean="0"/>
              <a:t> </a:t>
            </a:r>
            <a:r>
              <a:rPr lang="cs-CZ" b="1" dirty="0" err="1" smtClean="0"/>
              <a:t>Philadelphia</a:t>
            </a:r>
            <a:r>
              <a:rPr lang="cs-CZ" b="1" dirty="0" smtClean="0"/>
              <a:t> V.A.</a:t>
            </a:r>
            <a:r>
              <a:rPr lang="cs-CZ" dirty="0" smtClean="0"/>
              <a:t> </a:t>
            </a:r>
            <a:r>
              <a:rPr lang="cs-CZ" dirty="0" err="1" smtClean="0">
                <a:hlinkClick r:id="rId18" tooltip="nytimes.com"/>
              </a:rPr>
              <a:t>nytimes.com</a:t>
            </a:r>
            <a:r>
              <a:rPr lang="cs-CZ" dirty="0" smtClean="0"/>
              <a:t> </a:t>
            </a:r>
          </a:p>
          <a:p>
            <a:r>
              <a:rPr lang="cs-CZ" b="1" dirty="0" err="1" smtClean="0"/>
              <a:t>Intended</a:t>
            </a:r>
            <a:r>
              <a:rPr lang="cs-CZ" b="1" dirty="0" smtClean="0"/>
              <a:t> </a:t>
            </a:r>
            <a:r>
              <a:rPr lang="cs-CZ" b="1" dirty="0" err="1" smtClean="0"/>
              <a:t>Consequences</a:t>
            </a:r>
            <a:r>
              <a:rPr lang="cs-CZ" dirty="0" smtClean="0"/>
              <a:t> </a:t>
            </a:r>
            <a:r>
              <a:rPr lang="cs-CZ" dirty="0" err="1" smtClean="0">
                <a:hlinkClick r:id="rId19" tooltip="mediastorm.org"/>
              </a:rPr>
              <a:t>mediastorm.org</a:t>
            </a:r>
            <a:r>
              <a:rPr lang="cs-CZ" dirty="0" smtClean="0"/>
              <a:t> </a:t>
            </a:r>
          </a:p>
          <a:p>
            <a:r>
              <a:rPr lang="cs-CZ" b="1" dirty="0" smtClean="0"/>
              <a:t>Jackson’s Billboard </a:t>
            </a:r>
            <a:r>
              <a:rPr lang="cs-CZ" b="1" dirty="0" err="1" smtClean="0"/>
              <a:t>Rankings</a:t>
            </a:r>
            <a:r>
              <a:rPr lang="cs-CZ" b="1" dirty="0" smtClean="0"/>
              <a:t> </a:t>
            </a:r>
            <a:r>
              <a:rPr lang="cs-CZ" b="1" dirty="0" err="1" smtClean="0"/>
              <a:t>Over</a:t>
            </a:r>
            <a:r>
              <a:rPr lang="cs-CZ" b="1" dirty="0" smtClean="0"/>
              <a:t> </a:t>
            </a:r>
            <a:r>
              <a:rPr lang="cs-CZ" b="1" dirty="0" err="1" smtClean="0"/>
              <a:t>Time</a:t>
            </a:r>
            <a:r>
              <a:rPr lang="cs-CZ" dirty="0" smtClean="0"/>
              <a:t> </a:t>
            </a:r>
            <a:r>
              <a:rPr lang="cs-CZ" dirty="0" err="1" smtClean="0">
                <a:hlinkClick r:id="rId20" tooltip="nytimes.com"/>
              </a:rPr>
              <a:t>nytimes.com</a:t>
            </a:r>
            <a:r>
              <a:rPr lang="cs-CZ" dirty="0" smtClean="0"/>
              <a:t> </a:t>
            </a:r>
          </a:p>
          <a:p>
            <a:r>
              <a:rPr lang="cs-CZ" b="1" dirty="0" err="1" smtClean="0"/>
              <a:t>Murder</a:t>
            </a:r>
            <a:r>
              <a:rPr lang="cs-CZ" b="1" dirty="0" smtClean="0"/>
              <a:t>: New York City</a:t>
            </a:r>
            <a:r>
              <a:rPr lang="cs-CZ" dirty="0" smtClean="0"/>
              <a:t> </a:t>
            </a:r>
            <a:r>
              <a:rPr lang="cs-CZ" dirty="0" err="1" smtClean="0">
                <a:hlinkClick r:id="rId21" tooltip="nytimes.com"/>
              </a:rPr>
              <a:t>nytimes.com</a:t>
            </a:r>
            <a:r>
              <a:rPr lang="cs-CZ" dirty="0" smtClean="0"/>
              <a:t> </a:t>
            </a:r>
          </a:p>
          <a:p>
            <a:r>
              <a:rPr lang="cs-CZ" b="1" dirty="0" smtClean="0"/>
              <a:t>New York Plane </a:t>
            </a:r>
            <a:r>
              <a:rPr lang="cs-CZ" b="1" dirty="0" err="1" smtClean="0"/>
              <a:t>Crash</a:t>
            </a:r>
            <a:r>
              <a:rPr lang="cs-CZ" dirty="0" smtClean="0"/>
              <a:t> </a:t>
            </a:r>
            <a:r>
              <a:rPr lang="cs-CZ" dirty="0" smtClean="0">
                <a:hlinkClick r:id="rId22" tooltip="boston.com"/>
              </a:rPr>
              <a:t>boston.</a:t>
            </a:r>
            <a:r>
              <a:rPr lang="cs-CZ" dirty="0" err="1" smtClean="0">
                <a:hlinkClick r:id="rId22" tooltip="boston.com"/>
              </a:rPr>
              <a:t>com</a:t>
            </a:r>
            <a:r>
              <a:rPr lang="cs-CZ" dirty="0" smtClean="0"/>
              <a:t> </a:t>
            </a:r>
          </a:p>
          <a:p>
            <a:r>
              <a:rPr lang="cs-CZ" b="1" dirty="0" err="1" smtClean="0"/>
              <a:t>Pogue</a:t>
            </a:r>
            <a:r>
              <a:rPr lang="cs-CZ" b="1" dirty="0" smtClean="0"/>
              <a:t>-O-Matic </a:t>
            </a:r>
            <a:r>
              <a:rPr lang="cs-CZ" b="1" dirty="0" err="1" smtClean="0"/>
              <a:t>Product</a:t>
            </a:r>
            <a:r>
              <a:rPr lang="cs-CZ" b="1" dirty="0" smtClean="0"/>
              <a:t> </a:t>
            </a:r>
            <a:r>
              <a:rPr lang="cs-CZ" b="1" dirty="0" err="1" smtClean="0"/>
              <a:t>Finder</a:t>
            </a:r>
            <a:r>
              <a:rPr lang="cs-CZ" dirty="0" smtClean="0"/>
              <a:t> </a:t>
            </a:r>
            <a:r>
              <a:rPr lang="cs-CZ" dirty="0" err="1" smtClean="0">
                <a:hlinkClick r:id="rId23" tooltip="nytimes.com"/>
              </a:rPr>
              <a:t>nytimes.com</a:t>
            </a:r>
            <a:r>
              <a:rPr lang="cs-CZ" dirty="0" smtClean="0"/>
              <a:t> </a:t>
            </a:r>
          </a:p>
          <a:p>
            <a:r>
              <a:rPr lang="cs-CZ" b="1" dirty="0" err="1" smtClean="0"/>
              <a:t>War</a:t>
            </a:r>
            <a:r>
              <a:rPr lang="cs-CZ" b="1" dirty="0" smtClean="0"/>
              <a:t> </a:t>
            </a:r>
            <a:r>
              <a:rPr lang="cs-CZ" b="1" dirty="0" err="1" smtClean="0"/>
              <a:t>Without</a:t>
            </a:r>
            <a:r>
              <a:rPr lang="cs-CZ" b="1" dirty="0" smtClean="0"/>
              <a:t> </a:t>
            </a:r>
            <a:r>
              <a:rPr lang="cs-CZ" b="1" dirty="0" err="1" smtClean="0"/>
              <a:t>Borders</a:t>
            </a:r>
            <a:r>
              <a:rPr lang="cs-CZ" b="1" dirty="0" smtClean="0"/>
              <a:t>: </a:t>
            </a:r>
            <a:r>
              <a:rPr lang="cs-CZ" b="1" dirty="0" err="1" smtClean="0"/>
              <a:t>Fueling</a:t>
            </a:r>
            <a:r>
              <a:rPr lang="cs-CZ" b="1" dirty="0" smtClean="0"/>
              <a:t> </a:t>
            </a:r>
            <a:r>
              <a:rPr lang="cs-CZ" b="1" dirty="0" err="1" smtClean="0"/>
              <a:t>Mexico’s</a:t>
            </a:r>
            <a:r>
              <a:rPr lang="cs-CZ" b="1" dirty="0" smtClean="0"/>
              <a:t> </a:t>
            </a:r>
            <a:r>
              <a:rPr lang="cs-CZ" b="1" dirty="0" err="1" smtClean="0"/>
              <a:t>Drug</a:t>
            </a:r>
            <a:r>
              <a:rPr lang="cs-CZ" b="1" dirty="0" smtClean="0"/>
              <a:t> </a:t>
            </a:r>
            <a:r>
              <a:rPr lang="cs-CZ" b="1" dirty="0" err="1" smtClean="0"/>
              <a:t>Trade</a:t>
            </a:r>
            <a:r>
              <a:rPr lang="cs-CZ" dirty="0" smtClean="0"/>
              <a:t> </a:t>
            </a:r>
            <a:r>
              <a:rPr lang="cs-CZ" dirty="0" err="1" smtClean="0">
                <a:hlinkClick r:id="rId24" tooltip="nytimes.com"/>
              </a:rPr>
              <a:t>nytimes.com</a:t>
            </a:r>
            <a:r>
              <a:rPr lang="cs-CZ" dirty="0" smtClean="0"/>
              <a:t> </a:t>
            </a:r>
          </a:p>
          <a:p>
            <a:r>
              <a:rPr lang="cs-CZ" i="1" dirty="0" smtClean="0"/>
              <a:t>SILVER AWARDS</a:t>
            </a:r>
            <a:endParaRPr lang="cs-CZ" dirty="0" smtClean="0"/>
          </a:p>
          <a:p>
            <a:r>
              <a:rPr lang="cs-CZ" b="1" dirty="0" err="1" smtClean="0"/>
              <a:t>Andaman</a:t>
            </a:r>
            <a:r>
              <a:rPr lang="cs-CZ" b="1" dirty="0" smtClean="0"/>
              <a:t> </a:t>
            </a:r>
            <a:r>
              <a:rPr lang="cs-CZ" b="1" dirty="0" err="1" smtClean="0"/>
              <a:t>Rising</a:t>
            </a:r>
            <a:r>
              <a:rPr lang="cs-CZ" dirty="0" smtClean="0"/>
              <a:t> </a:t>
            </a:r>
            <a:r>
              <a:rPr lang="cs-CZ" dirty="0" err="1" smtClean="0">
                <a:hlinkClick r:id="rId25" tooltip="carolinaphotojournalism.org"/>
              </a:rPr>
              <a:t>carolinaphotojournalism.org</a:t>
            </a:r>
            <a:r>
              <a:rPr lang="cs-CZ" dirty="0" smtClean="0"/>
              <a:t> </a:t>
            </a:r>
          </a:p>
          <a:p>
            <a:r>
              <a:rPr lang="cs-CZ" b="1" dirty="0" err="1" smtClean="0"/>
              <a:t>Hurricane</a:t>
            </a:r>
            <a:r>
              <a:rPr lang="cs-CZ" b="1" dirty="0" smtClean="0"/>
              <a:t> </a:t>
            </a:r>
            <a:r>
              <a:rPr lang="cs-CZ" b="1" dirty="0" err="1" smtClean="0"/>
              <a:t>Tracker</a:t>
            </a:r>
            <a:r>
              <a:rPr lang="cs-CZ" dirty="0" smtClean="0"/>
              <a:t> </a:t>
            </a:r>
            <a:r>
              <a:rPr lang="cs-CZ" dirty="0" err="1" smtClean="0">
                <a:hlinkClick r:id="rId26" tooltip="msnbc.com"/>
              </a:rPr>
              <a:t>msnbc.com</a:t>
            </a:r>
            <a:r>
              <a:rPr lang="cs-CZ" dirty="0" smtClean="0"/>
              <a:t> </a:t>
            </a:r>
          </a:p>
          <a:p>
            <a:r>
              <a:rPr lang="cs-CZ" b="1" dirty="0" smtClean="0"/>
              <a:t>Indy 500 Car </a:t>
            </a:r>
            <a:r>
              <a:rPr lang="cs-CZ" b="1" dirty="0" err="1" smtClean="0"/>
              <a:t>Tracker</a:t>
            </a:r>
            <a:r>
              <a:rPr lang="cs-CZ" dirty="0" smtClean="0"/>
              <a:t> </a:t>
            </a:r>
            <a:r>
              <a:rPr lang="cs-CZ" dirty="0" err="1" smtClean="0">
                <a:hlinkClick r:id="rId27" tooltip="indystar.com"/>
              </a:rPr>
              <a:t>indystar.com</a:t>
            </a:r>
            <a:r>
              <a:rPr lang="cs-CZ" dirty="0" smtClean="0"/>
              <a:t> </a:t>
            </a:r>
          </a:p>
          <a:p>
            <a:r>
              <a:rPr lang="cs-CZ" b="1" dirty="0" err="1" smtClean="0"/>
              <a:t>One</a:t>
            </a:r>
            <a:r>
              <a:rPr lang="cs-CZ" b="1" dirty="0" smtClean="0"/>
              <a:t> in 8 </a:t>
            </a:r>
            <a:r>
              <a:rPr lang="cs-CZ" b="1" dirty="0" err="1" smtClean="0"/>
              <a:t>Million</a:t>
            </a:r>
            <a:r>
              <a:rPr lang="cs-CZ" dirty="0" smtClean="0"/>
              <a:t> </a:t>
            </a:r>
            <a:r>
              <a:rPr lang="cs-CZ" dirty="0" err="1" smtClean="0">
                <a:hlinkClick r:id="rId28" tooltip="nytimes.com"/>
              </a:rPr>
              <a:t>nytimes.com</a:t>
            </a:r>
            <a:r>
              <a:rPr lang="cs-CZ" dirty="0" smtClean="0"/>
              <a:t> </a:t>
            </a:r>
          </a:p>
          <a:p>
            <a:r>
              <a:rPr lang="cs-CZ" b="1" dirty="0" smtClean="0"/>
              <a:t>Ted </a:t>
            </a:r>
            <a:r>
              <a:rPr lang="cs-CZ" b="1" dirty="0" err="1" smtClean="0"/>
              <a:t>Kennedy</a:t>
            </a:r>
            <a:r>
              <a:rPr lang="cs-CZ" dirty="0" smtClean="0"/>
              <a:t> </a:t>
            </a:r>
            <a:r>
              <a:rPr lang="cs-CZ" dirty="0" smtClean="0">
                <a:hlinkClick r:id="rId29" tooltip="boston.com"/>
              </a:rPr>
              <a:t>boston.</a:t>
            </a:r>
            <a:r>
              <a:rPr lang="cs-CZ" dirty="0" err="1" smtClean="0">
                <a:hlinkClick r:id="rId29" tooltip="boston.com"/>
              </a:rPr>
              <a:t>com</a:t>
            </a:r>
            <a:r>
              <a:rPr lang="cs-CZ" dirty="0" smtClean="0"/>
              <a:t> </a:t>
            </a:r>
          </a:p>
          <a:p>
            <a:r>
              <a:rPr lang="cs-CZ" b="1" dirty="0" err="1" smtClean="0"/>
              <a:t>Tracking</a:t>
            </a:r>
            <a:r>
              <a:rPr lang="cs-CZ" b="1" dirty="0" smtClean="0"/>
              <a:t> US </a:t>
            </a:r>
            <a:r>
              <a:rPr lang="cs-CZ" b="1" dirty="0" err="1" smtClean="0"/>
              <a:t>Airways</a:t>
            </a:r>
            <a:r>
              <a:rPr lang="cs-CZ" b="1" dirty="0" smtClean="0"/>
              <a:t> </a:t>
            </a:r>
            <a:r>
              <a:rPr lang="cs-CZ" b="1" dirty="0" err="1" smtClean="0"/>
              <a:t>Flight</a:t>
            </a:r>
            <a:r>
              <a:rPr lang="cs-CZ" b="1" dirty="0" smtClean="0"/>
              <a:t> 1549</a:t>
            </a:r>
            <a:r>
              <a:rPr lang="cs-CZ" dirty="0" smtClean="0"/>
              <a:t> </a:t>
            </a:r>
            <a:r>
              <a:rPr lang="cs-CZ" dirty="0" err="1" smtClean="0">
                <a:hlinkClick r:id="rId30" tooltip="nytimes.com"/>
              </a:rPr>
              <a:t>nytimes.com</a:t>
            </a:r>
            <a:r>
              <a:rPr lang="cs-CZ" dirty="0" smtClean="0"/>
              <a:t> </a:t>
            </a:r>
          </a:p>
          <a:p>
            <a:r>
              <a:rPr lang="cs-CZ" i="1" dirty="0" smtClean="0"/>
              <a:t>GOLD AWARDS</a:t>
            </a:r>
            <a:endParaRPr lang="cs-CZ" dirty="0" smtClean="0"/>
          </a:p>
          <a:p>
            <a:r>
              <a:rPr lang="cs-CZ" b="1" dirty="0" err="1" smtClean="0"/>
              <a:t>Choosing</a:t>
            </a:r>
            <a:r>
              <a:rPr lang="cs-CZ" b="1" dirty="0" smtClean="0"/>
              <a:t> a President</a:t>
            </a:r>
            <a:r>
              <a:rPr lang="cs-CZ" dirty="0" smtClean="0"/>
              <a:t> </a:t>
            </a:r>
            <a:r>
              <a:rPr lang="cs-CZ" dirty="0" err="1" smtClean="0">
                <a:hlinkClick r:id="rId31" tooltip="nytimes.com"/>
              </a:rPr>
              <a:t>nytimes.com</a:t>
            </a:r>
            <a:r>
              <a:rPr lang="cs-CZ" dirty="0" smtClean="0"/>
              <a:t> </a:t>
            </a:r>
          </a:p>
          <a:p>
            <a:r>
              <a:rPr lang="cs-CZ" b="1" dirty="0" err="1" smtClean="0"/>
              <a:t>You</a:t>
            </a:r>
            <a:r>
              <a:rPr lang="cs-CZ" b="1" dirty="0" smtClean="0"/>
              <a:t> </a:t>
            </a:r>
            <a:r>
              <a:rPr lang="cs-CZ" b="1" dirty="0" err="1" smtClean="0"/>
              <a:t>Finish</a:t>
            </a:r>
            <a:r>
              <a:rPr lang="cs-CZ" b="1" dirty="0" smtClean="0"/>
              <a:t>, </a:t>
            </a:r>
            <a:r>
              <a:rPr lang="cs-CZ" b="1" dirty="0" err="1" smtClean="0"/>
              <a:t>You</a:t>
            </a:r>
            <a:r>
              <a:rPr lang="cs-CZ" b="1" dirty="0" smtClean="0"/>
              <a:t> </a:t>
            </a:r>
            <a:r>
              <a:rPr lang="cs-CZ" b="1" dirty="0" err="1" smtClean="0"/>
              <a:t>Win</a:t>
            </a:r>
            <a:r>
              <a:rPr lang="cs-CZ" dirty="0" smtClean="0"/>
              <a:t> </a:t>
            </a:r>
            <a:r>
              <a:rPr lang="cs-CZ" dirty="0" err="1" smtClean="0">
                <a:hlinkClick r:id="rId32" tooltip="nytimes.com"/>
              </a:rPr>
              <a:t>nytimes.com</a:t>
            </a:r>
            <a:r>
              <a:rPr lang="cs-CZ" dirty="0" smtClean="0"/>
              <a:t> </a:t>
            </a:r>
          </a:p>
          <a:p>
            <a:endParaRPr lang="cs-CZ"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Infografika</a:t>
            </a:r>
            <a:r>
              <a:rPr lang="cs-CZ" dirty="0" smtClean="0"/>
              <a:t> – vizuální a </a:t>
            </a:r>
            <a:r>
              <a:rPr lang="cs-CZ" dirty="0" err="1" smtClean="0"/>
              <a:t>interakt</a:t>
            </a:r>
            <a:r>
              <a:rPr lang="cs-CZ" dirty="0" smtClean="0"/>
              <a:t>.</a:t>
            </a:r>
            <a:endParaRPr lang="cs-CZ" dirty="0"/>
          </a:p>
        </p:txBody>
      </p:sp>
      <p:sp>
        <p:nvSpPr>
          <p:cNvPr id="3" name="Zástupný symbol pro obsah 2"/>
          <p:cNvSpPr>
            <a:spLocks noGrp="1"/>
          </p:cNvSpPr>
          <p:nvPr>
            <p:ph idx="1"/>
          </p:nvPr>
        </p:nvSpPr>
        <p:spPr/>
        <p:txBody>
          <a:bodyPr/>
          <a:lstStyle/>
          <a:p>
            <a:endParaRPr lang="cs-CZ" dirty="0"/>
          </a:p>
        </p:txBody>
      </p:sp>
      <p:pic>
        <p:nvPicPr>
          <p:cNvPr id="35842" name="Picture 2" descr="http://visualjournalism.com/wp-content/uploads/2009/06/elpais2.jpg"/>
          <p:cNvPicPr>
            <a:picLocks noChangeAspect="1" noChangeArrowheads="1"/>
          </p:cNvPicPr>
          <p:nvPr/>
        </p:nvPicPr>
        <p:blipFill>
          <a:blip r:embed="rId2"/>
          <a:srcRect/>
          <a:stretch>
            <a:fillRect/>
          </a:stretch>
        </p:blipFill>
        <p:spPr bwMode="auto">
          <a:xfrm>
            <a:off x="214282" y="1357298"/>
            <a:ext cx="8858250" cy="54483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5362" name="Picture 2" descr="http://www.colorful-data.net/wp-content/uploads/Handelsblatt-Zukunft5x.jpg"/>
          <p:cNvPicPr>
            <a:picLocks noChangeAspect="1" noChangeArrowheads="1"/>
          </p:cNvPicPr>
          <p:nvPr/>
        </p:nvPicPr>
        <p:blipFill>
          <a:blip r:embed="rId2"/>
          <a:srcRect/>
          <a:stretch>
            <a:fillRect/>
          </a:stretch>
        </p:blipFill>
        <p:spPr bwMode="auto">
          <a:xfrm>
            <a:off x="20158" y="357166"/>
            <a:ext cx="9052436" cy="6373834"/>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err="1" smtClean="0"/>
              <a:t>Infografika</a:t>
            </a:r>
            <a:r>
              <a:rPr lang="cs-CZ" dirty="0" smtClean="0"/>
              <a:t>: kde už nejde o novinařinu</a:t>
            </a:r>
            <a:endParaRPr lang="cs-CZ" dirty="0"/>
          </a:p>
        </p:txBody>
      </p:sp>
      <p:sp>
        <p:nvSpPr>
          <p:cNvPr id="3" name="Zástupný symbol pro obsah 2"/>
          <p:cNvSpPr>
            <a:spLocks noGrp="1"/>
          </p:cNvSpPr>
          <p:nvPr>
            <p:ph idx="1"/>
          </p:nvPr>
        </p:nvSpPr>
        <p:spPr/>
        <p:txBody>
          <a:bodyPr/>
          <a:lstStyle/>
          <a:p>
            <a:r>
              <a:rPr lang="cs-CZ" b="1" dirty="0" smtClean="0"/>
              <a:t>http://visualjournalism.com/tiger-woods-chased-by-his-wife-in-animated-news-from-apple-daily/2009/12/05/</a:t>
            </a:r>
            <a:endParaRPr lang="cs-CZ"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WSJ</a:t>
            </a:r>
            <a:endParaRPr lang="cs-CZ" dirty="0"/>
          </a:p>
        </p:txBody>
      </p:sp>
      <p:sp>
        <p:nvSpPr>
          <p:cNvPr id="3" name="Zástupný symbol pro obsah 2"/>
          <p:cNvSpPr>
            <a:spLocks noGrp="1"/>
          </p:cNvSpPr>
          <p:nvPr>
            <p:ph idx="1"/>
          </p:nvPr>
        </p:nvSpPr>
        <p:spPr/>
        <p:txBody>
          <a:bodyPr>
            <a:normAutofit fontScale="25000" lnSpcReduction="20000"/>
          </a:bodyPr>
          <a:lstStyle/>
          <a:p>
            <a:r>
              <a:rPr lang="en-US" dirty="0" smtClean="0"/>
              <a:t>Muted Change at the </a:t>
            </a:r>
            <a:r>
              <a:rPr lang="en-US" i="1" dirty="0" smtClean="0"/>
              <a:t>WSJ</a:t>
            </a:r>
            <a:endParaRPr lang="en-US" dirty="0" smtClean="0"/>
          </a:p>
          <a:p>
            <a:r>
              <a:rPr lang="en-US" b="1" dirty="0" smtClean="0"/>
              <a:t>RELATED RESOURCES</a:t>
            </a:r>
            <a:br>
              <a:rPr lang="en-US" b="1" dirty="0" smtClean="0"/>
            </a:br>
            <a:endParaRPr lang="en-US" b="1" dirty="0" smtClean="0"/>
          </a:p>
          <a:p>
            <a:r>
              <a:rPr lang="en-US" dirty="0" smtClean="0"/>
              <a:t/>
            </a:r>
            <a:br>
              <a:rPr lang="en-US" dirty="0" smtClean="0"/>
            </a:br>
            <a:r>
              <a:rPr lang="en-US" i="1" dirty="0" smtClean="0">
                <a:hlinkClick r:id="rId2"/>
              </a:rPr>
              <a:t>WSJ</a:t>
            </a:r>
            <a:r>
              <a:rPr lang="en-US" dirty="0" smtClean="0">
                <a:hlinkClick r:id="rId2"/>
              </a:rPr>
              <a:t> publisher L. Gordon </a:t>
            </a:r>
            <a:r>
              <a:rPr lang="en-US" dirty="0" err="1" smtClean="0">
                <a:hlinkClick r:id="rId2"/>
              </a:rPr>
              <a:t>Crovitz</a:t>
            </a:r>
            <a:r>
              <a:rPr lang="en-US" dirty="0" smtClean="0">
                <a:hlinkClick r:id="rId2"/>
              </a:rPr>
              <a:t>' letter to readers</a:t>
            </a:r>
            <a:r>
              <a:rPr lang="en-US" dirty="0" smtClean="0"/>
              <a:t/>
            </a:r>
            <a:br>
              <a:rPr lang="en-US" dirty="0" smtClean="0"/>
            </a:br>
            <a:r>
              <a:rPr lang="en-US" dirty="0" smtClean="0"/>
              <a:t/>
            </a:r>
            <a:br>
              <a:rPr lang="en-US" dirty="0" smtClean="0"/>
            </a:br>
            <a:r>
              <a:rPr lang="en-US" dirty="0" smtClean="0">
                <a:hlinkClick r:id="rId3"/>
              </a:rPr>
              <a:t>Press kit for the new </a:t>
            </a:r>
            <a:r>
              <a:rPr lang="en-US" i="1" dirty="0" smtClean="0">
                <a:hlinkClick r:id="rId3"/>
              </a:rPr>
              <a:t>Journal</a:t>
            </a:r>
            <a:r>
              <a:rPr lang="en-US" dirty="0" smtClean="0"/>
              <a:t/>
            </a:r>
            <a:br>
              <a:rPr lang="en-US" dirty="0" smtClean="0"/>
            </a:br>
            <a:r>
              <a:rPr lang="en-US" dirty="0" smtClean="0"/>
              <a:t/>
            </a:r>
            <a:br>
              <a:rPr lang="en-US" dirty="0" smtClean="0"/>
            </a:br>
            <a:r>
              <a:rPr lang="en-US" dirty="0" smtClean="0">
                <a:hlinkClick r:id="rId4"/>
              </a:rPr>
              <a:t>Click here</a:t>
            </a:r>
            <a:r>
              <a:rPr lang="en-US" dirty="0" smtClean="0"/>
              <a:t> to learn more about our </a:t>
            </a:r>
            <a:r>
              <a:rPr lang="en-US" b="1" dirty="0" smtClean="0"/>
              <a:t>visual journalism seminars.</a:t>
            </a:r>
            <a:r>
              <a:rPr lang="en-US" dirty="0" smtClean="0"/>
              <a:t/>
            </a:r>
            <a:br>
              <a:rPr lang="en-US" dirty="0" smtClean="0"/>
            </a:br>
            <a:r>
              <a:rPr lang="en-US" dirty="0" smtClean="0"/>
              <a:t/>
            </a:r>
            <a:br>
              <a:rPr lang="en-US" dirty="0" smtClean="0"/>
            </a:br>
            <a:r>
              <a:rPr lang="en-US" b="1" dirty="0" smtClean="0"/>
              <a:t>Sign up to receive Design Desk by e-mail:</a:t>
            </a:r>
            <a:br>
              <a:rPr lang="en-US" b="1" dirty="0" smtClean="0"/>
            </a:br>
            <a:r>
              <a:rPr lang="en-US" dirty="0" smtClean="0">
                <a:hlinkClick r:id="rId5"/>
              </a:rPr>
              <a:t>Click </a:t>
            </a:r>
            <a:r>
              <a:rPr lang="en-US" dirty="0" err="1" smtClean="0">
                <a:hlinkClick r:id="rId5"/>
              </a:rPr>
              <a:t>here</a:t>
            </a:r>
            <a:r>
              <a:rPr lang="en-US" dirty="0" err="1" smtClean="0"/>
              <a:t>The</a:t>
            </a:r>
            <a:r>
              <a:rPr lang="en-US" dirty="0" smtClean="0"/>
              <a:t> redesign of the nation's top business newspaper won't likely cause any revolutions in journalistic circles. Instead it appears -- not surprisingly -- that the decision to change </a:t>
            </a:r>
            <a:r>
              <a:rPr lang="en-US" i="1" dirty="0" smtClean="0"/>
              <a:t>The Wall Street Journal</a:t>
            </a:r>
            <a:r>
              <a:rPr lang="en-US" dirty="0" smtClean="0"/>
              <a:t> was driven by economic concerns. </a:t>
            </a:r>
            <a:br>
              <a:rPr lang="en-US" dirty="0" smtClean="0"/>
            </a:br>
            <a:endParaRPr lang="en-US" dirty="0" smtClean="0"/>
          </a:p>
          <a:p>
            <a:r>
              <a:rPr lang="en-US" dirty="0" smtClean="0"/>
              <a:t>The </a:t>
            </a:r>
            <a:r>
              <a:rPr lang="en-US" i="1" dirty="0" smtClean="0"/>
              <a:t>Journal</a:t>
            </a:r>
            <a:r>
              <a:rPr lang="en-US" dirty="0" smtClean="0"/>
              <a:t> launched its new design Tuesday with a narrower, 48-inch web width. With the smaller page size and fewer columns, ads have new prominence, especially on section fronts. Improved typography, charts/graphics, refers and Web teases represent a few of the improvements made to the </a:t>
            </a:r>
            <a:r>
              <a:rPr lang="en-US" i="1" dirty="0" smtClean="0"/>
              <a:t>Journal</a:t>
            </a:r>
            <a:r>
              <a:rPr lang="en-US" dirty="0" smtClean="0"/>
              <a:t>.</a:t>
            </a:r>
          </a:p>
          <a:p>
            <a:r>
              <a:rPr lang="en-US" dirty="0" smtClean="0"/>
              <a:t>The new design, led by </a:t>
            </a:r>
            <a:r>
              <a:rPr lang="en-US" dirty="0" smtClean="0">
                <a:hlinkClick r:id="rId6"/>
              </a:rPr>
              <a:t>Dr. Mario Garcia</a:t>
            </a:r>
            <a:r>
              <a:rPr lang="en-US" dirty="0" smtClean="0"/>
              <a:t> (a </a:t>
            </a:r>
            <a:r>
              <a:rPr lang="en-US" dirty="0" err="1" smtClean="0"/>
              <a:t>Poynter</a:t>
            </a:r>
            <a:r>
              <a:rPr lang="en-US" dirty="0" smtClean="0"/>
              <a:t> Affiliate for Visual Journalism and a member of our National Advisory Board), closely resembles the </a:t>
            </a:r>
            <a:r>
              <a:rPr lang="en-US" i="1" dirty="0" smtClean="0"/>
              <a:t>Journal</a:t>
            </a:r>
            <a:r>
              <a:rPr lang="en-US" dirty="0" smtClean="0"/>
              <a:t>'s tabloid-size European and Asian editions.  </a:t>
            </a:r>
          </a:p>
          <a:p>
            <a:r>
              <a:rPr lang="en-US" dirty="0" smtClean="0"/>
              <a:t>Page courtesy of </a:t>
            </a:r>
            <a:r>
              <a:rPr lang="en-US" i="1" dirty="0" smtClean="0"/>
              <a:t>The Wall Street Journal</a:t>
            </a:r>
            <a:endParaRPr lang="en-US" dirty="0" smtClean="0"/>
          </a:p>
          <a:p>
            <a:r>
              <a:rPr lang="en-US" b="1" dirty="0" smtClean="0"/>
              <a:t>Click on the page above to see a larger image of </a:t>
            </a:r>
            <a:r>
              <a:rPr lang="en-US" b="1" i="1" dirty="0" smtClean="0"/>
              <a:t>The Wall Street Journal</a:t>
            </a:r>
            <a:r>
              <a:rPr lang="en-US" b="1" dirty="0" smtClean="0"/>
              <a:t>'s redesign.</a:t>
            </a:r>
          </a:p>
          <a:p>
            <a:r>
              <a:rPr lang="en-US" dirty="0" smtClean="0"/>
              <a:t>Overall, the </a:t>
            </a:r>
            <a:r>
              <a:rPr lang="en-US" i="1" dirty="0" smtClean="0"/>
              <a:t>Journal</a:t>
            </a:r>
            <a:r>
              <a:rPr lang="en-US" dirty="0" smtClean="0"/>
              <a:t> does not appear radically different. Missing is the long-familiar sixth column, but otherwise the front page looks fairly similar. The other changes to the front are not particularly noteworthy: The refers above the flag are not new to the </a:t>
            </a:r>
            <a:r>
              <a:rPr lang="en-US" i="1" dirty="0" smtClean="0"/>
              <a:t>Journal</a:t>
            </a:r>
            <a:r>
              <a:rPr lang="en-US" dirty="0" smtClean="0"/>
              <a:t>, but with increased use of color and some typographical changes they seem to take on increased importance. Likewise, the stock ticker under the flag debuted years ago in </a:t>
            </a:r>
            <a:r>
              <a:rPr lang="en-US" i="1" dirty="0" smtClean="0"/>
              <a:t>USA Today</a:t>
            </a:r>
            <a:r>
              <a:rPr lang="en-US" dirty="0" smtClean="0"/>
              <a:t>, but is new to the </a:t>
            </a:r>
            <a:r>
              <a:rPr lang="en-US" i="1" dirty="0" smtClean="0"/>
              <a:t>Journal</a:t>
            </a:r>
            <a:r>
              <a:rPr lang="en-US" dirty="0" smtClean="0"/>
              <a:t>. Most striking of all is the two-column advertisement tucked into the bottom right corner. It feels proportionally larger than before the redesign, due to loss of the sixth column.</a:t>
            </a:r>
          </a:p>
          <a:p>
            <a:r>
              <a:rPr lang="en-US" dirty="0" smtClean="0"/>
              <a:t>The advertising throughout the redesigned </a:t>
            </a:r>
            <a:r>
              <a:rPr lang="en-US" i="1" dirty="0" smtClean="0"/>
              <a:t>Journal </a:t>
            </a:r>
            <a:r>
              <a:rPr lang="en-US" dirty="0" smtClean="0"/>
              <a:t>is much more sophisticated than the ads in most daily newspapers. Whether that can be sustained will have to be seen, but on the redesign's launch, the Intel, Computer Associates and Barney Smith advertisements were clean, readable and not intrusive. There are several creative ads that divide the page into quarters; a single ad occupying the top left and bottom right of the page (see the Sprint ad on the back of the Marketplace section) and it seems likely that there will be more unusual shapes and placements in the future. For the </a:t>
            </a:r>
            <a:r>
              <a:rPr lang="en-US" i="1" dirty="0" smtClean="0"/>
              <a:t>Journal</a:t>
            </a:r>
            <a:r>
              <a:rPr lang="en-US" dirty="0" smtClean="0"/>
              <a:t>, one of the most important things coming out of this redesign will be the adherence to </a:t>
            </a:r>
            <a:r>
              <a:rPr lang="en-US" dirty="0" smtClean="0">
                <a:hlinkClick r:id="rId7"/>
              </a:rPr>
              <a:t>Standard Advertising Units</a:t>
            </a:r>
            <a:r>
              <a:rPr lang="en-US" dirty="0" smtClean="0"/>
              <a:t>.</a:t>
            </a:r>
          </a:p>
          <a:p>
            <a:r>
              <a:rPr lang="en-US" dirty="0" smtClean="0"/>
              <a:t>Pages courtesy of </a:t>
            </a:r>
            <a:r>
              <a:rPr lang="en-US" i="1" dirty="0" smtClean="0"/>
              <a:t>The Wall Street Journal</a:t>
            </a:r>
            <a:endParaRPr lang="en-US" dirty="0" smtClean="0"/>
          </a:p>
          <a:p>
            <a:r>
              <a:rPr lang="en-US" b="1" dirty="0" smtClean="0"/>
              <a:t>Click on the image above for a PDF of </a:t>
            </a:r>
            <a:r>
              <a:rPr lang="en-US" b="1" i="1" dirty="0" smtClean="0"/>
              <a:t>The Wall Street Journal</a:t>
            </a:r>
            <a:r>
              <a:rPr lang="en-US" b="1" dirty="0" smtClean="0"/>
              <a:t>'s readers' guide, which explains the paper's new design.</a:t>
            </a:r>
          </a:p>
          <a:p>
            <a:r>
              <a:rPr lang="en-US" dirty="0" smtClean="0"/>
              <a:t>The color palette and typography are close to what was already in place, but have been refined. The colors are slightly brighter than the champagne-inspired palette that debuted a few years ago. Column sigs now have a colored background that further separates from the traditional woodcuts, but are still distinct and different from most other newspapers. The typography is clean and easy to read and, for most readers, not different enough to be noticed.</a:t>
            </a:r>
          </a:p>
          <a:p>
            <a:r>
              <a:rPr lang="en-US" dirty="0" smtClean="0"/>
              <a:t>Also introduced are more charts and graphics. These appear on section fronts and inside stories. Charts are most prominently used to replace listings in the Money &amp; Investing section. Overall, these charts and graphics are sophisticated and seem a welcome addition to the newspaper, as they help to show trends rather than just list facts.</a:t>
            </a:r>
          </a:p>
          <a:p>
            <a:r>
              <a:rPr lang="en-US" dirty="0" smtClean="0"/>
              <a:t>Acknowledging the influence of </a:t>
            </a:r>
            <a:r>
              <a:rPr lang="en-US" dirty="0" smtClean="0">
                <a:hlinkClick r:id="rId8"/>
              </a:rPr>
              <a:t>WSJ.com</a:t>
            </a:r>
            <a:r>
              <a:rPr lang="en-US" dirty="0" smtClean="0"/>
              <a:t> and the breadth of storytelling online that is sometimes limited in print newspapers, the </a:t>
            </a:r>
            <a:r>
              <a:rPr lang="en-US" i="1" dirty="0" smtClean="0"/>
              <a:t>Journal</a:t>
            </a:r>
            <a:r>
              <a:rPr lang="en-US" dirty="0" smtClean="0"/>
              <a:t> added a slew of Web refers. They bring the look of the site to the printed page, with curved headers and the distinctive blue tints (when in color). The boxes seem a little out of character when compared to the rest of the newspaper. The white title bars -- which are a small point size -- seem to be a color-registration challenge.</a:t>
            </a:r>
          </a:p>
          <a:p>
            <a:r>
              <a:rPr lang="en-US" dirty="0" smtClean="0"/>
              <a:t>The overall redesign is not groundbreaking, but definitely upholds the </a:t>
            </a:r>
            <a:r>
              <a:rPr lang="en-US" i="1" dirty="0" smtClean="0"/>
              <a:t>Journal</a:t>
            </a:r>
            <a:r>
              <a:rPr lang="en-US" dirty="0" smtClean="0"/>
              <a:t>'s heritage. The What's News columns and the hooded feature story (formerly of the fourth column, now in the third) are </a:t>
            </a:r>
            <a:r>
              <a:rPr lang="en-US" i="1" dirty="0" smtClean="0"/>
              <a:t>Journal </a:t>
            </a:r>
            <a:r>
              <a:rPr lang="en-US" dirty="0" smtClean="0"/>
              <a:t>staples and don't seem significantly changed. The redesign seems to respect the loyalty of most </a:t>
            </a:r>
            <a:r>
              <a:rPr lang="en-US" i="1" dirty="0" smtClean="0"/>
              <a:t>Journal </a:t>
            </a:r>
            <a:r>
              <a:rPr lang="en-US" dirty="0" smtClean="0"/>
              <a:t>readers and makes enough changes to warrant a closer look -- but few enough to avoid driving anyone away.</a:t>
            </a:r>
          </a:p>
          <a:p>
            <a:endParaRPr lang="cs-CZ"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8434" name="Picture 2" descr="http://www.newsdesigner.com/blog/images/dec05/hcov.jpg"/>
          <p:cNvPicPr>
            <a:picLocks noChangeAspect="1" noChangeArrowheads="1"/>
          </p:cNvPicPr>
          <p:nvPr/>
        </p:nvPicPr>
        <p:blipFill>
          <a:blip r:embed="rId2"/>
          <a:srcRect/>
          <a:stretch>
            <a:fillRect/>
          </a:stretch>
        </p:blipFill>
        <p:spPr bwMode="auto">
          <a:xfrm>
            <a:off x="0" y="100597"/>
            <a:ext cx="9144000" cy="654311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1026" name="Picture 2" descr="blog post image"/>
          <p:cNvPicPr>
            <a:picLocks noGrp="1" noChangeAspect="1" noChangeArrowheads="1"/>
          </p:cNvPicPr>
          <p:nvPr>
            <p:ph idx="1"/>
          </p:nvPr>
        </p:nvPicPr>
        <p:blipFill>
          <a:blip r:embed="rId2"/>
          <a:srcRect/>
          <a:stretch>
            <a:fillRect/>
          </a:stretch>
        </p:blipFill>
        <p:spPr bwMode="auto">
          <a:xfrm>
            <a:off x="2500298" y="464800"/>
            <a:ext cx="3857652" cy="566136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7410" name="Picture 2" descr="http://www.newsdesigner.com/blog/images/dec05/hfin.jpg"/>
          <p:cNvPicPr>
            <a:picLocks noChangeAspect="1" noChangeArrowheads="1"/>
          </p:cNvPicPr>
          <p:nvPr/>
        </p:nvPicPr>
        <p:blipFill>
          <a:blip r:embed="rId2"/>
          <a:srcRect/>
          <a:stretch>
            <a:fillRect/>
          </a:stretch>
        </p:blipFill>
        <p:spPr bwMode="auto">
          <a:xfrm>
            <a:off x="-32" y="-24"/>
            <a:ext cx="9160338" cy="655480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6386" name="Picture 2" descr="http://www.newsdesigner.com/blog/images/dec05/hwp.jpg"/>
          <p:cNvPicPr>
            <a:picLocks noChangeAspect="1" noChangeArrowheads="1"/>
          </p:cNvPicPr>
          <p:nvPr/>
        </p:nvPicPr>
        <p:blipFill>
          <a:blip r:embed="rId2"/>
          <a:srcRect/>
          <a:stretch>
            <a:fillRect/>
          </a:stretch>
        </p:blipFill>
        <p:spPr bwMode="auto">
          <a:xfrm>
            <a:off x="71406" y="214290"/>
            <a:ext cx="8937656" cy="6272039"/>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43010" name="Picture 2" descr="blog post image"/>
          <p:cNvPicPr>
            <a:picLocks noChangeAspect="1" noChangeArrowheads="1"/>
          </p:cNvPicPr>
          <p:nvPr/>
        </p:nvPicPr>
        <p:blipFill>
          <a:blip r:embed="rId2"/>
          <a:srcRect/>
          <a:stretch>
            <a:fillRect/>
          </a:stretch>
        </p:blipFill>
        <p:spPr bwMode="auto">
          <a:xfrm>
            <a:off x="1214414" y="1428736"/>
            <a:ext cx="6200818" cy="442915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9458" name="Picture 2" descr="http://www.newsdesigner.com/blog/images/dec05/hd.jpg"/>
          <p:cNvPicPr>
            <a:picLocks noChangeAspect="1" noChangeArrowheads="1"/>
          </p:cNvPicPr>
          <p:nvPr/>
        </p:nvPicPr>
        <p:blipFill>
          <a:blip r:embed="rId2"/>
          <a:srcRect/>
          <a:stretch>
            <a:fillRect/>
          </a:stretch>
        </p:blipFill>
        <p:spPr bwMode="auto">
          <a:xfrm>
            <a:off x="155379" y="285728"/>
            <a:ext cx="9060091" cy="6357958"/>
          </a:xfrm>
          <a:prstGeom prst="rect">
            <a:avLst/>
          </a:prstGeom>
          <a:noFill/>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2&quot;/&gt;&lt;property id=&quot;20307&quot; value=&quot;256&quot;/&gt;&lt;/object&gt;&lt;object type=&quot;3&quot; unique_id=&quot;10026&quot;&gt;&lt;property id=&quot;20148&quot; value=&quot;5&quot;/&gt;&lt;property id=&quot;20300&quot; value=&quot;Slide 2&quot;/&gt;&lt;property id=&quot;20307&quot; value=&quot;257&quot;/&gt;&lt;/object&gt;&lt;object type=&quot;3&quot; unique_id=&quot;10055&quot;&gt;&lt;property id=&quot;20148&quot; value=&quot;5&quot;/&gt;&lt;property id=&quot;20300&quot; value=&quot;Slide 3&quot;/&gt;&lt;property id=&quot;20307&quot; value=&quot;258&quot;/&gt;&lt;/object&gt;&lt;object type=&quot;3&quot; unique_id=&quot;10096&quot;&gt;&lt;property id=&quot;20148&quot; value=&quot;5&quot;/&gt;&lt;property id=&quot;20300&quot; value=&quot;Slide 4&quot;/&gt;&lt;property id=&quot;20307&quot; value=&quot;259&quot;/&gt;&lt;/object&gt;&lt;object type=&quot;3&quot; unique_id=&quot;10097&quot;&gt;&lt;property id=&quot;20148&quot; value=&quot;5&quot;/&gt;&lt;property id=&quot;20300&quot; value=&quot;Slide 6&quot;/&gt;&lt;property id=&quot;20307&quot; value=&quot;260&quot;/&gt;&lt;/object&gt;&lt;object type=&quot;3&quot; unique_id=&quot;10098&quot;&gt;&lt;property id=&quot;20148&quot; value=&quot;5&quot;/&gt;&lt;property id=&quot;20300&quot; value=&quot;Slide 7&quot;/&gt;&lt;property id=&quot;20307&quot; value=&quot;261&quot;/&gt;&lt;/object&gt;&lt;object type=&quot;3&quot; unique_id=&quot;10099&quot;&gt;&lt;property id=&quot;20148&quot; value=&quot;5&quot;/&gt;&lt;property id=&quot;20300&quot; value=&quot;Slide 9&quot;/&gt;&lt;property id=&quot;20307&quot; value=&quot;262&quot;/&gt;&lt;/object&gt;&lt;object type=&quot;3&quot; unique_id=&quot;10127&quot;&gt;&lt;property id=&quot;20148&quot; value=&quot;5&quot;/&gt;&lt;property id=&quot;20300&quot; value=&quot;Slide 11&quot;/&gt;&lt;property id=&quot;20307&quot; value=&quot;263&quot;/&gt;&lt;/object&gt;&lt;object type=&quot;3&quot; unique_id=&quot;10198&quot;&gt;&lt;property id=&quot;20148&quot; value=&quot;5&quot;/&gt;&lt;property id=&quot;20300&quot; value=&quot;Slide 14&quot;/&gt;&lt;property id=&quot;20307&quot; value=&quot;264&quot;/&gt;&lt;/object&gt;&lt;object type=&quot;3&quot; unique_id=&quot;10243&quot;&gt;&lt;property id=&quot;20148&quot; value=&quot;5&quot;/&gt;&lt;property id=&quot;20300&quot; value=&quot;Slide 15&quot;/&gt;&lt;property id=&quot;20307&quot; value=&quot;265&quot;/&gt;&lt;/object&gt;&lt;object type=&quot;3&quot; unique_id=&quot;10244&quot;&gt;&lt;property id=&quot;20148&quot; value=&quot;5&quot;/&gt;&lt;property id=&quot;20300&quot; value=&quot;Slide 16&quot;/&gt;&lt;property id=&quot;20307&quot; value=&quot;266&quot;/&gt;&lt;/object&gt;&lt;object type=&quot;3&quot; unique_id=&quot;10362&quot;&gt;&lt;property id=&quot;20148&quot; value=&quot;5&quot;/&gt;&lt;property id=&quot;20300&quot; value=&quot;Slide 17&quot;/&gt;&lt;property id=&quot;20307&quot; value=&quot;267&quot;/&gt;&lt;/object&gt;&lt;object type=&quot;3&quot; unique_id=&quot;10419&quot;&gt;&lt;property id=&quot;20148&quot; value=&quot;5&quot;/&gt;&lt;property id=&quot;20300&quot; value=&quot;Slide 18&quot;/&gt;&lt;property id=&quot;20307&quot; value=&quot;268&quot;/&gt;&lt;/object&gt;&lt;object type=&quot;3&quot; unique_id=&quot;10420&quot;&gt;&lt;property id=&quot;20148&quot; value=&quot;5&quot;/&gt;&lt;property id=&quot;20300&quot; value=&quot;Slide 19&quot;/&gt;&lt;property id=&quot;20307&quot; value=&quot;269&quot;/&gt;&lt;/object&gt;&lt;object type=&quot;3&quot; unique_id=&quot;10469&quot;&gt;&lt;property id=&quot;20148&quot; value=&quot;5&quot;/&gt;&lt;property id=&quot;20300&quot; value=&quot;Slide 20 - &amp;quot;Vertikální struktura - moderní&amp;quot;&quot;/&gt;&lt;property id=&quot;20307&quot; value=&quot;270&quot;/&gt;&lt;/object&gt;&lt;object type=&quot;3&quot; unique_id=&quot;10521&quot;&gt;&lt;property id=&quot;20148&quot; value=&quot;5&quot;/&gt;&lt;property id=&quot;20300&quot; value=&quot;Slide 21&quot;/&gt;&lt;property id=&quot;20307&quot; value=&quot;271&quot;/&gt;&lt;/object&gt;&lt;object type=&quot;3&quot; unique_id=&quot;10630&quot;&gt;&lt;property id=&quot;20148&quot; value=&quot;5&quot;/&gt;&lt;property id=&quot;20300&quot; value=&quot;Slide 22&quot;/&gt;&lt;property id=&quot;20307&quot; value=&quot;272&quot;/&gt;&lt;/object&gt;&lt;object type=&quot;3&quot; unique_id=&quot;10631&quot;&gt;&lt;property id=&quot;20148&quot; value=&quot;5&quot;/&gt;&lt;property id=&quot;20300&quot; value=&quot;Slide 25&quot;/&gt;&lt;property id=&quot;20307&quot; value=&quot;273&quot;/&gt;&lt;/object&gt;&lt;object type=&quot;3&quot; unique_id=&quot;10712&quot;&gt;&lt;property id=&quot;20148&quot; value=&quot;5&quot;/&gt;&lt;property id=&quot;20300&quot; value=&quot;Slide 23&quot;/&gt;&lt;property id=&quot;20307&quot; value=&quot;274&quot;/&gt;&lt;/object&gt;&lt;object type=&quot;3&quot; unique_id=&quot;10713&quot;&gt;&lt;property id=&quot;20148&quot; value=&quot;5&quot;/&gt;&lt;property id=&quot;20300&quot; value=&quot;Slide 24&quot;/&gt;&lt;property id=&quot;20307&quot; value=&quot;275&quot;/&gt;&lt;/object&gt;&lt;object type=&quot;3&quot; unique_id=&quot;10824&quot;&gt;&lt;property id=&quot;20148&quot; value=&quot;5&quot;/&gt;&lt;property id=&quot;20300&quot; value=&quot;Slide 26&quot;/&gt;&lt;property id=&quot;20307&quot; value=&quot;276&quot;/&gt;&lt;/object&gt;&lt;object type=&quot;3&quot; unique_id=&quot;10917&quot;&gt;&lt;property id=&quot;20148&quot; value=&quot;5&quot;/&gt;&lt;property id=&quot;20300&quot; value=&quot;Slide 27&quot;/&gt;&lt;property id=&quot;20307&quot; value=&quot;277&quot;/&gt;&lt;/object&gt;&lt;object type=&quot;3&quot; unique_id=&quot;10918&quot;&gt;&lt;property id=&quot;20148&quot; value=&quot;5&quot;/&gt;&lt;property id=&quot;20300&quot; value=&quot;Slide 28 - &amp;quot;NEJLEPŠÍ MULTIMÉDIA&amp;#x0D;&amp;#x0A;http://www.snd.org/2009/09/the-best-of-multimedia-design-winners/&amp;quot;&quot;/&gt;&lt;property id=&quot;20307&quot; value=&quot;278&quot;/&gt;&lt;/object&gt;&lt;object type=&quot;3&quot; unique_id=&quot;11144&quot;&gt;&lt;property id=&quot;20148&quot; value=&quot;5&quot;/&gt;&lt;property id=&quot;20300&quot; value=&quot;Slide 29 - &amp;quot;Infografika – vizuální a interakt.&amp;quot;&quot;/&gt;&lt;property id=&quot;20307&quot; value=&quot;279&quot;/&gt;&lt;/object&gt;&lt;object type=&quot;3&quot; unique_id=&quot;11223&quot;&gt;&lt;property id=&quot;20148&quot; value=&quot;5&quot;/&gt;&lt;property id=&quot;20300&quot; value=&quot;Slide 30 - &amp;quot;Infografika: kde už nejde o novinařinu&amp;quot;&quot;/&gt;&lt;property id=&quot;20307&quot; value=&quot;280&quot;/&gt;&lt;/object&gt;&lt;object type=&quot;3&quot; unique_id=&quot;11251&quot;&gt;&lt;property id=&quot;20148&quot; value=&quot;5&quot;/&gt;&lt;property id=&quot;20300&quot; value=&quot;Slide 31 - &amp;quot;WSJ&amp;quot;&quot;/&gt;&lt;property id=&quot;20307&quot; value=&quot;281&quot;/&gt;&lt;/object&gt;&lt;object type=&quot;3&quot; unique_id=&quot;23274&quot;&gt;&lt;property id=&quot;20148&quot; value=&quot;5&quot;/&gt;&lt;property id=&quot;20300&quot; value=&quot;Slide 1 - &amp;quot;Případy redesignu&amp;quot;&quot;/&gt;&lt;property id=&quot;20307&quot; value=&quot;283&quot;/&gt;&lt;/object&gt;&lt;object type=&quot;3&quot; unique_id=&quot;23275&quot;&gt;&lt;property id=&quot;20148&quot; value=&quot;5&quot;/&gt;&lt;property id=&quot;20300&quot; value=&quot;Slide 13&quot;/&gt;&lt;property id=&quot;20307&quot; value=&quot;282&quot;/&gt;&lt;/object&gt;&lt;object type=&quot;3&quot; unique_id=&quot;23546&quot;&gt;&lt;property id=&quot;20148&quot; value=&quot;5&quot;/&gt;&lt;property id=&quot;20300&quot; value=&quot;Slide 5&quot;/&gt;&lt;property id=&quot;20307&quot; value=&quot;284&quot;/&gt;&lt;/object&gt;&lt;object type=&quot;3&quot; unique_id=&quot;23671&quot;&gt;&lt;property id=&quot;20148&quot; value=&quot;5&quot;/&gt;&lt;property id=&quot;20300&quot; value=&quot;Slide 8&quot;/&gt;&lt;property id=&quot;20307&quot; value=&quot;285&quot;/&gt;&lt;/object&gt;&lt;object type=&quot;3&quot; unique_id=&quot;23672&quot;&gt;&lt;property id=&quot;20148&quot; value=&quot;5&quot;/&gt;&lt;property id=&quot;20300&quot; value=&quot;Slide 10&quot;/&gt;&lt;property id=&quot;20307&quot; value=&quot;286&quot;/&gt;&lt;/object&gt;&lt;/object&gt;&lt;/object&gt;&lt;/database&gt;"/>
  <p:tag name="SECTOMILLISECCONVERTED" val="1"/>
</p:tagLst>
</file>

<file path=ppt/theme/theme1.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TotalTime>
  <Words>1093</Words>
  <Application>Microsoft Office PowerPoint</Application>
  <PresentationFormat>Předvádění na obrazovce (4:3)</PresentationFormat>
  <Paragraphs>118</Paragraphs>
  <Slides>31</Slides>
  <Notes>0</Notes>
  <HiddenSlides>0</HiddenSlides>
  <MMClips>0</MMClips>
  <ScaleCrop>false</ScaleCrop>
  <HeadingPairs>
    <vt:vector size="4" baseType="variant">
      <vt:variant>
        <vt:lpstr>Motiv</vt:lpstr>
      </vt:variant>
      <vt:variant>
        <vt:i4>1</vt:i4>
      </vt:variant>
      <vt:variant>
        <vt:lpstr>Nadpisy snímků</vt:lpstr>
      </vt:variant>
      <vt:variant>
        <vt:i4>31</vt:i4>
      </vt:variant>
    </vt:vector>
  </HeadingPairs>
  <TitlesOfParts>
    <vt:vector size="32" baseType="lpstr">
      <vt:lpstr>Motiv sady Office</vt:lpstr>
      <vt:lpstr>Případy redesignu</vt:lpstr>
      <vt:lpstr>Snímek 2</vt:lpstr>
      <vt:lpstr>Snímek 3</vt:lpstr>
      <vt:lpstr>Snímek 4</vt:lpstr>
      <vt:lpstr>Snímek 5</vt:lpstr>
      <vt:lpstr>Snímek 6</vt:lpstr>
      <vt:lpstr>Snímek 7</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Vertikální struktura - moderní</vt:lpstr>
      <vt:lpstr>Snímek 21</vt:lpstr>
      <vt:lpstr>Snímek 22</vt:lpstr>
      <vt:lpstr>Snímek 23</vt:lpstr>
      <vt:lpstr>Snímek 24</vt:lpstr>
      <vt:lpstr>Snímek 25</vt:lpstr>
      <vt:lpstr>Snímek 26</vt:lpstr>
      <vt:lpstr>Snímek 27</vt:lpstr>
      <vt:lpstr>NEJLEPŠÍ MULTIMÉDIA http://www.snd.org/2009/09/the-best-of-multimedia-design-winners/</vt:lpstr>
      <vt:lpstr>Infografika – vizuální a interakt.</vt:lpstr>
      <vt:lpstr>Infografika: kde už nejde o novinařinu</vt:lpstr>
      <vt:lpstr>WSJ</vt:lpstr>
    </vt:vector>
  </TitlesOfParts>
  <Company>PPF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student</dc:creator>
  <cp:lastModifiedBy>student</cp:lastModifiedBy>
  <cp:revision>51</cp:revision>
  <dcterms:created xsi:type="dcterms:W3CDTF">2010-03-13T22:42:00Z</dcterms:created>
  <dcterms:modified xsi:type="dcterms:W3CDTF">2010-03-16T21:44:31Z</dcterms:modified>
</cp:coreProperties>
</file>