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59" r:id="rId5"/>
    <p:sldId id="268" r:id="rId6"/>
    <p:sldId id="265" r:id="rId7"/>
    <p:sldId id="269" r:id="rId8"/>
    <p:sldId id="257" r:id="rId9"/>
    <p:sldId id="260" r:id="rId10"/>
    <p:sldId id="261" r:id="rId11"/>
    <p:sldId id="262" r:id="rId12"/>
    <p:sldId id="263" r:id="rId13"/>
    <p:sldId id="264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70" r:id="rId33"/>
    <p:sldId id="272" r:id="rId34"/>
    <p:sldId id="271" r:id="rId35"/>
    <p:sldId id="273" r:id="rId36"/>
    <p:sldId id="274" r:id="rId37"/>
    <p:sldId id="275" r:id="rId38"/>
    <p:sldId id="276" r:id="rId39"/>
  </p:sldIdLst>
  <p:sldSz cx="9144000" cy="6858000" type="screen4x3"/>
  <p:notesSz cx="6858000" cy="9144000"/>
  <p:custDataLst>
    <p:tags r:id="rId40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5B27D-36BD-4C2A-8D57-95EF4DAF0811}" type="datetimeFigureOut">
              <a:rPr lang="cs-CZ" smtClean="0"/>
              <a:pPr/>
              <a:t>18.3.2010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47109-808F-4C5F-BD01-BD9FA0D3292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cs-CZ" dirty="0" smtClean="0"/>
              <a:t>Inovativní webová </a:t>
            </a:r>
            <a:br>
              <a:rPr lang="cs-CZ" dirty="0" smtClean="0"/>
            </a:br>
            <a:r>
              <a:rPr lang="cs-CZ" dirty="0" smtClean="0"/>
              <a:t>a deníková grafika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Struktura strany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Hlavička/záhlaví</a:t>
            </a:r>
          </a:p>
          <a:p>
            <a:r>
              <a:rPr lang="cs-CZ" dirty="0" smtClean="0"/>
              <a:t>Otvírák</a:t>
            </a:r>
          </a:p>
          <a:p>
            <a:r>
              <a:rPr lang="cs-CZ" dirty="0" smtClean="0"/>
              <a:t>Podval</a:t>
            </a:r>
          </a:p>
          <a:p>
            <a:r>
              <a:rPr lang="cs-CZ" dirty="0" err="1" smtClean="0"/>
              <a:t>Poutáky</a:t>
            </a:r>
            <a:endParaRPr lang="cs-CZ" dirty="0" smtClean="0"/>
          </a:p>
          <a:p>
            <a:r>
              <a:rPr lang="cs-CZ" dirty="0" smtClean="0"/>
              <a:t>Fotka</a:t>
            </a:r>
          </a:p>
          <a:p>
            <a:r>
              <a:rPr lang="cs-CZ" dirty="0" smtClean="0"/>
              <a:t>Pravidla pro inzerci</a:t>
            </a:r>
          </a:p>
          <a:p>
            <a:r>
              <a:rPr lang="cs-CZ" dirty="0" smtClean="0"/>
              <a:t>Šablony 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Pravidla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Kdysi</a:t>
            </a:r>
          </a:p>
          <a:p>
            <a:pPr lvl="1"/>
            <a:r>
              <a:rPr lang="cs-CZ" dirty="0" smtClean="0"/>
              <a:t>Velká fotka</a:t>
            </a:r>
          </a:p>
          <a:p>
            <a:pPr lvl="1"/>
            <a:r>
              <a:rPr lang="cs-CZ" dirty="0" smtClean="0"/>
              <a:t>Ne fotky stejných formátů</a:t>
            </a:r>
          </a:p>
          <a:p>
            <a:pPr lvl="1"/>
            <a:r>
              <a:rPr lang="cs-CZ" dirty="0" smtClean="0"/>
              <a:t>Ne křížem</a:t>
            </a:r>
          </a:p>
          <a:p>
            <a:pPr lvl="1"/>
            <a:r>
              <a:rPr lang="cs-CZ" dirty="0" smtClean="0"/>
              <a:t>Ne vykrývané fotky</a:t>
            </a:r>
          </a:p>
          <a:p>
            <a:endParaRPr lang="cs-CZ" dirty="0" smtClean="0"/>
          </a:p>
          <a:p>
            <a:r>
              <a:rPr lang="cs-CZ" dirty="0" smtClean="0"/>
              <a:t>Dnes:</a:t>
            </a:r>
          </a:p>
          <a:p>
            <a:pPr lvl="1"/>
            <a:r>
              <a:rPr lang="cs-CZ" dirty="0" smtClean="0"/>
              <a:t>Boření tabu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Práce s fotografií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Práce se záhlavím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43116"/>
            <a:ext cx="7772400" cy="1470025"/>
          </a:xfrm>
        </p:spPr>
        <p:txBody>
          <a:bodyPr/>
          <a:lstStyle/>
          <a:p>
            <a:r>
              <a:rPr lang="cs-CZ" dirty="0" err="1" smtClean="0"/>
              <a:t>European</a:t>
            </a:r>
            <a:r>
              <a:rPr lang="cs-CZ" dirty="0" smtClean="0"/>
              <a:t> </a:t>
            </a:r>
            <a:r>
              <a:rPr lang="cs-CZ" dirty="0" err="1" smtClean="0"/>
              <a:t>Newspaper</a:t>
            </a:r>
            <a:r>
              <a:rPr lang="cs-CZ" dirty="0" smtClean="0"/>
              <a:t> </a:t>
            </a:r>
            <a:r>
              <a:rPr lang="cs-CZ" dirty="0" err="1" smtClean="0"/>
              <a:t>Award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98891"/>
            <a:ext cx="6400800" cy="1752600"/>
          </a:xfrm>
        </p:spPr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26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-24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8674" name="Picture 2" descr="http://www.editorial-design.com/01/award01/Bilder/01trou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740" y="2028835"/>
            <a:ext cx="2095500" cy="2962276"/>
          </a:xfrm>
          <a:prstGeom prst="rect">
            <a:avLst/>
          </a:prstGeom>
          <a:noFill/>
        </p:spPr>
      </p:pic>
      <p:pic>
        <p:nvPicPr>
          <p:cNvPr id="28676" name="Picture 4" descr="http://www.editorial-design.com/01/award01/Bilder/02trou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6" y="2028835"/>
            <a:ext cx="2095500" cy="2924176"/>
          </a:xfrm>
          <a:prstGeom prst="rect">
            <a:avLst/>
          </a:prstGeom>
          <a:noFill/>
        </p:spPr>
      </p:pic>
      <p:pic>
        <p:nvPicPr>
          <p:cNvPr id="28678" name="Picture 6" descr="http://www.editorial-design.com/01/award01/Bilder/03trou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1210" y="2028835"/>
            <a:ext cx="2095500" cy="2971801"/>
          </a:xfrm>
          <a:prstGeom prst="rect">
            <a:avLst/>
          </a:prstGeom>
          <a:noFill/>
        </p:spPr>
      </p:pic>
      <p:sp>
        <p:nvSpPr>
          <p:cNvPr id="7" name="Obdélník 6"/>
          <p:cNvSpPr/>
          <p:nvPr/>
        </p:nvSpPr>
        <p:spPr bwMode="auto">
          <a:xfrm>
            <a:off x="7524750" y="6381726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8" name="Obrázek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-24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7650" name="Picture 2" descr="http://www.editorial-design.com/02/award02/Bilder/02_tan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8868"/>
            <a:ext cx="2095500" cy="2571751"/>
          </a:xfrm>
          <a:prstGeom prst="rect">
            <a:avLst/>
          </a:prstGeom>
          <a:noFill/>
        </p:spPr>
      </p:pic>
      <p:pic>
        <p:nvPicPr>
          <p:cNvPr id="27652" name="Picture 4" descr="http://www.editorial-design.com/02/award02/Bilder/03_tane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428868"/>
            <a:ext cx="2095500" cy="2600325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6626" name="Picture 2" descr="http://www.editorial-design.com/03/award03/Bilder/02CorriereTitelob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368146"/>
            <a:ext cx="2214578" cy="2989680"/>
          </a:xfrm>
          <a:prstGeom prst="rect">
            <a:avLst/>
          </a:prstGeom>
          <a:noFill/>
        </p:spPr>
      </p:pic>
      <p:pic>
        <p:nvPicPr>
          <p:cNvPr id="26628" name="Picture 4" descr="http://www.editorial-design.com/03/award03/Bilder/03CorriereInnenob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2318" y="2276487"/>
            <a:ext cx="2095500" cy="3009901"/>
          </a:xfrm>
          <a:prstGeom prst="rect">
            <a:avLst/>
          </a:prstGeom>
          <a:noFill/>
        </p:spPr>
      </p:pic>
      <p:pic>
        <p:nvPicPr>
          <p:cNvPr id="26630" name="Picture 6" descr="http://www.editorial-design.com/03/award03/Bilder/04CorriereInnenob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9879" y="2183726"/>
            <a:ext cx="2216831" cy="3174100"/>
          </a:xfrm>
          <a:prstGeom prst="rect">
            <a:avLst/>
          </a:prstGeom>
          <a:noFill/>
        </p:spPr>
      </p:pic>
      <p:sp>
        <p:nvSpPr>
          <p:cNvPr id="7" name="Obdélník 6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8" name="Obrázek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5602" name="Picture 2" descr="http://www.editorial-design.com/04/Bilder/04_De%20Morg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24139"/>
            <a:ext cx="2095500" cy="3048001"/>
          </a:xfrm>
          <a:prstGeom prst="rect">
            <a:avLst/>
          </a:prstGeom>
          <a:noFill/>
        </p:spPr>
      </p:pic>
      <p:pic>
        <p:nvPicPr>
          <p:cNvPr id="25604" name="Picture 4" descr="http://www.editorial-design.com/04/Bilder/05_DeMorg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524139"/>
            <a:ext cx="2095500" cy="3038476"/>
          </a:xfrm>
          <a:prstGeom prst="rect">
            <a:avLst/>
          </a:prstGeom>
          <a:noFill/>
        </p:spPr>
      </p:pic>
      <p:pic>
        <p:nvPicPr>
          <p:cNvPr id="25606" name="Picture 6" descr="http://www.editorial-design.com/04/Bilder/06_DeMorg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24139"/>
            <a:ext cx="2095500" cy="3000376"/>
          </a:xfrm>
          <a:prstGeom prst="rect">
            <a:avLst/>
          </a:prstGeom>
          <a:noFill/>
        </p:spPr>
      </p:pic>
      <p:pic>
        <p:nvPicPr>
          <p:cNvPr id="25608" name="Picture 8" descr="http://www.editorial-design.com/04/Bilder/09_DeMorge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2500306"/>
            <a:ext cx="2095500" cy="3028950"/>
          </a:xfrm>
          <a:prstGeom prst="rect">
            <a:avLst/>
          </a:prstGeom>
          <a:noFill/>
        </p:spPr>
      </p:pic>
      <p:sp>
        <p:nvSpPr>
          <p:cNvPr id="8" name="Obdélník 7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9" name="Obrázek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4578" name="Picture 2" descr="http://www.editorial-design.com/05/Bilder/Guardian-Tite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2095500" cy="3181350"/>
          </a:xfrm>
          <a:prstGeom prst="rect">
            <a:avLst/>
          </a:prstGeom>
          <a:noFill/>
        </p:spPr>
      </p:pic>
      <p:pic>
        <p:nvPicPr>
          <p:cNvPr id="24580" name="Picture 4" descr="http://www.editorial-design.com/05/Bilder/Guardian-Innen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643050"/>
            <a:ext cx="2095500" cy="3181350"/>
          </a:xfrm>
          <a:prstGeom prst="rect">
            <a:avLst/>
          </a:prstGeom>
          <a:noFill/>
        </p:spPr>
      </p:pic>
      <p:pic>
        <p:nvPicPr>
          <p:cNvPr id="24582" name="Picture 6" descr="http://www.editorial-design.com/05/Bilder/Guardian-sport-page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643050"/>
            <a:ext cx="2095500" cy="3181350"/>
          </a:xfrm>
          <a:prstGeom prst="rect">
            <a:avLst/>
          </a:prstGeom>
          <a:noFill/>
        </p:spPr>
      </p:pic>
      <p:sp>
        <p:nvSpPr>
          <p:cNvPr id="7" name="Obdélník 6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8" name="Obrázek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b="1" dirty="0" smtClean="0"/>
              <a:t>Základní </a:t>
            </a:r>
            <a:r>
              <a:rPr lang="cs-CZ" b="1" dirty="0"/>
              <a:t>funkce</a:t>
            </a:r>
            <a:r>
              <a:rPr lang="cs-CZ" b="1" dirty="0" smtClean="0"/>
              <a:t>?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2530" name="Picture 2" descr="http://www.editorial-design.com/06/Bilder/De-Morgen-Titelseit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781425" cy="5495926"/>
          </a:xfrm>
          <a:prstGeom prst="rect">
            <a:avLst/>
          </a:prstGeom>
          <a:noFill/>
        </p:spPr>
      </p:pic>
      <p:pic>
        <p:nvPicPr>
          <p:cNvPr id="22532" name="Picture 4" descr="http://www.editorial-design.com/06/Bilder/De-Morgen-nieuws-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252559"/>
            <a:ext cx="3781425" cy="5391151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3554" name="Picture 2" descr="http://www.editorial-design.com/06/Bilder/De-Morgen-VW-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14473"/>
            <a:ext cx="7439025" cy="5400675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6" name="Obrázek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pic>
        <p:nvPicPr>
          <p:cNvPr id="21505" name="Picture 1" descr="http://www.editorial-design.com/07/Bilder/z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2095500" cy="2524125"/>
          </a:xfrm>
          <a:prstGeom prst="rect">
            <a:avLst/>
          </a:prstGeom>
          <a:noFill/>
        </p:spPr>
      </p:pic>
      <p:pic>
        <p:nvPicPr>
          <p:cNvPr id="21506" name="Picture 2" descr="http://www.editorial-design.com/07/Bilder/z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2095500" cy="2533650"/>
          </a:xfrm>
          <a:prstGeom prst="rect">
            <a:avLst/>
          </a:prstGeom>
          <a:noFill/>
        </p:spPr>
      </p:pic>
      <p:pic>
        <p:nvPicPr>
          <p:cNvPr id="21507" name="Picture 3" descr="http://www.editorial-design.com/07/Bilder/z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28736"/>
            <a:ext cx="2095500" cy="2543175"/>
          </a:xfrm>
          <a:prstGeom prst="rect">
            <a:avLst/>
          </a:prstGeom>
          <a:noFill/>
        </p:spPr>
      </p:pic>
      <p:pic>
        <p:nvPicPr>
          <p:cNvPr id="21508" name="Picture 4" descr="http://www.editorial-design.com/07/Bilder/z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1428736"/>
            <a:ext cx="2095500" cy="2533650"/>
          </a:xfrm>
          <a:prstGeom prst="rect">
            <a:avLst/>
          </a:prstGeom>
          <a:noFill/>
        </p:spPr>
      </p:pic>
      <p:pic>
        <p:nvPicPr>
          <p:cNvPr id="21510" name="Picture 6" descr="http://www.editorial-design.com/07/Bilder/z0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562" y="4186261"/>
            <a:ext cx="4191000" cy="2600325"/>
          </a:xfrm>
          <a:prstGeom prst="rect">
            <a:avLst/>
          </a:prstGeom>
          <a:noFill/>
        </p:spPr>
      </p:pic>
      <p:pic>
        <p:nvPicPr>
          <p:cNvPr id="21512" name="Picture 8" descr="http://www.editorial-design.com/07/Bilder/z0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95842" y="4291054"/>
            <a:ext cx="4191000" cy="2466975"/>
          </a:xfrm>
          <a:prstGeom prst="rect">
            <a:avLst/>
          </a:prstGeom>
          <a:noFill/>
        </p:spPr>
      </p:pic>
      <p:pic>
        <p:nvPicPr>
          <p:cNvPr id="10" name="Picture 6" descr="http://www.editorial-design.com/07/Bilder/z0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962" y="4338661"/>
            <a:ext cx="4191000" cy="2600325"/>
          </a:xfrm>
          <a:prstGeom prst="rect">
            <a:avLst/>
          </a:prstGeom>
          <a:noFill/>
        </p:spPr>
      </p:pic>
      <p:pic>
        <p:nvPicPr>
          <p:cNvPr id="11" name="Picture 8" descr="http://www.editorial-design.com/07/Bilder/z0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48242" y="4443454"/>
            <a:ext cx="4191000" cy="2466975"/>
          </a:xfrm>
          <a:prstGeom prst="rect">
            <a:avLst/>
          </a:prstGeom>
          <a:noFill/>
        </p:spPr>
      </p:pic>
      <p:sp>
        <p:nvSpPr>
          <p:cNvPr id="12" name="Obdélník 11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13" name="Obrázek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2008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Hlavička</a:t>
            </a:r>
            <a:endParaRPr lang="cs-CZ" sz="2000" dirty="0" smtClean="0"/>
          </a:p>
          <a:p>
            <a:r>
              <a:rPr lang="cs-CZ" sz="2400" dirty="0" err="1" smtClean="0"/>
              <a:t>Poutáky</a:t>
            </a:r>
            <a:endParaRPr lang="cs-CZ" sz="2000" dirty="0" smtClean="0"/>
          </a:p>
          <a:p>
            <a:r>
              <a:rPr lang="cs-CZ" sz="2400" dirty="0" smtClean="0"/>
              <a:t>Otvírák</a:t>
            </a:r>
            <a:endParaRPr lang="cs-CZ" sz="2000" dirty="0" smtClean="0"/>
          </a:p>
          <a:p>
            <a:endParaRPr lang="cs-CZ" sz="2400" dirty="0" smtClean="0"/>
          </a:p>
        </p:txBody>
      </p:sp>
      <p:pic>
        <p:nvPicPr>
          <p:cNvPr id="1026" name="Picture 2" descr="http://www.editorial-design.com/08/Bilder2/01-Svenska-Dagbladet-Fro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1689" y="2428868"/>
            <a:ext cx="2295087" cy="3286148"/>
          </a:xfrm>
          <a:prstGeom prst="rect">
            <a:avLst/>
          </a:prstGeom>
          <a:noFill/>
        </p:spPr>
      </p:pic>
      <p:pic>
        <p:nvPicPr>
          <p:cNvPr id="1027" name="Picture 3" descr="http://www.editorial-design.com/08/Bilder2/02-dBalears-front-p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7046" y="2714620"/>
            <a:ext cx="2357454" cy="2903955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řílohy</a:t>
            </a:r>
            <a:endParaRPr lang="cs-CZ" dirty="0"/>
          </a:p>
        </p:txBody>
      </p:sp>
      <p:pic>
        <p:nvPicPr>
          <p:cNvPr id="6145" name="Picture 1" descr="http://www.editorial-design.com/08/Bilder2/Kinaspecial-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3024194" cy="4330096"/>
          </a:xfrm>
          <a:prstGeom prst="rect">
            <a:avLst/>
          </a:prstGeom>
          <a:noFill/>
        </p:spPr>
      </p:pic>
      <p:pic>
        <p:nvPicPr>
          <p:cNvPr id="6146" name="Picture 2" descr="http://www.editorial-design.com/08/Bilder2/SVD-Kultur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2854" y="1571612"/>
            <a:ext cx="2993592" cy="4286280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Ekonomická příloha</a:t>
            </a:r>
            <a:endParaRPr lang="cs-CZ" dirty="0"/>
          </a:p>
        </p:txBody>
      </p:sp>
      <p:pic>
        <p:nvPicPr>
          <p:cNvPr id="7169" name="Picture 1" descr="http://www.editorial-design.com/08/Bilder2/SVD-Wirtschaf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282" y="2071678"/>
            <a:ext cx="2752866" cy="3929090"/>
          </a:xfrm>
          <a:prstGeom prst="rect">
            <a:avLst/>
          </a:prstGeom>
          <a:noFill/>
        </p:spPr>
      </p:pic>
      <p:pic>
        <p:nvPicPr>
          <p:cNvPr id="7170" name="Picture 2" descr="http://www.editorial-design.com/08/Bilder2/08-dBalears-infographi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428868"/>
            <a:ext cx="2673964" cy="3500462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sekce</a:t>
            </a:r>
            <a:endParaRPr lang="cs-CZ" dirty="0"/>
          </a:p>
        </p:txBody>
      </p:sp>
      <p:pic>
        <p:nvPicPr>
          <p:cNvPr id="20481" name="Picture 1" descr="http://www.editorial-design.com/08/Bilder2/04-dBalears-section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643182"/>
            <a:ext cx="2428892" cy="3025075"/>
          </a:xfrm>
          <a:prstGeom prst="rect">
            <a:avLst/>
          </a:prstGeom>
          <a:noFill/>
        </p:spPr>
      </p:pic>
      <p:pic>
        <p:nvPicPr>
          <p:cNvPr id="20482" name="Picture 2" descr="http://www.editorial-design.com/08/Bilder2/37-spo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643182"/>
            <a:ext cx="2435746" cy="3000396"/>
          </a:xfrm>
          <a:prstGeom prst="rect">
            <a:avLst/>
          </a:prstGeom>
          <a:noFill/>
        </p:spPr>
      </p:pic>
      <p:pic>
        <p:nvPicPr>
          <p:cNvPr id="20483" name="Picture 3" descr="http://www.editorial-design.com/08/Bilder2/11-dBalears-Kultu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5" y="2643182"/>
            <a:ext cx="2443533" cy="3143272"/>
          </a:xfrm>
          <a:prstGeom prst="rect">
            <a:avLst/>
          </a:prstGeom>
          <a:noFill/>
        </p:spPr>
      </p:pic>
      <p:sp>
        <p:nvSpPr>
          <p:cNvPr id="7" name="Obdélník 6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8" name="Obrázek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Téma</a:t>
            </a:r>
            <a:endParaRPr lang="cs-CZ" dirty="0"/>
          </a:p>
        </p:txBody>
      </p:sp>
      <p:pic>
        <p:nvPicPr>
          <p:cNvPr id="8194" name="Picture 2" descr="http://www.editorial-design.com/08/Bilder2/SVD-Doppelseite-Spjutspets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1769" y="1714488"/>
            <a:ext cx="4905073" cy="3500438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6" name="Obrázek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Téma</a:t>
            </a:r>
            <a:endParaRPr lang="cs-CZ" dirty="0"/>
          </a:p>
        </p:txBody>
      </p:sp>
      <p:pic>
        <p:nvPicPr>
          <p:cNvPr id="4" name="Picture 4" descr="http://www.editorial-design.com/08/Bilder2/05-Svenska-Dagbladet-sprea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714488"/>
            <a:ext cx="4929190" cy="3506448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6" name="Obrázek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Téma</a:t>
            </a:r>
            <a:endParaRPr lang="cs-CZ" dirty="0"/>
          </a:p>
        </p:txBody>
      </p:sp>
      <p:pic>
        <p:nvPicPr>
          <p:cNvPr id="19458" name="Picture 2" descr="http://www.editorial-design.com/08/Bilder2/09-dBalears-Doppel-horizon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71678"/>
            <a:ext cx="5608810" cy="3429024"/>
          </a:xfrm>
          <a:prstGeom prst="rect">
            <a:avLst/>
          </a:prstGeom>
          <a:noFill/>
        </p:spPr>
      </p:pic>
      <p:sp>
        <p:nvSpPr>
          <p:cNvPr id="5" name="Obdélník 4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6" name="Obrázek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b="1" dirty="0" smtClean="0"/>
              <a:t>Základní </a:t>
            </a:r>
            <a:r>
              <a:rPr lang="cs-CZ" b="1" dirty="0"/>
              <a:t>funkce?</a:t>
            </a:r>
            <a:endParaRPr lang="cs-CZ" dirty="0"/>
          </a:p>
          <a:p>
            <a:pPr lvl="1"/>
            <a:r>
              <a:rPr lang="cs-CZ" dirty="0" smtClean="0"/>
              <a:t>přehlednost</a:t>
            </a:r>
            <a:r>
              <a:rPr lang="cs-CZ" dirty="0"/>
              <a:t>, navigace</a:t>
            </a:r>
          </a:p>
          <a:p>
            <a:pPr lvl="1"/>
            <a:r>
              <a:rPr lang="cs-CZ" dirty="0"/>
              <a:t>prodat </a:t>
            </a:r>
          </a:p>
          <a:p>
            <a:pPr lvl="1"/>
            <a:r>
              <a:rPr lang="cs-CZ" dirty="0"/>
              <a:t>osobitost, image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2009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9698" name="Picture 2" descr="iJORNAL_0122_25SET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584" y="1142984"/>
            <a:ext cx="3953367" cy="5472175"/>
          </a:xfrm>
          <a:prstGeom prst="rect">
            <a:avLst/>
          </a:prstGeom>
          <a:noFill/>
        </p:spPr>
      </p:pic>
      <p:pic>
        <p:nvPicPr>
          <p:cNvPr id="29700" name="Picture 4" descr="iJORNAL_0085_13AGO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3635" y="1214422"/>
            <a:ext cx="3890331" cy="5472197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1986" name="Picture 2" descr="3613821584_6b00ffb11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908" y="1243041"/>
            <a:ext cx="3857620" cy="5400669"/>
          </a:xfrm>
          <a:prstGeom prst="rect">
            <a:avLst/>
          </a:prstGeom>
          <a:noFill/>
        </p:spPr>
      </p:pic>
      <p:pic>
        <p:nvPicPr>
          <p:cNvPr id="41988" name="Picture 4" descr="POR_IC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86969"/>
            <a:ext cx="4000528" cy="5537875"/>
          </a:xfrm>
          <a:prstGeom prst="rect">
            <a:avLst/>
          </a:prstGeom>
          <a:noFill/>
        </p:spPr>
      </p:pic>
      <p:sp>
        <p:nvSpPr>
          <p:cNvPr id="6" name="Obdélník 5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7" name="Obrázek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Webová grafika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 </a:t>
            </a:r>
          </a:p>
          <a:p>
            <a:r>
              <a:rPr lang="cs-CZ" dirty="0" smtClean="0"/>
              <a:t>Vývoj grafiky</a:t>
            </a:r>
          </a:p>
          <a:p>
            <a:pPr lvl="1"/>
            <a:r>
              <a:rPr lang="cs-CZ" dirty="0" smtClean="0"/>
              <a:t>Technické možnosti na rozdíl od </a:t>
            </a:r>
            <a:r>
              <a:rPr lang="cs-CZ" dirty="0" err="1" smtClean="0"/>
              <a:t>printu</a:t>
            </a:r>
            <a:r>
              <a:rPr lang="cs-CZ" dirty="0" smtClean="0"/>
              <a:t> neomezené</a:t>
            </a:r>
          </a:p>
          <a:p>
            <a:pPr lvl="1">
              <a:buNone/>
            </a:pPr>
            <a:endParaRPr lang="cs-CZ" dirty="0" smtClean="0"/>
          </a:p>
          <a:p>
            <a:r>
              <a:rPr lang="cs-CZ" dirty="0" err="1" smtClean="0"/>
              <a:t>Basics</a:t>
            </a:r>
            <a:endParaRPr lang="cs-CZ" dirty="0" smtClean="0"/>
          </a:p>
          <a:p>
            <a:pPr lvl="1"/>
            <a:r>
              <a:rPr lang="cs-CZ" dirty="0" smtClean="0"/>
              <a:t>Vizualizace/multimedia</a:t>
            </a:r>
          </a:p>
          <a:p>
            <a:pPr lvl="1"/>
            <a:r>
              <a:rPr lang="cs-CZ" dirty="0" smtClean="0"/>
              <a:t>Navigace</a:t>
            </a:r>
          </a:p>
          <a:p>
            <a:pPr lvl="1"/>
            <a:r>
              <a:rPr lang="cs-CZ" dirty="0" smtClean="0"/>
              <a:t>Intuitivnost</a:t>
            </a:r>
          </a:p>
          <a:p>
            <a:pPr lvl="1"/>
            <a:r>
              <a:rPr lang="cs-CZ" dirty="0" err="1" smtClean="0"/>
              <a:t>Interaktivita</a:t>
            </a:r>
            <a:endParaRPr lang="cs-CZ" dirty="0" smtClean="0"/>
          </a:p>
          <a:p>
            <a:pPr lvl="1"/>
            <a:r>
              <a:rPr lang="cs-CZ" dirty="0" smtClean="0"/>
              <a:t>Přiměřenost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Případové studie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dirty="0" smtClean="0"/>
              <a:t>- Case </a:t>
            </a:r>
            <a:r>
              <a:rPr lang="cs-CZ" dirty="0" err="1" smtClean="0"/>
              <a:t>studies</a:t>
            </a:r>
            <a:endParaRPr lang="cs-CZ" dirty="0" smtClean="0"/>
          </a:p>
          <a:p>
            <a:r>
              <a:rPr lang="cs-CZ" dirty="0" smtClean="0"/>
              <a:t>o New York </a:t>
            </a:r>
            <a:r>
              <a:rPr lang="cs-CZ" dirty="0" err="1" smtClean="0"/>
              <a:t>Times</a:t>
            </a:r>
            <a:endParaRPr lang="cs-CZ" dirty="0" smtClean="0"/>
          </a:p>
          <a:p>
            <a:r>
              <a:rPr lang="cs-CZ" dirty="0" smtClean="0"/>
              <a:t>o Washington Post</a:t>
            </a:r>
          </a:p>
          <a:p>
            <a:r>
              <a:rPr lang="cs-CZ" dirty="0" smtClean="0"/>
              <a:t>o </a:t>
            </a:r>
            <a:r>
              <a:rPr lang="cs-CZ" dirty="0" err="1" smtClean="0"/>
              <a:t>Handelsblatt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Guardian</a:t>
            </a:r>
            <a:endParaRPr lang="cs-CZ" dirty="0" smtClean="0"/>
          </a:p>
          <a:p>
            <a:r>
              <a:rPr lang="cs-CZ" dirty="0" smtClean="0"/>
              <a:t>o 24sata.hr</a:t>
            </a:r>
          </a:p>
          <a:p>
            <a:r>
              <a:rPr lang="cs-CZ" dirty="0" smtClean="0"/>
              <a:t>o Novinky.</a:t>
            </a:r>
            <a:r>
              <a:rPr lang="cs-CZ" dirty="0" err="1" smtClean="0"/>
              <a:t>cz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Ecodazoo.com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Spiegel.de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Bild.de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Google</a:t>
            </a:r>
            <a:r>
              <a:rPr lang="cs-CZ" dirty="0" smtClean="0"/>
              <a:t> </a:t>
            </a:r>
            <a:r>
              <a:rPr lang="cs-CZ" dirty="0" err="1" smtClean="0"/>
              <a:t>News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Yahoo</a:t>
            </a:r>
            <a:r>
              <a:rPr lang="cs-CZ" dirty="0" smtClean="0"/>
              <a:t>! </a:t>
            </a:r>
            <a:r>
              <a:rPr lang="cs-CZ" dirty="0" err="1" smtClean="0"/>
              <a:t>News</a:t>
            </a:r>
            <a:r>
              <a:rPr lang="cs-CZ" dirty="0" smtClean="0"/>
              <a:t> </a:t>
            </a:r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- Case </a:t>
            </a:r>
            <a:r>
              <a:rPr lang="cs-CZ" dirty="0" err="1" smtClean="0"/>
              <a:t>studies</a:t>
            </a:r>
            <a:r>
              <a:rPr lang="cs-CZ" dirty="0" smtClean="0"/>
              <a:t>:</a:t>
            </a:r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12:00 OBĚD</a:t>
            </a:r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13:00 BLOK3: </a:t>
            </a:r>
            <a:r>
              <a:rPr lang="cs-CZ" dirty="0" err="1" smtClean="0"/>
              <a:t>Visual</a:t>
            </a:r>
            <a:r>
              <a:rPr lang="cs-CZ" dirty="0" smtClean="0"/>
              <a:t> </a:t>
            </a:r>
            <a:r>
              <a:rPr lang="cs-CZ" dirty="0" err="1" smtClean="0"/>
              <a:t>journalism</a:t>
            </a:r>
            <a:r>
              <a:rPr lang="cs-CZ" dirty="0" smtClean="0"/>
              <a:t> - Vendula, Ondřej, Matěj</a:t>
            </a:r>
          </a:p>
          <a:p>
            <a:r>
              <a:rPr lang="cs-CZ" dirty="0" smtClean="0"/>
              <a:t>- </a:t>
            </a:r>
            <a:r>
              <a:rPr lang="cs-CZ" dirty="0" err="1" smtClean="0"/>
              <a:t>Infografika</a:t>
            </a:r>
            <a:endParaRPr lang="cs-CZ" dirty="0" smtClean="0"/>
          </a:p>
          <a:p>
            <a:r>
              <a:rPr lang="cs-CZ" dirty="0" smtClean="0"/>
              <a:t>o Grafika web</a:t>
            </a:r>
          </a:p>
          <a:p>
            <a:r>
              <a:rPr lang="cs-CZ" dirty="0" smtClean="0"/>
              <a:t>o Grafika </a:t>
            </a:r>
            <a:r>
              <a:rPr lang="cs-CZ" dirty="0" err="1" smtClean="0"/>
              <a:t>print</a:t>
            </a:r>
            <a:endParaRPr lang="cs-CZ" dirty="0" smtClean="0"/>
          </a:p>
          <a:p>
            <a:r>
              <a:rPr lang="cs-CZ" dirty="0" smtClean="0"/>
              <a:t>o </a:t>
            </a:r>
            <a:r>
              <a:rPr lang="cs-CZ" dirty="0" err="1" smtClean="0"/>
              <a:t>Profesionáln</a:t>
            </a:r>
            <a:r>
              <a:rPr lang="cs-CZ" dirty="0" smtClean="0"/>
              <a:t> tvorba</a:t>
            </a:r>
          </a:p>
          <a:p>
            <a:r>
              <a:rPr lang="cs-CZ" dirty="0" smtClean="0"/>
              <a:t>o Open </a:t>
            </a:r>
            <a:r>
              <a:rPr lang="cs-CZ" dirty="0" err="1" smtClean="0"/>
              <a:t>source</a:t>
            </a:r>
            <a:r>
              <a:rPr lang="cs-CZ" dirty="0" smtClean="0"/>
              <a:t> varianty vizualizace obsahu</a:t>
            </a:r>
          </a:p>
          <a:p>
            <a:r>
              <a:rPr lang="cs-CZ" dirty="0" smtClean="0"/>
              <a:t>o Case </a:t>
            </a:r>
            <a:r>
              <a:rPr lang="cs-CZ" dirty="0" err="1" smtClean="0"/>
              <a:t>studies</a:t>
            </a:r>
            <a:endParaRPr lang="cs-CZ" dirty="0" smtClean="0"/>
          </a:p>
          <a:p>
            <a:r>
              <a:rPr lang="cs-CZ" dirty="0" smtClean="0"/>
              <a:t>§ …</a:t>
            </a:r>
          </a:p>
          <a:p>
            <a:r>
              <a:rPr lang="cs-CZ" dirty="0" smtClean="0"/>
              <a:t>§ …</a:t>
            </a:r>
          </a:p>
          <a:p>
            <a:r>
              <a:rPr lang="cs-CZ" dirty="0" smtClean="0"/>
              <a:t>§ …</a:t>
            </a:r>
          </a:p>
          <a:p>
            <a:r>
              <a:rPr lang="cs-CZ" dirty="0" smtClean="0"/>
              <a:t>- Multimédia</a:t>
            </a:r>
          </a:p>
          <a:p>
            <a:r>
              <a:rPr lang="cs-CZ" dirty="0" smtClean="0"/>
              <a:t>o Vizuální formáty na webu</a:t>
            </a:r>
          </a:p>
          <a:p>
            <a:r>
              <a:rPr lang="cs-CZ" dirty="0" smtClean="0"/>
              <a:t>o Jejich užití</a:t>
            </a:r>
          </a:p>
          <a:p>
            <a:r>
              <a:rPr lang="cs-CZ" dirty="0" smtClean="0"/>
              <a:t>o Jejich tvorba</a:t>
            </a:r>
          </a:p>
          <a:p>
            <a:r>
              <a:rPr lang="cs-CZ" dirty="0" smtClean="0"/>
              <a:t>o Case </a:t>
            </a:r>
            <a:r>
              <a:rPr lang="cs-CZ" dirty="0" err="1" smtClean="0"/>
              <a:t>studies</a:t>
            </a:r>
            <a:endParaRPr lang="cs-CZ" dirty="0" smtClean="0"/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15:00 COFFEE BREAK</a:t>
            </a:r>
          </a:p>
          <a:p>
            <a:r>
              <a:rPr lang="cs-CZ" dirty="0" smtClean="0"/>
              <a:t> </a:t>
            </a:r>
          </a:p>
          <a:p>
            <a:r>
              <a:rPr lang="cs-CZ" dirty="0" smtClean="0"/>
              <a:t>15:15 ZADÁNÍ PROJEKTU</a:t>
            </a:r>
          </a:p>
          <a:p>
            <a:r>
              <a:rPr lang="cs-CZ" dirty="0" smtClean="0"/>
              <a:t>4 skupiny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Co determinuje grafiku, úskalí?</a:t>
            </a:r>
            <a:endParaRPr lang="cs-CZ" dirty="0" smtClean="0"/>
          </a:p>
          <a:p>
            <a:endParaRPr lang="cs-CZ" b="1" dirty="0" smtClean="0"/>
          </a:p>
          <a:p>
            <a:r>
              <a:rPr lang="cs-CZ" b="1" dirty="0" err="1" smtClean="0"/>
              <a:t>Print</a:t>
            </a:r>
            <a:r>
              <a:rPr lang="cs-CZ" b="1" dirty="0" smtClean="0"/>
              <a:t>: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 smtClean="0"/>
              <a:t>Co determinuje grafiku, úskalí?</a:t>
            </a:r>
            <a:endParaRPr lang="cs-CZ" dirty="0" smtClean="0"/>
          </a:p>
          <a:p>
            <a:endParaRPr lang="cs-CZ" b="1" dirty="0" smtClean="0"/>
          </a:p>
          <a:p>
            <a:r>
              <a:rPr lang="cs-CZ" b="1" dirty="0" err="1" smtClean="0"/>
              <a:t>Print</a:t>
            </a:r>
            <a:r>
              <a:rPr lang="cs-CZ" b="1" dirty="0" smtClean="0"/>
              <a:t>:</a:t>
            </a:r>
            <a:endParaRPr lang="cs-CZ" dirty="0" smtClean="0"/>
          </a:p>
          <a:p>
            <a:pPr lvl="1"/>
            <a:r>
              <a:rPr lang="cs-CZ" dirty="0" smtClean="0"/>
              <a:t>Téma?</a:t>
            </a:r>
          </a:p>
          <a:p>
            <a:pPr lvl="1"/>
            <a:r>
              <a:rPr lang="cs-CZ" dirty="0" smtClean="0"/>
              <a:t>Kvalita obrazového materiálu</a:t>
            </a:r>
          </a:p>
          <a:p>
            <a:pPr lvl="1"/>
            <a:r>
              <a:rPr lang="cs-CZ" dirty="0" smtClean="0"/>
              <a:t>Technologie</a:t>
            </a:r>
          </a:p>
          <a:p>
            <a:pPr lvl="1"/>
            <a:r>
              <a:rPr lang="cs-CZ" dirty="0" smtClean="0"/>
              <a:t>Papír</a:t>
            </a:r>
          </a:p>
          <a:p>
            <a:pPr lvl="1"/>
            <a:r>
              <a:rPr lang="cs-CZ" dirty="0" err="1" smtClean="0"/>
              <a:t>Infografika</a:t>
            </a:r>
            <a:endParaRPr lang="cs-CZ" dirty="0" smtClean="0"/>
          </a:p>
          <a:p>
            <a:pPr lvl="1"/>
            <a:r>
              <a:rPr lang="cs-CZ" dirty="0" smtClean="0"/>
              <a:t>Ochota experimentovat</a:t>
            </a:r>
          </a:p>
          <a:p>
            <a:pPr lvl="1"/>
            <a:r>
              <a:rPr lang="cs-CZ" dirty="0" smtClean="0"/>
              <a:t>Současná vizuální doba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Co determinuje grafiku, úskalí?</a:t>
            </a:r>
            <a:endParaRPr lang="cs-CZ" dirty="0" smtClean="0"/>
          </a:p>
          <a:p>
            <a:pPr lvl="0"/>
            <a:endParaRPr lang="cs-CZ" dirty="0" smtClean="0"/>
          </a:p>
          <a:p>
            <a:r>
              <a:rPr lang="cs-CZ" b="1" dirty="0" smtClean="0"/>
              <a:t>Web:</a:t>
            </a:r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Grafika – </a:t>
            </a:r>
            <a:r>
              <a:rPr lang="cs-CZ" dirty="0" err="1" smtClean="0"/>
              <a:t>print</a:t>
            </a:r>
            <a:r>
              <a:rPr lang="cs-CZ" dirty="0" smtClean="0"/>
              <a:t> a web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Co determinuje grafiku, úskalí?</a:t>
            </a:r>
            <a:endParaRPr lang="cs-CZ" dirty="0" smtClean="0"/>
          </a:p>
          <a:p>
            <a:pPr lvl="0"/>
            <a:endParaRPr lang="cs-CZ" dirty="0" smtClean="0"/>
          </a:p>
          <a:p>
            <a:r>
              <a:rPr lang="cs-CZ" b="1" dirty="0" smtClean="0"/>
              <a:t>Web:</a:t>
            </a:r>
            <a:endParaRPr lang="cs-CZ" dirty="0" smtClean="0"/>
          </a:p>
          <a:p>
            <a:pPr lvl="1"/>
            <a:r>
              <a:rPr lang="cs-CZ" dirty="0" smtClean="0"/>
              <a:t>Objem dat</a:t>
            </a:r>
          </a:p>
          <a:p>
            <a:pPr lvl="1"/>
            <a:r>
              <a:rPr lang="cs-CZ" dirty="0" smtClean="0"/>
              <a:t>Technologie, kterou používáme. </a:t>
            </a:r>
          </a:p>
          <a:p>
            <a:pPr lvl="2"/>
            <a:r>
              <a:rPr lang="cs-CZ" dirty="0" smtClean="0"/>
              <a:t>Animace, video, </a:t>
            </a:r>
            <a:r>
              <a:rPr lang="cs-CZ" dirty="0" err="1" smtClean="0"/>
              <a:t>slideshow</a:t>
            </a:r>
            <a:r>
              <a:rPr lang="cs-CZ" dirty="0" smtClean="0"/>
              <a:t>…</a:t>
            </a:r>
          </a:p>
          <a:p>
            <a:pPr lvl="1"/>
            <a:r>
              <a:rPr lang="cs-CZ" dirty="0" err="1" smtClean="0"/>
              <a:t>Infografika</a:t>
            </a:r>
            <a:endParaRPr lang="cs-CZ" dirty="0" smtClean="0"/>
          </a:p>
          <a:p>
            <a:pPr lvl="1"/>
            <a:r>
              <a:rPr lang="cs-CZ" dirty="0" smtClean="0"/>
              <a:t>Současná vizuální doba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Tisk - vývoj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Největší vliv – technologie</a:t>
            </a:r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Fotografie</a:t>
            </a:r>
          </a:p>
          <a:p>
            <a:pPr lvl="1"/>
            <a:r>
              <a:rPr lang="cs-CZ" dirty="0" smtClean="0"/>
              <a:t>Tisk</a:t>
            </a:r>
          </a:p>
          <a:p>
            <a:pPr lvl="1"/>
            <a:r>
              <a:rPr lang="cs-CZ" dirty="0" smtClean="0"/>
              <a:t>Sazba</a:t>
            </a:r>
          </a:p>
          <a:p>
            <a:pPr lvl="1"/>
            <a:r>
              <a:rPr lang="cs-CZ" dirty="0" smtClean="0"/>
              <a:t>Software</a:t>
            </a:r>
          </a:p>
          <a:p>
            <a:pPr>
              <a:buNone/>
            </a:pPr>
            <a:endParaRPr lang="cs-CZ" dirty="0" smtClean="0"/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Layout – základní pravidla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Barvy – Manuál</a:t>
            </a:r>
          </a:p>
          <a:p>
            <a:r>
              <a:rPr lang="cs-CZ" dirty="0" smtClean="0"/>
              <a:t>Písmo </a:t>
            </a:r>
          </a:p>
          <a:p>
            <a:r>
              <a:rPr lang="cs-CZ" dirty="0" smtClean="0"/>
              <a:t>Fotky</a:t>
            </a:r>
          </a:p>
          <a:p>
            <a:r>
              <a:rPr lang="cs-CZ" dirty="0" smtClean="0"/>
              <a:t>Linky </a:t>
            </a:r>
          </a:p>
          <a:p>
            <a:r>
              <a:rPr lang="cs-CZ" dirty="0" smtClean="0"/>
              <a:t>…</a:t>
            </a:r>
          </a:p>
        </p:txBody>
      </p:sp>
      <p:sp>
        <p:nvSpPr>
          <p:cNvPr id="4" name="Obdélník 3"/>
          <p:cNvSpPr/>
          <p:nvPr/>
        </p:nvSpPr>
        <p:spPr bwMode="auto">
          <a:xfrm>
            <a:off x="7524750" y="6381750"/>
            <a:ext cx="1619250" cy="476250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200">
                <a:solidFill>
                  <a:srgbClr val="FFFFFF"/>
                </a:solidFill>
                <a:ea typeface="ＭＳ Ｐゴシック" pitchFamily="-112" charset="-128"/>
                <a:cs typeface="Arial" charset="0"/>
              </a:rPr>
              <a:t>www.futuroom.cz</a:t>
            </a:r>
          </a:p>
        </p:txBody>
      </p:sp>
      <p:pic>
        <p:nvPicPr>
          <p:cNvPr id="5" name="Obrázek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0"/>
            <a:ext cx="1619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1278&quot;&gt;&lt;object type=&quot;3&quot; unique_id=&quot;11279&quot;&gt;&lt;property id=&quot;20148&quot; value=&quot;5&quot;/&gt;&lt;property id=&quot;20300&quot; value=&quot;Slide 1 - &amp;quot;Inovativní webová &amp;#x0D;&amp;#x0A;a deníková grafika&amp;quot;&quot;/&gt;&lt;property id=&quot;20307&quot; value=&quot;256&quot;/&gt;&lt;/object&gt;&lt;object type=&quot;3&quot; unique_id=&quot;11280&quot;&gt;&lt;property id=&quot;20148&quot; value=&quot;5&quot;/&gt;&lt;property id=&quot;20300&quot; value=&quot;Slide 8 - &amp;quot;Tisk - vývoj&amp;quot;&quot;/&gt;&lt;property id=&quot;20307&quot; value=&quot;257&quot;/&gt;&lt;/object&gt;&lt;object type=&quot;3&quot; unique_id=&quot;11281&quot;&gt;&lt;property id=&quot;20148&quot; value=&quot;5&quot;/&gt;&lt;property id=&quot;20300&quot; value=&quot;Slide 2 - &amp;quot;Grafika – print a web&amp;quot;&quot;/&gt;&lt;property id=&quot;20307&quot; value=&quot;258&quot;/&gt;&lt;/object&gt;&lt;object type=&quot;3&quot; unique_id=&quot;11282&quot;&gt;&lt;property id=&quot;20148&quot; value=&quot;5&quot;/&gt;&lt;property id=&quot;20300&quot; value=&quot;Slide 4 - &amp;quot;Grafika – print a web&amp;quot;&quot;/&gt;&lt;property id=&quot;20307&quot; value=&quot;259&quot;/&gt;&lt;/object&gt;&lt;object type=&quot;3&quot; unique_id=&quot;11283&quot;&gt;&lt;property id=&quot;20148&quot; value=&quot;5&quot;/&gt;&lt;property id=&quot;20300&quot; value=&quot;Slide 9 - &amp;quot;Layout – základní pravidla&amp;quot;&quot;/&gt;&lt;property id=&quot;20307&quot; value=&quot;260&quot;/&gt;&lt;/object&gt;&lt;object type=&quot;3&quot; unique_id=&quot;11284&quot;&gt;&lt;property id=&quot;20148&quot; value=&quot;5&quot;/&gt;&lt;property id=&quot;20300&quot; value=&quot;Slide 10 - &amp;quot;Struktura strany&amp;quot;&quot;/&gt;&lt;property id=&quot;20307&quot; value=&quot;261&quot;/&gt;&lt;/object&gt;&lt;object type=&quot;3&quot; unique_id=&quot;11285&quot;&gt;&lt;property id=&quot;20148&quot; value=&quot;5&quot;/&gt;&lt;property id=&quot;20300&quot; value=&quot;Slide 11 - &amp;quot;Pravidla&amp;quot;&quot;/&gt;&lt;property id=&quot;20307&quot; value=&quot;262&quot;/&gt;&lt;/object&gt;&lt;object type=&quot;3&quot; unique_id=&quot;11286&quot;&gt;&lt;property id=&quot;20148&quot; value=&quot;5&quot;/&gt;&lt;property id=&quot;20300&quot; value=&quot;Slide 12 - &amp;quot;Práce s fotografií&amp;quot;&quot;/&gt;&lt;property id=&quot;20307&quot; value=&quot;263&quot;/&gt;&lt;/object&gt;&lt;object type=&quot;3&quot; unique_id=&quot;11287&quot;&gt;&lt;property id=&quot;20148&quot; value=&quot;5&quot;/&gt;&lt;property id=&quot;20300&quot; value=&quot;Slide 13 - &amp;quot;Práce se záhlavím&amp;quot;&quot;/&gt;&lt;property id=&quot;20307&quot; value=&quot;264&quot;/&gt;&lt;/object&gt;&lt;object type=&quot;3&quot; unique_id=&quot;11420&quot;&gt;&lt;property id=&quot;20148&quot; value=&quot;5&quot;/&gt;&lt;property id=&quot;20300&quot; value=&quot;Slide 3 - &amp;quot;Grafika – print a web&amp;quot;&quot;/&gt;&lt;property id=&quot;20307&quot; value=&quot;266&quot;/&gt;&lt;/object&gt;&lt;object type=&quot;3&quot; unique_id=&quot;11421&quot;&gt;&lt;property id=&quot;20148&quot; value=&quot;5&quot;/&gt;&lt;property id=&quot;20300&quot; value=&quot;Slide 5 - &amp;quot;Grafika – print a web&amp;quot;&quot;/&gt;&lt;property id=&quot;20307&quot; value=&quot;268&quot;/&gt;&lt;/object&gt;&lt;object type=&quot;3&quot; unique_id=&quot;11423&quot;&gt;&lt;property id=&quot;20148&quot; value=&quot;5&quot;/&gt;&lt;property id=&quot;20300&quot; value=&quot;Slide 6 - &amp;quot;Grafika – print a web&amp;quot;&quot;/&gt;&lt;property id=&quot;20307&quot; value=&quot;265&quot;/&gt;&lt;/object&gt;&lt;object type=&quot;3&quot; unique_id=&quot;11469&quot;&gt;&lt;property id=&quot;20148&quot; value=&quot;5&quot;/&gt;&lt;property id=&quot;20300&quot; value=&quot;Slide 7 - &amp;quot;Grafika – print a web&amp;quot;&quot;/&gt;&lt;property id=&quot;20307&quot; value=&quot;269&quot;/&gt;&lt;/object&gt;&lt;object type=&quot;3&quot; unique_id=&quot;11696&quot;&gt;&lt;property id=&quot;20148&quot; value=&quot;5&quot;/&gt;&lt;property id=&quot;20300&quot; value=&quot;Slide 32 - &amp;quot;Webová grafika&amp;quot;&quot;/&gt;&lt;property id=&quot;20307&quot; value=&quot;270&quot;/&gt;&lt;/object&gt;&lt;object type=&quot;3&quot; unique_id=&quot;11697&quot;&gt;&lt;property id=&quot;20148&quot; value=&quot;5&quot;/&gt;&lt;property id=&quot;20300&quot; value=&quot;Slide 34 - &amp;quot;Případové studie&amp;quot;&quot;/&gt;&lt;property id=&quot;20307&quot; value=&quot;271&quot;/&gt;&lt;/object&gt;&lt;object type=&quot;3&quot; unique_id=&quot;11698&quot;&gt;&lt;property id=&quot;20148&quot; value=&quot;5&quot;/&gt;&lt;property id=&quot;20300&quot; value=&quot;Slide 33&quot;/&gt;&lt;property id=&quot;20307&quot; value=&quot;272&quot;/&gt;&lt;/object&gt;&lt;object type=&quot;3&quot; unique_id=&quot;11699&quot;&gt;&lt;property id=&quot;20148&quot; value=&quot;5&quot;/&gt;&lt;property id=&quot;20300&quot; value=&quot;Slide 35&quot;/&gt;&lt;property id=&quot;20307&quot; value=&quot;273&quot;/&gt;&lt;/object&gt;&lt;object type=&quot;3&quot; unique_id=&quot;11700&quot;&gt;&lt;property id=&quot;20148&quot; value=&quot;5&quot;/&gt;&lt;property id=&quot;20300&quot; value=&quot;Slide 36&quot;/&gt;&lt;property id=&quot;20307&quot; value=&quot;274&quot;/&gt;&lt;/object&gt;&lt;object type=&quot;3&quot; unique_id=&quot;11701&quot;&gt;&lt;property id=&quot;20148&quot; value=&quot;5&quot;/&gt;&lt;property id=&quot;20300&quot; value=&quot;Slide 37&quot;/&gt;&lt;property id=&quot;20307&quot; value=&quot;275&quot;/&gt;&lt;/object&gt;&lt;object type=&quot;3&quot; unique_id=&quot;11702&quot;&gt;&lt;property id=&quot;20148&quot; value=&quot;5&quot;/&gt;&lt;property id=&quot;20300&quot; value=&quot;Slide 38&quot;/&gt;&lt;property id=&quot;20307&quot; value=&quot;276&quot;/&gt;&lt;/object&gt;&lt;object type=&quot;3&quot; unique_id=&quot;20347&quot;&gt;&lt;property id=&quot;20148&quot; value=&quot;5&quot;/&gt;&lt;property id=&quot;20300&quot; value=&quot;Slide 14 - &amp;quot;European Newspaper Award&amp;quot;&quot;/&gt;&lt;property id=&quot;20307&quot; value=&quot;278&quot;/&gt;&lt;/object&gt;&lt;object type=&quot;3&quot; unique_id=&quot;20348&quot;&gt;&lt;property id=&quot;20148&quot; value=&quot;5&quot;/&gt;&lt;property id=&quot;20300&quot; value=&quot;Slide 15 - &amp;quot;2001&amp;quot;&quot;/&gt;&lt;property id=&quot;20307&quot; value=&quot;279&quot;/&gt;&lt;/object&gt;&lt;object type=&quot;3&quot; unique_id=&quot;20349&quot;&gt;&lt;property id=&quot;20148&quot; value=&quot;5&quot;/&gt;&lt;property id=&quot;20300&quot; value=&quot;Slide 16 - &amp;quot;2002&amp;quot;&quot;/&gt;&lt;property id=&quot;20307&quot; value=&quot;280&quot;/&gt;&lt;/object&gt;&lt;object type=&quot;3&quot; unique_id=&quot;20350&quot;&gt;&lt;property id=&quot;20148&quot; value=&quot;5&quot;/&gt;&lt;property id=&quot;20300&quot; value=&quot;Slide 17 - &amp;quot;2003&amp;quot;&quot;/&gt;&lt;property id=&quot;20307&quot; value=&quot;281&quot;/&gt;&lt;/object&gt;&lt;object type=&quot;3&quot; unique_id=&quot;20351&quot;&gt;&lt;property id=&quot;20148&quot; value=&quot;5&quot;/&gt;&lt;property id=&quot;20300&quot; value=&quot;Slide 18 - &amp;quot;2004&amp;quot;&quot;/&gt;&lt;property id=&quot;20307&quot; value=&quot;282&quot;/&gt;&lt;/object&gt;&lt;object type=&quot;3&quot; unique_id=&quot;20352&quot;&gt;&lt;property id=&quot;20148&quot; value=&quot;5&quot;/&gt;&lt;property id=&quot;20300&quot; value=&quot;Slide 19 - &amp;quot;2005&amp;quot;&quot;/&gt;&lt;property id=&quot;20307&quot; value=&quot;283&quot;/&gt;&lt;/object&gt;&lt;object type=&quot;3&quot; unique_id=&quot;20353&quot;&gt;&lt;property id=&quot;20148&quot; value=&quot;5&quot;/&gt;&lt;property id=&quot;20300&quot; value=&quot;Slide 20 - &amp;quot;2006&amp;quot;&quot;/&gt;&lt;property id=&quot;20307&quot; value=&quot;284&quot;/&gt;&lt;/object&gt;&lt;object type=&quot;3&quot; unique_id=&quot;20354&quot;&gt;&lt;property id=&quot;20148&quot; value=&quot;5&quot;/&gt;&lt;property id=&quot;20300&quot; value=&quot;Slide 21&quot;/&gt;&lt;property id=&quot;20307&quot; value=&quot;285&quot;/&gt;&lt;/object&gt;&lt;object type=&quot;3&quot; unique_id=&quot;20355&quot;&gt;&lt;property id=&quot;20148&quot; value=&quot;5&quot;/&gt;&lt;property id=&quot;20300&quot; value=&quot;Slide 22 - &amp;quot;2007&amp;quot;&quot;/&gt;&lt;property id=&quot;20307&quot; value=&quot;286&quot;/&gt;&lt;/object&gt;&lt;object type=&quot;3&quot; unique_id=&quot;20356&quot;&gt;&lt;property id=&quot;20148&quot; value=&quot;5&quot;/&gt;&lt;property id=&quot;20300&quot; value=&quot;Slide 23 - &amp;quot;2008&amp;quot;&quot;/&gt;&lt;property id=&quot;20307&quot; value=&quot;287&quot;/&gt;&lt;/object&gt;&lt;object type=&quot;3&quot; unique_id=&quot;20357&quot;&gt;&lt;property id=&quot;20148&quot; value=&quot;5&quot;/&gt;&lt;property id=&quot;20300&quot; value=&quot;Slide 24&quot;/&gt;&lt;property id=&quot;20307&quot; value=&quot;288&quot;/&gt;&lt;/object&gt;&lt;object type=&quot;3&quot; unique_id=&quot;20358&quot;&gt;&lt;property id=&quot;20148&quot; value=&quot;5&quot;/&gt;&lt;property id=&quot;20300&quot; value=&quot;Slide 25&quot;/&gt;&lt;property id=&quot;20307&quot; value=&quot;289&quot;/&gt;&lt;/object&gt;&lt;object type=&quot;3&quot; unique_id=&quot;20359&quot;&gt;&lt;property id=&quot;20148&quot; value=&quot;5&quot;/&gt;&lt;property id=&quot;20300&quot; value=&quot;Slide 26&quot;/&gt;&lt;property id=&quot;20307&quot; value=&quot;290&quot;/&gt;&lt;/object&gt;&lt;object type=&quot;3&quot; unique_id=&quot;20360&quot;&gt;&lt;property id=&quot;20148&quot; value=&quot;5&quot;/&gt;&lt;property id=&quot;20300&quot; value=&quot;Slide 27&quot;/&gt;&lt;property id=&quot;20307&quot; value=&quot;291&quot;/&gt;&lt;/object&gt;&lt;object type=&quot;3&quot; unique_id=&quot;20361&quot;&gt;&lt;property id=&quot;20148&quot; value=&quot;5&quot;/&gt;&lt;property id=&quot;20300&quot; value=&quot;Slide 28&quot;/&gt;&lt;property id=&quot;20307&quot; value=&quot;292&quot;/&gt;&lt;/object&gt;&lt;object type=&quot;3&quot; unique_id=&quot;20362&quot;&gt;&lt;property id=&quot;20148&quot; value=&quot;5&quot;/&gt;&lt;property id=&quot;20300&quot; value=&quot;Slide 29&quot;/&gt;&lt;property id=&quot;20307&quot; value=&quot;293&quot;/&gt;&lt;/object&gt;&lt;object type=&quot;3&quot; unique_id=&quot;20363&quot;&gt;&lt;property id=&quot;20148&quot; value=&quot;5&quot;/&gt;&lt;property id=&quot;20300&quot; value=&quot;Slide 30 - &amp;quot;2009&amp;quot;&quot;/&gt;&lt;property id=&quot;20307&quot; value=&quot;294&quot;/&gt;&lt;/object&gt;&lt;object type=&quot;3&quot; unique_id=&quot;20364&quot;&gt;&lt;property id=&quot;20148&quot; value=&quot;5&quot;/&gt;&lt;property id=&quot;20300&quot; value=&quot;Slide 31&quot;/&gt;&lt;property id=&quot;20307&quot; value=&quot;295&quot;/&gt;&lt;/object&gt;&lt;/object&gt;&lt;object type=&quot;8&quot; unique_id=&quot;1129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258</Words>
  <Application>Microsoft Office PowerPoint</Application>
  <PresentationFormat>Předvádění na obrazovce (4:3)</PresentationFormat>
  <Paragraphs>188</Paragraphs>
  <Slides>38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38</vt:i4>
      </vt:variant>
    </vt:vector>
  </HeadingPairs>
  <TitlesOfParts>
    <vt:vector size="39" baseType="lpstr">
      <vt:lpstr>Motiv sady Office</vt:lpstr>
      <vt:lpstr>Inovativní webová  a deníková grafika</vt:lpstr>
      <vt:lpstr>Grafika – print a web</vt:lpstr>
      <vt:lpstr>Grafika – print a web</vt:lpstr>
      <vt:lpstr>Grafika – print a web</vt:lpstr>
      <vt:lpstr>Grafika – print a web</vt:lpstr>
      <vt:lpstr>Grafika – print a web</vt:lpstr>
      <vt:lpstr>Grafika – print a web</vt:lpstr>
      <vt:lpstr>Tisk - vývoj</vt:lpstr>
      <vt:lpstr>Layout – základní pravidla</vt:lpstr>
      <vt:lpstr>Struktura strany</vt:lpstr>
      <vt:lpstr>Pravidla</vt:lpstr>
      <vt:lpstr>Práce s fotografií</vt:lpstr>
      <vt:lpstr>Práce se záhlavím</vt:lpstr>
      <vt:lpstr>European Newspaper Award</vt:lpstr>
      <vt:lpstr>2001</vt:lpstr>
      <vt:lpstr>2002</vt:lpstr>
      <vt:lpstr>2003</vt:lpstr>
      <vt:lpstr>2004</vt:lpstr>
      <vt:lpstr>2005</vt:lpstr>
      <vt:lpstr>2006</vt:lpstr>
      <vt:lpstr>Snímek 21</vt:lpstr>
      <vt:lpstr>2007</vt:lpstr>
      <vt:lpstr>2008</vt:lpstr>
      <vt:lpstr>Snímek 24</vt:lpstr>
      <vt:lpstr>Snímek 25</vt:lpstr>
      <vt:lpstr>Snímek 26</vt:lpstr>
      <vt:lpstr>Snímek 27</vt:lpstr>
      <vt:lpstr>Snímek 28</vt:lpstr>
      <vt:lpstr>Snímek 29</vt:lpstr>
      <vt:lpstr>2009</vt:lpstr>
      <vt:lpstr>Snímek 31</vt:lpstr>
      <vt:lpstr>Webová grafika</vt:lpstr>
      <vt:lpstr>Snímek 33</vt:lpstr>
      <vt:lpstr>Případové studie</vt:lpstr>
      <vt:lpstr>Snímek 35</vt:lpstr>
      <vt:lpstr>Snímek 36</vt:lpstr>
      <vt:lpstr>Snímek 37</vt:lpstr>
      <vt:lpstr>Snímek 38</vt:lpstr>
    </vt:vector>
  </TitlesOfParts>
  <Company>PPF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student</dc:creator>
  <cp:lastModifiedBy>student</cp:lastModifiedBy>
  <cp:revision>18</cp:revision>
  <dcterms:created xsi:type="dcterms:W3CDTF">2010-03-16T20:14:07Z</dcterms:created>
  <dcterms:modified xsi:type="dcterms:W3CDTF">2010-03-18T15:45:24Z</dcterms:modified>
</cp:coreProperties>
</file>