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315" r:id="rId4"/>
    <p:sldId id="316" r:id="rId5"/>
    <p:sldId id="258" r:id="rId6"/>
    <p:sldId id="313" r:id="rId7"/>
    <p:sldId id="312" r:id="rId8"/>
    <p:sldId id="302" r:id="rId9"/>
    <p:sldId id="303" r:id="rId10"/>
    <p:sldId id="288" r:id="rId11"/>
    <p:sldId id="290" r:id="rId12"/>
    <p:sldId id="291" r:id="rId13"/>
    <p:sldId id="289" r:id="rId14"/>
    <p:sldId id="292" r:id="rId15"/>
    <p:sldId id="293" r:id="rId16"/>
    <p:sldId id="265" r:id="rId17"/>
    <p:sldId id="275" r:id="rId18"/>
    <p:sldId id="295" r:id="rId19"/>
    <p:sldId id="298" r:id="rId20"/>
    <p:sldId id="297" r:id="rId21"/>
    <p:sldId id="306" r:id="rId22"/>
    <p:sldId id="305" r:id="rId23"/>
    <p:sldId id="310" r:id="rId24"/>
    <p:sldId id="314" r:id="rId25"/>
    <p:sldId id="282" r:id="rId26"/>
    <p:sldId id="311" r:id="rId27"/>
    <p:sldId id="308" r:id="rId28"/>
    <p:sldId id="309" r:id="rId29"/>
    <p:sldId id="283" r:id="rId30"/>
    <p:sldId id="301" r:id="rId31"/>
    <p:sldId id="278" r:id="rId32"/>
    <p:sldId id="307" r:id="rId33"/>
  </p:sldIdLst>
  <p:sldSz cx="9144000" cy="6858000" type="screen4x3"/>
  <p:notesSz cx="6858000" cy="9144000"/>
  <p:custDataLst>
    <p:tags r:id="rId34"/>
  </p:custDataLst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6484" autoAdjust="0"/>
    <p:restoredTop sz="94660"/>
  </p:normalViewPr>
  <p:slideViewPr>
    <p:cSldViewPr>
      <p:cViewPr>
        <p:scale>
          <a:sx n="100" d="100"/>
          <a:sy n="100" d="100"/>
        </p:scale>
        <p:origin x="354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A00AC-C979-4C2E-A482-103B77161EB2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9935E-9ADB-4B7A-AB4D-9E550A5B45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B75E7-6696-4C67-90F5-8EC8AFF34FA4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47517-2D84-42DB-A3F9-456FAE76892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A5EF7-AF3C-48EE-8897-CA2AAC426189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B411-C055-4B96-886B-D6D37E3A6B9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A99CC-AA5F-4C42-B925-E5E61DABFA88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BE98-5232-4222-AB72-733B3B3A3A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F8C6-9C8F-408C-B870-49EFB0DF3A45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C9CE9-B632-457F-91A3-9572EE149E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EB3E-CCFD-4612-8C1B-E8C3112A354F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0B69E-9C3F-40D4-96E0-C6D3BBB799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9CDEE-6902-445B-948A-A4DDE0228678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FEC87-2C7C-4A10-9E8F-40C724A331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FB52-EF78-4880-B3FE-AAF032B10DD9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5A160-0F11-4E9E-BF63-5A0E048536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37A7B-EAD5-4BD9-8C96-D26DD1AB3E9E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F1C87-7259-462F-92A0-36222CB4210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2DDCF-B441-4F2F-AA5D-616EEB05AA4E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7E764-27BA-4DAF-BB19-B181EE4D0B3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889C-D96F-4655-A721-FD90E623BC13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0A062-D608-4175-9D57-3C85B33D6A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BA05E2-74E1-44B0-8704-C10EBFF775EC}" type="datetimeFigureOut">
              <a:rPr lang="cs-CZ"/>
              <a:pPr>
                <a:defRPr/>
              </a:pPr>
              <a:t>17.3.2010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AD4256-A176-45E3-B550-8FB80AAA60F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57563"/>
            <a:ext cx="7772400" cy="338931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Trendy webové grafiky</a:t>
            </a:r>
            <a:br>
              <a:rPr lang="cs-CZ" b="1" dirty="0" smtClean="0"/>
            </a:br>
            <a:r>
              <a:rPr lang="cs-CZ" b="1" dirty="0" err="1" smtClean="0"/>
              <a:t>Infografika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					</a:t>
            </a:r>
            <a:endParaRPr lang="de-DE" sz="2800" dirty="0" smtClean="0"/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053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obsah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INFOGRAFIKA</a:t>
            </a:r>
          </a:p>
          <a:p>
            <a:pPr lvl="1" eaLnBrk="1" hangingPunct="1"/>
            <a:r>
              <a:rPr lang="cs-CZ" smtClean="0"/>
              <a:t>Barevná, interaktivní, pohyblivá</a:t>
            </a:r>
          </a:p>
          <a:p>
            <a:pPr lvl="2" eaLnBrk="1" hangingPunct="1">
              <a:buFont typeface="Arial" pitchFamily="34" charset="0"/>
              <a:buNone/>
            </a:pPr>
            <a:r>
              <a:rPr lang="cs-CZ" smtClean="0"/>
              <a:t>= trivializace? nerelevantní?</a:t>
            </a:r>
          </a:p>
          <a:p>
            <a:pPr lvl="2" eaLnBrk="1" hangingPunct="1">
              <a:buFont typeface="Arial" pitchFamily="34" charset="0"/>
              <a:buNone/>
            </a:pPr>
            <a:endParaRPr lang="cs-CZ" smtClean="0"/>
          </a:p>
          <a:p>
            <a:pPr eaLnBrk="1" hangingPunct="1"/>
            <a:r>
              <a:rPr lang="cs-CZ" smtClean="0"/>
              <a:t>NAOPAK</a:t>
            </a:r>
          </a:p>
          <a:p>
            <a:pPr lvl="1" eaLnBrk="1" hangingPunct="1"/>
            <a:r>
              <a:rPr lang="cs-CZ" smtClean="0"/>
              <a:t>Naprosto přesná data </a:t>
            </a:r>
          </a:p>
          <a:p>
            <a:pPr lvl="2" eaLnBrk="1" hangingPunct="1">
              <a:buFont typeface="Arial" pitchFamily="34" charset="0"/>
              <a:buNone/>
            </a:pPr>
            <a:r>
              <a:rPr lang="cs-CZ" smtClean="0"/>
              <a:t>= kompletní &amp; detailní</a:t>
            </a:r>
          </a:p>
          <a:p>
            <a:pPr lvl="1" eaLnBrk="1" hangingPunct="1"/>
            <a:r>
              <a:rPr lang="cs-CZ" smtClean="0"/>
              <a:t>Text není tak důsledný</a:t>
            </a:r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9221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28625" y="28575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sz="4400" b="1" dirty="0">
                <a:latin typeface="+mj-lt"/>
                <a:ea typeface="+mj-ea"/>
                <a:cs typeface="+mj-cs"/>
              </a:rPr>
              <a:t>Relevance</a:t>
            </a:r>
            <a:endParaRPr lang="de-DE" sz="31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Specifika</a:t>
            </a:r>
            <a:endParaRPr lang="de-DE" sz="3200" smtClean="0"/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lvl="1" eaLnBrk="1" hangingPunct="1">
              <a:buFont typeface="Arial" pitchFamily="34" charset="0"/>
              <a:buNone/>
            </a:pPr>
            <a:r>
              <a:rPr lang="cs-CZ" smtClean="0"/>
              <a:t>Text: Truck</a:t>
            </a:r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0246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Skupina 26"/>
          <p:cNvGrpSpPr>
            <a:grpSpLocks/>
          </p:cNvGrpSpPr>
          <p:nvPr/>
        </p:nvGrpSpPr>
        <p:grpSpPr bwMode="auto">
          <a:xfrm>
            <a:off x="5286375" y="3143250"/>
            <a:ext cx="1928813" cy="2266950"/>
            <a:chOff x="2285984" y="2214554"/>
            <a:chExt cx="1928825" cy="2266951"/>
          </a:xfrm>
        </p:grpSpPr>
        <p:grpSp>
          <p:nvGrpSpPr>
            <p:cNvPr id="10257" name="Skupina 13"/>
            <p:cNvGrpSpPr>
              <a:grpSpLocks/>
            </p:cNvGrpSpPr>
            <p:nvPr/>
          </p:nvGrpSpPr>
          <p:grpSpPr bwMode="auto">
            <a:xfrm>
              <a:off x="2285984" y="2214554"/>
              <a:ext cx="1928825" cy="2266951"/>
              <a:chOff x="357159" y="2786058"/>
              <a:chExt cx="1928825" cy="2266951"/>
            </a:xfrm>
          </p:grpSpPr>
          <p:pic>
            <p:nvPicPr>
              <p:cNvPr id="10259" name="Obrázek 14" descr="head05.gif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7159" y="3962538"/>
                <a:ext cx="1214445" cy="10904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" name="Oválný popisek 15"/>
              <p:cNvSpPr/>
              <p:nvPr/>
            </p:nvSpPr>
            <p:spPr>
              <a:xfrm>
                <a:off x="785787" y="2786058"/>
                <a:ext cx="1500197" cy="1214439"/>
              </a:xfrm>
              <a:prstGeom prst="wedgeEllipseCallou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</p:grpSp>
        <p:pic>
          <p:nvPicPr>
            <p:cNvPr id="10258" name="Obrázek 24" descr="Tipper-truck-full-od-sand-coloring-page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57514" y="2405067"/>
              <a:ext cx="971543" cy="809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Skupina 31"/>
          <p:cNvGrpSpPr>
            <a:grpSpLocks/>
          </p:cNvGrpSpPr>
          <p:nvPr/>
        </p:nvGrpSpPr>
        <p:grpSpPr bwMode="auto">
          <a:xfrm>
            <a:off x="785813" y="3000375"/>
            <a:ext cx="1928812" cy="2266950"/>
            <a:chOff x="2285984" y="4000504"/>
            <a:chExt cx="1928825" cy="2266951"/>
          </a:xfrm>
        </p:grpSpPr>
        <p:pic>
          <p:nvPicPr>
            <p:cNvPr id="10254" name="Obrázek 7" descr="head05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85984" y="5176984"/>
              <a:ext cx="1214445" cy="109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álný popisek 8"/>
            <p:cNvSpPr/>
            <p:nvPr/>
          </p:nvSpPr>
          <p:spPr>
            <a:xfrm>
              <a:off x="2714612" y="4000504"/>
              <a:ext cx="1500197" cy="1214439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0256" name="Obrázek 25" descr="Big_Truck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00363" y="4143380"/>
              <a:ext cx="928694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Skupina 27"/>
          <p:cNvGrpSpPr>
            <a:grpSpLocks/>
          </p:cNvGrpSpPr>
          <p:nvPr/>
        </p:nvGrpSpPr>
        <p:grpSpPr bwMode="auto">
          <a:xfrm>
            <a:off x="3357563" y="1857375"/>
            <a:ext cx="1928812" cy="2266950"/>
            <a:chOff x="1071538" y="4214818"/>
            <a:chExt cx="1928825" cy="2266951"/>
          </a:xfrm>
        </p:grpSpPr>
        <p:grpSp>
          <p:nvGrpSpPr>
            <p:cNvPr id="10250" name="Skupina 16"/>
            <p:cNvGrpSpPr>
              <a:grpSpLocks/>
            </p:cNvGrpSpPr>
            <p:nvPr/>
          </p:nvGrpSpPr>
          <p:grpSpPr bwMode="auto">
            <a:xfrm>
              <a:off x="1071538" y="4214818"/>
              <a:ext cx="1928825" cy="2266951"/>
              <a:chOff x="357159" y="2786058"/>
              <a:chExt cx="1928825" cy="2266951"/>
            </a:xfrm>
          </p:grpSpPr>
          <p:pic>
            <p:nvPicPr>
              <p:cNvPr id="10252" name="Obrázek 17" descr="head05.gif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7159" y="3962538"/>
                <a:ext cx="1214445" cy="10904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Oválný popisek 18"/>
              <p:cNvSpPr/>
              <p:nvPr/>
            </p:nvSpPr>
            <p:spPr>
              <a:xfrm>
                <a:off x="785787" y="2786058"/>
                <a:ext cx="1500197" cy="1214439"/>
              </a:xfrm>
              <a:prstGeom prst="wedgeEllipseCallou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</p:grpSp>
        <p:pic>
          <p:nvPicPr>
            <p:cNvPr id="10251" name="Obrázek 23" descr="001481_FireTruck.gif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85918" y="4429132"/>
              <a:ext cx="924373" cy="785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ek 30" descr="Big_Truck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785813"/>
            <a:ext cx="25003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Specifika</a:t>
            </a:r>
            <a:endParaRPr lang="de-DE" sz="3200" smtClean="0"/>
          </a:p>
        </p:txBody>
      </p:sp>
      <p:sp>
        <p:nvSpPr>
          <p:cNvPr id="11268" name="Zástupný symbol pro obsah 9"/>
          <p:cNvSpPr>
            <a:spLocks noGrp="1"/>
          </p:cNvSpPr>
          <p:nvPr>
            <p:ph idx="1"/>
          </p:nvPr>
        </p:nvSpPr>
        <p:spPr>
          <a:xfrm>
            <a:off x="428625" y="1785938"/>
            <a:ext cx="8229600" cy="431165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cs-CZ" smtClean="0"/>
              <a:t>Infografika:</a:t>
            </a:r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1271" name="Obrázek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72" name="Skupina 27"/>
          <p:cNvGrpSpPr>
            <a:grpSpLocks/>
          </p:cNvGrpSpPr>
          <p:nvPr/>
        </p:nvGrpSpPr>
        <p:grpSpPr bwMode="auto">
          <a:xfrm>
            <a:off x="571500" y="3714750"/>
            <a:ext cx="1928813" cy="2266950"/>
            <a:chOff x="2285984" y="4000504"/>
            <a:chExt cx="1928825" cy="2266951"/>
          </a:xfrm>
        </p:grpSpPr>
        <p:pic>
          <p:nvPicPr>
            <p:cNvPr id="11281" name="Obrázek 28" descr="head05.gi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85984" y="5176984"/>
              <a:ext cx="1214445" cy="109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Oválný popisek 31"/>
            <p:cNvSpPr/>
            <p:nvPr/>
          </p:nvSpPr>
          <p:spPr>
            <a:xfrm>
              <a:off x="2714612" y="4000504"/>
              <a:ext cx="1500197" cy="1214439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1283" name="Obrázek 32" descr="Big_Truck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0363" y="4143380"/>
              <a:ext cx="928694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3" name="Skupina 33"/>
          <p:cNvGrpSpPr>
            <a:grpSpLocks/>
          </p:cNvGrpSpPr>
          <p:nvPr/>
        </p:nvGrpSpPr>
        <p:grpSpPr bwMode="auto">
          <a:xfrm>
            <a:off x="3071813" y="3286125"/>
            <a:ext cx="1928812" cy="2266950"/>
            <a:chOff x="2285984" y="4000504"/>
            <a:chExt cx="1928825" cy="2266951"/>
          </a:xfrm>
        </p:grpSpPr>
        <p:pic>
          <p:nvPicPr>
            <p:cNvPr id="11278" name="Obrázek 34" descr="head05.gi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85984" y="5176984"/>
              <a:ext cx="1214445" cy="109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Oválný popisek 35"/>
            <p:cNvSpPr/>
            <p:nvPr/>
          </p:nvSpPr>
          <p:spPr>
            <a:xfrm>
              <a:off x="2714612" y="4000504"/>
              <a:ext cx="1500197" cy="1214439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1280" name="Obrázek 36" descr="Big_Truck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0363" y="4143380"/>
              <a:ext cx="928694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4" name="Skupina 37"/>
          <p:cNvGrpSpPr>
            <a:grpSpLocks/>
          </p:cNvGrpSpPr>
          <p:nvPr/>
        </p:nvGrpSpPr>
        <p:grpSpPr bwMode="auto">
          <a:xfrm>
            <a:off x="5429250" y="2928938"/>
            <a:ext cx="1928813" cy="2266950"/>
            <a:chOff x="2285984" y="4000504"/>
            <a:chExt cx="1928825" cy="2266951"/>
          </a:xfrm>
        </p:grpSpPr>
        <p:pic>
          <p:nvPicPr>
            <p:cNvPr id="11275" name="Obrázek 38" descr="head05.gi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85984" y="5176984"/>
              <a:ext cx="1214445" cy="109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Oválný popisek 39"/>
            <p:cNvSpPr/>
            <p:nvPr/>
          </p:nvSpPr>
          <p:spPr>
            <a:xfrm>
              <a:off x="2714612" y="4000504"/>
              <a:ext cx="1500197" cy="1214438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1277" name="Obrázek 40" descr="Big_Truck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0363" y="4143380"/>
              <a:ext cx="928694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Nebezpečí</a:t>
            </a:r>
            <a:endParaRPr lang="de-DE" sz="3200" smtClean="0"/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2293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Zástupný symbol pro obsah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cs-CZ" smtClean="0"/>
              <a:t>Příklad: Atentát, sebevražda</a:t>
            </a:r>
          </a:p>
          <a:p>
            <a:pPr eaLnBrk="1" hangingPunct="1"/>
            <a:r>
              <a:rPr lang="cs-CZ" smtClean="0"/>
              <a:t> Pozice zúčastněných</a:t>
            </a:r>
          </a:p>
          <a:p>
            <a:pPr eaLnBrk="1" hangingPunct="1"/>
            <a:r>
              <a:rPr lang="cs-CZ" smtClean="0"/>
              <a:t> Barva auta</a:t>
            </a:r>
          </a:p>
          <a:p>
            <a:pPr eaLnBrk="1" hangingPunct="1"/>
            <a:r>
              <a:rPr lang="cs-CZ" smtClean="0"/>
              <a:t> Podoby útočníků</a:t>
            </a:r>
          </a:p>
          <a:p>
            <a:pPr eaLnBrk="1" hangingPunct="1"/>
            <a:r>
              <a:rPr lang="cs-CZ" smtClean="0"/>
              <a:t> Zobrazení obětí - etika</a:t>
            </a:r>
          </a:p>
          <a:p>
            <a:pPr eaLnBrk="1" hangingPunct="1">
              <a:buFont typeface="Arial" pitchFamily="34" charset="0"/>
              <a:buNone/>
            </a:pPr>
            <a:endParaRPr lang="cs-CZ" b="1" smtClean="0"/>
          </a:p>
          <a:p>
            <a:pPr eaLnBrk="1" hangingPunct="1">
              <a:buFont typeface="Arial" pitchFamily="34" charset="0"/>
              <a:buNone/>
            </a:pPr>
            <a:r>
              <a:rPr lang="cs-CZ" b="1" smtClean="0"/>
              <a:t>Když nevíme, ale domyslíme </a:t>
            </a:r>
            <a:br>
              <a:rPr lang="cs-CZ" b="1" smtClean="0"/>
            </a:br>
            <a:r>
              <a:rPr lang="cs-CZ" b="1" smtClean="0"/>
              <a:t>= MANIPULUJEME</a:t>
            </a:r>
          </a:p>
          <a:p>
            <a:pPr eaLnBrk="1" hangingPunct="1"/>
            <a:endParaRPr lang="cs-CZ" smtClean="0"/>
          </a:p>
          <a:p>
            <a:pPr eaLnBrk="1" hangingPunct="1"/>
            <a:endParaRPr lang="cs-CZ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Data a umění</a:t>
            </a:r>
            <a:endParaRPr lang="de-DE" sz="3200" smtClean="0"/>
          </a:p>
        </p:txBody>
      </p:sp>
      <p:sp>
        <p:nvSpPr>
          <p:cNvPr id="21" name="Zástupný symbol pro obsah 20"/>
          <p:cNvSpPr>
            <a:spLocks noGrp="1"/>
          </p:cNvSpPr>
          <p:nvPr>
            <p:ph idx="1"/>
          </p:nvPr>
        </p:nvSpPr>
        <p:spPr>
          <a:xfrm>
            <a:off x="457200" y="1600200"/>
            <a:ext cx="7400925" cy="45259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Vizualizace                  Méně vstupních dat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informace                   (než u textu)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	kondenzuje obrovské množství informací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	do malého prostoru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Infografika</a:t>
            </a:r>
            <a:r>
              <a:rPr lang="cs-CZ" dirty="0" smtClean="0"/>
              <a:t> </a:t>
            </a:r>
            <a:r>
              <a:rPr lang="cs-CZ" b="1" dirty="0" smtClean="0"/>
              <a:t>NENÍ</a:t>
            </a:r>
            <a:r>
              <a:rPr lang="cs-CZ" dirty="0" smtClean="0"/>
              <a:t> umění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Infografika</a:t>
            </a:r>
            <a:r>
              <a:rPr lang="cs-CZ" dirty="0" smtClean="0"/>
              <a:t>  </a:t>
            </a:r>
            <a:r>
              <a:rPr lang="cs-CZ" b="1" dirty="0" smtClean="0"/>
              <a:t>JE</a:t>
            </a:r>
            <a:r>
              <a:rPr lang="cs-CZ" dirty="0" smtClean="0"/>
              <a:t> 	využití designu </a:t>
            </a:r>
            <a:br>
              <a:rPr lang="cs-CZ" dirty="0" smtClean="0"/>
            </a:br>
            <a:r>
              <a:rPr lang="cs-CZ" dirty="0" smtClean="0"/>
              <a:t>			k přenosu informace</a:t>
            </a:r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3318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Není rovno 21"/>
          <p:cNvSpPr/>
          <p:nvPr/>
        </p:nvSpPr>
        <p:spPr>
          <a:xfrm>
            <a:off x="2571750" y="1571625"/>
            <a:ext cx="914400" cy="914400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Základní principy</a:t>
            </a:r>
            <a:endParaRPr lang="de-DE" sz="3200" smtClean="0"/>
          </a:p>
        </p:txBody>
      </p:sp>
      <p:sp>
        <p:nvSpPr>
          <p:cNvPr id="14339" name="Zástupný symbol pro obsah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Ověřovat</a:t>
            </a:r>
          </a:p>
          <a:p>
            <a:pPr eaLnBrk="1" hangingPunct="1"/>
            <a:r>
              <a:rPr lang="cs-CZ" smtClean="0"/>
              <a:t>Nedomýšlet si</a:t>
            </a:r>
          </a:p>
          <a:p>
            <a:pPr eaLnBrk="1" hangingPunct="1"/>
            <a:r>
              <a:rPr lang="cs-CZ" smtClean="0"/>
              <a:t>Nezjednodušovat (jít do hloubky)</a:t>
            </a:r>
          </a:p>
          <a:p>
            <a:pPr eaLnBrk="1" hangingPunct="1"/>
            <a:r>
              <a:rPr lang="cs-CZ" smtClean="0"/>
              <a:t>Zapojit další média (foto, video, audio)</a:t>
            </a:r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4342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Infografika</a:t>
            </a:r>
            <a:endParaRPr lang="de-DE" sz="31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357313"/>
            <a:ext cx="8229600" cy="5143500"/>
          </a:xfrm>
        </p:spPr>
        <p:txBody>
          <a:bodyPr rtlCol="0">
            <a:normAutofit fontScale="925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Statická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Animované 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Interaktivní  (Přímo řízené)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Monomediální</a:t>
            </a:r>
            <a:endParaRPr lang="cs-CZ" dirty="0" smtClean="0"/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Multimediální </a:t>
            </a:r>
            <a:r>
              <a:rPr lang="cs-CZ" sz="1300" dirty="0" smtClean="0"/>
              <a:t>(trend)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Data 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Příběh</a:t>
            </a:r>
          </a:p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cs-CZ" dirty="0" smtClean="0"/>
              <a:t>Modely		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5366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Vizualizace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6389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Data</a:t>
            </a:r>
          </a:p>
          <a:p>
            <a:pPr lvl="1" eaLnBrk="1" hangingPunct="1"/>
            <a:r>
              <a:rPr lang="cs-CZ" smtClean="0"/>
              <a:t>Grafy</a:t>
            </a:r>
          </a:p>
          <a:p>
            <a:pPr lvl="1" eaLnBrk="1" hangingPunct="1"/>
            <a:r>
              <a:rPr lang="cs-CZ" smtClean="0"/>
              <a:t>Mapy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Data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7413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Lineární, tabulkové, hierarchické, mapy</a:t>
            </a:r>
            <a:br>
              <a:rPr lang="cs-CZ" dirty="0" smtClean="0"/>
            </a:b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Grafy a tabulky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Klasifikační tabulka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Vývojový graf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Organigramy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Vztahové grafy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Flow</a:t>
            </a:r>
            <a:r>
              <a:rPr lang="cs-CZ" dirty="0" smtClean="0"/>
              <a:t> </a:t>
            </a:r>
            <a:r>
              <a:rPr lang="cs-CZ" dirty="0" err="1" smtClean="0"/>
              <a:t>charts</a:t>
            </a:r>
            <a:r>
              <a:rPr lang="cs-CZ" dirty="0" smtClean="0"/>
              <a:t> (znázornění toků)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Koláčové (sektorové) grafy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Sloupcové grafy a jejich deriváty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Data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8437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Lineární grafy</a:t>
            </a:r>
          </a:p>
          <a:p>
            <a:pPr lvl="1" eaLnBrk="1" hangingPunct="1"/>
            <a:r>
              <a:rPr lang="cs-CZ" smtClean="0"/>
              <a:t>Jednoduché </a:t>
            </a:r>
          </a:p>
          <a:p>
            <a:pPr lvl="1" eaLnBrk="1" hangingPunct="1"/>
            <a:r>
              <a:rPr lang="cs-CZ" smtClean="0"/>
              <a:t>Srovnávací</a:t>
            </a:r>
          </a:p>
          <a:p>
            <a:pPr lvl="1" eaLnBrk="1" hangingPunct="1">
              <a:buFont typeface="Arial" pitchFamily="34" charset="0"/>
              <a:buNone/>
            </a:pPr>
            <a:endParaRPr lang="cs-CZ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Vývoj médií</a:t>
            </a:r>
            <a:endParaRPr lang="de-DE" sz="3100" smtClean="0"/>
          </a:p>
        </p:txBody>
      </p:sp>
      <p:sp>
        <p:nvSpPr>
          <p:cNvPr id="6" name="Obdélník 5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7" name="Obdélník 6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3077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857375"/>
            <a:ext cx="694372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Data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9461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Trasy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Ptačí perspektiva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Barevné mapy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 s koláčovými grafy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 se sloupcovými grafy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 se symboly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 toků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Mapy s konturami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Kartogramy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Příběh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048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Co lze popsat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Proces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Příběh, který má faktický vývoj	</a:t>
            </a:r>
            <a:br>
              <a:rPr lang="cs-CZ" dirty="0" smtClean="0"/>
            </a:br>
            <a:r>
              <a:rPr lang="cs-CZ" dirty="0" smtClean="0"/>
              <a:t>(a já jej znám)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Jasný začátek a konec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Zlomenina nohy na lyžích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Nehoda letadla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Prasečí chřipka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Na co dát pozor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Úplnost dat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Lidský mozek má omezenou kapacitu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První plán sdělení - na první pohled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Druhý plán (pokud je)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Přehlednost, plynulost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3 odrážky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2 řádky, maximálně 3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Krátké, holé věty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endParaRPr lang="cs-CZ" dirty="0" smtClean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1510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student\Plocha\krizovatka_infografi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103188"/>
            <a:ext cx="9320213" cy="675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285852" y="142852"/>
          <a:ext cx="4618702" cy="8500270"/>
        </p:xfrm>
        <a:graphic>
          <a:graphicData uri="http://schemas.openxmlformats.org/presentationml/2006/ole">
            <p:oleObj spid="_x0000_s45058" name="Acrobat Document" r:id="rId3" imgW="4566600" imgH="8406720" progId="AcroExch.Document.7">
              <p:embed/>
            </p:oleObj>
          </a:graphicData>
        </a:graphic>
      </p:graphicFrame>
      <p:sp>
        <p:nvSpPr>
          <p:cNvPr id="5" name="Obdélník 4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7" name="Obrázek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Příklady vydavatelství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3557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NYT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Washington Post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USA </a:t>
            </a:r>
            <a:r>
              <a:rPr lang="cs-CZ" dirty="0" err="1" smtClean="0"/>
              <a:t>Today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Guardian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El </a:t>
            </a:r>
            <a:r>
              <a:rPr lang="cs-CZ" dirty="0" err="1" smtClean="0"/>
              <a:t>País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El </a:t>
            </a:r>
            <a:r>
              <a:rPr lang="cs-CZ" dirty="0" err="1" smtClean="0"/>
              <a:t>Mundo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Berliner</a:t>
            </a:r>
            <a:r>
              <a:rPr lang="cs-CZ" dirty="0" smtClean="0"/>
              <a:t> </a:t>
            </a:r>
            <a:r>
              <a:rPr lang="cs-CZ" dirty="0" err="1" smtClean="0"/>
              <a:t>Morgenpost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CNN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SME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Aktuálně.</a:t>
            </a:r>
            <a:r>
              <a:rPr lang="cs-CZ" dirty="0" err="1" smtClean="0"/>
              <a:t>cz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…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500" dirty="0" smtClean="0"/>
              <a:t>							(</a:t>
            </a:r>
            <a:r>
              <a:rPr lang="cs-CZ" sz="1500" dirty="0" err="1" smtClean="0"/>
              <a:t>multimed</a:t>
            </a:r>
            <a:r>
              <a:rPr lang="cs-CZ" sz="1500" dirty="0" smtClean="0"/>
              <a:t>, </a:t>
            </a:r>
            <a:r>
              <a:rPr lang="cs-CZ" sz="1500" dirty="0" err="1" smtClean="0"/>
              <a:t>softw</a:t>
            </a:r>
            <a:r>
              <a:rPr lang="cs-CZ" sz="1500" dirty="0" smtClean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Grafika - workflow</a:t>
            </a:r>
          </a:p>
        </p:txBody>
      </p:sp>
      <p:sp>
        <p:nvSpPr>
          <p:cNvPr id="5" name="Obdélník 4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4581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ovéPole 9"/>
          <p:cNvSpPr txBox="1">
            <a:spLocks noChangeArrowheads="1"/>
          </p:cNvSpPr>
          <p:nvPr/>
        </p:nvSpPr>
        <p:spPr bwMode="auto">
          <a:xfrm>
            <a:off x="5880100" y="6367463"/>
            <a:ext cx="1406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200">
                <a:latin typeface="Calibri" pitchFamily="34" charset="0"/>
              </a:rPr>
              <a:t>Zdroj: Alberto Cairo</a:t>
            </a:r>
          </a:p>
        </p:txBody>
      </p:sp>
      <p:sp>
        <p:nvSpPr>
          <p:cNvPr id="12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Grafik </a:t>
            </a:r>
            <a:r>
              <a:rPr lang="cs-CZ" dirty="0" err="1" smtClean="0"/>
              <a:t>vs</a:t>
            </a:r>
            <a:r>
              <a:rPr lang="cs-CZ" dirty="0" smtClean="0"/>
              <a:t> Tým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A. </a:t>
            </a:r>
            <a:r>
              <a:rPr lang="cs-CZ" dirty="0" err="1" smtClean="0"/>
              <a:t>Cairo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J. </a:t>
            </a:r>
            <a:r>
              <a:rPr lang="cs-CZ" dirty="0" err="1" smtClean="0"/>
              <a:t>Schwochow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Graphic</a:t>
            </a:r>
            <a:r>
              <a:rPr lang="cs-CZ" dirty="0" smtClean="0"/>
              <a:t> </a:t>
            </a:r>
            <a:r>
              <a:rPr lang="cs-CZ" dirty="0" err="1" smtClean="0"/>
              <a:t>News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Reuters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AFP</a:t>
            </a:r>
          </a:p>
          <a:p>
            <a:pPr marL="971550" lvl="1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marL="971550" lvl="1" indent="-514350" eaLnBrk="1" fontAlgn="auto" hangingPunct="1">
              <a:spcAft>
                <a:spcPts val="0"/>
              </a:spcAft>
              <a:buFont typeface="Arial" pitchFamily="34" charset="0"/>
              <a:buAutoNum type="alphaUcPeriod"/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Grafika - workflow</a:t>
            </a:r>
          </a:p>
        </p:txBody>
      </p:sp>
      <p:pic>
        <p:nvPicPr>
          <p:cNvPr id="25603" name="Obrázek 3" descr="C:\Documents and Settings\student\Plocha\CAIRO_infografika_print_web_zaroven-3.jpg"/>
          <p:cNvPicPr>
            <a:picLocks noChangeAspect="1" noChangeArrowheads="1"/>
          </p:cNvPicPr>
          <p:nvPr/>
        </p:nvPicPr>
        <p:blipFill>
          <a:blip r:embed="rId2"/>
          <a:srcRect b="46791"/>
          <a:stretch>
            <a:fillRect/>
          </a:stretch>
        </p:blipFill>
        <p:spPr bwMode="auto">
          <a:xfrm>
            <a:off x="992188" y="1571625"/>
            <a:ext cx="3436937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5606" name="Obrázek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ovéPole 7"/>
          <p:cNvSpPr txBox="1">
            <a:spLocks noChangeArrowheads="1"/>
          </p:cNvSpPr>
          <p:nvPr/>
        </p:nvSpPr>
        <p:spPr bwMode="auto">
          <a:xfrm>
            <a:off x="5880100" y="6367463"/>
            <a:ext cx="1406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200">
                <a:latin typeface="Calibri" pitchFamily="34" charset="0"/>
              </a:rPr>
              <a:t>Zdroj: Alberto Cairo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Grafika - workflow</a:t>
            </a:r>
          </a:p>
        </p:txBody>
      </p:sp>
      <p:sp>
        <p:nvSpPr>
          <p:cNvPr id="5" name="Obdélník 4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6629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Obrázek 7" descr="C:\Documents and Settings\student\Plocha\CAIRO_infografika_print_web_zaroven-3.jpg"/>
          <p:cNvPicPr>
            <a:picLocks noChangeAspect="1" noChangeArrowheads="1"/>
          </p:cNvPicPr>
          <p:nvPr/>
        </p:nvPicPr>
        <p:blipFill>
          <a:blip r:embed="rId3"/>
          <a:srcRect t="53041"/>
          <a:stretch>
            <a:fillRect/>
          </a:stretch>
        </p:blipFill>
        <p:spPr bwMode="auto">
          <a:xfrm>
            <a:off x="1000125" y="1571625"/>
            <a:ext cx="3436938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ovéPole 9"/>
          <p:cNvSpPr txBox="1">
            <a:spLocks noChangeArrowheads="1"/>
          </p:cNvSpPr>
          <p:nvPr/>
        </p:nvSpPr>
        <p:spPr bwMode="auto">
          <a:xfrm>
            <a:off x="5880100" y="6367463"/>
            <a:ext cx="1406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200">
                <a:latin typeface="Calibri" pitchFamily="34" charset="0"/>
              </a:rPr>
              <a:t>Zdroj: Alberto Cairo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Tvoříme – výběr tématu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7653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Arial" pitchFamily="34" charset="0"/>
              <a:buNone/>
            </a:pPr>
            <a:r>
              <a:rPr lang="cs-CZ" smtClean="0"/>
              <a:t>Téma: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Prasečí chřipka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Havárie – jak na pojistku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Krize, inflace, nezaměstnanost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Rozpočet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Chci se pojistit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Srovnání pojištění</a:t>
            </a:r>
          </a:p>
          <a:p>
            <a:pPr lvl="1" eaLnBrk="1" hangingPunct="1">
              <a:buFont typeface="Arial" pitchFamily="34" charset="0"/>
              <a:buChar char="•"/>
            </a:pPr>
            <a:endParaRPr lang="cs-CZ" smtClean="0"/>
          </a:p>
          <a:p>
            <a:pPr lvl="1" eaLnBrk="1" hangingPunct="1">
              <a:buFont typeface="Arial" pitchFamily="34" charset="0"/>
              <a:buChar char="•"/>
            </a:pPr>
            <a:endParaRPr lang="cs-CZ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Grafika – </a:t>
            </a:r>
            <a:r>
              <a:rPr lang="cs-CZ" dirty="0" err="1" smtClean="0"/>
              <a:t>print</a:t>
            </a:r>
            <a:r>
              <a:rPr lang="cs-CZ" dirty="0" smtClean="0"/>
              <a:t> a web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Co determinuje grafiku, úskalí?</a:t>
            </a:r>
            <a:endParaRPr lang="cs-CZ" dirty="0" smtClean="0"/>
          </a:p>
          <a:p>
            <a:pPr lvl="0"/>
            <a:endParaRPr lang="cs-CZ" dirty="0" smtClean="0"/>
          </a:p>
          <a:p>
            <a:r>
              <a:rPr lang="cs-CZ" b="1" dirty="0" smtClean="0"/>
              <a:t>Web:</a:t>
            </a:r>
            <a:endParaRPr lang="cs-CZ" dirty="0" smtClean="0"/>
          </a:p>
          <a:p>
            <a:pPr lvl="1"/>
            <a:r>
              <a:rPr lang="cs-CZ" dirty="0" smtClean="0"/>
              <a:t>Objem dat/šablona, mustr</a:t>
            </a:r>
          </a:p>
          <a:p>
            <a:pPr lvl="1"/>
            <a:r>
              <a:rPr lang="cs-CZ" dirty="0" smtClean="0"/>
              <a:t>Technologie</a:t>
            </a:r>
            <a:r>
              <a:rPr lang="cs-CZ" dirty="0" smtClean="0"/>
              <a:t>, </a:t>
            </a:r>
            <a:endParaRPr lang="cs-CZ" dirty="0" smtClean="0"/>
          </a:p>
          <a:p>
            <a:pPr lvl="2"/>
            <a:r>
              <a:rPr lang="cs-CZ" dirty="0" smtClean="0"/>
              <a:t>Animace, video, </a:t>
            </a:r>
            <a:r>
              <a:rPr lang="cs-CZ" dirty="0" err="1" smtClean="0"/>
              <a:t>slideshow</a:t>
            </a:r>
            <a:r>
              <a:rPr lang="cs-CZ" dirty="0" smtClean="0"/>
              <a:t>, </a:t>
            </a:r>
            <a:r>
              <a:rPr lang="cs-CZ" dirty="0" err="1" smtClean="0"/>
              <a:t>infografika</a:t>
            </a:r>
            <a:endParaRPr lang="cs-CZ" dirty="0" smtClean="0"/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Tvoříme – zpracování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8677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Arial" pitchFamily="34" charset="0"/>
              <a:buNone/>
            </a:pPr>
            <a:r>
              <a:rPr lang="cs-CZ" smtClean="0"/>
              <a:t>Zpracování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Data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Příběh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Úkaz/Proces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cs-CZ" smtClean="0"/>
              <a:t>Model</a:t>
            </a:r>
          </a:p>
          <a:p>
            <a:pPr eaLnBrk="1" hangingPunct="1"/>
            <a:endParaRPr lang="cs-CZ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Tvoříme – styl</a:t>
            </a:r>
          </a:p>
        </p:txBody>
      </p:sp>
      <p:sp>
        <p:nvSpPr>
          <p:cNvPr id="2969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Volba stylu podle</a:t>
            </a:r>
          </a:p>
          <a:p>
            <a:pPr lvl="1" eaLnBrk="1" hangingPunct="1"/>
            <a:r>
              <a:rPr lang="cs-CZ" smtClean="0"/>
              <a:t>Tématu</a:t>
            </a:r>
          </a:p>
          <a:p>
            <a:pPr lvl="1" eaLnBrk="1" hangingPunct="1"/>
            <a:r>
              <a:rPr lang="cs-CZ" smtClean="0"/>
              <a:t>Preciznosti podkladů</a:t>
            </a:r>
          </a:p>
          <a:p>
            <a:pPr lvl="1" eaLnBrk="1" hangingPunct="1"/>
            <a:r>
              <a:rPr lang="cs-CZ" smtClean="0"/>
              <a:t>Dostupný software/jeho znalost</a:t>
            </a:r>
          </a:p>
          <a:p>
            <a:pPr lvl="1" eaLnBrk="1" hangingPunct="1">
              <a:buFont typeface="Arial" pitchFamily="34" charset="0"/>
              <a:buNone/>
            </a:pPr>
            <a:endParaRPr lang="cs-CZ" smtClean="0"/>
          </a:p>
          <a:p>
            <a:pPr lvl="1" eaLnBrk="1" hangingPunct="1"/>
            <a:endParaRPr lang="cs-CZ" smtClean="0"/>
          </a:p>
          <a:p>
            <a:pPr eaLnBrk="1" hangingPunct="1"/>
            <a:endParaRPr lang="cs-CZ" smtClean="0"/>
          </a:p>
          <a:p>
            <a:pPr eaLnBrk="1" hangingPunct="1"/>
            <a:endParaRPr lang="cs-CZ" smtClean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9702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Software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b="1" dirty="0" smtClean="0"/>
              <a:t>Adobe </a:t>
            </a:r>
            <a:r>
              <a:rPr lang="cs-CZ" b="1" dirty="0" err="1" smtClean="0"/>
              <a:t>Illustrator</a:t>
            </a:r>
            <a:r>
              <a:rPr lang="cs-CZ" b="1" dirty="0" smtClean="0"/>
              <a:t>, </a:t>
            </a:r>
            <a:r>
              <a:rPr lang="cs-CZ" b="1" dirty="0" err="1" smtClean="0"/>
              <a:t>Photoshop</a:t>
            </a:r>
            <a:endParaRPr lang="cs-CZ" b="1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b="1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b="1" dirty="0" smtClean="0"/>
              <a:t>Animace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Adobe </a:t>
            </a:r>
            <a:r>
              <a:rPr lang="cs-CZ" dirty="0" err="1" smtClean="0"/>
              <a:t>Flash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Adobe </a:t>
            </a:r>
            <a:r>
              <a:rPr lang="cs-CZ" dirty="0" err="1" smtClean="0"/>
              <a:t>Flex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Microsoft </a:t>
            </a:r>
            <a:r>
              <a:rPr lang="cs-CZ" dirty="0" err="1" smtClean="0"/>
              <a:t>Silverlight</a:t>
            </a: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b="1" dirty="0" smtClean="0"/>
              <a:t>3D Modelace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Maya</a:t>
            </a:r>
            <a:endParaRPr lang="cs-CZ" dirty="0" smtClean="0"/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Cinema</a:t>
            </a:r>
            <a:r>
              <a:rPr lang="cs-CZ" dirty="0" smtClean="0"/>
              <a:t> 4D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smtClean="0"/>
              <a:t>3D Studio Max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Google</a:t>
            </a:r>
            <a:r>
              <a:rPr lang="cs-CZ" dirty="0" smtClean="0"/>
              <a:t> </a:t>
            </a:r>
            <a:r>
              <a:rPr lang="cs-CZ" dirty="0" err="1" smtClean="0"/>
              <a:t>SketchUp</a:t>
            </a: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30726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Webová grafika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dirty="0" smtClean="0"/>
              <a:t> </a:t>
            </a:r>
          </a:p>
          <a:p>
            <a:r>
              <a:rPr lang="cs-CZ" dirty="0" smtClean="0"/>
              <a:t>Vývoj grafiky</a:t>
            </a:r>
          </a:p>
          <a:p>
            <a:pPr lvl="1"/>
            <a:r>
              <a:rPr lang="cs-CZ" dirty="0" smtClean="0"/>
              <a:t>Technické možnosti na rozdíl od </a:t>
            </a:r>
            <a:r>
              <a:rPr lang="cs-CZ" dirty="0" err="1" smtClean="0"/>
              <a:t>printu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takřka neomezené</a:t>
            </a:r>
          </a:p>
          <a:p>
            <a:pPr lvl="1">
              <a:buNone/>
            </a:pPr>
            <a:endParaRPr lang="cs-CZ" dirty="0" smtClean="0"/>
          </a:p>
          <a:p>
            <a:r>
              <a:rPr lang="cs-CZ" dirty="0" err="1" smtClean="0"/>
              <a:t>Basics</a:t>
            </a:r>
            <a:endParaRPr lang="cs-CZ" dirty="0" smtClean="0"/>
          </a:p>
          <a:p>
            <a:pPr lvl="1"/>
            <a:r>
              <a:rPr lang="cs-CZ" dirty="0" smtClean="0"/>
              <a:t>Vizualizace/multimedia</a:t>
            </a:r>
          </a:p>
          <a:p>
            <a:pPr lvl="1"/>
            <a:r>
              <a:rPr lang="cs-CZ" dirty="0" smtClean="0"/>
              <a:t>Navigace</a:t>
            </a:r>
          </a:p>
          <a:p>
            <a:pPr lvl="1"/>
            <a:r>
              <a:rPr lang="cs-CZ" dirty="0" smtClean="0"/>
              <a:t>Intuitivnost</a:t>
            </a:r>
          </a:p>
          <a:p>
            <a:pPr lvl="1"/>
            <a:r>
              <a:rPr lang="cs-CZ" dirty="0" err="1" smtClean="0"/>
              <a:t>Interaktivita</a:t>
            </a:r>
            <a:endParaRPr lang="cs-CZ" dirty="0" smtClean="0"/>
          </a:p>
          <a:p>
            <a:pPr lvl="1"/>
            <a:r>
              <a:rPr lang="cs-CZ" dirty="0" smtClean="0"/>
              <a:t>Přiměřenost</a:t>
            </a:r>
          </a:p>
        </p:txBody>
      </p:sp>
      <p:sp>
        <p:nvSpPr>
          <p:cNvPr id="4" name="Obdélník 3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>
                <a:solidFill>
                  <a:srgbClr val="FFFFFF"/>
                </a:solidFill>
                <a:ea typeface="ＭＳ Ｐゴシック" pitchFamily="-112" charset="-128"/>
                <a:cs typeface="Arial" charset="0"/>
              </a:rPr>
              <a:t>www.futuroom.cz</a:t>
            </a:r>
          </a:p>
        </p:txBody>
      </p:sp>
      <p:pic>
        <p:nvPicPr>
          <p:cNvPr id="5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Trend - vizualizace</a:t>
            </a:r>
            <a:endParaRPr lang="de-DE" sz="31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smtClean="0"/>
              <a:t>Ikonická doba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smtClean="0"/>
              <a:t>Symboly, obrazy, vnímáme očima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smtClean="0"/>
              <a:t>80 % mozku 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err="1" smtClean="0"/>
              <a:t>Infografika</a:t>
            </a:r>
            <a:r>
              <a:rPr lang="cs-CZ" dirty="0" smtClean="0"/>
              <a:t> už dříve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smtClean="0"/>
              <a:t>Internet (</a:t>
            </a:r>
            <a:r>
              <a:rPr lang="cs-CZ" dirty="0" err="1" smtClean="0"/>
              <a:t>klikací</a:t>
            </a:r>
            <a:r>
              <a:rPr lang="cs-CZ" dirty="0" smtClean="0"/>
              <a:t> generace) x Noviny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err="1" smtClean="0"/>
              <a:t>Rychločtení</a:t>
            </a:r>
            <a:endParaRPr lang="cs-CZ" dirty="0" smtClean="0"/>
          </a:p>
          <a:p>
            <a:pPr marL="914400" lvl="1" indent="-51435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dirty="0" err="1" smtClean="0"/>
              <a:t>Interaktivita</a:t>
            </a:r>
            <a:r>
              <a:rPr lang="cs-CZ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4102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Web-Basics</a:t>
            </a:r>
          </a:p>
        </p:txBody>
      </p:sp>
      <p:sp>
        <p:nvSpPr>
          <p:cNvPr id="512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Vizualizace</a:t>
            </a:r>
          </a:p>
          <a:p>
            <a:pPr eaLnBrk="1" hangingPunct="1"/>
            <a:r>
              <a:rPr lang="cs-CZ" dirty="0" smtClean="0"/>
              <a:t>Navigace</a:t>
            </a:r>
          </a:p>
          <a:p>
            <a:pPr eaLnBrk="1" hangingPunct="1"/>
            <a:r>
              <a:rPr lang="cs-CZ" dirty="0" smtClean="0"/>
              <a:t>Intuitivnost</a:t>
            </a:r>
          </a:p>
          <a:p>
            <a:pPr eaLnBrk="1" hangingPunct="1"/>
            <a:r>
              <a:rPr lang="cs-CZ" dirty="0" err="1" smtClean="0"/>
              <a:t>Interaktivita</a:t>
            </a:r>
            <a:endParaRPr lang="cs-CZ" dirty="0" smtClean="0"/>
          </a:p>
          <a:p>
            <a:pPr eaLnBrk="1" hangingPunct="1"/>
            <a:r>
              <a:rPr lang="cs-CZ" dirty="0" smtClean="0"/>
              <a:t>Atraktivita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5126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Vizualizace – </a:t>
            </a:r>
            <a:r>
              <a:rPr lang="cs-CZ" b="1" dirty="0" err="1" smtClean="0"/>
              <a:t>flashové</a:t>
            </a:r>
            <a:r>
              <a:rPr lang="cs-CZ" b="1" dirty="0" smtClean="0"/>
              <a:t> grafiky/</a:t>
            </a:r>
            <a:br>
              <a:rPr lang="cs-CZ" b="1" dirty="0" smtClean="0"/>
            </a:br>
            <a:r>
              <a:rPr lang="cs-CZ" b="1" dirty="0" err="1" smtClean="0"/>
              <a:t>Infografika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Vizuální reprezentace informací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Stojí sama o sobě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Prezentuje je v rámci kontextu, </a:t>
            </a:r>
            <a:br>
              <a:rPr lang="cs-CZ" dirty="0" smtClean="0"/>
            </a:br>
            <a:r>
              <a:rPr lang="cs-CZ" dirty="0" smtClean="0"/>
              <a:t>na co využít: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Vztahy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Procesy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Situaci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cs-CZ" dirty="0" smtClean="0"/>
              <a:t>Data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Čtenář na základě informací ji musí dokázat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smysluplně interpretovat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6150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Infografika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Všude kolem nás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Dopravní značení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Mapy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Uživatelský manuál – základní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Návod k uvaření polévky, sestavení nábytku, …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Využívá: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kresby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symboly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barvy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slova,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	aby sdělila myšlenky, ilustrovala informaci nebo </a:t>
            </a:r>
            <a:br>
              <a:rPr lang="cs-CZ" dirty="0" smtClean="0"/>
            </a:br>
            <a:r>
              <a:rPr lang="cs-CZ" dirty="0" smtClean="0"/>
              <a:t>zobrazila vztahy</a:t>
            </a:r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7174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b="1" smtClean="0"/>
              <a:t>Vizualizace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Lidé rozumí obrázkům snadněji a rychleji než slovům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komplexní myšlenky tak lze předat naráz, v jednu chvíli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Rozsáhlá data - dobrá vizualizace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400" dirty="0" smtClean="0"/>
              <a:t>(hodnoty, vztahy mezi nimi, vývoj)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sz="2400" dirty="0" smtClean="0"/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body,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linky,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symboly,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čísla,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slova, 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stínování, barvy,</a:t>
            </a:r>
          </a:p>
          <a:p>
            <a:pPr lvl="1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využití prostoru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7524750" y="0"/>
            <a:ext cx="1619250" cy="6858000"/>
          </a:xfrm>
          <a:prstGeom prst="rect">
            <a:avLst/>
          </a:prstGeom>
          <a:solidFill>
            <a:schemeClr val="tx2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Black" pitchFamily="84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7524750" y="6381750"/>
            <a:ext cx="1619250" cy="476250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FFFFF"/>
                </a:solidFill>
                <a:cs typeface="Arial" pitchFamily="34" charset="0"/>
              </a:rPr>
              <a:t>www.futuroom.c</a:t>
            </a:r>
            <a:r>
              <a:rPr lang="cs-CZ" sz="1200">
                <a:solidFill>
                  <a:srgbClr val="FFFFFF"/>
                </a:solidFill>
                <a:cs typeface="Arial" pitchFamily="34" charset="0"/>
              </a:rPr>
              <a:t>z</a:t>
            </a: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8198" name="Obrázek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endy webové grafiky&amp;#x0D;&amp;#x0A;Infografika&amp;#x0D;&amp;#x0A;&amp;#x0D;&amp;#x0A;&amp;#x0D;&amp;#x0A;&amp;amp;#x09;&amp;amp;#x09;&amp;amp;#x09;&amp;amp;#x09;&amp;amp;#x09;&amp;quot;&quot;/&gt;&lt;property id=&quot;20307&quot; value=&quot;257&quot;/&gt;&lt;/object&gt;&lt;object type=&quot;3&quot; unique_id=&quot;10006&quot;&gt;&lt;property id=&quot;20148&quot; value=&quot;5&quot;/&gt;&lt;property id=&quot;20300&quot; value=&quot;Slide 5 - &amp;quot;Trend - vizualizace&amp;quot;&quot;/&gt;&lt;property id=&quot;20307&quot; value=&quot;258&quot;/&gt;&lt;/object&gt;&lt;object type=&quot;3&quot; unique_id=&quot;10007&quot;&gt;&lt;property id=&quot;20148&quot; value=&quot;5&quot;/&gt;&lt;property id=&quot;20300&quot; value=&quot;Slide 2 - &amp;quot;Vývoj médií&amp;quot;&quot;/&gt;&lt;property id=&quot;20307&quot; value=&quot;264&quot;/&gt;&lt;/object&gt;&lt;object type=&quot;3&quot; unique_id=&quot;10012&quot;&gt;&lt;property id=&quot;20148&quot; value=&quot;5&quot;/&gt;&lt;property id=&quot;20300&quot; value=&quot;Slide 16 - &amp;quot;Infografika&amp;quot;&quot;/&gt;&lt;property id=&quot;20307&quot; value=&quot;265&quot;/&gt;&lt;/object&gt;&lt;object type=&quot;3&quot; unique_id=&quot;10206&quot;&gt;&lt;property id=&quot;20148&quot; value=&quot;5&quot;/&gt;&lt;property id=&quot;20300&quot; value=&quot;Slide 17 - &amp;quot;Vizualizace&amp;quot;&quot;/&gt;&lt;property id=&quot;20307&quot; value=&quot;275&quot;/&gt;&lt;/object&gt;&lt;object type=&quot;3&quot; unique_id=&quot;10209&quot;&gt;&lt;property id=&quot;20148&quot; value=&quot;5&quot;/&gt;&lt;property id=&quot;20300&quot; value=&quot;Slide 31 - &amp;quot;Tvoříme – styl&amp;quot;&quot;/&gt;&lt;property id=&quot;20307&quot; value=&quot;278&quot;/&gt;&lt;/object&gt;&lt;object type=&quot;3&quot; unique_id=&quot;10576&quot;&gt;&lt;property id=&quot;20148&quot; value=&quot;5&quot;/&gt;&lt;property id=&quot;20300&quot; value=&quot;Slide 25 - &amp;quot;Příklady vydavatelství&amp;quot;&quot;/&gt;&lt;property id=&quot;20307&quot; value=&quot;282&quot;/&gt;&lt;/object&gt;&lt;object type=&quot;3&quot; unique_id=&quot;10802&quot;&gt;&lt;property id=&quot;20148&quot; value=&quot;5&quot;/&gt;&lt;property id=&quot;20300&quot; value=&quot;Slide 29 - &amp;quot;Tvoříme – výběr tématu&amp;quot;&quot;/&gt;&lt;property id=&quot;20307&quot; value=&quot;283&quot;/&gt;&lt;/object&gt;&lt;object type=&quot;3&quot; unique_id=&quot;12066&quot;&gt;&lt;property id=&quot;20148&quot; value=&quot;5&quot;/&gt;&lt;property id=&quot;20300&quot; value=&quot;Slide 10&quot;/&gt;&lt;property id=&quot;20307&quot; value=&quot;288&quot;/&gt;&lt;/object&gt;&lt;object type=&quot;3&quot; unique_id=&quot;12067&quot;&gt;&lt;property id=&quot;20148&quot; value=&quot;5&quot;/&gt;&lt;property id=&quot;20300&quot; value=&quot;Slide 11 - &amp;quot;Specifika&amp;quot;&quot;/&gt;&lt;property id=&quot;20307&quot; value=&quot;290&quot;/&gt;&lt;/object&gt;&lt;object type=&quot;3&quot; unique_id=&quot;12068&quot;&gt;&lt;property id=&quot;20148&quot; value=&quot;5&quot;/&gt;&lt;property id=&quot;20300&quot; value=&quot;Slide 12 - &amp;quot;Specifika&amp;quot;&quot;/&gt;&lt;property id=&quot;20307&quot; value=&quot;291&quot;/&gt;&lt;/object&gt;&lt;object type=&quot;3&quot; unique_id=&quot;12069&quot;&gt;&lt;property id=&quot;20148&quot; value=&quot;5&quot;/&gt;&lt;property id=&quot;20300&quot; value=&quot;Slide 13 - &amp;quot;Nebezpečí&amp;quot;&quot;/&gt;&lt;property id=&quot;20307&quot; value=&quot;289&quot;/&gt;&lt;/object&gt;&lt;object type=&quot;3&quot; unique_id=&quot;12070&quot;&gt;&lt;property id=&quot;20148&quot; value=&quot;5&quot;/&gt;&lt;property id=&quot;20300&quot; value=&quot;Slide 14 - &amp;quot;Data a umění&amp;quot;&quot;/&gt;&lt;property id=&quot;20307&quot; value=&quot;292&quot;/&gt;&lt;/object&gt;&lt;object type=&quot;3&quot; unique_id=&quot;12071&quot;&gt;&lt;property id=&quot;20148&quot; value=&quot;5&quot;/&gt;&lt;property id=&quot;20300&quot; value=&quot;Slide 15 - &amp;quot;Základní principy&amp;quot;&quot;/&gt;&lt;property id=&quot;20307&quot; value=&quot;293&quot;/&gt;&lt;/object&gt;&lt;object type=&quot;3&quot; unique_id=&quot;12678&quot;&gt;&lt;property id=&quot;20148&quot; value=&quot;5&quot;/&gt;&lt;property id=&quot;20300&quot; value=&quot;Slide 18 - &amp;quot;Data&amp;quot;&quot;/&gt;&lt;property id=&quot;20307&quot; value=&quot;295&quot;/&gt;&lt;/object&gt;&lt;object type=&quot;3&quot; unique_id=&quot;12928&quot;&gt;&lt;property id=&quot;20148&quot; value=&quot;5&quot;/&gt;&lt;property id=&quot;20300&quot; value=&quot;Slide 20 - &amp;quot;Data&amp;quot;&quot;/&gt;&lt;property id=&quot;20307&quot; value=&quot;297&quot;/&gt;&lt;/object&gt;&lt;object type=&quot;3&quot; unique_id=&quot;13292&quot;&gt;&lt;property id=&quot;20148&quot; value=&quot;5&quot;/&gt;&lt;property id=&quot;20300&quot; value=&quot;Slide 19 - &amp;quot;Data&amp;quot;&quot;/&gt;&lt;property id=&quot;20307&quot; value=&quot;298&quot;/&gt;&lt;/object&gt;&lt;object type=&quot;3&quot; unique_id=&quot;14182&quot;&gt;&lt;property id=&quot;20148&quot; value=&quot;5&quot;/&gt;&lt;property id=&quot;20300&quot; value=&quot;Slide 30 - &amp;quot;Tvoříme – zpracování&amp;quot;&quot;/&gt;&lt;property id=&quot;20307&quot; value=&quot;301&quot;/&gt;&lt;/object&gt;&lt;object type=&quot;3&quot; unique_id=&quot;14229&quot;&gt;&lt;property id=&quot;20148&quot; value=&quot;5&quot;/&gt;&lt;property id=&quot;20300&quot; value=&quot;Slide 8 - &amp;quot;Infografika&amp;quot;&quot;/&gt;&lt;property id=&quot;20307&quot; value=&quot;302&quot;/&gt;&lt;/object&gt;&lt;object type=&quot;3&quot; unique_id=&quot;14230&quot;&gt;&lt;property id=&quot;20148&quot; value=&quot;5&quot;/&gt;&lt;property id=&quot;20300&quot; value=&quot;Slide 9 - &amp;quot;Vizualizace dat&amp;quot;&quot;/&gt;&lt;property id=&quot;20307&quot; value=&quot;303&quot;/&gt;&lt;/object&gt;&lt;object type=&quot;3&quot; unique_id=&quot;14742&quot;&gt;&lt;property id=&quot;20148&quot; value=&quot;5&quot;/&gt;&lt;property id=&quot;20300&quot; value=&quot;Slide 22 - &amp;quot;Na co dát pozor&amp;quot;&quot;/&gt;&lt;property id=&quot;20307&quot; value=&quot;305&quot;/&gt;&lt;/object&gt;&lt;object type=&quot;3&quot; unique_id=&quot;17313&quot;&gt;&lt;property id=&quot;20148&quot; value=&quot;5&quot;/&gt;&lt;property id=&quot;20300&quot; value=&quot;Slide 21 - &amp;quot;Příběh&amp;quot;&quot;/&gt;&lt;property id=&quot;20307&quot; value=&quot;306&quot;/&gt;&lt;/object&gt;&lt;object type=&quot;3&quot; unique_id=&quot;19246&quot;&gt;&lt;property id=&quot;20148&quot; value=&quot;5&quot;/&gt;&lt;property id=&quot;20300&quot; value=&quot;Slide 32 - &amp;quot;Software&amp;quot;&quot;/&gt;&lt;property id=&quot;20307&quot; value=&quot;307&quot;/&gt;&lt;/object&gt;&lt;object type=&quot;3&quot; unique_id=&quot;19331&quot;&gt;&lt;property id=&quot;20148&quot; value=&quot;5&quot;/&gt;&lt;property id=&quot;20300&quot; value=&quot;Slide 27 - &amp;quot;Grafika - workflow&amp;quot;&quot;/&gt;&lt;property id=&quot;20307&quot; value=&quot;308&quot;/&gt;&lt;/object&gt;&lt;object type=&quot;3&quot; unique_id=&quot;19332&quot;&gt;&lt;property id=&quot;20148&quot; value=&quot;5&quot;/&gt;&lt;property id=&quot;20300&quot; value=&quot;Slide 28 - &amp;quot;Grafika - workflow&amp;quot;&quot;/&gt;&lt;property id=&quot;20307&quot; value=&quot;309&quot;/&gt;&lt;/object&gt;&lt;object type=&quot;3&quot; unique_id=&quot;19873&quot;&gt;&lt;property id=&quot;20148&quot; value=&quot;5&quot;/&gt;&lt;property id=&quot;20300&quot; value=&quot;Slide 23&quot;/&gt;&lt;property id=&quot;20307&quot; value=&quot;310&quot;/&gt;&lt;/object&gt;&lt;object type=&quot;3&quot; unique_id=&quot;19874&quot;&gt;&lt;property id=&quot;20148&quot; value=&quot;5&quot;/&gt;&lt;property id=&quot;20300&quot; value=&quot;Slide 26 - &amp;quot;Grafika - workflow&amp;quot;&quot;/&gt;&lt;property id=&quot;20307&quot; value=&quot;311&quot;/&gt;&lt;/object&gt;&lt;object type=&quot;3&quot; unique_id=&quot;19875&quot;&gt;&lt;property id=&quot;20148&quot; value=&quot;5&quot;/&gt;&lt;property id=&quot;20300&quot; value=&quot;Slide 6 - &amp;quot;Web-Basics&amp;quot;&quot;/&gt;&lt;property id=&quot;20307&quot; value=&quot;313&quot;/&gt;&lt;/object&gt;&lt;object type=&quot;3&quot; unique_id=&quot;19876&quot;&gt;&lt;property id=&quot;20148&quot; value=&quot;5&quot;/&gt;&lt;property id=&quot;20300&quot; value=&quot;Slide 7 - &amp;quot;Vizualizace – flashové grafiky/&amp;#x0D;&amp;#x0A;Infografika&amp;quot;&quot;/&gt;&lt;property id=&quot;20307&quot; value=&quot;312&quot;/&gt;&lt;/object&gt;&lt;object type=&quot;3&quot; unique_id=&quot;21804&quot;&gt;&lt;property id=&quot;20148&quot; value=&quot;5&quot;/&gt;&lt;property id=&quot;20300&quot; value=&quot;Slide 24&quot;/&gt;&lt;property id=&quot;20307&quot; value=&quot;314&quot;/&gt;&lt;/object&gt;&lt;object type=&quot;3&quot; unique_id=&quot;21869&quot;&gt;&lt;property id=&quot;20148&quot; value=&quot;5&quot;/&gt;&lt;property id=&quot;20300&quot; value=&quot;Slide 3 - &amp;quot;Grafika – print a web&amp;quot;&quot;/&gt;&lt;property id=&quot;20307&quot; value=&quot;315&quot;/&gt;&lt;/object&gt;&lt;object type=&quot;3&quot; unique_id=&quot;21870&quot;&gt;&lt;property id=&quot;20148&quot; value=&quot;5&quot;/&gt;&lt;property id=&quot;20300&quot; value=&quot;Slide 4 - &amp;quot;Webová grafika&amp;quot;&quot;/&gt;&lt;property id=&quot;20307&quot; value=&quot;31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531</Words>
  <Application>Microsoft Office PowerPoint</Application>
  <PresentationFormat>Předvádění na obrazovce (4:3)</PresentationFormat>
  <Paragraphs>263</Paragraphs>
  <Slides>32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4" baseType="lpstr">
      <vt:lpstr>Motiv sady Office</vt:lpstr>
      <vt:lpstr>Acrobat Document</vt:lpstr>
      <vt:lpstr>Trendy webové grafiky Infografika        </vt:lpstr>
      <vt:lpstr>Vývoj médií</vt:lpstr>
      <vt:lpstr>Grafika – print a web</vt:lpstr>
      <vt:lpstr>Webová grafika</vt:lpstr>
      <vt:lpstr>Trend - vizualizace</vt:lpstr>
      <vt:lpstr>Web-Basics</vt:lpstr>
      <vt:lpstr>Vizualizace – flashové grafiky/ Infografika</vt:lpstr>
      <vt:lpstr>Infografika</vt:lpstr>
      <vt:lpstr>Vizualizace dat</vt:lpstr>
      <vt:lpstr>Snímek 10</vt:lpstr>
      <vt:lpstr>Specifika</vt:lpstr>
      <vt:lpstr>Specifika</vt:lpstr>
      <vt:lpstr>Nebezpečí</vt:lpstr>
      <vt:lpstr>Data a umění</vt:lpstr>
      <vt:lpstr>Základní principy</vt:lpstr>
      <vt:lpstr>Infografika</vt:lpstr>
      <vt:lpstr>Vizualizace</vt:lpstr>
      <vt:lpstr>Data</vt:lpstr>
      <vt:lpstr>Data</vt:lpstr>
      <vt:lpstr>Data</vt:lpstr>
      <vt:lpstr>Příběh</vt:lpstr>
      <vt:lpstr>Na co dát pozor</vt:lpstr>
      <vt:lpstr>Snímek 23</vt:lpstr>
      <vt:lpstr>Snímek 24</vt:lpstr>
      <vt:lpstr>Příklady vydavatelství</vt:lpstr>
      <vt:lpstr>Grafika - workflow</vt:lpstr>
      <vt:lpstr>Grafika - workflow</vt:lpstr>
      <vt:lpstr>Grafika - workflow</vt:lpstr>
      <vt:lpstr>Tvoříme – výběr tématu</vt:lpstr>
      <vt:lpstr>Tvoříme – zpracování</vt:lpstr>
      <vt:lpstr>Tvoříme – styl</vt:lpstr>
      <vt:lpstr>Software</vt:lpstr>
    </vt:vector>
  </TitlesOfParts>
  <Company>PPF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se dělají média Vizuální generace</dc:title>
  <dc:creator>krizova</dc:creator>
  <cp:lastModifiedBy>student</cp:lastModifiedBy>
  <cp:revision>289</cp:revision>
  <dcterms:created xsi:type="dcterms:W3CDTF">2009-11-10T10:55:09Z</dcterms:created>
  <dcterms:modified xsi:type="dcterms:W3CDTF">2010-03-17T12:02:27Z</dcterms:modified>
</cp:coreProperties>
</file>