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70" r:id="rId12"/>
    <p:sldId id="266" r:id="rId13"/>
    <p:sldId id="271" r:id="rId14"/>
    <p:sldId id="272" r:id="rId15"/>
    <p:sldId id="267" r:id="rId16"/>
    <p:sldId id="268" r:id="rId17"/>
    <p:sldId id="273" r:id="rId18"/>
    <p:sldId id="274" r:id="rId19"/>
    <p:sldId id="278" r:id="rId20"/>
    <p:sldId id="275" r:id="rId21"/>
    <p:sldId id="276" r:id="rId22"/>
    <p:sldId id="279" r:id="rId23"/>
    <p:sldId id="286" r:id="rId24"/>
    <p:sldId id="287" r:id="rId25"/>
    <p:sldId id="277" r:id="rId26"/>
    <p:sldId id="280" r:id="rId27"/>
    <p:sldId id="281" r:id="rId28"/>
    <p:sldId id="283" r:id="rId29"/>
    <p:sldId id="282" r:id="rId30"/>
    <p:sldId id="284" r:id="rId31"/>
    <p:sldId id="28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4A1D-0F50-4547-97FC-7A7D8485E064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CB41-AFC5-49B7-A04F-E794249404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</a:bodyPr>
          <a:lstStyle/>
          <a:p>
            <a:r>
              <a:rPr lang="cs-CZ" sz="6000" b="1" dirty="0" smtClean="0">
                <a:latin typeface="Times New Roman" pitchFamily="18" charset="0"/>
                <a:cs typeface="Times New Roman" pitchFamily="18" charset="0"/>
              </a:rPr>
              <a:t>Etika odpovědnosti  v pojetí </a:t>
            </a:r>
            <a:endParaRPr lang="cs-CZ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cs-CZ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Jonase</a:t>
            </a:r>
            <a:r>
              <a:rPr lang="cs-C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</a:p>
          <a:p>
            <a:r>
              <a:rPr lang="cs-C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K.-O. </a:t>
            </a:r>
            <a:r>
              <a:rPr lang="cs-CZ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Apela</a:t>
            </a:r>
            <a:r>
              <a:rPr lang="cs-C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jednání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b="1" dirty="0" smtClean="0"/>
              <a:t>Obecně naše morální jednání začíná učiněním morálního gesta, které  </a:t>
            </a:r>
          </a:p>
          <a:p>
            <a:pPr>
              <a:buNone/>
            </a:pPr>
            <a:r>
              <a:rPr lang="cs-CZ" sz="8000" b="1" dirty="0" smtClean="0"/>
              <a:t>vyjadřuje důvod, proč  morálně jednáme  a projevujeme se jako morální </a:t>
            </a:r>
          </a:p>
          <a:p>
            <a:pPr>
              <a:buNone/>
            </a:pPr>
            <a:r>
              <a:rPr lang="cs-CZ" sz="8000" b="1" dirty="0" smtClean="0"/>
              <a:t>subjekt y;   </a:t>
            </a:r>
          </a:p>
          <a:p>
            <a:pPr>
              <a:buNone/>
            </a:pPr>
            <a:r>
              <a:rPr lang="cs-CZ" sz="8000" b="1" dirty="0" smtClean="0"/>
              <a:t>(v tradičním pojetí  morálky  tím důvodem byla tvář druhého a naše  </a:t>
            </a:r>
          </a:p>
          <a:p>
            <a:pPr>
              <a:buNone/>
            </a:pPr>
            <a:r>
              <a:rPr lang="cs-CZ" sz="8000" b="1" dirty="0" smtClean="0"/>
              <a:t>učiněné gesto prozrazovalo, zda  budeme  s ním zacházet jako s věcí nebo </a:t>
            </a:r>
          </a:p>
          <a:p>
            <a:pPr>
              <a:buNone/>
            </a:pPr>
            <a:r>
              <a:rPr lang="cs-CZ" sz="8000" b="1" dirty="0" smtClean="0"/>
              <a:t>bude účelem našeho jednání)     </a:t>
            </a:r>
          </a:p>
          <a:p>
            <a:pPr>
              <a:buFontTx/>
              <a:buChar char="-"/>
            </a:pPr>
            <a:r>
              <a:rPr lang="cs-CZ" sz="8000" b="1" dirty="0" err="1" smtClean="0">
                <a:solidFill>
                  <a:srgbClr val="FF0000"/>
                </a:solidFill>
              </a:rPr>
              <a:t>Jonas</a:t>
            </a:r>
            <a:r>
              <a:rPr lang="cs-CZ" sz="8000" b="1" dirty="0" smtClean="0">
                <a:solidFill>
                  <a:srgbClr val="FF0000"/>
                </a:solidFill>
              </a:rPr>
              <a:t> požaduje aby  hlavním důvodem  tohoto gesta byla  budoucí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generace, ti co  přijdou po nás; </a:t>
            </a:r>
            <a:r>
              <a:rPr lang="cs-CZ" sz="8000" b="1" dirty="0" smtClean="0">
                <a:solidFill>
                  <a:srgbClr val="FF0000"/>
                </a:solidFill>
              </a:rPr>
              <a:t> přesněji</a:t>
            </a:r>
            <a:r>
              <a:rPr lang="cs-CZ" sz="8000" b="1" dirty="0" smtClean="0">
                <a:solidFill>
                  <a:srgbClr val="FF0000"/>
                </a:solidFill>
              </a:rPr>
              <a:t>,  zachování podmínek pokračování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života v budoucnosti; přežití  člověka na Zemi, zachování existence  lidského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rodu jako takového; </a:t>
            </a:r>
          </a:p>
          <a:p>
            <a:pPr>
              <a:buNone/>
            </a:pPr>
            <a:r>
              <a:rPr lang="cs-CZ" sz="8000" b="1" dirty="0" smtClean="0">
                <a:solidFill>
                  <a:schemeClr val="tx2"/>
                </a:solidFill>
              </a:rPr>
              <a:t>Základní perspektivou, ze které má být  morální gesto učiněno je  </a:t>
            </a:r>
          </a:p>
          <a:p>
            <a:pPr>
              <a:buNone/>
            </a:pPr>
            <a:r>
              <a:rPr lang="cs-CZ" sz="8000" b="1" dirty="0" smtClean="0">
                <a:solidFill>
                  <a:schemeClr val="tx2"/>
                </a:solidFill>
              </a:rPr>
              <a:t>budoucnost </a:t>
            </a:r>
          </a:p>
          <a:p>
            <a:pPr>
              <a:buNone/>
            </a:pPr>
            <a:r>
              <a:rPr lang="cs-CZ" sz="8000" b="1" dirty="0" smtClean="0"/>
              <a:t>(Budoucnost  zde není tematizována  eschatologicky nebo utopicky  jako </a:t>
            </a:r>
          </a:p>
          <a:p>
            <a:pPr>
              <a:buNone/>
            </a:pPr>
            <a:r>
              <a:rPr lang="cs-CZ" sz="8000" b="1" dirty="0" smtClean="0"/>
              <a:t>příprava přítomnosti na budoucnost ale  stává se východiskem  morálního </a:t>
            </a:r>
          </a:p>
          <a:p>
            <a:pPr>
              <a:buNone/>
            </a:pPr>
            <a:r>
              <a:rPr lang="cs-CZ" sz="8000" b="1" dirty="0" smtClean="0"/>
              <a:t>gesta  i když to zní podivně )</a:t>
            </a:r>
          </a:p>
          <a:p>
            <a:pPr>
              <a:buNone/>
            </a:pPr>
            <a:endParaRPr lang="cs-CZ" sz="4400" b="1" dirty="0" smtClean="0"/>
          </a:p>
          <a:p>
            <a:pPr>
              <a:buNone/>
            </a:pPr>
            <a:endParaRPr lang="cs-CZ" sz="4400" b="1" dirty="0" smtClean="0"/>
          </a:p>
          <a:p>
            <a:pPr>
              <a:buNone/>
            </a:pPr>
            <a:r>
              <a:rPr lang="cs-CZ" sz="4400" b="1" dirty="0" smtClean="0"/>
              <a:t>  </a:t>
            </a:r>
          </a:p>
          <a:p>
            <a:pPr>
              <a:buNone/>
            </a:pPr>
            <a:endParaRPr lang="cs-CZ" sz="4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7"/>
            <a:ext cx="849694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Poznámka ke kritice utopie: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kritizuje  dosavadní etiky budoucnosti a především eschatologické a utopické pojetí, které dle něj představuje marxismus;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Jonasova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myšlenka zní:  technika je sama o sobě utopická a sama v sobě nese přelud  utopie a riziko utopické úchylky; 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Kritizovat utopii  znamená  u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Jonase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kritizovat techniku  tam, kde je nebezpečná a neodpovědná:  </a:t>
            </a:r>
          </a:p>
          <a:p>
            <a:pPr>
              <a:buFontTx/>
              <a:buChar char="-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v její víře, že se  a)člověk musí  v budoucnu nějakým způsobem vylepšovat, že je to dokonce důkaz jeho emancipace, svobody…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že životně důležité zdroje,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zásoby surovin a možnosti spotřeby jsou neomezené, rozpínatelné atd.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Jinými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slovy: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varovat a nahánět strach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by nám měly úspěchy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techniky -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technika je stejně nebezpečná svými úspěchy,  jako svými  neúspěchy </a:t>
            </a: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Morální volba: a</a:t>
            </a:r>
            <a:r>
              <a:rPr lang="cs-CZ" dirty="0" smtClean="0"/>
              <a:t>) zdroj </a:t>
            </a:r>
            <a:r>
              <a:rPr lang="cs-CZ" dirty="0" smtClean="0"/>
              <a:t>volby; </a:t>
            </a:r>
            <a:br>
              <a:rPr lang="cs-CZ" dirty="0" smtClean="0"/>
            </a:br>
            <a:r>
              <a:rPr lang="cs-CZ" dirty="0" smtClean="0"/>
              <a:t> b) forma reflexe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Zdrojem naší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morální volby s ohledem na proměnu důvodů morálního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gesta se musejí stát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samotné bytí člověka; přesněji, bytí v krizové situaci,  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tzn. </a:t>
            </a:r>
            <a:r>
              <a:rPr lang="cs-CZ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podmínky </a:t>
            </a:r>
            <a:r>
              <a:rPr lang="cs-CZ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přežití tzn. podmínky   zachování přírody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>
              <a:buNone/>
            </a:pP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nás upozorňuje na past, do které se člověk dostal a ukazuje, že 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člověk sám se stává objektem  techniky a technologií …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tohoto 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zpředmětnění  a 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instrumentalizace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se může vymanit jen tím, že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zdrojem 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jeho  morální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reflexe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budou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podmínky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jeho přežití nikoli;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To předpokládá  a) aby   člověk  byl schopen změnit své  zájmy, chtění   a 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to  s ohledem na  respektování přírody  jako  hodnoty; </a:t>
            </a:r>
          </a:p>
          <a:p>
            <a:pPr>
              <a:buNone/>
            </a:pPr>
            <a:r>
              <a:rPr lang="cs-CZ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 domnívá, že je nutné rehabilitovat pojem přírody jako 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hodnoty,  </a:t>
            </a:r>
            <a:endParaRPr lang="cs-C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chce ji vrátit  ztracenou hodnotu  a účel jako nutné podmínky  našeho bytí </a:t>
            </a:r>
          </a:p>
          <a:p>
            <a:pPr marL="457200" indent="-457200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b)příroda nemá být objektem naší vůle a chtění,  ale  je to, k čemu máme </a:t>
            </a:r>
          </a:p>
          <a:p>
            <a:pPr marL="457200" indent="-457200"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závazek, povinnost  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620689"/>
            <a:ext cx="8280920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Forma  morální reflexe již není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založená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 rozumu a racionální </a:t>
            </a: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kritice naší vůle a ne-reciprocita není projevem naší ctnosti </a:t>
            </a: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Předně  morální reflexe   je zde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více existenciální reflexi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něčeho,  co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doposud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neexistuje,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vykazuje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nejistotu ale  působí  na naše svědomí  a 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naše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nutné jednání </a:t>
            </a:r>
          </a:p>
          <a:p>
            <a:pPr marL="342900" indent="-342900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V tomto ohledu je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Jonasův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přístup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zajímavý ze dvou hledisek: </a:t>
            </a:r>
          </a:p>
          <a:p>
            <a:pPr marL="342900" indent="-342900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cs-CZ" sz="2000" b="1" u="sng" dirty="0" err="1" smtClean="0">
                <a:latin typeface="Times New Roman" pitchFamily="18" charset="0"/>
                <a:cs typeface="Times New Roman" pitchFamily="18" charset="0"/>
              </a:rPr>
              <a:t>Nereciprocita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 naši  odpovědné volby zde není podmíněná jen naším </a:t>
            </a:r>
          </a:p>
          <a:p>
            <a:pPr marL="342900" indent="-342900"/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rozhodnutím  jednat morálně ale  samotným 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cílem  jednání </a:t>
            </a:r>
            <a:endParaRPr lang="cs-CZ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(Jsme nucení jednat ve jménu lidstva, které zatím neexistuje, i když </a:t>
            </a: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nevíme zda ono bude také odpovědné…  )</a:t>
            </a:r>
          </a:p>
          <a:p>
            <a:pPr marL="342900" indent="-342900"/>
            <a:endParaRPr lang="cs-CZ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 startAt="2"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Hybní sílou  morální  reflexe není rozum  ale anticipace hrozby, která </a:t>
            </a:r>
          </a:p>
          <a:p>
            <a:pPr marL="457200" indent="-457200"/>
            <a:endParaRPr lang="cs-CZ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je spojená s vědomím  rizika a strachu </a:t>
            </a:r>
          </a:p>
          <a:p>
            <a:pPr marL="342900" indent="-3429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Heuristika strachu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Hlavní  etickou otázkou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tedy je,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jestli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naše dnešní jednání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(životní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styl, zásahy do přírody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, spotřeba energie atd., )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neohrozí v budoucnu  život na Zemi, jestli ho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neznemožní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anebo zásadně nepozmění základní životní podmínky. 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 tímto rizikem je nutné počítat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; zde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ale dochází k paradoxní situaci, že my nevíme  jaké účinky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bude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mít naše jednání v přírodě- víme, že to nevíme;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Naše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technika a technologie nezaručují žádnou „opravárenskou službu“;  </a:t>
            </a:r>
          </a:p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Protože o svém nedostatku víme, musíme uznat svojí neznalost a z ní  plynoucí morální povinnost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Nemůžeme ale zůstat jen u přiznání naší nevědomosti a  zde se objevuje jedna z nejoriginálnějších  myšlenek: heuristika strachu: musíme si nahánět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strach,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ale ne jako děti z nějakých strašidel  ale pomocí budoucích možných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hrůz; je to existenciální strach, který mobilizuje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, je to uvážlivý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strach; 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Morální normy a principy; co je zdrojem povinnosti,  závazku,  „</a:t>
            </a:r>
            <a:r>
              <a:rPr lang="cs-CZ" dirty="0" err="1" smtClean="0"/>
              <a:t>Sollen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Pojem povinnosti je vyjádřen formou kategorického imperativu  </a:t>
            </a:r>
          </a:p>
          <a:p>
            <a:pPr>
              <a:buNone/>
            </a:pP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„Jednej tak, aby tvé skutky  byly slučitelné  s trvalou  přítomností 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skutečného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lidského života  </a:t>
            </a:r>
            <a:endParaRPr lang="cs-CZ" sz="6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Zemi!  Jednej tak, aby  důsledky tvé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činnosti 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nepůsobily  ničivě na  budoucí možnost </a:t>
            </a:r>
            <a:endParaRPr lang="cs-CZ" sz="6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takového </a:t>
            </a:r>
            <a:r>
              <a:rPr lang="cs-CZ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života!“</a:t>
            </a: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    Co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je na tomto imperativu nejdůležitější?  … ani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ne tak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jeho obsah jako kategoričnost  </a:t>
            </a: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naléhavost </a:t>
            </a: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Z filosofického hlediska </a:t>
            </a:r>
            <a:r>
              <a:rPr lang="cs-CZ" sz="6400" b="1" dirty="0" err="1" smtClean="0"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se tímto </a:t>
            </a:r>
            <a:r>
              <a:rPr lang="cs-CZ" sz="6400" b="1" dirty="0" err="1" smtClean="0">
                <a:latin typeface="Times New Roman" pitchFamily="18" charset="0"/>
                <a:cs typeface="Times New Roman" pitchFamily="18" charset="0"/>
              </a:rPr>
              <a:t>imperatívem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pokouší o překonání </a:t>
            </a: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dualismu „</a:t>
            </a:r>
            <a:r>
              <a:rPr lang="cs-CZ" sz="6400" b="1" dirty="0" err="1" smtClean="0">
                <a:latin typeface="Times New Roman" pitchFamily="18" charset="0"/>
                <a:cs typeface="Times New Roman" pitchFamily="18" charset="0"/>
              </a:rPr>
              <a:t>Sollen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“ a „Sein“ ;  </a:t>
            </a: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)  centrem morálky činní naše bytí jako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takové,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zakotvené v bytí v přírody jako nutné podmínky naší existence </a:t>
            </a:r>
          </a:p>
          <a:p>
            <a:pPr>
              <a:buNone/>
            </a:pP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) Příroda je účelem a hodnotou samou o sobě, kterou nemáme jen chránit ale zachovávat</a:t>
            </a:r>
          </a:p>
          <a:p>
            <a:pPr>
              <a:buNone/>
            </a:pPr>
            <a:r>
              <a:rPr lang="cs-CZ" sz="6400" b="1" dirty="0" err="1" smtClean="0"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přisoudil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účelnosti  přirozeného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a přírodního vývoje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etickou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relevantnost, tzn.  </a:t>
            </a: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Každému životnímu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procesu a také přírodě přisoudil  účelnou povahu;  vznikem člověka  </a:t>
            </a: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dosáhla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přírodní evoluce svobodu, která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je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jejím vlastním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cílem; </a:t>
            </a:r>
            <a:r>
              <a:rPr lang="cs-CZ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účelnost </a:t>
            </a:r>
            <a:r>
              <a:rPr lang="cs-CZ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jen vývojovým momentem ale i dobro samo o sobě, je to základní hodnota;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Proto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obsahem naší povinnosti  se musí stát popírání všeho,  co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zabraňuje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tomuto </a:t>
            </a:r>
            <a:endParaRPr lang="cs-CZ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přirozenému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účelnému vývoji- proto normy, které tak vznikají musejí mít formu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zákazu </a:t>
            </a:r>
          </a:p>
          <a:p>
            <a:pPr>
              <a:buNone/>
            </a:pP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jednání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, které by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ohrožovalo  </a:t>
            </a:r>
            <a:r>
              <a:rPr lang="cs-CZ" sz="6400" b="1" dirty="0" smtClean="0">
                <a:latin typeface="Times New Roman" pitchFamily="18" charset="0"/>
                <a:cs typeface="Times New Roman" pitchFamily="18" charset="0"/>
              </a:rPr>
              <a:t>přežití lidstva a existenci přírody.   </a:t>
            </a:r>
          </a:p>
          <a:p>
            <a:pPr>
              <a:buNone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 morálního jednání: zodpovědné jednání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err="1" smtClean="0"/>
              <a:t>Jonas</a:t>
            </a:r>
            <a:r>
              <a:rPr lang="cs-CZ" sz="2000" b="1" dirty="0" smtClean="0"/>
              <a:t> </a:t>
            </a:r>
            <a:r>
              <a:rPr lang="cs-CZ" sz="2000" b="1" dirty="0" smtClean="0"/>
              <a:t>ukazuje, že člověk  se ve své dějinné situaci dostal na křižovatku svého </a:t>
            </a:r>
          </a:p>
          <a:p>
            <a:pPr>
              <a:buNone/>
            </a:pPr>
            <a:r>
              <a:rPr lang="cs-CZ" sz="2000" b="1" dirty="0" smtClean="0"/>
              <a:t>vývoje, který se začal vymykat jeho  rozumové kontrole.  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Tento </a:t>
            </a:r>
            <a:r>
              <a:rPr lang="cs-CZ" sz="2000" b="1" dirty="0" smtClean="0"/>
              <a:t>náhlý obrat v </a:t>
            </a:r>
            <a:r>
              <a:rPr lang="cs-CZ" sz="2000" b="1" dirty="0" smtClean="0"/>
              <a:t>„</a:t>
            </a:r>
            <a:r>
              <a:rPr lang="cs-CZ" sz="2000" b="1" dirty="0" smtClean="0"/>
              <a:t>osudu“  přírody staví člověka před existenciální volbu  „být“ či „nebýt“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err="1" smtClean="0"/>
              <a:t>Jonas</a:t>
            </a:r>
            <a:r>
              <a:rPr lang="cs-CZ" sz="2000" dirty="0" smtClean="0"/>
              <a:t> </a:t>
            </a:r>
            <a:r>
              <a:rPr lang="cs-CZ" sz="2000" dirty="0" smtClean="0"/>
              <a:t> věří, že </a:t>
            </a:r>
            <a:r>
              <a:rPr lang="cs-CZ" sz="2000" dirty="0" smtClean="0"/>
              <a:t>tak jak člověk  je schopný říct ano svému bytí tak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je </a:t>
            </a:r>
            <a:r>
              <a:rPr lang="cs-CZ" sz="2000" dirty="0" smtClean="0"/>
              <a:t>schopen říct ne svému nebytí a  jednat  odpovědně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Rozhodnutí </a:t>
            </a:r>
            <a:r>
              <a:rPr lang="cs-CZ" sz="2000" dirty="0" smtClean="0"/>
              <a:t>člověka jednat odpovědně je   existenciálním krokem  jeho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evoluce </a:t>
            </a:r>
            <a:r>
              <a:rPr lang="cs-CZ" sz="2000" dirty="0" smtClean="0"/>
              <a:t>–  odpovědnost se stává  neoddělitelnou vlastností našeho bytí… 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</a:t>
            </a:r>
            <a:r>
              <a:rPr lang="cs-CZ" dirty="0" err="1" smtClean="0"/>
              <a:t>Jonasovy</a:t>
            </a:r>
            <a:r>
              <a:rPr lang="cs-CZ" dirty="0" smtClean="0"/>
              <a:t> etiky odpovědnosti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err="1" smtClean="0"/>
              <a:t>Jonas</a:t>
            </a:r>
            <a:r>
              <a:rPr lang="cs-CZ" sz="2400" dirty="0" smtClean="0"/>
              <a:t> vrací na půdu etiky celý řad tradičních otázek; upozorňuje  nás na nutnost: 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novým způsobem formulovat vztah člověka k přírodě jako hodnotě;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reflektovat hrozby a rizika které přináší nový technický a technologický vývoj; otevírá nové témata  jako zranitelnost přírody, máme se ptát, zda má příroda práva atd.  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věnovat pozornost </a:t>
            </a:r>
            <a:r>
              <a:rPr lang="cs-CZ" sz="2400" u="sng" dirty="0" smtClean="0"/>
              <a:t>teorii odpovědnosti</a:t>
            </a:r>
            <a:r>
              <a:rPr lang="cs-CZ" sz="2400" dirty="0" smtClean="0"/>
              <a:t>, která by reflektovala výzvy  globalizace; </a:t>
            </a:r>
            <a:endParaRPr lang="cs-CZ" sz="2400" dirty="0" smtClean="0"/>
          </a:p>
          <a:p>
            <a:pPr marL="457200" indent="-457200">
              <a:buNone/>
            </a:pPr>
            <a:r>
              <a:rPr lang="cs-CZ" sz="2400" dirty="0" smtClean="0"/>
              <a:t>V této rovině je </a:t>
            </a:r>
            <a:r>
              <a:rPr lang="cs-CZ" sz="2400" dirty="0" err="1" smtClean="0"/>
              <a:t>Jonasova</a:t>
            </a:r>
            <a:r>
              <a:rPr lang="cs-CZ" sz="2400" dirty="0" smtClean="0"/>
              <a:t> etika odpovědnosti celkem </a:t>
            </a:r>
          </a:p>
          <a:p>
            <a:pPr marL="457200" indent="-457200">
              <a:buNone/>
            </a:pPr>
            <a:r>
              <a:rPr lang="cs-CZ" sz="2400" dirty="0" smtClean="0"/>
              <a:t>přesvědčivá,  v čem však vyvolala vlnu kritiky byla otázka </a:t>
            </a:r>
          </a:p>
          <a:p>
            <a:pPr marL="457200" indent="-457200">
              <a:buNone/>
            </a:pPr>
            <a:r>
              <a:rPr lang="cs-CZ" sz="2400" dirty="0" smtClean="0"/>
              <a:t>zdůvodnění povinnosti na základě metafyziky  přírody; </a:t>
            </a:r>
          </a:p>
          <a:p>
            <a:pPr marL="457200" indent="-457200"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K.-</a:t>
            </a:r>
            <a:r>
              <a:rPr lang="cs-CZ" dirty="0" err="1" smtClean="0"/>
              <a:t>O</a:t>
            </a:r>
            <a:r>
              <a:rPr lang="cs-CZ" dirty="0" smtClean="0"/>
              <a:t>.Apel ( 1922)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Německý filosof, představitel tzv. transcendentální pragmatiky </a:t>
            </a:r>
            <a:r>
              <a:rPr lang="cs-CZ" dirty="0" err="1" smtClean="0"/>
              <a:t>aspoluzakladatel</a:t>
            </a:r>
            <a:r>
              <a:rPr lang="cs-CZ" dirty="0" smtClean="0"/>
              <a:t> </a:t>
            </a:r>
            <a:r>
              <a:rPr lang="cs-CZ" dirty="0" smtClean="0"/>
              <a:t>diskursivní etiky </a:t>
            </a:r>
          </a:p>
          <a:p>
            <a:r>
              <a:rPr lang="cs-CZ" dirty="0" smtClean="0"/>
              <a:t>Ideový předchůdci:  </a:t>
            </a:r>
            <a:r>
              <a:rPr lang="cs-CZ" i="1" dirty="0" err="1" smtClean="0"/>
              <a:t>Wittgenstein</a:t>
            </a:r>
            <a:r>
              <a:rPr lang="cs-CZ" i="1" dirty="0" smtClean="0"/>
              <a:t> a </a:t>
            </a:r>
            <a:r>
              <a:rPr lang="cs-CZ" i="1" dirty="0" err="1" smtClean="0"/>
              <a:t>Heidegger</a:t>
            </a:r>
            <a:endParaRPr lang="cs-CZ" i="1" dirty="0" smtClean="0"/>
          </a:p>
          <a:p>
            <a:pPr>
              <a:buNone/>
            </a:pPr>
            <a:r>
              <a:rPr lang="cs-CZ" i="1" dirty="0" err="1" smtClean="0"/>
              <a:t>Peirceho</a:t>
            </a:r>
            <a:r>
              <a:rPr lang="cs-CZ" i="1" dirty="0" smtClean="0"/>
              <a:t> </a:t>
            </a:r>
            <a:r>
              <a:rPr lang="cs-CZ" i="1" dirty="0" err="1" smtClean="0"/>
              <a:t>semiotika</a:t>
            </a:r>
            <a:r>
              <a:rPr lang="cs-CZ" i="1" dirty="0" smtClean="0"/>
              <a:t>, </a:t>
            </a:r>
            <a:r>
              <a:rPr lang="cs-CZ" i="1" dirty="0" err="1" smtClean="0"/>
              <a:t>Habemasova</a:t>
            </a:r>
            <a:r>
              <a:rPr lang="cs-CZ" i="1" dirty="0" smtClean="0"/>
              <a:t> teorie </a:t>
            </a:r>
          </a:p>
          <a:p>
            <a:pPr>
              <a:buNone/>
            </a:pPr>
            <a:r>
              <a:rPr lang="cs-CZ" i="1" dirty="0" smtClean="0"/>
              <a:t>komunikativního jednání</a:t>
            </a:r>
          </a:p>
          <a:p>
            <a:pPr>
              <a:buNone/>
            </a:pPr>
            <a:r>
              <a:rPr lang="cs-CZ" dirty="0" smtClean="0"/>
              <a:t>Práce:  </a:t>
            </a:r>
            <a:r>
              <a:rPr lang="cs-CZ" i="1" dirty="0" smtClean="0"/>
              <a:t>Transformace filosofie I.II. (1973), Diskurs a odpovědnost (1988).</a:t>
            </a:r>
            <a:endParaRPr lang="cs-CZ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Apelova</a:t>
            </a:r>
            <a:r>
              <a:rPr lang="cs-CZ" dirty="0" smtClean="0"/>
              <a:t> kritika „</a:t>
            </a:r>
            <a:r>
              <a:rPr lang="cs-CZ" dirty="0" err="1" smtClean="0"/>
              <a:t>abstractive</a:t>
            </a:r>
            <a:r>
              <a:rPr lang="cs-CZ" dirty="0" smtClean="0"/>
              <a:t> </a:t>
            </a:r>
            <a:r>
              <a:rPr lang="cs-CZ" dirty="0" err="1" smtClean="0"/>
              <a:t>fallacy</a:t>
            </a:r>
            <a:r>
              <a:rPr lang="cs-CZ" dirty="0" smtClean="0"/>
              <a:t>“ v současném etickém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8000" b="1" dirty="0" smtClean="0"/>
              <a:t>Apel považuje vznik různých modelů etiky odpovědnosti, které vznikají jako </a:t>
            </a:r>
          </a:p>
          <a:p>
            <a:pPr>
              <a:buNone/>
            </a:pPr>
            <a:r>
              <a:rPr lang="cs-CZ" sz="8000" b="1" dirty="0" smtClean="0"/>
              <a:t>reakce na krizové jevy civilizace  za  projev abstraktního omylu (</a:t>
            </a:r>
            <a:r>
              <a:rPr lang="cs-CZ" sz="8000" b="1" dirty="0" err="1" smtClean="0"/>
              <a:t>abstractive</a:t>
            </a:r>
            <a:r>
              <a:rPr lang="cs-CZ" sz="8000" b="1" dirty="0" smtClean="0"/>
              <a:t>  </a:t>
            </a:r>
            <a:r>
              <a:rPr lang="cs-CZ" sz="8000" b="1" dirty="0" err="1" smtClean="0"/>
              <a:t>fallacy</a:t>
            </a:r>
            <a:r>
              <a:rPr lang="cs-CZ" sz="8000" b="1" dirty="0" smtClean="0"/>
              <a:t>“);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Ten </a:t>
            </a:r>
            <a:r>
              <a:rPr lang="cs-CZ" sz="8000" b="1" dirty="0" smtClean="0">
                <a:solidFill>
                  <a:srgbClr val="FF0000"/>
                </a:solidFill>
              </a:rPr>
              <a:t> omyl spočívá </a:t>
            </a:r>
            <a:r>
              <a:rPr lang="cs-CZ" sz="8000" b="1" dirty="0" smtClean="0">
                <a:solidFill>
                  <a:srgbClr val="FF0000"/>
                </a:solidFill>
              </a:rPr>
              <a:t>v tom, že za východisko morální reflexe staví  požadavek </a:t>
            </a:r>
            <a:endParaRPr lang="cs-CZ" sz="8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přežití </a:t>
            </a:r>
            <a:r>
              <a:rPr lang="cs-CZ" sz="8000" b="1" dirty="0" smtClean="0">
                <a:solidFill>
                  <a:srgbClr val="FF0000"/>
                </a:solidFill>
              </a:rPr>
              <a:t> </a:t>
            </a:r>
            <a:r>
              <a:rPr lang="cs-CZ" sz="8000" b="1" dirty="0" smtClean="0">
                <a:solidFill>
                  <a:srgbClr val="FF0000"/>
                </a:solidFill>
              </a:rPr>
              <a:t>lidstva  </a:t>
            </a:r>
            <a:r>
              <a:rPr lang="cs-CZ" sz="8000" b="1" dirty="0" smtClean="0">
                <a:solidFill>
                  <a:srgbClr val="FF0000"/>
                </a:solidFill>
              </a:rPr>
              <a:t>a z toho  se odvozuje princip odpovědnosti; </a:t>
            </a:r>
            <a:r>
              <a:rPr lang="cs-CZ" sz="8000" b="1" dirty="0" smtClean="0">
                <a:solidFill>
                  <a:srgbClr val="FF0000"/>
                </a:solidFill>
              </a:rPr>
              <a:t>(</a:t>
            </a:r>
            <a:r>
              <a:rPr lang="cs-CZ" sz="8000" b="1" dirty="0" smtClean="0">
                <a:solidFill>
                  <a:srgbClr val="FF0000"/>
                </a:solidFill>
              </a:rPr>
              <a:t>z </a:t>
            </a:r>
            <a:r>
              <a:rPr lang="cs-CZ" sz="8000" b="1" dirty="0" smtClean="0">
                <a:solidFill>
                  <a:srgbClr val="FF0000"/>
                </a:solidFill>
              </a:rPr>
              <a:t>existenciálního </a:t>
            </a:r>
            <a:r>
              <a:rPr lang="cs-CZ" sz="80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f</a:t>
            </a:r>
            <a:r>
              <a:rPr lang="cs-CZ" sz="8000" b="1" dirty="0" smtClean="0">
                <a:solidFill>
                  <a:srgbClr val="FF0000"/>
                </a:solidFill>
              </a:rPr>
              <a:t>aktu  </a:t>
            </a:r>
            <a:r>
              <a:rPr lang="cs-CZ" sz="8000" b="1" dirty="0" smtClean="0">
                <a:solidFill>
                  <a:srgbClr val="FF0000"/>
                </a:solidFill>
              </a:rPr>
              <a:t>nemůže vzejít normativní  požadavek; ze Sein nelze odvodit  </a:t>
            </a:r>
            <a:r>
              <a:rPr lang="cs-CZ" sz="8000" b="1" dirty="0" err="1" smtClean="0">
                <a:solidFill>
                  <a:srgbClr val="FF0000"/>
                </a:solidFill>
              </a:rPr>
              <a:t>Sollen</a:t>
            </a:r>
            <a:r>
              <a:rPr lang="cs-CZ" sz="8000" b="1" dirty="0" smtClean="0">
                <a:solidFill>
                  <a:srgbClr val="FF0000"/>
                </a:solidFill>
              </a:rPr>
              <a:t>) </a:t>
            </a:r>
            <a:endParaRPr lang="cs-CZ" sz="8000" dirty="0" smtClean="0"/>
          </a:p>
          <a:p>
            <a:r>
              <a:rPr lang="cs-CZ" sz="8000" dirty="0" smtClean="0"/>
              <a:t>V tomto přístupu spatřuje rezignaci na reflexivní povahu morálky- nové </a:t>
            </a:r>
          </a:p>
          <a:p>
            <a:pPr>
              <a:buNone/>
            </a:pPr>
            <a:r>
              <a:rPr lang="cs-CZ" sz="8000" dirty="0" smtClean="0"/>
              <a:t>paradigma se nehledá v radikální změně morální reflexe ( v procesu tvorby </a:t>
            </a:r>
          </a:p>
          <a:p>
            <a:pPr>
              <a:buNone/>
            </a:pPr>
            <a:r>
              <a:rPr lang="cs-CZ" sz="8000" dirty="0" smtClean="0"/>
              <a:t>morálního uvědomění) ale v  předmětu; </a:t>
            </a:r>
          </a:p>
          <a:p>
            <a:pPr>
              <a:buNone/>
            </a:pPr>
            <a:endParaRPr lang="cs-CZ" sz="8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Situace </a:t>
            </a:r>
            <a:r>
              <a:rPr lang="cs-CZ" sz="8000" b="1" dirty="0" smtClean="0">
                <a:solidFill>
                  <a:srgbClr val="FF0000"/>
                </a:solidFill>
              </a:rPr>
              <a:t>člověka je vždy morální situaci – v kontextu historického vývoje se 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projevuje v různých stupních morálního uvědomění; od instinktivně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morálních kvalit  až po racionální uvědomění si  normativních principů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morálky;  projevem  nejvyššího stupně morálního uvědomění je diskursivní </a:t>
            </a:r>
          </a:p>
          <a:p>
            <a:pPr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praxe.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Osnova přednášky 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b="1" dirty="0" smtClean="0"/>
              <a:t>a)  </a:t>
            </a:r>
            <a:r>
              <a:rPr lang="cs-CZ" sz="3600" b="1" dirty="0" smtClean="0"/>
              <a:t>Důvody, které vedly ke vzniku etiky odpovědnosti: vnější a vnitřní</a:t>
            </a:r>
          </a:p>
          <a:p>
            <a:pPr marL="514350" indent="-514350">
              <a:buNone/>
            </a:pPr>
            <a:r>
              <a:rPr lang="cs-CZ" sz="3600" b="1" dirty="0" smtClean="0"/>
              <a:t>b</a:t>
            </a:r>
            <a:r>
              <a:rPr lang="cs-CZ" sz="3600" b="1" dirty="0" smtClean="0"/>
              <a:t>) Morálka </a:t>
            </a:r>
            <a:r>
              <a:rPr lang="cs-CZ" sz="3600" b="1" dirty="0" smtClean="0"/>
              <a:t>ve světle </a:t>
            </a:r>
            <a:r>
              <a:rPr lang="cs-CZ" sz="3600" b="1" dirty="0" err="1" smtClean="0"/>
              <a:t>Jonasova</a:t>
            </a:r>
            <a:r>
              <a:rPr lang="cs-CZ" sz="3600" b="1" dirty="0" smtClean="0"/>
              <a:t> principu odpovědnosti    </a:t>
            </a:r>
            <a:endParaRPr lang="cs-CZ" sz="3600" b="1" dirty="0"/>
          </a:p>
          <a:p>
            <a:pPr marL="514350" indent="-514350">
              <a:buNone/>
            </a:pPr>
            <a:r>
              <a:rPr lang="cs-CZ" sz="3600" b="1" dirty="0" smtClean="0"/>
              <a:t>c) </a:t>
            </a:r>
            <a:r>
              <a:rPr lang="cs-CZ" sz="3600" b="1" dirty="0" err="1" smtClean="0"/>
              <a:t>Apelova</a:t>
            </a:r>
            <a:r>
              <a:rPr lang="cs-CZ" sz="3600" b="1" dirty="0" smtClean="0"/>
              <a:t> kritická reflexe a hledání východisek v diskursivní etice </a:t>
            </a:r>
          </a:p>
          <a:p>
            <a:pPr marL="514350" indent="-514350">
              <a:buNone/>
            </a:pPr>
            <a:r>
              <a:rPr lang="cs-CZ" sz="3600" b="1" dirty="0" smtClean="0"/>
              <a:t>d)  Jakou etiku budoucnosti potřebujeme?   </a:t>
            </a:r>
            <a:endParaRPr lang="cs-CZ" sz="36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Apelova</a:t>
            </a:r>
            <a:r>
              <a:rPr lang="cs-CZ" dirty="0" smtClean="0"/>
              <a:t> konstruktivní kritika </a:t>
            </a:r>
            <a:r>
              <a:rPr lang="cs-CZ" dirty="0" err="1" smtClean="0"/>
              <a:t>Jonasova</a:t>
            </a:r>
            <a:r>
              <a:rPr lang="cs-CZ" dirty="0" smtClean="0"/>
              <a:t> principu odpovědnosti: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Označit krizovou situaci člověka za východisko </a:t>
            </a:r>
          </a:p>
          <a:p>
            <a:pPr marL="514350" indent="-514350">
              <a:buNone/>
            </a:pPr>
            <a:r>
              <a:rPr lang="cs-CZ" dirty="0" smtClean="0"/>
              <a:t>morální reflexe považuje za mylné a neproduktivní při </a:t>
            </a:r>
          </a:p>
          <a:p>
            <a:pPr marL="514350" indent="-514350">
              <a:buNone/>
            </a:pPr>
            <a:r>
              <a:rPr lang="cs-CZ" dirty="0" smtClean="0"/>
              <a:t>hledání nového paradigmatu deontologické etiky   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b) Kritizuje </a:t>
            </a:r>
            <a:r>
              <a:rPr lang="cs-CZ" dirty="0" err="1" smtClean="0"/>
              <a:t>Jonasův</a:t>
            </a:r>
            <a:r>
              <a:rPr lang="cs-CZ" dirty="0" smtClean="0"/>
              <a:t> hodnotový </a:t>
            </a:r>
            <a:r>
              <a:rPr lang="cs-CZ" dirty="0" err="1" smtClean="0"/>
              <a:t>konzervativismus</a:t>
            </a:r>
            <a:r>
              <a:rPr lang="cs-CZ" dirty="0" smtClean="0"/>
              <a:t>  tzn. </a:t>
            </a:r>
          </a:p>
          <a:p>
            <a:pPr marL="514350" indent="-514350">
              <a:buNone/>
            </a:pPr>
            <a:r>
              <a:rPr lang="cs-CZ" dirty="0" smtClean="0"/>
              <a:t>hledání  nějaké konkrétní hodnoty, která musí být </a:t>
            </a:r>
          </a:p>
          <a:p>
            <a:pPr marL="514350" indent="-514350">
              <a:buNone/>
            </a:pPr>
            <a:r>
              <a:rPr lang="cs-CZ" dirty="0" smtClean="0"/>
              <a:t>chráněna a stává se zdrojem naší odpovědnosti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AutoNum type="alphaLcParenR" startAt="3"/>
            </a:pPr>
            <a:r>
              <a:rPr lang="cs-CZ" dirty="0" smtClean="0"/>
              <a:t>Nesouhlasí s </a:t>
            </a:r>
            <a:r>
              <a:rPr lang="cs-CZ" dirty="0" err="1" smtClean="0"/>
              <a:t>Jonasovou</a:t>
            </a:r>
            <a:r>
              <a:rPr lang="cs-CZ" dirty="0" smtClean="0"/>
              <a:t> kritikou utopismu, považuje ji </a:t>
            </a:r>
          </a:p>
          <a:p>
            <a:pPr marL="514350" indent="-514350">
              <a:buNone/>
            </a:pPr>
            <a:r>
              <a:rPr lang="cs-CZ" dirty="0" smtClean="0"/>
              <a:t>za důsledek neporozumění Kantovy filosofie;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Situace člověka je vždy etickou situací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Apel  chápe člověka jako člena konkrétního komunikačního společenství a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toto </a:t>
            </a:r>
            <a:r>
              <a:rPr lang="cs-CZ" sz="2000" dirty="0" smtClean="0"/>
              <a:t>společenství  vždy generuje aktuální cíle našeho jednání. </a:t>
            </a:r>
          </a:p>
          <a:p>
            <a:r>
              <a:rPr lang="cs-CZ" sz="2000" dirty="0" smtClean="0"/>
              <a:t>Obecný kontext každé aktuální volby zde utváří strategický cíl, jímž je  </a:t>
            </a:r>
          </a:p>
          <a:p>
            <a:pPr>
              <a:buNone/>
            </a:pPr>
            <a:r>
              <a:rPr lang="cs-CZ" sz="2000" u="sng" dirty="0" smtClean="0"/>
              <a:t>„zachování lidského rodu“.</a:t>
            </a:r>
            <a:r>
              <a:rPr lang="cs-CZ" sz="2000" dirty="0" smtClean="0"/>
              <a:t> To je koneckonců nutný předpoklad existence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každého </a:t>
            </a:r>
            <a:r>
              <a:rPr lang="cs-CZ" sz="2000" dirty="0" smtClean="0"/>
              <a:t>komunikativního společenství. </a:t>
            </a:r>
          </a:p>
          <a:p>
            <a:endParaRPr lang="cs-CZ" sz="2000" dirty="0" smtClean="0"/>
          </a:p>
          <a:p>
            <a:r>
              <a:rPr lang="cs-CZ" sz="2000" dirty="0" smtClean="0"/>
              <a:t>Apel na rozdíl od  </a:t>
            </a:r>
            <a:r>
              <a:rPr lang="cs-CZ" sz="2000" dirty="0" err="1" smtClean="0"/>
              <a:t>Jonase</a:t>
            </a:r>
            <a:r>
              <a:rPr lang="cs-CZ" sz="2000" dirty="0" smtClean="0"/>
              <a:t>   je přesvědčen o tom, že  smysl lidského bytí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nemůže </a:t>
            </a:r>
            <a:r>
              <a:rPr lang="cs-CZ" sz="2000" dirty="0" smtClean="0"/>
              <a:t>naplňovat jen uvědomění si své konečnosti nebo absurdity života,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umocňované </a:t>
            </a:r>
            <a:r>
              <a:rPr lang="cs-CZ" sz="2000" dirty="0" smtClean="0"/>
              <a:t>dnes  hrozbou ekologických  katastrof.  </a:t>
            </a:r>
          </a:p>
          <a:p>
            <a:pPr>
              <a:buNone/>
            </a:pPr>
            <a:r>
              <a:rPr lang="cs-CZ" sz="2000" dirty="0" smtClean="0"/>
              <a:t>Pokud by tomu tak bylo, tak by etika odpovědnosti byla zcela bezobsažná a </a:t>
            </a:r>
          </a:p>
          <a:p>
            <a:pPr>
              <a:buNone/>
            </a:pPr>
            <a:r>
              <a:rPr lang="cs-CZ" sz="2000" dirty="0" smtClean="0"/>
              <a:t>formální, protože smysl bytí  člověka by byl zredukován jen na problém jeho </a:t>
            </a:r>
          </a:p>
          <a:p>
            <a:pPr>
              <a:buNone/>
            </a:pPr>
            <a:r>
              <a:rPr lang="cs-CZ" sz="2000" dirty="0" smtClean="0"/>
              <a:t>zachování jako biologického druhu. </a:t>
            </a:r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404664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/>
              <a:t>(Apel nás také varuje před sociálním darwinismem, který ve jménu  přežití  lidstva povede k selekci, kdo má a kdo nemá přežit, která část obyvatelstva na Zemi bude toho schopná, která vymře na hlad, nemoci </a:t>
            </a:r>
            <a:r>
              <a:rPr lang="cs-CZ" sz="2400" b="1" dirty="0" err="1" smtClean="0"/>
              <a:t>atd</a:t>
            </a:r>
            <a:r>
              <a:rPr lang="cs-CZ" sz="2400" b="1" dirty="0" smtClean="0"/>
              <a:t>…)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- Starost o aktuální životní potřeby musí být vždy realizována v kontextu  dějinného cíle „emancipace lidstva“.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Podle </a:t>
            </a:r>
            <a:r>
              <a:rPr lang="cs-CZ" sz="2400" dirty="0" err="1" smtClean="0">
                <a:solidFill>
                  <a:srgbClr val="FF0000"/>
                </a:solidFill>
              </a:rPr>
              <a:t>Apela</a:t>
            </a:r>
            <a:r>
              <a:rPr lang="cs-CZ" sz="2400" dirty="0" smtClean="0">
                <a:solidFill>
                  <a:srgbClr val="FF0000"/>
                </a:solidFill>
              </a:rPr>
              <a:t>  historický pokrok je spjat s morálním vývojem a není bez něj možný. 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Apel ukazuje, že   současné krizové jevy se musejí řešit jen v kontextu  změny sociálních podmínek života lidí; </a:t>
            </a:r>
          </a:p>
          <a:p>
            <a:pPr>
              <a:buNone/>
            </a:pPr>
            <a:r>
              <a:rPr lang="cs-CZ" sz="2400" dirty="0" smtClean="0"/>
              <a:t>v této souvislosti mluví o   </a:t>
            </a:r>
            <a:r>
              <a:rPr lang="cs-CZ" sz="2400" dirty="0" err="1" smtClean="0"/>
              <a:t>makroplanetární</a:t>
            </a:r>
            <a:r>
              <a:rPr lang="cs-CZ" sz="2400" dirty="0" smtClean="0"/>
              <a:t>  etice,  která se bude zabývat  </a:t>
            </a:r>
            <a:r>
              <a:rPr lang="cs-CZ" sz="2400" dirty="0" smtClean="0"/>
              <a:t>podmínkami  uskutečnění dobra nikoli jen označením toho, co tím dobrem- hodnotou má být;  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Pro lepší porozumění </a:t>
            </a:r>
            <a:r>
              <a:rPr lang="cs-CZ" sz="2400" b="1" dirty="0" err="1" smtClean="0"/>
              <a:t>Apelova</a:t>
            </a:r>
            <a:r>
              <a:rPr lang="cs-CZ" sz="2400" b="1" dirty="0" smtClean="0"/>
              <a:t> pojetí etiky odpovědnosti zvolíme následující metodické  východisko: </a:t>
            </a:r>
            <a:endParaRPr lang="cs-CZ" sz="24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Vyjdeme ze struktury odpovědného jednání, kde můžeme rozlišit tři roviny: 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A) subjekt zodpovědnosti; kdo je nositelem odpovědnosti?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B) předmět odpovědnosti; za co neseme odpovědnost? 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C)  komu se odpovídáme?  Kdo-co je kritériem našeho odpovědného jednání?  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odpovědného jednání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Podobně jako u </a:t>
            </a:r>
            <a:r>
              <a:rPr lang="cs-CZ" b="1" dirty="0" err="1" smtClean="0"/>
              <a:t>Jonase</a:t>
            </a:r>
            <a:r>
              <a:rPr lang="cs-CZ" b="1" dirty="0" smtClean="0"/>
              <a:t> zde se nejedná o jedince ale kolektivní subjekt, společnost; 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U </a:t>
            </a:r>
            <a:r>
              <a:rPr lang="cs-CZ" b="1" dirty="0" err="1" smtClean="0"/>
              <a:t>Apela</a:t>
            </a:r>
            <a:r>
              <a:rPr lang="cs-CZ" b="1" dirty="0" smtClean="0"/>
              <a:t> má tento kolektivní subjekt konkrétnější podobu – jedná se o komunikační </a:t>
            </a:r>
          </a:p>
          <a:p>
            <a:pPr>
              <a:buNone/>
            </a:pPr>
            <a:r>
              <a:rPr lang="cs-CZ" b="1" dirty="0" smtClean="0"/>
              <a:t>společenství, do kterého je člověk vždy začleněn díky socializačního procesu;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Toto společenství umožňuje porozumění smyslu našeho jednání a v jeho rámci </a:t>
            </a:r>
          </a:p>
          <a:p>
            <a:pPr>
              <a:buNone/>
            </a:pPr>
            <a:r>
              <a:rPr lang="cs-CZ" b="1" dirty="0" smtClean="0"/>
              <a:t>probíhá i přerod našeho naše morálního uvědomění, jehož nejvyšším stupněm je </a:t>
            </a:r>
          </a:p>
          <a:p>
            <a:pPr>
              <a:buNone/>
            </a:pPr>
            <a:r>
              <a:rPr lang="cs-CZ" b="1" dirty="0" smtClean="0"/>
              <a:t>schopnost sebereflexe vlastních potřeb a zájmů z hlediska smyslu lidské civilizace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Odpovědný </a:t>
            </a:r>
            <a:r>
              <a:rPr lang="cs-CZ" b="1" dirty="0" smtClean="0"/>
              <a:t>člověk pak bude ten, který  dokáže korigovat  volbu svých cílů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i)vzhledem na aktuální zájmy společenství, ve kterém žije a  </a:t>
            </a:r>
            <a:r>
              <a:rPr lang="cs-CZ" b="1" dirty="0" err="1" smtClean="0">
                <a:solidFill>
                  <a:srgbClr val="FF0000"/>
                </a:solidFill>
              </a:rPr>
              <a:t>ii</a:t>
            </a:r>
            <a:r>
              <a:rPr lang="cs-CZ" b="1" dirty="0" smtClean="0">
                <a:solidFill>
                  <a:srgbClr val="FF0000"/>
                </a:solidFill>
              </a:rPr>
              <a:t>) přímé a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nepřímé důsledky svého jednání    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 co jsme zodpovědní podle </a:t>
            </a:r>
            <a:r>
              <a:rPr lang="cs-CZ" dirty="0" err="1" smtClean="0"/>
              <a:t>Apela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Podle </a:t>
            </a:r>
            <a:r>
              <a:rPr lang="cs-CZ" sz="2000" dirty="0" err="1" smtClean="0"/>
              <a:t>Apela</a:t>
            </a:r>
            <a:r>
              <a:rPr lang="cs-CZ" sz="2000" dirty="0" smtClean="0"/>
              <a:t> nejde o určení objektu naší odpovědnosti, ale jde o otázku</a:t>
            </a:r>
          </a:p>
          <a:p>
            <a:pPr>
              <a:buNone/>
            </a:pPr>
            <a:r>
              <a:rPr lang="cs-CZ" sz="2000" dirty="0" smtClean="0"/>
              <a:t>fungování „mechanismu přijímání odpovědnosti“  (nezajímá jej objekt naší </a:t>
            </a:r>
          </a:p>
          <a:p>
            <a:pPr>
              <a:buNone/>
            </a:pPr>
            <a:r>
              <a:rPr lang="cs-CZ" sz="2000" dirty="0" smtClean="0"/>
              <a:t>volby ale  podmínky možnosti uskutečnění zvoleného cíle;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Hodnota </a:t>
            </a:r>
            <a:r>
              <a:rPr lang="cs-CZ" sz="2000" dirty="0" smtClean="0"/>
              <a:t>se zde neváže na něco konkrétního, ale  tou hodnotou je utváření </a:t>
            </a:r>
          </a:p>
          <a:p>
            <a:pPr>
              <a:buNone/>
            </a:pPr>
            <a:r>
              <a:rPr lang="cs-CZ" sz="2000" dirty="0" smtClean="0"/>
              <a:t>podmínek pro reálné fungování etického </a:t>
            </a:r>
            <a:r>
              <a:rPr lang="cs-CZ" sz="2000" dirty="0" err="1" smtClean="0"/>
              <a:t>diskurzu</a:t>
            </a:r>
            <a:r>
              <a:rPr lang="cs-CZ" sz="2000" dirty="0" smtClean="0"/>
              <a:t>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Volba </a:t>
            </a:r>
            <a:r>
              <a:rPr lang="cs-CZ" sz="2000" dirty="0" smtClean="0"/>
              <a:t>a rozhodování o cílech jednání musí být diskursivně potvrzena, musí být </a:t>
            </a:r>
          </a:p>
          <a:p>
            <a:pPr>
              <a:buNone/>
            </a:pPr>
            <a:r>
              <a:rPr lang="cs-CZ" sz="2000" dirty="0" smtClean="0"/>
              <a:t>výsledkem konsensu;</a:t>
            </a:r>
          </a:p>
          <a:p>
            <a:pPr>
              <a:buNone/>
            </a:pPr>
            <a:r>
              <a:rPr lang="cs-CZ" sz="2000" dirty="0" smtClean="0"/>
              <a:t>Stručně </a:t>
            </a:r>
            <a:r>
              <a:rPr lang="cs-CZ" sz="2000" dirty="0" smtClean="0"/>
              <a:t>řečeno: </a:t>
            </a:r>
            <a:r>
              <a:rPr lang="cs-CZ" sz="2000" dirty="0" smtClean="0">
                <a:solidFill>
                  <a:srgbClr val="FF0000"/>
                </a:solidFill>
              </a:rPr>
              <a:t>Volba aktuálních strategických cílů bude vždy probíhat </a:t>
            </a:r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prospektivně </a:t>
            </a:r>
            <a:r>
              <a:rPr lang="cs-CZ" sz="2000" dirty="0" smtClean="0">
                <a:solidFill>
                  <a:srgbClr val="FF0000"/>
                </a:solidFill>
              </a:rPr>
              <a:t>s ohledem na přímé i vedlejší budoucí důsledky.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( Apel to považuje za  hlavní kritérium emancipace člověka.)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Diskurs v Apelově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Diskurs je argumentační řeč, díky které dochází k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potvrzování </a:t>
            </a:r>
            <a:r>
              <a:rPr lang="cs-CZ" sz="2800" dirty="0" smtClean="0"/>
              <a:t>podmínek platnosti v bez nátlakové situaci;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tzn</a:t>
            </a:r>
            <a:r>
              <a:rPr lang="cs-CZ" sz="2800" dirty="0" smtClean="0"/>
              <a:t>. účastníci diskursu jsou rovnoprávní- mají právo se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ptát </a:t>
            </a:r>
            <a:r>
              <a:rPr lang="cs-CZ" sz="2800" dirty="0" smtClean="0"/>
              <a:t>a dostávat odpověď; předpokládá se, že do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komunikace </a:t>
            </a:r>
            <a:r>
              <a:rPr lang="cs-CZ" sz="2800" dirty="0" smtClean="0"/>
              <a:t>vstupují jako bytosti, které argumentují 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logicky </a:t>
            </a:r>
            <a:r>
              <a:rPr lang="cs-CZ" sz="2800" dirty="0" smtClean="0"/>
              <a:t>a správně, jsou pravdomluvné a  hodnověrné</a:t>
            </a:r>
          </a:p>
          <a:p>
            <a:pPr>
              <a:buNone/>
            </a:pPr>
            <a:r>
              <a:rPr lang="cs-CZ" sz="2800" dirty="0" smtClean="0"/>
              <a:t>Účastníci diskursu se chtějí domluvit a konsensuální </a:t>
            </a:r>
          </a:p>
          <a:p>
            <a:pPr>
              <a:buNone/>
            </a:pPr>
            <a:r>
              <a:rPr lang="cs-CZ" sz="2800" dirty="0" smtClean="0"/>
              <a:t>závěr se stává pro ně závazkem, (normou jednání)</a:t>
            </a:r>
            <a:endParaRPr lang="cs-CZ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Diskursivní tvorba odpovědného jednání podle </a:t>
            </a:r>
            <a:r>
              <a:rPr lang="cs-CZ" dirty="0" err="1" smtClean="0"/>
              <a:t>Apela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(Dle </a:t>
            </a:r>
            <a:r>
              <a:rPr lang="cs-CZ" b="1" dirty="0" err="1" smtClean="0"/>
              <a:t>Habermase</a:t>
            </a:r>
            <a:r>
              <a:rPr lang="cs-CZ" b="1" dirty="0" smtClean="0"/>
              <a:t> bylo dosažení konsensu zároveň   důkazem možnosti jeho uplatnění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jako </a:t>
            </a:r>
            <a:r>
              <a:rPr lang="cs-CZ" b="1" dirty="0" smtClean="0"/>
              <a:t>normy jednání. Tuto skutečnost  považuje také za projev odpovědného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morálního </a:t>
            </a:r>
            <a:r>
              <a:rPr lang="cs-CZ" b="1" dirty="0" smtClean="0"/>
              <a:t>vědomí. </a:t>
            </a:r>
            <a:r>
              <a:rPr lang="cs-CZ" b="1" dirty="0" smtClean="0"/>
              <a:t>)</a:t>
            </a:r>
            <a:endParaRPr lang="cs-CZ" b="1" dirty="0" smtClean="0"/>
          </a:p>
          <a:p>
            <a:endParaRPr lang="cs-CZ" dirty="0" smtClean="0"/>
          </a:p>
          <a:p>
            <a:r>
              <a:rPr lang="cs-CZ" b="1" dirty="0" smtClean="0"/>
              <a:t>Apel toto pojetí kritizuje a domnívá se, že etická relevantnost naší komunikativní </a:t>
            </a:r>
          </a:p>
          <a:p>
            <a:pPr>
              <a:buNone/>
            </a:pPr>
            <a:r>
              <a:rPr lang="cs-CZ" b="1" dirty="0" smtClean="0"/>
              <a:t>kompetence se projevuje až v situaci, kdy se účastníci diskursu  zabývají volbou cílů </a:t>
            </a:r>
          </a:p>
          <a:p>
            <a:pPr>
              <a:buNone/>
            </a:pPr>
            <a:r>
              <a:rPr lang="cs-CZ" b="1" dirty="0" smtClean="0"/>
              <a:t>svého jednání.</a:t>
            </a:r>
            <a:r>
              <a:rPr lang="cs-CZ" dirty="0" smtClean="0"/>
              <a:t>  </a:t>
            </a:r>
            <a:r>
              <a:rPr lang="cs-CZ" dirty="0" smtClean="0"/>
              <a:t>Až </a:t>
            </a:r>
            <a:r>
              <a:rPr lang="cs-CZ" dirty="0" smtClean="0"/>
              <a:t>zde se podle něj  projevuje jejich morální vědomí, kdy se rozhodují </a:t>
            </a:r>
          </a:p>
          <a:p>
            <a:pPr>
              <a:buNone/>
            </a:pPr>
            <a:r>
              <a:rPr lang="cs-CZ" dirty="0" smtClean="0"/>
              <a:t>nejen o tom, zda se chtějí s někým domluvit, ale  zda jsou ochotni také přijmout </a:t>
            </a:r>
          </a:p>
          <a:p>
            <a:pPr>
              <a:buNone/>
            </a:pPr>
            <a:r>
              <a:rPr lang="cs-CZ" dirty="0" smtClean="0"/>
              <a:t>odpovědnost za své rozhodnutí.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Apelova</a:t>
            </a:r>
            <a:r>
              <a:rPr lang="cs-CZ" dirty="0" smtClean="0"/>
              <a:t> zásada  zní: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i="1" dirty="0" smtClean="0">
                <a:solidFill>
                  <a:srgbClr val="FF0000"/>
                </a:solidFill>
              </a:rPr>
              <a:t>Jednej jen podle takové maximy, ze které bude možné v myšlenkovém experimentu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odvodit, že všichni účastníci diskursu  budou bez nátlaku, dobrovolně akceptovat přímé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nebo vedlejší důsledky plynoucí ze společného úsilí uspokojit zájmy každého </a:t>
            </a: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jednotlivce.“ </a:t>
            </a:r>
          </a:p>
          <a:p>
            <a:pPr>
              <a:buNone/>
            </a:pPr>
            <a:r>
              <a:rPr lang="cs-CZ" i="1" dirty="0" smtClean="0"/>
              <a:t>  </a:t>
            </a:r>
            <a:r>
              <a:rPr lang="cs-CZ" dirty="0" smtClean="0"/>
              <a:t>Apel na základě této zásady představuje novou funkci diskursu, již to není jen </a:t>
            </a:r>
          </a:p>
          <a:p>
            <a:pPr>
              <a:buNone/>
            </a:pPr>
            <a:r>
              <a:rPr lang="cs-CZ" dirty="0" smtClean="0"/>
              <a:t>mechanismus zdůvodňování, ale také  volby a rozhodování. 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26064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Shrnutí: </a:t>
            </a:r>
          </a:p>
          <a:p>
            <a:endParaRPr lang="cs-CZ" sz="2400" dirty="0" smtClean="0"/>
          </a:p>
          <a:p>
            <a:r>
              <a:rPr lang="cs-CZ" sz="2400" dirty="0" smtClean="0"/>
              <a:t>U </a:t>
            </a:r>
            <a:r>
              <a:rPr lang="cs-CZ" sz="2400" dirty="0" err="1" smtClean="0"/>
              <a:t>Apela</a:t>
            </a:r>
            <a:r>
              <a:rPr lang="cs-CZ" sz="2400" dirty="0" smtClean="0"/>
              <a:t> již jde o rozhodování člověka, který  vystupuje nejen jako rovnocenný  účastník diskursu,  ale také jako svobodný člen určitého komunikativního společenství. </a:t>
            </a:r>
          </a:p>
          <a:p>
            <a:pPr>
              <a:buNone/>
            </a:pPr>
            <a:r>
              <a:rPr lang="cs-CZ" sz="2400" dirty="0" smtClean="0"/>
              <a:t>Tato skutečnost vede k tomu, že  odpovědnost je zde utvářená jako reflexe  jednotlivých zájmů a potřeb  a je podmíněna </a:t>
            </a:r>
          </a:p>
          <a:p>
            <a:pPr>
              <a:buNone/>
            </a:pPr>
            <a:endParaRPr lang="cs-CZ" sz="2400" dirty="0" smtClean="0"/>
          </a:p>
          <a:p>
            <a:pPr marL="514350" indent="-514350">
              <a:buAutoNum type="alphaLcParenR"/>
            </a:pPr>
            <a:r>
              <a:rPr lang="cs-CZ" sz="2400" b="1" dirty="0" smtClean="0"/>
              <a:t>konkrétními ekonomicko-politickými podmínkami </a:t>
            </a:r>
          </a:p>
          <a:p>
            <a:pPr marL="514350" indent="-514350"/>
            <a:r>
              <a:rPr lang="cs-CZ" sz="2400" b="1" dirty="0" smtClean="0"/>
              <a:t>života komunikativního společenství;</a:t>
            </a:r>
          </a:p>
          <a:p>
            <a:pPr marL="514350" indent="-514350"/>
            <a:endParaRPr lang="cs-CZ" sz="2400" b="1" dirty="0" smtClean="0"/>
          </a:p>
          <a:p>
            <a:pPr marL="514350" indent="-514350"/>
            <a:r>
              <a:rPr lang="cs-CZ" sz="2400" b="1" dirty="0" smtClean="0"/>
              <a:t>b) perspektivou přímých a vedlejších důsledků rozhodování </a:t>
            </a:r>
          </a:p>
          <a:p>
            <a:pPr marL="514350" indent="-514350"/>
            <a:r>
              <a:rPr lang="cs-CZ" sz="2400" b="1" dirty="0" smtClean="0"/>
              <a:t>pro život nejen současníků, ale také budoucích generací.</a:t>
            </a:r>
            <a:endParaRPr lang="cs-CZ" sz="24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b="1" dirty="0" smtClean="0"/>
              <a:t>Apel uvažuje o odpovědném jednání  jako kolektivní záležitosti. </a:t>
            </a:r>
          </a:p>
          <a:p>
            <a:pPr>
              <a:buNone/>
            </a:pPr>
            <a:r>
              <a:rPr lang="cs-CZ" sz="2000" b="1" dirty="0" smtClean="0"/>
              <a:t>(Nemá však na mysli  nějakou  abstraktně formulovanou  kolektivní </a:t>
            </a:r>
          </a:p>
          <a:p>
            <a:pPr>
              <a:buNone/>
            </a:pPr>
            <a:r>
              <a:rPr lang="cs-CZ" sz="2000" b="1" dirty="0" smtClean="0"/>
              <a:t>odpovědnost všech za všechno.)</a:t>
            </a:r>
          </a:p>
          <a:p>
            <a:pPr>
              <a:buNone/>
            </a:pPr>
            <a:r>
              <a:rPr lang="cs-CZ" sz="2000" b="1" dirty="0" smtClean="0"/>
              <a:t> Má však za to, že odpovědné jednání člověka se stává smysluplným jen </a:t>
            </a:r>
          </a:p>
          <a:p>
            <a:pPr>
              <a:buNone/>
            </a:pPr>
            <a:r>
              <a:rPr lang="cs-CZ" sz="2000" b="1" dirty="0" smtClean="0"/>
              <a:t>v  kontextu kolektivní volby.  </a:t>
            </a:r>
          </a:p>
          <a:p>
            <a:pPr>
              <a:buNone/>
            </a:pPr>
            <a:r>
              <a:rPr lang="cs-CZ" sz="2000" b="1" dirty="0" smtClean="0"/>
              <a:t>Rozhodování o tom, jak budou zvolené cíle realizovány, je právě  tou situací, </a:t>
            </a:r>
          </a:p>
          <a:p>
            <a:pPr>
              <a:buNone/>
            </a:pPr>
            <a:r>
              <a:rPr lang="cs-CZ" sz="2000" b="1" dirty="0" smtClean="0"/>
              <a:t>kdy ten, kdo  přistoupí na racionální argumentaci (stane se účastníkem </a:t>
            </a:r>
          </a:p>
          <a:p>
            <a:pPr>
              <a:buNone/>
            </a:pPr>
            <a:r>
              <a:rPr lang="cs-CZ" sz="2000" b="1" dirty="0" smtClean="0"/>
              <a:t>diskursu),  také  přebírá na sebe dalekosáhlé normativní závazky.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Kritériem odpovědného jednání je zde schopnost utvářet a rozvíjet 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podmínky etického diskursu. </a:t>
            </a:r>
          </a:p>
          <a:p>
            <a:pPr>
              <a:buNone/>
            </a:pPr>
            <a:r>
              <a:rPr lang="cs-CZ" sz="2000" b="1" dirty="0" smtClean="0"/>
              <a:t>Apel nechápe odpovědnost jako morální ctnost, kterou charakterizuje </a:t>
            </a:r>
          </a:p>
          <a:p>
            <a:pPr>
              <a:buNone/>
            </a:pPr>
            <a:r>
              <a:rPr lang="cs-CZ" sz="2000" b="1" dirty="0" smtClean="0"/>
              <a:t>nereciproční volba  ale jako  nejvyšší stupeň morálního uvědomění. </a:t>
            </a:r>
            <a:endParaRPr lang="cs-CZ" sz="20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1" cy="1084982"/>
          </a:xfrm>
        </p:spPr>
        <p:txBody>
          <a:bodyPr/>
          <a:lstStyle/>
          <a:p>
            <a:r>
              <a:rPr lang="cs-CZ" dirty="0" smtClean="0"/>
              <a:t>Komu jsme odpovědní?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Důvody, které vedly k etice odpovědnosti: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(O etice odpovědnosti jako protikladu  k etice smýšlení uvažoval již německý sociolog Max Weber, když se zabýval vtahem politiky 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etiky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70. letech 20. století oživení této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myšlenky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Vnější důvody: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Konstatuje  se krizová situace  lidstva, která 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 spojována jak  s nebezpečenství atomové války,  ale také  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nebezpečí, které sebou přináší vědecko-technický pokrok,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důsledkem čeho dochází k ekologickým katastrofám s 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nezvratnými  důsledky (ekologická krize)</a:t>
            </a: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(Uplatnění moderní techniky  vedlo k doposud  neznámým  problémům; dříve </a:t>
            </a: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se technické zásahy do přírody považovaly za bezpečné a nepodstatné, tzn. </a:t>
            </a:r>
          </a:p>
          <a:p>
            <a:pPr>
              <a:buNone/>
            </a:pP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mělo se za to, že příroda sama  nalezne svojí rovnováhu)</a:t>
            </a:r>
            <a:r>
              <a:rPr lang="cs-CZ" sz="2000" b="1" i="1" dirty="0" smtClean="0"/>
              <a:t>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etiku budoucnosti potřebujeme?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Etika odpovědnosti  jako snaha o teorii odpovědnosti není v této podobě dále rozvíjená- pro některé teoretiky vyznívá jako teoretizování; </a:t>
            </a:r>
          </a:p>
          <a:p>
            <a:r>
              <a:rPr lang="cs-CZ" dirty="0" smtClean="0"/>
              <a:t>Rozvoj aplikované etiky a nové problémy, především spojené s rozvojem  biomedicínských technologií,</a:t>
            </a:r>
          </a:p>
          <a:p>
            <a:r>
              <a:rPr lang="cs-CZ" dirty="0" smtClean="0"/>
              <a:t>V této souvislosti je nutné vzpomenout </a:t>
            </a:r>
            <a:r>
              <a:rPr lang="cs-CZ" dirty="0" err="1" smtClean="0"/>
              <a:t>Habemasovou</a:t>
            </a:r>
            <a:r>
              <a:rPr lang="cs-CZ" dirty="0" smtClean="0"/>
              <a:t> esej o kritice </a:t>
            </a:r>
            <a:r>
              <a:rPr lang="cs-CZ" smtClean="0"/>
              <a:t>liberální </a:t>
            </a:r>
            <a:r>
              <a:rPr lang="cs-CZ" smtClean="0"/>
              <a:t>eugeniky, </a:t>
            </a:r>
            <a:r>
              <a:rPr lang="cs-CZ" dirty="0" smtClean="0"/>
              <a:t>kde zdůrazňuje návrat etiky k reflexi lidské přirozenosti jako zdroje morální reflexe…  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možný </a:t>
            </a:r>
            <a:r>
              <a:rPr lang="cs-CZ" dirty="0" err="1" smtClean="0"/>
              <a:t>diskurz</a:t>
            </a:r>
            <a:r>
              <a:rPr lang="cs-CZ" dirty="0" smtClean="0"/>
              <a:t> o potřebách?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Oba koncepty, </a:t>
            </a:r>
            <a:r>
              <a:rPr lang="cs-CZ" dirty="0" err="1" smtClean="0"/>
              <a:t>Jonasův</a:t>
            </a:r>
            <a:r>
              <a:rPr lang="cs-CZ" dirty="0" smtClean="0"/>
              <a:t> </a:t>
            </a:r>
            <a:r>
              <a:rPr lang="cs-CZ" dirty="0" smtClean="0"/>
              <a:t>i </a:t>
            </a:r>
            <a:r>
              <a:rPr lang="cs-CZ" dirty="0" err="1" smtClean="0"/>
              <a:t>Apelův</a:t>
            </a:r>
            <a:r>
              <a:rPr lang="cs-CZ" dirty="0" smtClean="0"/>
              <a:t> přinášejí řadu naléhavých otázek </a:t>
            </a:r>
          </a:p>
          <a:p>
            <a:r>
              <a:rPr lang="cs-CZ" dirty="0" err="1" smtClean="0"/>
              <a:t>Jonas</a:t>
            </a:r>
            <a:r>
              <a:rPr lang="cs-CZ" dirty="0" smtClean="0"/>
              <a:t> vyzýval k sebeomezení  „lidstvo musí přežít“  … jak ale vzbudit „nadšení pro umírněnost“ </a:t>
            </a:r>
          </a:p>
          <a:p>
            <a:endParaRPr lang="cs-CZ" dirty="0" smtClean="0"/>
          </a:p>
          <a:p>
            <a:r>
              <a:rPr lang="cs-CZ" dirty="0" smtClean="0"/>
              <a:t>Apel to vidí v </a:t>
            </a:r>
            <a:r>
              <a:rPr lang="cs-CZ" dirty="0" err="1" smtClean="0"/>
              <a:t>diskrusivním</a:t>
            </a:r>
            <a:r>
              <a:rPr lang="cs-CZ" dirty="0" smtClean="0"/>
              <a:t>  potvrzování našeho rozhodování  a dovoluje tak  i zabránit  náhodě v její hře  jenže otázkou ostává kde je tedy nějaká hranice toho, čemu máme zabránit a čemu nikoli?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Tzn</a:t>
            </a:r>
            <a:r>
              <a:rPr lang="cs-CZ" dirty="0" smtClean="0"/>
              <a:t>. zda jsme schopni  sebeomezení</a:t>
            </a:r>
            <a:r>
              <a:rPr lang="cs-CZ" dirty="0" smtClean="0"/>
              <a:t>,   </a:t>
            </a:r>
            <a:r>
              <a:rPr lang="cs-CZ" dirty="0" smtClean="0"/>
              <a:t>stanovit si hranici toho, co potřebujeme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Současný vývoje postindustriální společnosti </a:t>
            </a:r>
            <a:r>
              <a:rPr lang="cs-CZ" dirty="0" smtClean="0"/>
              <a:t>ukazuje</a:t>
            </a:r>
            <a:r>
              <a:rPr lang="cs-CZ" dirty="0" smtClean="0"/>
              <a:t>, že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tu hranicí  můžeme  naleznout až tehdy, kdy  </a:t>
            </a:r>
            <a:r>
              <a:rPr lang="cs-CZ" dirty="0" smtClean="0"/>
              <a:t>budeme schopni učinit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předmětem </a:t>
            </a:r>
            <a:r>
              <a:rPr lang="cs-CZ" dirty="0" smtClean="0"/>
              <a:t>naší morální reflexe </a:t>
            </a:r>
            <a:r>
              <a:rPr lang="cs-CZ" dirty="0" smtClean="0"/>
              <a:t>  </a:t>
            </a:r>
            <a:r>
              <a:rPr lang="cs-CZ" dirty="0" smtClean="0"/>
              <a:t>naše </a:t>
            </a:r>
            <a:r>
              <a:rPr lang="cs-CZ" dirty="0" smtClean="0"/>
              <a:t> potřeby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>
                <a:solidFill>
                  <a:srgbClr val="C00000"/>
                </a:solidFill>
              </a:rPr>
              <a:t>Nová situace člověka: technické a technologické zásahy  se staly  nezvratné a nenapravitelné; jejich nebezpečnost spočívala  jednak  </a:t>
            </a:r>
            <a:r>
              <a:rPr lang="cs-CZ" sz="2400" b="1" u="sng" dirty="0" smtClean="0">
                <a:solidFill>
                  <a:srgbClr val="C00000"/>
                </a:solidFill>
              </a:rPr>
              <a:t>a) v jejich rozsahu; b) v kumulaci výsledku </a:t>
            </a:r>
            <a:br>
              <a:rPr lang="cs-CZ" sz="2400" b="1" u="sng" dirty="0" smtClean="0">
                <a:solidFill>
                  <a:srgbClr val="C00000"/>
                </a:solidFill>
              </a:rPr>
            </a:br>
            <a:r>
              <a:rPr lang="cs-CZ" sz="2400" u="sng" dirty="0" smtClean="0"/>
              <a:t>;  </a:t>
            </a:r>
            <a:endParaRPr lang="cs-CZ" sz="2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a)Jedná se o větší rozsah a množství znečištění,  nebezpečnost odpadu, </a:t>
            </a: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apod., najednou vznikla nutnost  napravovat škody, které přinesly  nové </a:t>
            </a: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technologické </a:t>
            </a: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postupy</a:t>
            </a:r>
            <a:endParaRPr lang="cs-CZ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Tento </a:t>
            </a: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stav  má povahu paradoxu, kdy člověk kontroluje přírodu </a:t>
            </a: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technikou, kterou vlastně neovládá …</a:t>
            </a:r>
          </a:p>
          <a:p>
            <a:pPr>
              <a:buNone/>
            </a:pPr>
            <a:r>
              <a:rPr lang="cs-CZ" sz="80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8000" b="1" i="1" dirty="0" err="1" smtClean="0">
                <a:latin typeface="Times New Roman" pitchFamily="18" charset="0"/>
                <a:cs typeface="Times New Roman" pitchFamily="18" charset="0"/>
              </a:rPr>
              <a:t>Jonas</a:t>
            </a:r>
            <a:r>
              <a:rPr lang="cs-CZ" sz="8000" b="1" i="1" dirty="0" smtClean="0">
                <a:latin typeface="Times New Roman" pitchFamily="18" charset="0"/>
                <a:cs typeface="Times New Roman" pitchFamily="18" charset="0"/>
              </a:rPr>
              <a:t> mluví o efektu sněhové koule nebo dynamické netečnosti: tzn. </a:t>
            </a:r>
          </a:p>
          <a:p>
            <a:pPr>
              <a:buNone/>
            </a:pPr>
            <a:r>
              <a:rPr lang="cs-CZ" sz="8000" b="1" i="1" dirty="0" smtClean="0">
                <a:latin typeface="Times New Roman" pitchFamily="18" charset="0"/>
                <a:cs typeface="Times New Roman" pitchFamily="18" charset="0"/>
              </a:rPr>
              <a:t>technologická síla nám vnucuje  nejen podmínky svého zachování ale i </a:t>
            </a:r>
          </a:p>
          <a:p>
            <a:pPr>
              <a:buNone/>
            </a:pPr>
            <a:r>
              <a:rPr lang="cs-CZ" sz="8000" b="1" i="1" dirty="0" smtClean="0">
                <a:latin typeface="Times New Roman" pitchFamily="18" charset="0"/>
                <a:cs typeface="Times New Roman" pitchFamily="18" charset="0"/>
              </a:rPr>
              <a:t>svého zvětšování – technika začala na nás činit „anonymní“ nátlak, bez </a:t>
            </a:r>
          </a:p>
          <a:p>
            <a:pPr>
              <a:buNone/>
            </a:pPr>
            <a:r>
              <a:rPr lang="cs-CZ" sz="8000" b="1" i="1" dirty="0" smtClean="0">
                <a:latin typeface="Times New Roman" pitchFamily="18" charset="0"/>
                <a:cs typeface="Times New Roman" pitchFamily="18" charset="0"/>
              </a:rPr>
              <a:t>příčiny, neovládatelně- začala žít svým životem)</a:t>
            </a:r>
          </a:p>
          <a:p>
            <a:pPr>
              <a:buNone/>
            </a:pPr>
            <a:endParaRPr lang="cs-CZ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Reakcí </a:t>
            </a: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na tuto novou situaci  na půdě etiky a filosofie byl požadavek nové </a:t>
            </a: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koncepce odpovědnosti, </a:t>
            </a: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 kdy by  se odpovědnost  stala  naším  </a:t>
            </a:r>
          </a:p>
          <a:p>
            <a:pPr>
              <a:buNone/>
            </a:pPr>
            <a:r>
              <a:rPr lang="cs-CZ" sz="8000" b="1" dirty="0" smtClean="0">
                <a:latin typeface="Times New Roman" pitchFamily="18" charset="0"/>
                <a:cs typeface="Times New Roman" pitchFamily="18" charset="0"/>
              </a:rPr>
              <a:t>„přirozeným“ postojem  ke světu, k přírodě i k sobě samým; </a:t>
            </a:r>
            <a:endParaRPr lang="cs-CZ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8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Vnitřní motivy: Etika odpovědnosti jako pokus o reformulaci Kantovy deontologické etiky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4200" dirty="0" smtClean="0"/>
          </a:p>
          <a:p>
            <a:pPr>
              <a:buNone/>
            </a:pPr>
            <a:r>
              <a:rPr lang="cs-CZ" sz="8000" dirty="0" smtClean="0"/>
              <a:t>Radikální kritika tradiční kantovské deontologické etiky, kterou vedli stoupenci  </a:t>
            </a:r>
          </a:p>
          <a:p>
            <a:pPr>
              <a:buNone/>
            </a:pPr>
            <a:r>
              <a:rPr lang="cs-CZ" sz="8000" dirty="0" smtClean="0">
                <a:solidFill>
                  <a:srgbClr val="FF0000"/>
                </a:solidFill>
              </a:rPr>
              <a:t>a) kritického racionalismu  (K. </a:t>
            </a:r>
            <a:r>
              <a:rPr lang="cs-CZ" sz="8000" dirty="0" err="1" smtClean="0">
                <a:solidFill>
                  <a:srgbClr val="FF0000"/>
                </a:solidFill>
              </a:rPr>
              <a:t>Popper</a:t>
            </a:r>
            <a:r>
              <a:rPr lang="cs-CZ" sz="8000" dirty="0" smtClean="0">
                <a:solidFill>
                  <a:srgbClr val="FF0000"/>
                </a:solidFill>
              </a:rPr>
              <a:t>, H. Albert)  </a:t>
            </a:r>
          </a:p>
          <a:p>
            <a:pPr>
              <a:buNone/>
            </a:pPr>
            <a:endParaRPr lang="cs-CZ" sz="8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8000" dirty="0" smtClean="0">
                <a:solidFill>
                  <a:srgbClr val="FF0000"/>
                </a:solidFill>
              </a:rPr>
              <a:t>b) etického relativismu  A. Mac </a:t>
            </a:r>
            <a:r>
              <a:rPr lang="cs-CZ" sz="8000" dirty="0" err="1" smtClean="0">
                <a:solidFill>
                  <a:srgbClr val="FF0000"/>
                </a:solidFill>
              </a:rPr>
              <a:t>Intyre</a:t>
            </a:r>
            <a:r>
              <a:rPr lang="cs-CZ" sz="8000" dirty="0" smtClean="0">
                <a:solidFill>
                  <a:srgbClr val="FF0000"/>
                </a:solidFill>
              </a:rPr>
              <a:t>, </a:t>
            </a:r>
            <a:r>
              <a:rPr lang="cs-CZ" sz="8000" dirty="0" err="1" smtClean="0">
                <a:solidFill>
                  <a:srgbClr val="FF0000"/>
                </a:solidFill>
              </a:rPr>
              <a:t>R.Rorty</a:t>
            </a:r>
            <a:r>
              <a:rPr lang="cs-CZ" sz="8000" dirty="0" smtClean="0">
                <a:solidFill>
                  <a:srgbClr val="FF0000"/>
                </a:solidFill>
              </a:rPr>
              <a:t>, </a:t>
            </a:r>
            <a:r>
              <a:rPr lang="cs-CZ" sz="8000" dirty="0" err="1" smtClean="0">
                <a:solidFill>
                  <a:srgbClr val="FF0000"/>
                </a:solidFill>
              </a:rPr>
              <a:t>J.F.Lyotard</a:t>
            </a:r>
            <a:r>
              <a:rPr lang="cs-CZ" sz="8000" dirty="0" smtClean="0">
                <a:solidFill>
                  <a:srgbClr val="FF0000"/>
                </a:solidFill>
              </a:rPr>
              <a:t>) </a:t>
            </a:r>
          </a:p>
          <a:p>
            <a:pPr>
              <a:buNone/>
            </a:pPr>
            <a:r>
              <a:rPr lang="cs-CZ" sz="8000" b="1" dirty="0" smtClean="0"/>
              <a:t>Oba tábory útočili  </a:t>
            </a:r>
          </a:p>
          <a:p>
            <a:pPr marL="1371600" indent="-1371600">
              <a:buNone/>
            </a:pPr>
            <a:r>
              <a:rPr lang="cs-CZ" sz="8000" b="1" i="1" dirty="0" smtClean="0"/>
              <a:t>a)na racionalismus a univerzalismus  v pojetí  morálky:  racionální </a:t>
            </a:r>
          </a:p>
          <a:p>
            <a:pPr marL="1371600" indent="-1371600">
              <a:buNone/>
            </a:pPr>
            <a:r>
              <a:rPr lang="cs-CZ" sz="8000" b="1" i="1" dirty="0" smtClean="0"/>
              <a:t>zdůvodnění morálních norem není možné  a každý takový pokus je vždy </a:t>
            </a:r>
          </a:p>
          <a:p>
            <a:pPr marL="1371600" indent="-1371600">
              <a:buNone/>
            </a:pPr>
            <a:r>
              <a:rPr lang="cs-CZ" sz="8000" b="1" i="1" dirty="0" smtClean="0"/>
              <a:t>skrytým projevem metafyziky   (Kant věřil v rozum člověka  a učinil z něj </a:t>
            </a:r>
          </a:p>
          <a:p>
            <a:pPr marL="1371600" indent="-1371600">
              <a:buNone/>
            </a:pPr>
            <a:r>
              <a:rPr lang="cs-CZ" sz="8000" b="1" i="1" dirty="0" smtClean="0"/>
              <a:t>adresáta ale i soudce, arbitra povinnosti v jednom)  </a:t>
            </a:r>
          </a:p>
          <a:p>
            <a:pPr>
              <a:buNone/>
            </a:pPr>
            <a:endParaRPr lang="cs-CZ" sz="8000" b="1" dirty="0" smtClean="0"/>
          </a:p>
          <a:p>
            <a:pPr>
              <a:buNone/>
            </a:pPr>
            <a:r>
              <a:rPr lang="cs-CZ" sz="8000" b="1" dirty="0" smtClean="0"/>
              <a:t> b)  na samotné základy deontologické (povinnostní) etiky, kdy </a:t>
            </a:r>
            <a:r>
              <a:rPr lang="cs-CZ" sz="8000" b="1" dirty="0" smtClean="0"/>
              <a:t>racionálně </a:t>
            </a:r>
          </a:p>
          <a:p>
            <a:pPr>
              <a:buNone/>
            </a:pPr>
            <a:r>
              <a:rPr lang="cs-CZ" sz="8000" b="1" dirty="0" smtClean="0"/>
              <a:t>zdůvodněné normy </a:t>
            </a:r>
            <a:r>
              <a:rPr lang="cs-CZ" sz="8000" b="1" dirty="0" smtClean="0"/>
              <a:t>nepovažovaly za účinný korektor jednání, tudíž  každou </a:t>
            </a:r>
            <a:endParaRPr lang="cs-CZ" sz="8000" b="1" dirty="0" smtClean="0"/>
          </a:p>
          <a:p>
            <a:pPr>
              <a:buNone/>
            </a:pPr>
            <a:r>
              <a:rPr lang="cs-CZ" sz="8000" b="1" dirty="0" smtClean="0"/>
              <a:t>snahu </a:t>
            </a:r>
            <a:r>
              <a:rPr lang="cs-CZ" sz="8000" b="1" dirty="0" smtClean="0"/>
              <a:t>o jejich </a:t>
            </a:r>
            <a:r>
              <a:rPr lang="cs-CZ" sz="8000" b="1" dirty="0" smtClean="0"/>
              <a:t>uplatnění </a:t>
            </a:r>
            <a:r>
              <a:rPr lang="cs-CZ" sz="8000" b="1" dirty="0" smtClean="0"/>
              <a:t>v praxi  hodnotili jako  prázdné moralizování nebo  </a:t>
            </a:r>
            <a:endParaRPr lang="cs-CZ" sz="8000" b="1" dirty="0" smtClean="0"/>
          </a:p>
          <a:p>
            <a:pPr>
              <a:buNone/>
            </a:pPr>
            <a:r>
              <a:rPr lang="cs-CZ" sz="8000" b="1" dirty="0" smtClean="0"/>
              <a:t>idealistické  snění </a:t>
            </a:r>
            <a:r>
              <a:rPr lang="cs-CZ" sz="8000" b="1" dirty="0" smtClean="0"/>
              <a:t>o dobrém životě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Konstruktivní kritika Kantovy etiky: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Dvě cesty záchrany: </a:t>
            </a:r>
          </a:p>
          <a:p>
            <a:pPr marL="514350" indent="-514350">
              <a:buAutoNum type="alphaLcParenR"/>
            </a:pPr>
            <a:r>
              <a:rPr lang="cs-CZ" b="1" dirty="0" err="1" smtClean="0"/>
              <a:t>Jonasův</a:t>
            </a:r>
            <a:r>
              <a:rPr lang="cs-CZ" b="1" dirty="0" smtClean="0"/>
              <a:t> princip odpovědnosti –  cestou rozšíření </a:t>
            </a:r>
          </a:p>
          <a:p>
            <a:pPr marL="514350" indent="-514350">
              <a:buNone/>
            </a:pPr>
            <a:r>
              <a:rPr lang="cs-CZ" b="1" dirty="0" smtClean="0"/>
              <a:t>kategorického imperativu , tzn. rozšíření předmětu </a:t>
            </a:r>
          </a:p>
          <a:p>
            <a:pPr marL="514350" indent="-514350">
              <a:buNone/>
            </a:pPr>
            <a:r>
              <a:rPr lang="cs-CZ" b="1" dirty="0" smtClean="0"/>
              <a:t>morální reflexe </a:t>
            </a:r>
            <a:r>
              <a:rPr lang="cs-CZ" b="1" dirty="0" smtClean="0"/>
              <a:t>(morálního  </a:t>
            </a:r>
            <a:r>
              <a:rPr lang="cs-CZ" b="1" dirty="0" smtClean="0"/>
              <a:t>jednání a rozhodování )</a:t>
            </a:r>
          </a:p>
          <a:p>
            <a:pPr marL="514350" indent="-514350">
              <a:buNone/>
            </a:pPr>
            <a:r>
              <a:rPr lang="cs-CZ" i="1" dirty="0" smtClean="0"/>
              <a:t>(</a:t>
            </a:r>
            <a:r>
              <a:rPr lang="cs-CZ" i="1" dirty="0" err="1" smtClean="0"/>
              <a:t>Jonas</a:t>
            </a:r>
            <a:r>
              <a:rPr lang="cs-CZ" i="1" dirty="0" smtClean="0"/>
              <a:t> neusiluje cíleně o reformulaci Kanta) </a:t>
            </a:r>
            <a:endParaRPr lang="cs-CZ" i="1" dirty="0" smtClean="0"/>
          </a:p>
          <a:p>
            <a:pPr marL="514350" indent="-514350">
              <a:buNone/>
            </a:pPr>
            <a:endParaRPr lang="cs-CZ" b="1" dirty="0" smtClean="0"/>
          </a:p>
          <a:p>
            <a:pPr marL="514350" indent="-514350">
              <a:buNone/>
            </a:pPr>
            <a:r>
              <a:rPr lang="cs-CZ" b="1" dirty="0" smtClean="0"/>
              <a:t> </a:t>
            </a:r>
            <a:r>
              <a:rPr lang="cs-CZ" b="1" dirty="0" smtClean="0"/>
              <a:t>b) diskursivní etika, (J. </a:t>
            </a:r>
            <a:r>
              <a:rPr lang="cs-CZ" b="1" dirty="0" err="1" smtClean="0"/>
              <a:t>Habermas</a:t>
            </a:r>
            <a:r>
              <a:rPr lang="cs-CZ" b="1" dirty="0" smtClean="0"/>
              <a:t> a K.-</a:t>
            </a:r>
            <a:r>
              <a:rPr lang="cs-CZ" b="1" dirty="0" err="1" smtClean="0"/>
              <a:t>O</a:t>
            </a:r>
            <a:r>
              <a:rPr lang="cs-CZ" b="1" dirty="0" smtClean="0"/>
              <a:t>.Apel)- cestou </a:t>
            </a:r>
          </a:p>
          <a:p>
            <a:pPr>
              <a:buNone/>
            </a:pPr>
            <a:r>
              <a:rPr lang="cs-CZ" dirty="0" smtClean="0"/>
              <a:t>dokazování  společenského rozměru morální reflexe  na </a:t>
            </a:r>
          </a:p>
          <a:p>
            <a:pPr>
              <a:buNone/>
            </a:pPr>
            <a:r>
              <a:rPr lang="cs-CZ" dirty="0" smtClean="0"/>
              <a:t>základě  normativních předpokladů   komunikace  </a:t>
            </a:r>
          </a:p>
          <a:p>
            <a:pPr>
              <a:buNone/>
            </a:pP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sz="2800" b="1" i="1" dirty="0" err="1" smtClean="0">
                <a:solidFill>
                  <a:schemeClr val="tx2">
                    <a:lumMod val="75000"/>
                  </a:schemeClr>
                </a:solidFill>
              </a:rPr>
              <a:t>Habermas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 nepovažuje za nutné takto explicitně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 pojmenovat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svůj </a:t>
            </a:r>
            <a:endParaRPr lang="cs-CZ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diskursivně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etický program, učinil to jen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 Apel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a mluví o diskursivní </a:t>
            </a:r>
            <a:endParaRPr lang="cs-CZ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etice </a:t>
            </a:r>
            <a:r>
              <a:rPr lang="cs-CZ" sz="2800" b="1" i="1" dirty="0" smtClean="0">
                <a:solidFill>
                  <a:schemeClr val="tx2">
                    <a:lumMod val="75000"/>
                  </a:schemeClr>
                </a:solidFill>
              </a:rPr>
              <a:t>jako etice odpovědnosti)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Jonasova</a:t>
            </a:r>
            <a:r>
              <a:rPr lang="cs-CZ" b="1" dirty="0" smtClean="0"/>
              <a:t> kritika tradiční etiky: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Sféra </a:t>
            </a:r>
            <a:r>
              <a:rPr lang="cs-CZ" dirty="0" err="1" smtClean="0"/>
              <a:t>techné</a:t>
            </a:r>
            <a:r>
              <a:rPr lang="cs-CZ" dirty="0" smtClean="0"/>
              <a:t>, tzn. působení na objekty mimo člověka </a:t>
            </a:r>
            <a:r>
              <a:rPr lang="cs-CZ" dirty="0" smtClean="0"/>
              <a:t>nepředstavovalo  </a:t>
            </a:r>
            <a:r>
              <a:rPr lang="cs-CZ" dirty="0" smtClean="0"/>
              <a:t>eticky významnou </a:t>
            </a:r>
            <a:r>
              <a:rPr lang="cs-CZ" dirty="0" smtClean="0"/>
              <a:t>oblast;</a:t>
            </a:r>
            <a:endParaRPr lang="cs-CZ" dirty="0" smtClean="0"/>
          </a:p>
          <a:p>
            <a:r>
              <a:rPr lang="cs-CZ" dirty="0" smtClean="0"/>
              <a:t>Antropocentrismus; etický význam mělo jen jednání člověka s člověkem;</a:t>
            </a:r>
          </a:p>
          <a:p>
            <a:r>
              <a:rPr lang="cs-CZ" dirty="0" smtClean="0"/>
              <a:t>Podstata </a:t>
            </a:r>
            <a:r>
              <a:rPr lang="cs-CZ" dirty="0" smtClean="0"/>
              <a:t>člověka  a jeho situace jsou zde neměnné konstanty, člověk je pojímán jen jako subjekt a nepočítá se, že se může stát objektem vědeckotechnických aktivit;</a:t>
            </a:r>
          </a:p>
          <a:p>
            <a:r>
              <a:rPr lang="cs-CZ" dirty="0" smtClean="0"/>
              <a:t>Morální svět byl vymezen předmětně ale i z </a:t>
            </a:r>
            <a:r>
              <a:rPr lang="cs-CZ" dirty="0" err="1" smtClean="0"/>
              <a:t>časo</a:t>
            </a:r>
            <a:r>
              <a:rPr lang="cs-CZ" dirty="0" smtClean="0"/>
              <a:t> prostorového </a:t>
            </a:r>
            <a:r>
              <a:rPr lang="cs-CZ" dirty="0" smtClean="0"/>
              <a:t>hlediska velmi úzce, chyběla zde dimenze budoucnosti; předmětem hodnocení bylo </a:t>
            </a:r>
            <a:r>
              <a:rPr lang="cs-CZ" dirty="0" smtClean="0"/>
              <a:t>jen to, co </a:t>
            </a:r>
            <a:r>
              <a:rPr lang="cs-CZ" dirty="0" smtClean="0"/>
              <a:t>se událo nebo bezprostředně dělo.   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Jonasův</a:t>
            </a:r>
            <a:r>
              <a:rPr lang="cs-CZ" dirty="0" smtClean="0"/>
              <a:t> princip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Hans </a:t>
            </a:r>
            <a:r>
              <a:rPr lang="cs-CZ" dirty="0" err="1" smtClean="0"/>
              <a:t>Jonas</a:t>
            </a:r>
            <a:r>
              <a:rPr lang="cs-CZ" dirty="0" smtClean="0"/>
              <a:t> ( 10.5.1903 - 5.2.1993) </a:t>
            </a:r>
          </a:p>
          <a:p>
            <a:r>
              <a:rPr lang="cs-CZ" dirty="0" smtClean="0"/>
              <a:t>německo-americký filosof, studoval filosofii, teologii a dějiny umění v Německu</a:t>
            </a:r>
          </a:p>
          <a:p>
            <a:r>
              <a:rPr lang="cs-CZ" dirty="0" smtClean="0"/>
              <a:t>žák </a:t>
            </a:r>
            <a:r>
              <a:rPr lang="cs-CZ" dirty="0" err="1" smtClean="0"/>
              <a:t>Heideggera</a:t>
            </a:r>
            <a:r>
              <a:rPr lang="cs-CZ" dirty="0" smtClean="0"/>
              <a:t> a </a:t>
            </a:r>
            <a:r>
              <a:rPr lang="cs-CZ" dirty="0" err="1" smtClean="0"/>
              <a:t>Bultmanna</a:t>
            </a:r>
            <a:r>
              <a:rPr lang="cs-CZ" dirty="0" smtClean="0"/>
              <a:t>;  </a:t>
            </a:r>
          </a:p>
          <a:p>
            <a:r>
              <a:rPr lang="cs-CZ" dirty="0" smtClean="0"/>
              <a:t>V roce 1933 </a:t>
            </a:r>
            <a:r>
              <a:rPr lang="cs-CZ" dirty="0" smtClean="0"/>
              <a:t>emigroval: </a:t>
            </a:r>
            <a:r>
              <a:rPr lang="cs-CZ" dirty="0" smtClean="0"/>
              <a:t>Anglie, Palestina, Kanada a od roku 1955 USA</a:t>
            </a:r>
          </a:p>
          <a:p>
            <a:r>
              <a:rPr lang="cs-CZ" dirty="0" smtClean="0"/>
              <a:t>Ideové zdroje: </a:t>
            </a:r>
            <a:r>
              <a:rPr lang="cs-CZ" dirty="0" err="1" smtClean="0"/>
              <a:t>Heideggerova</a:t>
            </a:r>
            <a:r>
              <a:rPr lang="cs-CZ" dirty="0" smtClean="0"/>
              <a:t>  architektonika „bytí ve světě“, Aristotelův teleologický princip, Kantův kategorický imperativ</a:t>
            </a:r>
          </a:p>
          <a:p>
            <a:r>
              <a:rPr lang="cs-CZ" dirty="0" smtClean="0"/>
              <a:t>Práce: </a:t>
            </a:r>
            <a:r>
              <a:rPr lang="cs-CZ" i="1" dirty="0" smtClean="0"/>
              <a:t>Princip odpovědnosti, Pokus o etiku pro technologickou civilizaci (1979), Technika, medicína a etika, 1985</a:t>
            </a:r>
          </a:p>
          <a:p>
            <a:r>
              <a:rPr lang="cs-CZ" dirty="0" smtClean="0"/>
              <a:t>Hans </a:t>
            </a:r>
            <a:r>
              <a:rPr lang="cs-CZ" dirty="0" err="1" smtClean="0"/>
              <a:t>Jonas</a:t>
            </a:r>
            <a:r>
              <a:rPr lang="cs-CZ" dirty="0" smtClean="0"/>
              <a:t> centrum v </a:t>
            </a:r>
            <a:r>
              <a:rPr lang="cs-CZ" dirty="0" smtClean="0"/>
              <a:t>Berlíně založeno v roce 1998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lépe porozumět </a:t>
            </a:r>
            <a:r>
              <a:rPr lang="cs-CZ" dirty="0" err="1" smtClean="0"/>
              <a:t>Jonasovu</a:t>
            </a:r>
            <a:r>
              <a:rPr lang="cs-CZ" dirty="0" smtClean="0"/>
              <a:t> principu odpovědnosti: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b="1" dirty="0" smtClean="0"/>
              <a:t>Pro lepší představení  </a:t>
            </a:r>
            <a:r>
              <a:rPr lang="cs-CZ" sz="2200" b="1" dirty="0" err="1" smtClean="0"/>
              <a:t>Jonasova</a:t>
            </a:r>
            <a:r>
              <a:rPr lang="cs-CZ" sz="2200" b="1" dirty="0" smtClean="0"/>
              <a:t> pojetí morálky, o kterou usiluje, zvolíme následující přístup. Budeme se ptát jak se v jeho pojetí mění pojem morálka. </a:t>
            </a:r>
          </a:p>
          <a:p>
            <a:r>
              <a:rPr lang="cs-CZ" sz="2800" dirty="0" smtClean="0"/>
              <a:t>Budeme vycházet z  názoru, že pojem morálka označuje: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a) morální jednání člověka, které začíná morálním gestem; tzn. důvod proč morálně  jednat?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b) morální volbou, která se vyznačuje tím, že má nereciproční   povahu; tzn. co je jejím zdrojem?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c) </a:t>
            </a:r>
            <a:r>
              <a:rPr lang="cs-CZ" sz="2800" b="1" dirty="0" err="1" smtClean="0">
                <a:solidFill>
                  <a:srgbClr val="C00000"/>
                </a:solidFill>
              </a:rPr>
              <a:t>normativitu</a:t>
            </a:r>
            <a:r>
              <a:rPr lang="cs-CZ" sz="2800" b="1" dirty="0" smtClean="0">
                <a:solidFill>
                  <a:srgbClr val="C00000"/>
                </a:solidFill>
              </a:rPr>
              <a:t>, morální normy a principy, které ztělesňují  vždy  povinnost („</a:t>
            </a:r>
            <a:r>
              <a:rPr lang="cs-CZ" sz="2800" b="1" dirty="0" err="1" smtClean="0">
                <a:solidFill>
                  <a:srgbClr val="C00000"/>
                </a:solidFill>
              </a:rPr>
              <a:t>Sollen</a:t>
            </a:r>
            <a:r>
              <a:rPr lang="cs-CZ" sz="2800" b="1" dirty="0" smtClean="0">
                <a:solidFill>
                  <a:srgbClr val="C00000"/>
                </a:solidFill>
              </a:rPr>
              <a:t>“); co je obsahem povinnosti?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d) cíl morálního jednání – úsilí o dobré vztahy; jak je možné uskutečnění morálních hodnot?   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2946</Words>
  <Application>Microsoft Office PowerPoint</Application>
  <PresentationFormat>Předvádění na obrazovce (4:3)</PresentationFormat>
  <Paragraphs>348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Etika odpovědnosti  v pojetí </vt:lpstr>
      <vt:lpstr>Osnova přednášky : </vt:lpstr>
      <vt:lpstr>Důvody, které vedly k etice odpovědnosti: </vt:lpstr>
      <vt:lpstr> Nová situace člověka: technické a technologické zásahy  se staly  nezvratné a nenapravitelné; jejich nebezpečnost spočívala  jednak  a) v jejich rozsahu; b) v kumulaci výsledku  ;  </vt:lpstr>
      <vt:lpstr>Vnitřní motivy: Etika odpovědnosti jako pokus o reformulaci Kantovy deontologické etiky </vt:lpstr>
      <vt:lpstr>Konstruktivní kritika Kantovy etiky: </vt:lpstr>
      <vt:lpstr>Jonasova kritika tradiční etiky:  </vt:lpstr>
      <vt:lpstr>Jonasův princip odpovědnosti</vt:lpstr>
      <vt:lpstr>Jak lépe porozumět Jonasovu principu odpovědnosti: </vt:lpstr>
      <vt:lpstr>Morální jednání </vt:lpstr>
      <vt:lpstr>Snímek 11</vt:lpstr>
      <vt:lpstr>Morální volba: a) zdroj volby;   b) forma reflexe </vt:lpstr>
      <vt:lpstr>Snímek 13</vt:lpstr>
      <vt:lpstr>Heuristika strachu </vt:lpstr>
      <vt:lpstr>Morální normy a principy; co je zdrojem povinnosti,  závazku,  „Sollen“</vt:lpstr>
      <vt:lpstr>Cíl morálního jednání: zodpovědné jednání </vt:lpstr>
      <vt:lpstr>Význam Jonasovy etiky odpovědnosti </vt:lpstr>
      <vt:lpstr>K.-O.Apel ( 1922)</vt:lpstr>
      <vt:lpstr>Apelova kritika „abstractive fallacy“ v současném etickém myšlení</vt:lpstr>
      <vt:lpstr>Apelova konstruktivní kritika Jonasova principu odpovědnosti:</vt:lpstr>
      <vt:lpstr>Situace člověka je vždy etickou situací  </vt:lpstr>
      <vt:lpstr>Snímek 22</vt:lpstr>
      <vt:lpstr>Pro lepší porozumění Apelova pojetí etiky odpovědnosti zvolíme následující metodické  východisko: </vt:lpstr>
      <vt:lpstr>Subjekt odpovědného jednání </vt:lpstr>
      <vt:lpstr>Za co jsme zodpovědní podle Apela? </vt:lpstr>
      <vt:lpstr>Diskurs v Apelově pojetí</vt:lpstr>
      <vt:lpstr>Diskursivní tvorba odpovědného jednání podle Apela</vt:lpstr>
      <vt:lpstr>Snímek 28</vt:lpstr>
      <vt:lpstr>Komu jsme odpovědní? </vt:lpstr>
      <vt:lpstr>Jakou etiku budoucnosti potřebujeme? </vt:lpstr>
      <vt:lpstr>Je možný diskurz o potřebách?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odpovědnosti  v pojetí </dc:title>
  <dc:creator>Tester</dc:creator>
  <cp:lastModifiedBy>Tester</cp:lastModifiedBy>
  <cp:revision>77</cp:revision>
  <dcterms:created xsi:type="dcterms:W3CDTF">2011-05-02T15:06:20Z</dcterms:created>
  <dcterms:modified xsi:type="dcterms:W3CDTF">2011-05-09T19:28:57Z</dcterms:modified>
</cp:coreProperties>
</file>