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0" r:id="rId4"/>
    <p:sldId id="264" r:id="rId5"/>
    <p:sldId id="258" r:id="rId6"/>
    <p:sldId id="272" r:id="rId7"/>
    <p:sldId id="262" r:id="rId8"/>
    <p:sldId id="274" r:id="rId9"/>
    <p:sldId id="275" r:id="rId10"/>
    <p:sldId id="267" r:id="rId11"/>
    <p:sldId id="268" r:id="rId12"/>
    <p:sldId id="265" r:id="rId13"/>
    <p:sldId id="270" r:id="rId14"/>
    <p:sldId id="266" r:id="rId15"/>
    <p:sldId id="276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8FC7D-D778-4F26-BB20-49DC7B9DDB04}" type="datetimeFigureOut">
              <a:rPr lang="cs-CZ" smtClean="0"/>
              <a:pPr/>
              <a:t>1.5.2011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E54DB8-ACBD-4989-92D3-A6C80334456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8FC7D-D778-4F26-BB20-49DC7B9DDB04}" type="datetimeFigureOut">
              <a:rPr lang="cs-CZ" smtClean="0"/>
              <a:pPr/>
              <a:t>1.5.2011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E54DB8-ACBD-4989-92D3-A6C80334456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8FC7D-D778-4F26-BB20-49DC7B9DDB04}" type="datetimeFigureOut">
              <a:rPr lang="cs-CZ" smtClean="0"/>
              <a:pPr/>
              <a:t>1.5.2011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E54DB8-ACBD-4989-92D3-A6C80334456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8FC7D-D778-4F26-BB20-49DC7B9DDB04}" type="datetimeFigureOut">
              <a:rPr lang="cs-CZ" smtClean="0"/>
              <a:pPr/>
              <a:t>1.5.2011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E54DB8-ACBD-4989-92D3-A6C80334456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8FC7D-D778-4F26-BB20-49DC7B9DDB04}" type="datetimeFigureOut">
              <a:rPr lang="cs-CZ" smtClean="0"/>
              <a:pPr/>
              <a:t>1.5.2011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E54DB8-ACBD-4989-92D3-A6C80334456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8FC7D-D778-4F26-BB20-49DC7B9DDB04}" type="datetimeFigureOut">
              <a:rPr lang="cs-CZ" smtClean="0"/>
              <a:pPr/>
              <a:t>1.5.2011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E54DB8-ACBD-4989-92D3-A6C80334456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8FC7D-D778-4F26-BB20-49DC7B9DDB04}" type="datetimeFigureOut">
              <a:rPr lang="cs-CZ" smtClean="0"/>
              <a:pPr/>
              <a:t>1.5.2011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E54DB8-ACBD-4989-92D3-A6C80334456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8FC7D-D778-4F26-BB20-49DC7B9DDB04}" type="datetimeFigureOut">
              <a:rPr lang="cs-CZ" smtClean="0"/>
              <a:pPr/>
              <a:t>1.5.2011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E54DB8-ACBD-4989-92D3-A6C80334456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8FC7D-D778-4F26-BB20-49DC7B9DDB04}" type="datetimeFigureOut">
              <a:rPr lang="cs-CZ" smtClean="0"/>
              <a:pPr/>
              <a:t>1.5.2011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E54DB8-ACBD-4989-92D3-A6C80334456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8FC7D-D778-4F26-BB20-49DC7B9DDB04}" type="datetimeFigureOut">
              <a:rPr lang="cs-CZ" smtClean="0"/>
              <a:pPr/>
              <a:t>1.5.2011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E54DB8-ACBD-4989-92D3-A6C80334456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8FC7D-D778-4F26-BB20-49DC7B9DDB04}" type="datetimeFigureOut">
              <a:rPr lang="cs-CZ" smtClean="0"/>
              <a:pPr/>
              <a:t>1.5.2011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E54DB8-ACBD-4989-92D3-A6C80334456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DD8FC7D-D778-4F26-BB20-49DC7B9DDB04}" type="datetimeFigureOut">
              <a:rPr lang="cs-CZ" smtClean="0"/>
              <a:pPr/>
              <a:t>1.5.2011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DE54DB8-ACBD-4989-92D3-A6C80334456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2952" y="2996952"/>
            <a:ext cx="3861048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57290" y="1071546"/>
            <a:ext cx="7406640" cy="1400746"/>
          </a:xfrm>
        </p:spPr>
        <p:txBody>
          <a:bodyPr>
            <a:noAutofit/>
          </a:bodyPr>
          <a:lstStyle/>
          <a:p>
            <a:r>
              <a:rPr lang="cs-CZ" sz="7200" dirty="0" smtClean="0"/>
              <a:t>Etika odpovědnosti</a:t>
            </a:r>
            <a:endParaRPr lang="cs-CZ" sz="7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3608" y="5085184"/>
            <a:ext cx="3203848" cy="1772816"/>
          </a:xfrm>
        </p:spPr>
        <p:txBody>
          <a:bodyPr>
            <a:normAutofit lnSpcReduction="10000"/>
          </a:bodyPr>
          <a:lstStyle/>
          <a:p>
            <a:pPr algn="r"/>
            <a:endParaRPr lang="cs-CZ" dirty="0" smtClean="0"/>
          </a:p>
          <a:p>
            <a:pPr algn="r"/>
            <a:endParaRPr lang="cs-CZ" dirty="0" smtClean="0"/>
          </a:p>
          <a:p>
            <a:r>
              <a:rPr lang="cs-CZ" dirty="0" smtClean="0"/>
              <a:t>přednáška 2. 5. 2011 </a:t>
            </a:r>
          </a:p>
          <a:p>
            <a:r>
              <a:rPr lang="cs-CZ" dirty="0" smtClean="0"/>
              <a:t>Environmentální etika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2786050" y="2857496"/>
          <a:ext cx="6096000" cy="1005840"/>
        </p:xfrm>
        <a:graphic>
          <a:graphicData uri="http://schemas.openxmlformats.org/drawingml/2006/table">
            <a:tbl>
              <a:tblPr/>
              <a:tblGrid>
                <a:gridCol w="285752"/>
                <a:gridCol w="5572164"/>
                <a:gridCol w="238084"/>
              </a:tblGrid>
              <a:tr h="0">
                <a:tc>
                  <a:txBody>
                    <a:bodyPr/>
                    <a:lstStyle/>
                    <a:p>
                      <a:pPr fontAlgn="b"/>
                      <a:r>
                        <a:rPr lang="cs-CZ" b="1" dirty="0">
                          <a:solidFill>
                            <a:srgbClr val="AAAADD"/>
                          </a:solidFill>
                        </a:rPr>
                        <a:t>„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i="1" dirty="0"/>
                        <a:t>Jednej tak, aby účinky tvého jednání byly slučitelné s pokračováním vpravdě lidského života na Zemi.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b="1">
                          <a:solidFill>
                            <a:srgbClr val="AAAADD"/>
                          </a:solidFill>
                        </a:rPr>
                        <a:t>“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r"/>
                      <a:r>
                        <a:rPr lang="cs-CZ" i="0"/>
                        <a:t>— H. Jonas, Princip odpovědnosti. Praha 1997, str. 35.</a:t>
                      </a:r>
                      <a:endParaRPr lang="cs-CZ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u="sng" dirty="0" smtClean="0"/>
              <a:t>Hans </a:t>
            </a:r>
            <a:r>
              <a:rPr lang="cs-CZ" u="sng" dirty="0" err="1" smtClean="0"/>
              <a:t>Jonas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1447800"/>
            <a:ext cx="7602048" cy="522156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cs-CZ" dirty="0" smtClean="0"/>
              <a:t>            </a:t>
            </a:r>
            <a:r>
              <a:rPr lang="cs-CZ" dirty="0" smtClean="0"/>
              <a:t>Princip odpovědnosti – </a:t>
            </a:r>
            <a:r>
              <a:rPr lang="cs-CZ" dirty="0" err="1" smtClean="0"/>
              <a:t>postkantovský</a:t>
            </a:r>
            <a:r>
              <a:rPr lang="cs-CZ" dirty="0" smtClean="0"/>
              <a:t> (nový imperativ)</a:t>
            </a:r>
          </a:p>
          <a:p>
            <a:pPr algn="r">
              <a:buNone/>
            </a:pPr>
            <a:endParaRPr lang="cs-CZ" dirty="0" smtClean="0"/>
          </a:p>
          <a:p>
            <a:r>
              <a:rPr lang="cs-CZ" dirty="0" smtClean="0"/>
              <a:t>přežití lidstva morální reflexe a úkol</a:t>
            </a:r>
            <a:r>
              <a:rPr lang="cs-CZ" dirty="0" smtClean="0"/>
              <a:t> </a:t>
            </a:r>
          </a:p>
          <a:p>
            <a:r>
              <a:rPr lang="cs-CZ" dirty="0" smtClean="0"/>
              <a:t>kritika utopie (X technickému optimizmu)</a:t>
            </a:r>
            <a:r>
              <a:rPr lang="cs-CZ" dirty="0" smtClean="0"/>
              <a:t>  </a:t>
            </a:r>
          </a:p>
          <a:p>
            <a:r>
              <a:rPr lang="cs-CZ" dirty="0" smtClean="0"/>
              <a:t>o</a:t>
            </a:r>
            <a:r>
              <a:rPr lang="cs-CZ" dirty="0" smtClean="0"/>
              <a:t>dpovědnost </a:t>
            </a:r>
            <a:r>
              <a:rPr lang="cs-CZ" dirty="0" smtClean="0"/>
              <a:t>rodiče a </a:t>
            </a:r>
            <a:r>
              <a:rPr lang="cs-CZ" dirty="0" smtClean="0"/>
              <a:t>státníka (totalita, kontinuita, strach o budoucnost)</a:t>
            </a:r>
            <a:endParaRPr lang="cs-CZ" dirty="0" smtClean="0"/>
          </a:p>
          <a:p>
            <a:r>
              <a:rPr lang="cs-CZ" dirty="0" smtClean="0"/>
              <a:t>m</a:t>
            </a:r>
            <a:r>
              <a:rPr lang="cs-CZ" dirty="0" smtClean="0"/>
              <a:t>oc </a:t>
            </a:r>
            <a:r>
              <a:rPr lang="cs-CZ" dirty="0" smtClean="0"/>
              <a:t>nad mocí, která nás ohrožuje</a:t>
            </a:r>
          </a:p>
          <a:p>
            <a:r>
              <a:rPr lang="cs-CZ" dirty="0" smtClean="0"/>
              <a:t>o</a:t>
            </a:r>
            <a:r>
              <a:rPr lang="cs-CZ" dirty="0" smtClean="0"/>
              <a:t>dpovědnost </a:t>
            </a:r>
            <a:r>
              <a:rPr lang="cs-CZ" dirty="0" smtClean="0"/>
              <a:t>budoucím generacím (ne přírodě) </a:t>
            </a:r>
          </a:p>
          <a:p>
            <a:r>
              <a:rPr lang="cs-CZ" dirty="0" smtClean="0"/>
              <a:t>h</a:t>
            </a:r>
            <a:r>
              <a:rPr lang="cs-CZ" dirty="0" smtClean="0"/>
              <a:t>euristika </a:t>
            </a:r>
            <a:r>
              <a:rPr lang="cs-CZ" dirty="0" smtClean="0"/>
              <a:t>strachu (zranitelnost</a:t>
            </a:r>
            <a:r>
              <a:rPr lang="cs-CZ" dirty="0" smtClean="0"/>
              <a:t>)</a:t>
            </a:r>
          </a:p>
          <a:p>
            <a:r>
              <a:rPr lang="cs-CZ" dirty="0" smtClean="0"/>
              <a:t>politika základem </a:t>
            </a:r>
            <a:r>
              <a:rPr lang="cs-CZ" dirty="0" err="1" smtClean="0"/>
              <a:t>e</a:t>
            </a:r>
            <a:r>
              <a:rPr lang="cs-CZ" dirty="0" smtClean="0"/>
              <a:t>. odpovědnosti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2131864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err="1" smtClean="0"/>
              <a:t>Karel</a:t>
            </a:r>
            <a:r>
              <a:rPr lang="cs-CZ" u="sng" dirty="0" smtClean="0"/>
              <a:t>-Otto Apel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1447800"/>
            <a:ext cx="7674056" cy="480060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o</a:t>
            </a:r>
            <a:r>
              <a:rPr lang="cs-CZ" dirty="0" smtClean="0"/>
              <a:t>dpovědnost </a:t>
            </a:r>
            <a:r>
              <a:rPr lang="cs-CZ" dirty="0" smtClean="0"/>
              <a:t>a spol. </a:t>
            </a:r>
            <a:r>
              <a:rPr lang="cs-CZ" dirty="0" smtClean="0"/>
              <a:t>interakce</a:t>
            </a:r>
          </a:p>
          <a:p>
            <a:r>
              <a:rPr lang="cs-CZ" dirty="0" smtClean="0"/>
              <a:t>abstraktní omyl (</a:t>
            </a:r>
            <a:r>
              <a:rPr lang="cs-CZ" dirty="0" err="1" smtClean="0"/>
              <a:t>metaf</a:t>
            </a:r>
            <a:r>
              <a:rPr lang="cs-CZ" dirty="0" smtClean="0"/>
              <a:t>. morálky)</a:t>
            </a:r>
            <a:endParaRPr lang="cs-CZ" dirty="0" smtClean="0"/>
          </a:p>
          <a:p>
            <a:r>
              <a:rPr lang="cs-CZ" dirty="0" smtClean="0"/>
              <a:t>d</a:t>
            </a:r>
            <a:r>
              <a:rPr lang="cs-CZ" dirty="0" smtClean="0"/>
              <a:t>iskursivní </a:t>
            </a:r>
            <a:r>
              <a:rPr lang="cs-CZ" dirty="0" smtClean="0"/>
              <a:t>společenství 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před přírodou </a:t>
            </a:r>
            <a:r>
              <a:rPr lang="cs-CZ" dirty="0" smtClean="0"/>
              <a:t>(kultura nadřazena) </a:t>
            </a:r>
          </a:p>
          <a:p>
            <a:r>
              <a:rPr lang="cs-CZ" dirty="0" smtClean="0"/>
              <a:t>n</a:t>
            </a:r>
            <a:r>
              <a:rPr lang="cs-CZ" dirty="0" smtClean="0"/>
              <a:t>ení </a:t>
            </a:r>
            <a:r>
              <a:rPr lang="cs-CZ" dirty="0" smtClean="0"/>
              <a:t>důležitý imperativ sám, ale to jak je možný</a:t>
            </a:r>
          </a:p>
          <a:p>
            <a:r>
              <a:rPr lang="cs-CZ" dirty="0" smtClean="0"/>
              <a:t>s</a:t>
            </a:r>
            <a:r>
              <a:rPr lang="cs-CZ" dirty="0" smtClean="0"/>
              <a:t>polečenství </a:t>
            </a:r>
            <a:r>
              <a:rPr lang="cs-CZ" dirty="0" smtClean="0"/>
              <a:t>reálné a ideální</a:t>
            </a:r>
          </a:p>
          <a:p>
            <a:r>
              <a:rPr lang="cs-CZ" dirty="0" err="1" smtClean="0"/>
              <a:t>k</a:t>
            </a:r>
            <a:r>
              <a:rPr lang="cs-CZ" dirty="0" err="1" smtClean="0"/>
              <a:t>onsenzová</a:t>
            </a:r>
            <a:r>
              <a:rPr lang="cs-CZ" dirty="0" smtClean="0"/>
              <a:t> </a:t>
            </a:r>
            <a:r>
              <a:rPr lang="cs-CZ" dirty="0" smtClean="0"/>
              <a:t>morálka (strategie cíle) </a:t>
            </a:r>
          </a:p>
          <a:p>
            <a:r>
              <a:rPr lang="cs-CZ" dirty="0" smtClean="0"/>
              <a:t>s</a:t>
            </a:r>
            <a:r>
              <a:rPr lang="cs-CZ" dirty="0" smtClean="0"/>
              <a:t>poluodpovědnost </a:t>
            </a:r>
            <a:r>
              <a:rPr lang="cs-CZ" dirty="0" smtClean="0"/>
              <a:t>za </a:t>
            </a:r>
            <a:r>
              <a:rPr lang="cs-CZ" dirty="0" err="1" smtClean="0"/>
              <a:t>diskurz</a:t>
            </a:r>
            <a:endParaRPr lang="cs-CZ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0"/>
            <a:ext cx="21336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u="sng" dirty="0" smtClean="0"/>
              <a:t>Emanuel </a:t>
            </a:r>
            <a:r>
              <a:rPr lang="cs-CZ" u="sng" dirty="0" err="1" smtClean="0"/>
              <a:t>Lévinas</a:t>
            </a:r>
            <a:r>
              <a:rPr lang="cs-CZ" u="sng" dirty="0" smtClean="0"/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r"/>
            <a:r>
              <a:rPr lang="cs-CZ" sz="2800" dirty="0" smtClean="0"/>
              <a:t>o</a:t>
            </a:r>
            <a:r>
              <a:rPr lang="cs-CZ" sz="2800" dirty="0" smtClean="0"/>
              <a:t>dpovědnost </a:t>
            </a:r>
            <a:r>
              <a:rPr lang="cs-CZ" sz="2800" dirty="0" smtClean="0"/>
              <a:t>předchází svobodě</a:t>
            </a:r>
          </a:p>
          <a:p>
            <a:r>
              <a:rPr lang="cs-CZ" sz="2800" dirty="0" smtClean="0"/>
              <a:t>o</a:t>
            </a:r>
            <a:r>
              <a:rPr lang="cs-CZ" sz="2800" dirty="0" smtClean="0"/>
              <a:t>dpovědnost </a:t>
            </a:r>
            <a:r>
              <a:rPr lang="cs-CZ" sz="2800" dirty="0" smtClean="0"/>
              <a:t>vztahu, dialogu (každý)</a:t>
            </a:r>
          </a:p>
          <a:p>
            <a:r>
              <a:rPr lang="cs-CZ" sz="2800" dirty="0" smtClean="0"/>
              <a:t>p</a:t>
            </a:r>
            <a:r>
              <a:rPr lang="cs-CZ" sz="2800" dirty="0" smtClean="0"/>
              <a:t>roti </a:t>
            </a:r>
            <a:r>
              <a:rPr lang="cs-CZ" sz="2800" dirty="0" smtClean="0"/>
              <a:t>totalizaci (nadřazení svobody druhého)</a:t>
            </a:r>
          </a:p>
          <a:p>
            <a:r>
              <a:rPr lang="cs-CZ" sz="2800" dirty="0" smtClean="0"/>
              <a:t>o</a:t>
            </a:r>
            <a:r>
              <a:rPr lang="cs-CZ" sz="2800" dirty="0" smtClean="0"/>
              <a:t>dpovědnost </a:t>
            </a:r>
            <a:r>
              <a:rPr lang="cs-CZ" sz="2800" dirty="0" smtClean="0"/>
              <a:t>za tvář (za Jiné) – věčné Ty</a:t>
            </a:r>
          </a:p>
          <a:p>
            <a:r>
              <a:rPr lang="cs-CZ" sz="2800" dirty="0" smtClean="0"/>
              <a:t>propojenost </a:t>
            </a:r>
            <a:r>
              <a:rPr lang="cs-CZ" sz="2800" dirty="0" smtClean="0"/>
              <a:t>(utrpení jednoho=utrpení všech) –trpí lidství</a:t>
            </a:r>
          </a:p>
          <a:p>
            <a:r>
              <a:rPr lang="cs-CZ" sz="2800" dirty="0" smtClean="0"/>
              <a:t>zabít </a:t>
            </a:r>
            <a:r>
              <a:rPr lang="cs-CZ" sz="2800" dirty="0" smtClean="0"/>
              <a:t>= vzdát se pochopení (</a:t>
            </a:r>
            <a:r>
              <a:rPr lang="cs-CZ" sz="2800" dirty="0" err="1" smtClean="0"/>
              <a:t>probl</a:t>
            </a:r>
            <a:r>
              <a:rPr lang="cs-CZ" sz="2800" dirty="0" smtClean="0"/>
              <a:t>. použití moci X přírodě)</a:t>
            </a:r>
          </a:p>
          <a:p>
            <a:r>
              <a:rPr lang="cs-CZ" sz="2800" dirty="0" err="1" smtClean="0"/>
              <a:t>buber</a:t>
            </a:r>
            <a:r>
              <a:rPr lang="cs-CZ" sz="2800" dirty="0" smtClean="0"/>
              <a:t>, vnímání, osobní postoj – správcovská etika</a:t>
            </a:r>
          </a:p>
          <a:p>
            <a:r>
              <a:rPr lang="cs-CZ" sz="2800" dirty="0" smtClean="0"/>
              <a:t>Etika správcovství X </a:t>
            </a:r>
            <a:r>
              <a:rPr lang="cs-CZ" sz="2800" dirty="0" err="1" smtClean="0"/>
              <a:t>Lynn</a:t>
            </a:r>
            <a:r>
              <a:rPr lang="cs-CZ" sz="2800" dirty="0" smtClean="0"/>
              <a:t> </a:t>
            </a:r>
            <a:r>
              <a:rPr lang="cs-CZ" sz="2800" dirty="0" err="1" smtClean="0"/>
              <a:t>White</a:t>
            </a:r>
            <a:endParaRPr lang="cs-CZ" sz="2800" dirty="0" smtClean="0"/>
          </a:p>
          <a:p>
            <a:endParaRPr lang="cs-CZ" sz="2400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1578642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Hans </a:t>
            </a:r>
            <a:r>
              <a:rPr lang="cs-CZ" u="sng" dirty="0" err="1" smtClean="0"/>
              <a:t>Küng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světový étos: duchovní, mravní</a:t>
            </a:r>
          </a:p>
          <a:p>
            <a:pPr>
              <a:buNone/>
            </a:pPr>
            <a:r>
              <a:rPr lang="cs-CZ" dirty="0" smtClean="0"/>
              <a:t>a náboženská obnova </a:t>
            </a:r>
          </a:p>
          <a:p>
            <a:pPr>
              <a:buNone/>
            </a:pPr>
            <a:r>
              <a:rPr lang="cs-CZ" dirty="0" smtClean="0"/>
              <a:t>– hledá se </a:t>
            </a:r>
            <a:r>
              <a:rPr lang="cs-CZ" dirty="0" err="1" smtClean="0"/>
              <a:t>makroparadigma</a:t>
            </a:r>
            <a:endParaRPr lang="cs-CZ" dirty="0" smtClean="0"/>
          </a:p>
          <a:p>
            <a:r>
              <a:rPr lang="cs-CZ" dirty="0" smtClean="0"/>
              <a:t>etika planetární odpovědnosti:  </a:t>
            </a:r>
            <a:r>
              <a:rPr lang="cs-CZ" dirty="0" err="1" smtClean="0"/>
              <a:t>e</a:t>
            </a:r>
            <a:r>
              <a:rPr lang="cs-CZ" dirty="0" smtClean="0"/>
              <a:t>. světové pospolitosti za její vlastní budoucnost</a:t>
            </a:r>
          </a:p>
          <a:p>
            <a:r>
              <a:rPr lang="cs-CZ" dirty="0" smtClean="0"/>
              <a:t>„Člověk se musí stát lidštějším.“</a:t>
            </a:r>
          </a:p>
          <a:p>
            <a:r>
              <a:rPr lang="cs-CZ" dirty="0" smtClean="0"/>
              <a:t>náboženství: nepostradatelná při kultivaci ekologických ctností a hledání globální etiky odpovědnosti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u="sng" dirty="0" err="1" smtClean="0"/>
              <a:t>Jean</a:t>
            </a:r>
            <a:r>
              <a:rPr lang="cs-CZ" u="sng" dirty="0" smtClean="0"/>
              <a:t>-Paul </a:t>
            </a:r>
            <a:r>
              <a:rPr lang="cs-CZ" u="sng" dirty="0" err="1" smtClean="0"/>
              <a:t>Sartre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cs-CZ" dirty="0" smtClean="0"/>
              <a:t>Existencionalizmus</a:t>
            </a:r>
            <a:r>
              <a:rPr lang="cs-CZ" dirty="0" smtClean="0"/>
              <a:t>,</a:t>
            </a:r>
          </a:p>
          <a:p>
            <a:pPr algn="r"/>
            <a:r>
              <a:rPr lang="cs-CZ" dirty="0" smtClean="0"/>
              <a:t>č</a:t>
            </a:r>
            <a:r>
              <a:rPr lang="cs-CZ" dirty="0" smtClean="0"/>
              <a:t>lověk </a:t>
            </a:r>
            <a:r>
              <a:rPr lang="cs-CZ" dirty="0" smtClean="0"/>
              <a:t>je svým projektem </a:t>
            </a:r>
            <a:endParaRPr lang="cs-CZ" dirty="0" smtClean="0"/>
          </a:p>
          <a:p>
            <a:pPr algn="r">
              <a:buNone/>
            </a:pPr>
            <a:r>
              <a:rPr lang="cs-CZ" dirty="0" smtClean="0"/>
              <a:t>(</a:t>
            </a:r>
            <a:r>
              <a:rPr lang="cs-CZ" dirty="0" smtClean="0"/>
              <a:t>obraz světa)</a:t>
            </a:r>
          </a:p>
          <a:p>
            <a:r>
              <a:rPr lang="cs-CZ" dirty="0" smtClean="0"/>
              <a:t>o</a:t>
            </a:r>
            <a:r>
              <a:rPr lang="cs-CZ" dirty="0" smtClean="0"/>
              <a:t>dpovědnost </a:t>
            </a:r>
            <a:r>
              <a:rPr lang="cs-CZ" dirty="0" smtClean="0"/>
              <a:t>za volbu </a:t>
            </a:r>
            <a:r>
              <a:rPr lang="cs-CZ" dirty="0" smtClean="0"/>
              <a:t>– </a:t>
            </a:r>
            <a:r>
              <a:rPr lang="cs-CZ" dirty="0" smtClean="0"/>
              <a:t>motiv špinavých rukou </a:t>
            </a:r>
          </a:p>
          <a:p>
            <a:r>
              <a:rPr lang="cs-CZ" dirty="0" smtClean="0"/>
              <a:t>b</a:t>
            </a:r>
            <a:r>
              <a:rPr lang="cs-CZ" dirty="0" smtClean="0"/>
              <a:t>udoucnost </a:t>
            </a:r>
            <a:r>
              <a:rPr lang="cs-CZ" dirty="0" smtClean="0"/>
              <a:t>je panenská (smysluplné projekty heroického individua)</a:t>
            </a:r>
          </a:p>
          <a:p>
            <a:r>
              <a:rPr lang="cs-CZ" dirty="0" smtClean="0"/>
              <a:t>ro</a:t>
            </a:r>
            <a:r>
              <a:rPr lang="cs-CZ" dirty="0" smtClean="0"/>
              <a:t>mantická </a:t>
            </a:r>
            <a:r>
              <a:rPr lang="cs-CZ" dirty="0" smtClean="0"/>
              <a:t>odpovědnost (experimenty žití)</a:t>
            </a:r>
          </a:p>
          <a:p>
            <a:endParaRPr lang="cs-CZ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26098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3" y="1278198"/>
            <a:ext cx="7378239" cy="524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7498080" cy="93610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</a:t>
            </a:r>
            <a:r>
              <a:rPr lang="cs-CZ" dirty="0" smtClean="0"/>
              <a:t>tázky do diskuze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1268760"/>
            <a:ext cx="7884368" cy="497964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Můžeme být odpovědní za přírodu? </a:t>
            </a:r>
          </a:p>
          <a:p>
            <a:r>
              <a:rPr lang="cs-CZ" dirty="0" smtClean="0"/>
              <a:t>Neseme </a:t>
            </a:r>
            <a:r>
              <a:rPr lang="cs-CZ" dirty="0" smtClean="0"/>
              <a:t>o</a:t>
            </a:r>
            <a:r>
              <a:rPr lang="cs-CZ" dirty="0" smtClean="0"/>
              <a:t>dpovědnost za její ničení?</a:t>
            </a:r>
          </a:p>
          <a:p>
            <a:r>
              <a:rPr lang="cs-CZ" dirty="0" smtClean="0"/>
              <a:t>Je žádoucí </a:t>
            </a:r>
            <a:r>
              <a:rPr lang="cs-CZ" dirty="0" smtClean="0"/>
              <a:t>environmentální odpovědnost </a:t>
            </a:r>
            <a:r>
              <a:rPr lang="cs-CZ" dirty="0" smtClean="0"/>
              <a:t>depolitizovat nebo z ní udělat politikum?</a:t>
            </a:r>
          </a:p>
          <a:p>
            <a:r>
              <a:rPr lang="cs-CZ" dirty="0" smtClean="0"/>
              <a:t>Je </a:t>
            </a:r>
            <a:r>
              <a:rPr lang="cs-CZ" dirty="0" smtClean="0"/>
              <a:t>možné zachránit svět pomocí drobných individuálních aktivit</a:t>
            </a:r>
            <a:r>
              <a:rPr lang="cs-CZ" dirty="0" smtClean="0"/>
              <a:t>?</a:t>
            </a:r>
          </a:p>
          <a:p>
            <a:r>
              <a:rPr lang="cs-CZ" dirty="0" smtClean="0"/>
              <a:t>Lze považovat environmentálně příznivé změny v životním způsobu za slibnou cestu k vyřešení environmentální krize nebo je to</a:t>
            </a:r>
            <a:r>
              <a:rPr lang="cs-CZ" dirty="0" smtClean="0"/>
              <a:t> </a:t>
            </a:r>
            <a:r>
              <a:rPr lang="cs-CZ" dirty="0" smtClean="0"/>
              <a:t>utopie???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Odpovědnost – nová forma mravního jednání 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714488"/>
            <a:ext cx="7498080" cy="485778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cs-CZ" dirty="0" smtClean="0"/>
              <a:t>co je odpovědnost? </a:t>
            </a:r>
          </a:p>
          <a:p>
            <a:pPr>
              <a:lnSpc>
                <a:spcPct val="200000"/>
              </a:lnSpc>
            </a:pPr>
            <a:r>
              <a:rPr lang="cs-CZ" dirty="0" smtClean="0"/>
              <a:t>tradice, ctnost, mrav</a:t>
            </a:r>
          </a:p>
          <a:p>
            <a:pPr>
              <a:lnSpc>
                <a:spcPct val="200000"/>
              </a:lnSpc>
            </a:pPr>
            <a:r>
              <a:rPr lang="cs-CZ" dirty="0" smtClean="0"/>
              <a:t>jak je diskutována?</a:t>
            </a:r>
            <a:endParaRPr lang="cs-CZ" sz="1300" dirty="0" smtClean="0"/>
          </a:p>
          <a:p>
            <a:pPr>
              <a:lnSpc>
                <a:spcPct val="200000"/>
              </a:lnSpc>
            </a:pPr>
            <a:r>
              <a:rPr lang="cs-CZ" dirty="0" smtClean="0"/>
              <a:t>individualizace a reflexivita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636912"/>
            <a:ext cx="28575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Atributy odpovědnosti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1628800"/>
            <a:ext cx="6233896" cy="48006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None/>
            </a:pPr>
            <a:r>
              <a:rPr lang="cs-CZ" u="sng" dirty="0" smtClean="0"/>
              <a:t>Subjekt odpovědnosti</a:t>
            </a:r>
          </a:p>
          <a:p>
            <a:r>
              <a:rPr lang="cs-CZ" sz="2400" dirty="0" smtClean="0"/>
              <a:t>Svoboda (pasivní, aktivní)</a:t>
            </a:r>
          </a:p>
          <a:p>
            <a:pPr>
              <a:buNone/>
            </a:pPr>
            <a:endParaRPr lang="cs-CZ" sz="2400" dirty="0" smtClean="0"/>
          </a:p>
          <a:p>
            <a:r>
              <a:rPr lang="cs-CZ" sz="2400" dirty="0" smtClean="0"/>
              <a:t>Moc (odpovědnost moci)</a:t>
            </a:r>
          </a:p>
          <a:p>
            <a:pPr>
              <a:buNone/>
            </a:pPr>
            <a:endParaRPr lang="cs-CZ" sz="2400" dirty="0" smtClean="0"/>
          </a:p>
          <a:p>
            <a:r>
              <a:rPr lang="cs-CZ" sz="2400" dirty="0" smtClean="0"/>
              <a:t>Kontinuita (dějinnost, kauzální odpovědnost)</a:t>
            </a:r>
          </a:p>
          <a:p>
            <a:pPr>
              <a:buNone/>
            </a:pPr>
            <a:endParaRPr lang="cs-CZ" sz="2400" dirty="0" smtClean="0"/>
          </a:p>
          <a:p>
            <a:r>
              <a:rPr lang="cs-CZ" sz="2400" dirty="0" smtClean="0"/>
              <a:t>Vztah (teleologicky strukturován)</a:t>
            </a:r>
            <a:endParaRPr lang="cs-CZ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7556" y="1412776"/>
            <a:ext cx="399644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Atributy odpovědnosti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u="sng" dirty="0" smtClean="0"/>
              <a:t>Předmět odpovědnosti</a:t>
            </a:r>
          </a:p>
          <a:p>
            <a:pPr>
              <a:buNone/>
            </a:pPr>
            <a:endParaRPr lang="cs-CZ" u="sng" dirty="0" smtClean="0"/>
          </a:p>
          <a:p>
            <a:r>
              <a:rPr lang="cs-CZ" sz="2400" dirty="0" smtClean="0"/>
              <a:t>Hodnoty (vlastní x instrumentální, systematická, teleologická)</a:t>
            </a:r>
          </a:p>
          <a:p>
            <a:pPr>
              <a:buNone/>
            </a:pPr>
            <a:endParaRPr lang="cs-CZ" sz="2400" dirty="0" smtClean="0"/>
          </a:p>
          <a:p>
            <a:r>
              <a:rPr lang="cs-CZ" sz="2400" dirty="0" smtClean="0"/>
              <a:t>Morální závazek</a:t>
            </a:r>
          </a:p>
          <a:p>
            <a:pPr>
              <a:buNone/>
            </a:pPr>
            <a:endParaRPr lang="cs-CZ" sz="2400" dirty="0" smtClean="0"/>
          </a:p>
          <a:p>
            <a:r>
              <a:rPr lang="cs-CZ" sz="2400" dirty="0" smtClean="0"/>
              <a:t>Odpovědné zacházení (ohrožené jsoucno)</a:t>
            </a:r>
          </a:p>
          <a:p>
            <a:endParaRPr lang="cs-CZ" sz="2400" dirty="0" smtClean="0"/>
          </a:p>
          <a:p>
            <a:r>
              <a:rPr lang="cs-CZ" sz="2400" dirty="0" smtClean="0"/>
              <a:t>Odpovědnost za přírodu jako projev bohorovnosti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Atributy odpovědnosti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u="sng" dirty="0" smtClean="0"/>
              <a:t>Referenční subjekt</a:t>
            </a:r>
          </a:p>
          <a:p>
            <a:pPr>
              <a:buNone/>
            </a:pPr>
            <a:endParaRPr lang="cs-CZ" u="sng" dirty="0" smtClean="0"/>
          </a:p>
          <a:p>
            <a:r>
              <a:rPr lang="cs-CZ" sz="2800" dirty="0" smtClean="0"/>
              <a:t>Odpovědnost „za co“ a před kým se nekryje!</a:t>
            </a:r>
          </a:p>
          <a:p>
            <a:pPr>
              <a:buNone/>
            </a:pPr>
            <a:endParaRPr lang="cs-CZ" sz="2800" dirty="0" smtClean="0"/>
          </a:p>
          <a:p>
            <a:r>
              <a:rPr lang="cs-CZ" sz="2800" dirty="0" smtClean="0"/>
              <a:t>Co je hodno morálních ohledů (odpovědného jednání)?</a:t>
            </a:r>
          </a:p>
          <a:p>
            <a:pPr>
              <a:buNone/>
            </a:pPr>
            <a:endParaRPr lang="cs-CZ" sz="2800" dirty="0" smtClean="0"/>
          </a:p>
          <a:p>
            <a:r>
              <a:rPr lang="cs-CZ" sz="2800" dirty="0" smtClean="0"/>
              <a:t>Proč se nemůžeme odpovídat přírodě (zvířeti)?</a:t>
            </a:r>
          </a:p>
          <a:p>
            <a:pPr>
              <a:buNone/>
            </a:pPr>
            <a:endParaRPr lang="cs-CZ" sz="2800" dirty="0" smtClean="0"/>
          </a:p>
          <a:p>
            <a:endParaRPr 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0203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4681" y="188640"/>
            <a:ext cx="7769769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0" y="0"/>
            <a:ext cx="7498080" cy="2286016"/>
          </a:xfrm>
        </p:spPr>
        <p:txBody>
          <a:bodyPr>
            <a:normAutofit/>
          </a:bodyPr>
          <a:lstStyle/>
          <a:p>
            <a:r>
              <a:rPr lang="cs-CZ" sz="3600" dirty="0" smtClean="0"/>
              <a:t>Etika odpovědnosti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2132856"/>
            <a:ext cx="7956376" cy="4453096"/>
          </a:xfrm>
        </p:spPr>
        <p:txBody>
          <a:bodyPr>
            <a:normAutofit fontScale="92500"/>
          </a:bodyPr>
          <a:lstStyle/>
          <a:p>
            <a:r>
              <a:rPr lang="cs-CZ" u="sng" dirty="0" smtClean="0"/>
              <a:t>Max Weber: </a:t>
            </a:r>
            <a:r>
              <a:rPr lang="cs-CZ" dirty="0" smtClean="0"/>
              <a:t>etika smýšlení a etika odpovědnosti</a:t>
            </a:r>
          </a:p>
          <a:p>
            <a:r>
              <a:rPr lang="cs-CZ" u="sng" dirty="0" smtClean="0"/>
              <a:t>John </a:t>
            </a:r>
            <a:r>
              <a:rPr lang="cs-CZ" u="sng" dirty="0" err="1" smtClean="0"/>
              <a:t>Passmore</a:t>
            </a:r>
            <a:r>
              <a:rPr lang="cs-CZ" u="sng" dirty="0" smtClean="0"/>
              <a:t>: </a:t>
            </a:r>
            <a:r>
              <a:rPr lang="cs-CZ" dirty="0" smtClean="0"/>
              <a:t>odpovědnost za přírodu</a:t>
            </a:r>
          </a:p>
          <a:p>
            <a:r>
              <a:rPr lang="cs-CZ" u="sng" dirty="0" smtClean="0"/>
              <a:t>Hans </a:t>
            </a:r>
            <a:r>
              <a:rPr lang="cs-CZ" u="sng" dirty="0" err="1" smtClean="0"/>
              <a:t>Jonas</a:t>
            </a:r>
            <a:r>
              <a:rPr lang="cs-CZ" u="sng" dirty="0" smtClean="0"/>
              <a:t>: </a:t>
            </a:r>
            <a:r>
              <a:rPr lang="cs-CZ" dirty="0" smtClean="0"/>
              <a:t>nové dimenze odpovědnosti</a:t>
            </a:r>
          </a:p>
          <a:p>
            <a:r>
              <a:rPr lang="cs-CZ" u="sng" dirty="0" err="1" smtClean="0"/>
              <a:t>Karel</a:t>
            </a:r>
            <a:r>
              <a:rPr lang="cs-CZ" u="sng" dirty="0" smtClean="0"/>
              <a:t>-Otto Apel: </a:t>
            </a:r>
            <a:r>
              <a:rPr lang="cs-CZ" dirty="0" smtClean="0"/>
              <a:t>diskursivní etika odpovědnosti</a:t>
            </a:r>
          </a:p>
          <a:p>
            <a:r>
              <a:rPr lang="cs-CZ" u="sng" dirty="0" smtClean="0"/>
              <a:t>Emanuel </a:t>
            </a:r>
            <a:r>
              <a:rPr lang="cs-CZ" u="sng" dirty="0" err="1" smtClean="0"/>
              <a:t>Lévinas</a:t>
            </a:r>
            <a:r>
              <a:rPr lang="cs-CZ" u="sng" dirty="0" smtClean="0"/>
              <a:t>: </a:t>
            </a:r>
            <a:r>
              <a:rPr lang="cs-CZ" dirty="0" smtClean="0"/>
              <a:t>odpovědnost za Druhého</a:t>
            </a:r>
          </a:p>
          <a:p>
            <a:r>
              <a:rPr lang="cs-CZ" u="sng" dirty="0" smtClean="0"/>
              <a:t>Hans </a:t>
            </a:r>
            <a:r>
              <a:rPr lang="cs-CZ" u="sng" dirty="0" err="1" smtClean="0"/>
              <a:t>Küng</a:t>
            </a:r>
            <a:r>
              <a:rPr lang="cs-CZ" u="sng" dirty="0" smtClean="0"/>
              <a:t>: </a:t>
            </a:r>
            <a:r>
              <a:rPr lang="cs-CZ" dirty="0" smtClean="0"/>
              <a:t>etika planetární odpovědnosti</a:t>
            </a:r>
          </a:p>
          <a:p>
            <a:r>
              <a:rPr lang="cs-CZ" u="sng" dirty="0" err="1" smtClean="0"/>
              <a:t>Jean</a:t>
            </a:r>
            <a:r>
              <a:rPr lang="cs-CZ" u="sng" dirty="0" smtClean="0"/>
              <a:t>-Paul </a:t>
            </a:r>
            <a:r>
              <a:rPr lang="cs-CZ" u="sng" dirty="0" err="1" smtClean="0"/>
              <a:t>Sartre</a:t>
            </a:r>
            <a:r>
              <a:rPr lang="cs-CZ" u="sng" dirty="0" smtClean="0"/>
              <a:t>: </a:t>
            </a:r>
            <a:r>
              <a:rPr lang="cs-CZ" dirty="0" smtClean="0"/>
              <a:t> individuální odpovědnost</a:t>
            </a:r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u="sng" dirty="0" smtClean="0"/>
              <a:t>Max Weber</a:t>
            </a:r>
            <a:endParaRPr lang="cs-CZ" u="sng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4321017" cy="3425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971600" y="1700808"/>
            <a:ext cx="8172400" cy="48851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cs-CZ" sz="28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sociální  jednání </a:t>
            </a:r>
          </a:p>
          <a:p>
            <a:pPr marL="365760" marR="0" lvl="0" indent="-283464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cs-CZ" sz="28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orozumění</a:t>
            </a:r>
            <a:r>
              <a:rPr kumimoji="0" lang="cs-CZ" sz="28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ideální typy, </a:t>
            </a:r>
          </a:p>
          <a:p>
            <a:pPr marL="365760" indent="-283464" algn="r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protestantská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etika</a:t>
            </a:r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marR="0" lvl="0" indent="-283464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kumimoji="0" lang="cs-CZ" sz="28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typy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racionality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(účelově r. a hodnotově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racionální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0" indent="-283464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absolutní etika a etika přesvědčení</a:t>
            </a:r>
          </a:p>
          <a:p>
            <a:pPr marL="365760" lvl="0" indent="-283464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etika smýšlení a etika odpovědnosti</a:t>
            </a:r>
          </a:p>
          <a:p>
            <a:pPr marL="822960" lvl="1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rozhodování podle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následků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jednání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teleologicky)</a:t>
            </a: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kumimoji="0" lang="cs-CZ" sz="28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John </a:t>
            </a:r>
            <a:r>
              <a:rPr lang="cs-CZ" u="sng" dirty="0" err="1" smtClean="0"/>
              <a:t>Passmore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32656"/>
            <a:ext cx="2199828" cy="275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1331640" y="1447800"/>
            <a:ext cx="7602048" cy="48006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cs-CZ" sz="3200" dirty="0" smtClean="0"/>
              <a:t>odpovědnost za přírodu?</a:t>
            </a: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cs-CZ" sz="3200" dirty="0" smtClean="0"/>
              <a:t>proti </a:t>
            </a:r>
            <a:r>
              <a:rPr lang="cs-CZ" sz="3200" dirty="0" smtClean="0"/>
              <a:t>mysticizmu – </a:t>
            </a:r>
            <a:r>
              <a:rPr lang="cs-CZ" sz="3200" dirty="0" err="1" smtClean="0"/>
              <a:t>podma</a:t>
            </a:r>
            <a:r>
              <a:rPr lang="cs-CZ" sz="3200" dirty="0" smtClean="0"/>
              <a:t>-</a:t>
            </a: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cs-CZ" sz="3200" dirty="0" err="1" smtClean="0"/>
              <a:t>nění</a:t>
            </a:r>
            <a:r>
              <a:rPr lang="cs-CZ" sz="3200" dirty="0" smtClean="0"/>
              <a:t> </a:t>
            </a:r>
            <a:r>
              <a:rPr lang="cs-CZ" sz="3200" dirty="0" smtClean="0"/>
              <a:t>(transformace) přírody </a:t>
            </a: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cs-CZ" sz="3200" dirty="0" smtClean="0"/>
              <a:t>bylo nutné; civilizace není nepřítelem přírody            </a:t>
            </a:r>
            <a:endParaRPr lang="cs-CZ" sz="3200" dirty="0" smtClean="0"/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cs-CZ" sz="3200" dirty="0" smtClean="0"/>
              <a:t>člověk je posvátný (ne příroda) – jsme slabí a zranitelní,  a proto musíme přírodu chránit</a:t>
            </a: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cs-CZ" sz="3200" dirty="0" err="1" smtClean="0"/>
              <a:t>stoicko</a:t>
            </a:r>
            <a:r>
              <a:rPr lang="cs-CZ" sz="3200" dirty="0" smtClean="0"/>
              <a:t>- křesťanská tradice nepřiznává přírodě nezávislost X židovskému myšlení (správcovství a spolupráce) </a:t>
            </a: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cs-CZ" sz="3200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538</TotalTime>
  <Words>598</Words>
  <Application>Microsoft Office PowerPoint</Application>
  <PresentationFormat>Předvádění na obrazovce (4:3)</PresentationFormat>
  <Paragraphs>124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Slunovrat</vt:lpstr>
      <vt:lpstr>Etika odpovědnosti</vt:lpstr>
      <vt:lpstr>Odpovědnost – nová forma mravního jednání ?</vt:lpstr>
      <vt:lpstr>Atributy odpovědnosti</vt:lpstr>
      <vt:lpstr>Atributy odpovědnosti</vt:lpstr>
      <vt:lpstr>Atributy odpovědnosti </vt:lpstr>
      <vt:lpstr>Snímek 6</vt:lpstr>
      <vt:lpstr>Etika odpovědnosti</vt:lpstr>
      <vt:lpstr>Max Weber</vt:lpstr>
      <vt:lpstr>John Passmore</vt:lpstr>
      <vt:lpstr>Hans Jonas</vt:lpstr>
      <vt:lpstr>Karel-Otto Apel</vt:lpstr>
      <vt:lpstr>Emanuel Lévinas:</vt:lpstr>
      <vt:lpstr>Hans Küng</vt:lpstr>
      <vt:lpstr>Jean-Paul Sartre</vt:lpstr>
      <vt:lpstr>Snímek 15</vt:lpstr>
      <vt:lpstr>Otázky do diskuze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POJETÍ ENVIRONMENTÁLNÍ  ODPOVĚDNOSTI</dc:title>
  <dc:creator>P</dc:creator>
  <cp:lastModifiedBy>P</cp:lastModifiedBy>
  <cp:revision>50</cp:revision>
  <dcterms:created xsi:type="dcterms:W3CDTF">2010-05-05T07:38:03Z</dcterms:created>
  <dcterms:modified xsi:type="dcterms:W3CDTF">2011-05-01T17:50:36Z</dcterms:modified>
</cp:coreProperties>
</file>