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C011A-8599-4016-AECA-082641988C92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03449-2891-4ECB-84B6-0C523C4A6BB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dirty="0" smtClean="0"/>
              <a:t>Bez povinné docházky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AD3B72-29D1-4770-9F37-34BA17AA9FC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F549C-054A-44A8-8752-A5AB018EC4CF}" type="datetimeFigureOut">
              <a:rPr lang="en-US"/>
              <a:pPr>
                <a:defRPr/>
              </a:pPr>
              <a:t>3/1/2011</a:t>
            </a:fld>
            <a:endParaRPr lang="en-US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F7075-AF75-4C3A-9007-71A2947D27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80CC95-0D7F-465B-A547-72E27D56E00D}" type="datetimeFigureOut">
              <a:rPr lang="cs-CZ" smtClean="0"/>
              <a:t>1.3.2011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42228D-8500-4ACE-AF31-13F0472A492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ZÁKLADY NEUROVĚD</a:t>
            </a:r>
            <a:endParaRPr lang="cs-CZ" dirty="0"/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cs-CZ" smtClean="0"/>
              <a:t>Mgr. Adam Chalupníček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Organizace kurzu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389438"/>
          </a:xfrm>
        </p:spPr>
        <p:txBody>
          <a:bodyPr/>
          <a:lstStyle/>
          <a:p>
            <a:r>
              <a:rPr lang="cs-CZ" sz="2000" smtClean="0"/>
              <a:t>Termíny:  sudé středy 12.00–15.40</a:t>
            </a:r>
          </a:p>
          <a:p>
            <a:r>
              <a:rPr lang="cs-CZ" sz="2000" smtClean="0"/>
              <a:t>Zkouška:  60%,  15 z 25 bodů 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	(A – 23-25, B – 21-22, C – 19-20, D – 17-18, E – 15-16, F – 0-14)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	multiple choice (1 ze 4 odpovědí) + doplňovací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r>
              <a:rPr lang="cs-CZ" sz="2000" smtClean="0"/>
              <a:t>Nepovinný referát za 5 bodů</a:t>
            </a:r>
          </a:p>
          <a:p>
            <a:endParaRPr lang="cs-CZ" sz="2000" smtClean="0"/>
          </a:p>
          <a:p>
            <a:r>
              <a:rPr lang="cs-CZ" sz="2000" smtClean="0"/>
              <a:t>Povinná literatura: Orel, Facová (2009): Člověk, jeho mozek a svět. Grada, Praha.  Str. 8–115</a:t>
            </a:r>
          </a:p>
          <a:p>
            <a:r>
              <a:rPr lang="cs-CZ" sz="2000" smtClean="0"/>
              <a:t>Nepovinná literatura: Koukolík (Lidský mozek), Kulišťák (neuropsychologie), Mysliveček (Základy neurověd), Preiss a kol. (Neuropsychologie v neurologii, psychiatrii, klinická neuropsy.)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 testových otázek</a:t>
            </a:r>
          </a:p>
        </p:txBody>
      </p:sp>
      <p:sp>
        <p:nvSpPr>
          <p:cNvPr id="1028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cs-CZ" sz="1800" smtClean="0"/>
          </a:p>
          <a:p>
            <a:r>
              <a:rPr lang="cs-CZ" sz="1800" smtClean="0"/>
              <a:t>Neuroglie je</a:t>
            </a:r>
          </a:p>
          <a:p>
            <a:pPr>
              <a:buFont typeface="Wingdings 2" pitchFamily="18" charset="2"/>
              <a:buNone/>
            </a:pPr>
            <a:r>
              <a:rPr lang="cs-CZ" sz="1800" smtClean="0"/>
              <a:t>	A) mezibuněčná hmota</a:t>
            </a:r>
          </a:p>
          <a:p>
            <a:pPr>
              <a:buFont typeface="Wingdings 2" pitchFamily="18" charset="2"/>
              <a:buNone/>
            </a:pPr>
            <a:r>
              <a:rPr lang="cs-CZ" sz="1800" smtClean="0"/>
              <a:t>	B) vývojové stadium neuronu</a:t>
            </a:r>
          </a:p>
          <a:p>
            <a:pPr>
              <a:buFont typeface="Wingdings 2" pitchFamily="18" charset="2"/>
              <a:buNone/>
            </a:pPr>
            <a:r>
              <a:rPr lang="cs-CZ" sz="1800" b="1" smtClean="0"/>
              <a:t>	C) podpůrná buňka nervová</a:t>
            </a:r>
            <a:endParaRPr lang="cs-CZ" sz="1800" smtClean="0"/>
          </a:p>
          <a:p>
            <a:pPr>
              <a:buFont typeface="Wingdings 2" pitchFamily="18" charset="2"/>
              <a:buNone/>
            </a:pPr>
            <a:r>
              <a:rPr lang="cs-CZ" sz="1800" smtClean="0"/>
              <a:t>	D) mozkomíšní mok</a:t>
            </a:r>
          </a:p>
          <a:p>
            <a:endParaRPr lang="cs-CZ" sz="1800" smtClean="0"/>
          </a:p>
          <a:p>
            <a:pPr>
              <a:buFont typeface="Wingdings 2" pitchFamily="18" charset="2"/>
              <a:buNone/>
            </a:pPr>
            <a:r>
              <a:rPr lang="cs-CZ" sz="1800" smtClean="0"/>
              <a:t>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643438" y="2708275"/>
          <a:ext cx="4038600" cy="3987800"/>
        </p:xfrm>
        <a:graphic>
          <a:graphicData uri="http://schemas.openxmlformats.org/presentationml/2006/ole">
            <p:oleObj spid="_x0000_s1026" name="Rastrový obrázek" r:id="rId3" imgW="5238095" imgH="5172797" progId="Paint.Picture">
              <p:embed/>
            </p:oleObj>
          </a:graphicData>
        </a:graphic>
      </p:graphicFrame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4624388" y="2349500"/>
            <a:ext cx="326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cs-CZ">
                <a:latin typeface="Constantia" pitchFamily="18" charset="0"/>
              </a:rPr>
              <a:t> Doplň názvy částí neuronu</a:t>
            </a:r>
          </a:p>
          <a:p>
            <a:endParaRPr lang="cs-CZ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Témata referátů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600" smtClean="0"/>
              <a:t>Vnímání času / barev / lidských obličejů atp. </a:t>
            </a:r>
          </a:p>
          <a:p>
            <a:r>
              <a:rPr lang="cs-CZ" sz="1600" smtClean="0"/>
              <a:t>Stavba a funkce ostrovního laloku (insuly) / vermis mozečku atp.</a:t>
            </a:r>
          </a:p>
          <a:p>
            <a:r>
              <a:rPr lang="cs-CZ" sz="1600" smtClean="0"/>
              <a:t>Neurobiologie vědomí – současné teorie </a:t>
            </a:r>
          </a:p>
          <a:p>
            <a:r>
              <a:rPr lang="cs-CZ" sz="1600" smtClean="0"/>
              <a:t>Alexander Lurija </a:t>
            </a:r>
          </a:p>
          <a:p>
            <a:r>
              <a:rPr lang="cs-CZ" sz="1600" smtClean="0"/>
              <a:t>Parkinsonova nemoc / Alzheimerova nemoc / cévní mozkové příhody atp. </a:t>
            </a:r>
          </a:p>
          <a:p>
            <a:r>
              <a:rPr lang="cs-CZ" sz="1600" smtClean="0"/>
              <a:t>Neurobiologie schizofrenie / hraniční poruchy osobnosti / posttraumatické stresové poruchy / deprese / ADHD / závislostí atp.</a:t>
            </a:r>
          </a:p>
          <a:p>
            <a:r>
              <a:rPr lang="cs-CZ" sz="1600" smtClean="0"/>
              <a:t>Drogy a mozek (krátkodobé, dlouhodobé vlivy) </a:t>
            </a:r>
          </a:p>
          <a:p>
            <a:r>
              <a:rPr lang="cs-CZ" sz="1600" smtClean="0"/>
              <a:t>Neurobiologie sexuální orientace / homosexuality </a:t>
            </a:r>
          </a:p>
          <a:p>
            <a:r>
              <a:rPr lang="cs-CZ" sz="1600" smtClean="0"/>
              <a:t>Cirkadiánní rytmicita  </a:t>
            </a:r>
          </a:p>
          <a:p>
            <a:r>
              <a:rPr lang="cs-CZ" sz="1600" smtClean="0"/>
              <a:t>Stárnoucí mozek </a:t>
            </a:r>
          </a:p>
          <a:p>
            <a:r>
              <a:rPr lang="cs-CZ" sz="1600" smtClean="0"/>
              <a:t>Neurobiologie sexuálního vzrušení, orgasmu</a:t>
            </a:r>
          </a:p>
          <a:p>
            <a:r>
              <a:rPr lang="cs-CZ" sz="1600" smtClean="0"/>
              <a:t>Neurobiologie empatie</a:t>
            </a:r>
          </a:p>
          <a:p>
            <a:r>
              <a:rPr lang="cs-CZ" sz="1600" smtClean="0"/>
              <a:t>Neurobiologie bolesti</a:t>
            </a:r>
          </a:p>
          <a:p>
            <a:r>
              <a:rPr lang="cs-CZ" sz="1600" smtClean="0"/>
              <a:t>Duše, mozek a filosofické/náboženské systémy (neurobiologie meditace, neurobiologie náboženské zkušenosti)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Cíle kurzu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Osvojit si základní terminologii neurověd</a:t>
            </a:r>
          </a:p>
          <a:p>
            <a:r>
              <a:rPr lang="cs-CZ" dirty="0" smtClean="0"/>
              <a:t>Orientovat se v základech anatomie, fyziologie a vývoje nervové soustavy</a:t>
            </a:r>
          </a:p>
          <a:p>
            <a:r>
              <a:rPr lang="cs-CZ" dirty="0" smtClean="0"/>
              <a:t>Orientovat se v základech funkční lokalizace   </a:t>
            </a:r>
          </a:p>
          <a:p>
            <a:endParaRPr lang="cs-CZ" dirty="0" smtClean="0"/>
          </a:p>
          <a:p>
            <a:pPr>
              <a:buFont typeface="Wingdings 3" pitchFamily="18" charset="2"/>
              <a:buChar char="_"/>
            </a:pPr>
            <a:r>
              <a:rPr lang="cs-CZ" dirty="0" smtClean="0">
                <a:sym typeface="Wingdings 3" pitchFamily="18" charset="2"/>
              </a:rPr>
              <a:t>orientovat </a:t>
            </a:r>
            <a:r>
              <a:rPr lang="cs-CZ" dirty="0" smtClean="0">
                <a:sym typeface="Wingdings 3" pitchFamily="18" charset="2"/>
              </a:rPr>
              <a:t>se jako psycholog v kontaktu s neurologickou a neuropsychiatrickou </a:t>
            </a:r>
            <a:r>
              <a:rPr lang="cs-CZ" dirty="0" smtClean="0">
                <a:sym typeface="Wingdings 3" pitchFamily="18" charset="2"/>
              </a:rPr>
              <a:t>problematikou</a:t>
            </a:r>
          </a:p>
          <a:p>
            <a:pPr>
              <a:buFont typeface="Wingdings 3" pitchFamily="18" charset="2"/>
              <a:buChar char="_"/>
            </a:pPr>
            <a:r>
              <a:rPr lang="cs-CZ" dirty="0" smtClean="0">
                <a:sym typeface="Wingdings 3" pitchFamily="18" charset="2"/>
              </a:rPr>
              <a:t>získat </a:t>
            </a:r>
            <a:r>
              <a:rPr lang="cs-CZ" dirty="0" smtClean="0">
                <a:sym typeface="Wingdings 3" pitchFamily="18" charset="2"/>
              </a:rPr>
              <a:t>nezbytné </a:t>
            </a:r>
            <a:r>
              <a:rPr lang="cs-CZ" dirty="0" smtClean="0">
                <a:sym typeface="Wingdings 3" pitchFamily="18" charset="2"/>
              </a:rPr>
              <a:t>neurobiologické minimum </a:t>
            </a:r>
            <a:r>
              <a:rPr lang="cs-CZ" dirty="0" smtClean="0">
                <a:sym typeface="Wingdings 3" pitchFamily="18" charset="2"/>
              </a:rPr>
              <a:t>pro neuropsychologickou praxi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178</Words>
  <Application>Microsoft Office PowerPoint</Application>
  <PresentationFormat>Předvádění na obrazovce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Tok</vt:lpstr>
      <vt:lpstr>Rastrový obrázek</vt:lpstr>
      <vt:lpstr>ZÁKLADY NEUROVĚD</vt:lpstr>
      <vt:lpstr>Organizace kurzu</vt:lpstr>
      <vt:lpstr>Příklad testových otázek</vt:lpstr>
      <vt:lpstr>Témata referátů</vt:lpstr>
      <vt:lpstr>Cíle kurzu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NEUROVĚD</dc:title>
  <dc:creator>Adam</dc:creator>
  <cp:lastModifiedBy>Adam</cp:lastModifiedBy>
  <cp:revision>1</cp:revision>
  <dcterms:created xsi:type="dcterms:W3CDTF">2011-03-01T19:09:01Z</dcterms:created>
  <dcterms:modified xsi:type="dcterms:W3CDTF">2011-03-01T19:11:49Z</dcterms:modified>
</cp:coreProperties>
</file>