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70" r:id="rId3"/>
    <p:sldId id="259" r:id="rId4"/>
    <p:sldId id="266" r:id="rId5"/>
    <p:sldId id="267" r:id="rId6"/>
    <p:sldId id="274" r:id="rId7"/>
    <p:sldId id="275" r:id="rId8"/>
    <p:sldId id="281" r:id="rId9"/>
    <p:sldId id="271" r:id="rId10"/>
    <p:sldId id="262" r:id="rId11"/>
    <p:sldId id="276" r:id="rId12"/>
    <p:sldId id="278" r:id="rId13"/>
    <p:sldId id="279" r:id="rId14"/>
    <p:sldId id="264" r:id="rId15"/>
    <p:sldId id="265" r:id="rId16"/>
    <p:sldId id="280" r:id="rId17"/>
    <p:sldId id="282"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80870" autoAdjust="0"/>
  </p:normalViewPr>
  <p:slideViewPr>
    <p:cSldViewPr>
      <p:cViewPr varScale="1">
        <p:scale>
          <a:sx n="91" d="100"/>
          <a:sy n="91" d="100"/>
        </p:scale>
        <p:origin x="-137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68CB4F-0E70-4AF0-9C1E-84F301D04872}" type="datetimeFigureOut">
              <a:rPr lang="cs-CZ" smtClean="0"/>
              <a:pPr/>
              <a:t>18.5.2011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F5BE7-86C9-4F18-9FB9-6809C1A8C69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Autosome" TargetMode="External"/><Relationship Id="rId13" Type="http://schemas.openxmlformats.org/officeDocument/2006/relationships/hyperlink" Target="http://en.wikipedia.org/wiki/Genetic_testing" TargetMode="External"/><Relationship Id="rId3" Type="http://schemas.openxmlformats.org/officeDocument/2006/relationships/hyperlink" Target="http://en.wikipedia.org/wiki/Neurodegenerative_disease" TargetMode="External"/><Relationship Id="rId7" Type="http://schemas.openxmlformats.org/officeDocument/2006/relationships/hyperlink" Target="http://en.wikipedia.org/wiki/Choreia_(disease)" TargetMode="External"/><Relationship Id="rId12" Type="http://schemas.openxmlformats.org/officeDocument/2006/relationships/hyperlink" Target="http://en.wikipedia.org/wiki/Huntingti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Dementia" TargetMode="External"/><Relationship Id="rId11" Type="http://schemas.openxmlformats.org/officeDocument/2006/relationships/hyperlink" Target="http://en.wikipedia.org/wiki/Gene" TargetMode="External"/><Relationship Id="rId5" Type="http://schemas.openxmlformats.org/officeDocument/2006/relationships/hyperlink" Target="http://en.wikipedia.org/wiki/Cognitive" TargetMode="External"/><Relationship Id="rId15" Type="http://schemas.openxmlformats.org/officeDocument/2006/relationships/hyperlink" Target="http://en.wikipedia.org/wiki/Genetic_counseling" TargetMode="External"/><Relationship Id="rId10" Type="http://schemas.openxmlformats.org/officeDocument/2006/relationships/hyperlink" Target="http://en.wikipedia.org/wiki/Mutation" TargetMode="External"/><Relationship Id="rId4" Type="http://schemas.openxmlformats.org/officeDocument/2006/relationships/hyperlink" Target="http://en.wikipedia.org/wiki/Genetic_disorder" TargetMode="External"/><Relationship Id="rId9" Type="http://schemas.openxmlformats.org/officeDocument/2006/relationships/hyperlink" Target="http://en.wikipedia.org/wiki/Dominance_(genetics)" TargetMode="External"/><Relationship Id="rId14" Type="http://schemas.openxmlformats.org/officeDocument/2006/relationships/hyperlink" Target="http://en.wikipedia.org/wiki/Human_development_(biology)"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Motoriku</a:t>
            </a:r>
            <a:r>
              <a:rPr lang="cs-CZ" baseline="0" dirty="0" smtClean="0"/>
              <a:t> zpravidla jako psychologové netestujeme – v rukou neurologů a fyzioterapeutů. Lidé na ztrátu motorických funkcí silně reagují. </a:t>
            </a:r>
            <a:r>
              <a:rPr lang="cs-CZ" dirty="0" smtClean="0"/>
              <a:t>Psychologické studium chování, je především studiem pohybů.</a:t>
            </a:r>
            <a:r>
              <a:rPr lang="cs-CZ" baseline="0" dirty="0" smtClean="0"/>
              <a:t> Ačkoliv lidé se mohou účastnit čistě psychologických procesů (představování, plánování), bez účasti pohybu, tyto jsou spíše výjimkou než pravidlem. Ať už jde o jemné pohyby úst a hrdla při mluveném jazyku, nebo o masivní pohyby svalstva našeho trupu a končetin, které jsou požadovány např. při odpálení míče. </a:t>
            </a:r>
            <a:endParaRPr lang="cs-CZ" dirty="0" smtClean="0"/>
          </a:p>
          <a:p>
            <a:endParaRPr lang="cs-CZ" dirty="0" smtClean="0"/>
          </a:p>
          <a:p>
            <a:r>
              <a:rPr lang="cs-CZ" dirty="0" smtClean="0"/>
              <a:t>Vegetativní soustava</a:t>
            </a:r>
            <a:r>
              <a:rPr lang="cs-CZ" baseline="0" dirty="0" smtClean="0"/>
              <a:t> – řídí činnost hladkého svalstva, žláz a srdce. Somatická </a:t>
            </a:r>
            <a:r>
              <a:rPr lang="cs-CZ" baseline="0" dirty="0" err="1" smtClean="0"/>
              <a:t>NS</a:t>
            </a:r>
            <a:r>
              <a:rPr lang="cs-CZ" baseline="0" dirty="0" smtClean="0"/>
              <a:t> řídí činnost příčně pruhovaného svalstva. Tyto systémy jsou řízeny odděleně, u člověka se to projevuje výrazně tím, že činnost </a:t>
            </a:r>
            <a:r>
              <a:rPr lang="cs-CZ" baseline="0" dirty="0" err="1" smtClean="0"/>
              <a:t>příčnně</a:t>
            </a:r>
            <a:r>
              <a:rPr lang="cs-CZ" baseline="0" dirty="0" smtClean="0"/>
              <a:t> pruhovaného svalstva ovládáme </a:t>
            </a:r>
            <a:r>
              <a:rPr lang="cs-CZ" b="1" baseline="0" dirty="0" smtClean="0"/>
              <a:t>vůlí</a:t>
            </a:r>
            <a:r>
              <a:rPr lang="cs-CZ" baseline="0" dirty="0" smtClean="0"/>
              <a:t>, zatímco hladkého nikoliv.  </a:t>
            </a:r>
            <a:endParaRPr lang="cs-CZ" dirty="0" smtClean="0"/>
          </a:p>
          <a:p>
            <a:endParaRPr lang="cs-CZ" dirty="0" smtClean="0"/>
          </a:p>
          <a:p>
            <a:r>
              <a:rPr lang="cs-CZ" dirty="0" err="1" smtClean="0"/>
              <a:t>apř</a:t>
            </a:r>
            <a:r>
              <a:rPr lang="cs-CZ" dirty="0" smtClean="0"/>
              <a:t>. odtažení ruky od rozpálené plotny, </a:t>
            </a:r>
            <a:r>
              <a:rPr lang="cs-CZ" dirty="0" err="1" smtClean="0"/>
              <a:t>vzpřimovací</a:t>
            </a:r>
            <a:r>
              <a:rPr lang="cs-CZ" dirty="0" smtClean="0"/>
              <a:t> reflexi.</a:t>
            </a:r>
          </a:p>
          <a:p>
            <a:endParaRPr lang="cs-CZ" baseline="0" dirty="0" smtClean="0"/>
          </a:p>
          <a:p>
            <a:r>
              <a:rPr lang="cs-CZ" baseline="0" dirty="0" smtClean="0"/>
              <a:t>Složitější pohyby: lokomoce, vyhledávání potravy, stavění úkrytu, obrana před nepřítelem, atd. </a:t>
            </a:r>
            <a:r>
              <a:rPr lang="cs-CZ" b="1" baseline="0" dirty="0" smtClean="0"/>
              <a:t>Adaptace</a:t>
            </a:r>
            <a:r>
              <a:rPr lang="cs-CZ" baseline="0" dirty="0" smtClean="0"/>
              <a:t>: Umožňuje vyrovnávat se s prostředím a aktivně do něj zasahovat. Motorická aktivita hraje roli i při tak složitých procesech jako je řeč nebo emoce. </a:t>
            </a:r>
          </a:p>
          <a:p>
            <a:endParaRPr lang="cs-CZ" baseline="0" dirty="0" smtClean="0"/>
          </a:p>
          <a:p>
            <a:r>
              <a:rPr lang="cs-CZ" sz="1200" kern="1200" dirty="0" smtClean="0">
                <a:solidFill>
                  <a:schemeClr val="tx1"/>
                </a:solidFill>
                <a:latin typeface="+mn-lt"/>
                <a:ea typeface="+mn-ea"/>
                <a:cs typeface="+mn-cs"/>
              </a:rPr>
              <a:t> Pohyb obličeje je velmi velmi složitý, budeme se proto bavit o </a:t>
            </a:r>
            <a:r>
              <a:rPr lang="cs-CZ" sz="1200" kern="1200" dirty="0" err="1" smtClean="0">
                <a:solidFill>
                  <a:schemeClr val="tx1"/>
                </a:solidFill>
                <a:latin typeface="+mn-lt"/>
                <a:ea typeface="+mn-ea"/>
                <a:cs typeface="+mn-cs"/>
              </a:rPr>
              <a:t>motirice</a:t>
            </a:r>
            <a:r>
              <a:rPr lang="cs-CZ" sz="1200" kern="1200" dirty="0" smtClean="0">
                <a:solidFill>
                  <a:schemeClr val="tx1"/>
                </a:solidFill>
                <a:latin typeface="+mn-lt"/>
                <a:ea typeface="+mn-ea"/>
                <a:cs typeface="+mn-cs"/>
              </a:rPr>
              <a:t> od krku dolů. </a:t>
            </a: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Cílená motorika</a:t>
            </a:r>
            <a:r>
              <a:rPr lang="cs-CZ" sz="1200" kern="1200" baseline="0" dirty="0" smtClean="0">
                <a:solidFill>
                  <a:schemeClr val="tx1"/>
                </a:solidFill>
                <a:latin typeface="+mn-lt"/>
                <a:ea typeface="+mn-ea"/>
                <a:cs typeface="+mn-cs"/>
              </a:rPr>
              <a:t> odpovídá za cílené vědomé pohyby  (chůze, uchopení, házení apod.), opěrná motorika kontroluje vzpřímený postoj těla, tělesnou rovnováhu, polohu těla v prostoru….</a:t>
            </a:r>
            <a:endParaRPr lang="cs-CZ" dirty="0"/>
          </a:p>
        </p:txBody>
      </p:sp>
      <p:sp>
        <p:nvSpPr>
          <p:cNvPr id="4" name="Zástupný symbol pro číslo snímku 3"/>
          <p:cNvSpPr>
            <a:spLocks noGrp="1"/>
          </p:cNvSpPr>
          <p:nvPr>
            <p:ph type="sldNum" sz="quarter" idx="10"/>
          </p:nvPr>
        </p:nvSpPr>
        <p:spPr/>
        <p:txBody>
          <a:bodyPr/>
          <a:lstStyle/>
          <a:p>
            <a:fld id="{695F5BE7-86C9-4F18-9FB9-6809C1A8C692}" type="slidenum">
              <a:rPr lang="cs-CZ" smtClean="0"/>
              <a:pPr/>
              <a:t>2</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Paraplegie</a:t>
            </a:r>
            <a:r>
              <a:rPr lang="cs-CZ" baseline="0" dirty="0" smtClean="0"/>
              <a:t> a </a:t>
            </a:r>
            <a:r>
              <a:rPr lang="cs-CZ" baseline="0" dirty="0" err="1" smtClean="0"/>
              <a:t>kvadruplegie</a:t>
            </a:r>
            <a:r>
              <a:rPr lang="cs-CZ" baseline="0" dirty="0" smtClean="0"/>
              <a:t> (poškození míchy úrazem nebo nádorem, který míchu utlačuje). </a:t>
            </a:r>
          </a:p>
          <a:p>
            <a:endParaRPr lang="cs-CZ" baseline="0" dirty="0" smtClean="0"/>
          </a:p>
          <a:p>
            <a:r>
              <a:rPr lang="cs-CZ" baseline="0" dirty="0" smtClean="0"/>
              <a:t>Centrální </a:t>
            </a:r>
            <a:r>
              <a:rPr lang="cs-CZ" baseline="0" dirty="0" err="1" smtClean="0"/>
              <a:t>hemiparéza</a:t>
            </a:r>
            <a:r>
              <a:rPr lang="cs-CZ" baseline="0" dirty="0" smtClean="0"/>
              <a:t> (obrna poloviny těla – poškození motorické kůry).</a:t>
            </a:r>
          </a:p>
          <a:p>
            <a:endParaRPr lang="cs-CZ" baseline="0" dirty="0" smtClean="0"/>
          </a:p>
          <a:p>
            <a:r>
              <a:rPr lang="cs-CZ" baseline="0" dirty="0" err="1" smtClean="0"/>
              <a:t>Množeství</a:t>
            </a:r>
            <a:r>
              <a:rPr lang="cs-CZ" baseline="0" dirty="0" smtClean="0"/>
              <a:t> svalových vláken je </a:t>
            </a:r>
            <a:r>
              <a:rPr lang="cs-CZ" baseline="0" dirty="0" err="1" smtClean="0"/>
              <a:t>rúzné</a:t>
            </a:r>
            <a:r>
              <a:rPr lang="cs-CZ" baseline="0" dirty="0" smtClean="0"/>
              <a:t> od 25 u mimických svalů po tisíce u svalů týkající se hrubé motoricky – </a:t>
            </a:r>
            <a:r>
              <a:rPr lang="cs-CZ" baseline="0" dirty="0" err="1" smtClean="0"/>
              <a:t>steheních</a:t>
            </a:r>
            <a:r>
              <a:rPr lang="cs-CZ" baseline="0" dirty="0" smtClean="0"/>
              <a:t> apod.</a:t>
            </a:r>
            <a:endParaRPr lang="cs-CZ" dirty="0"/>
          </a:p>
        </p:txBody>
      </p:sp>
      <p:sp>
        <p:nvSpPr>
          <p:cNvPr id="4" name="Zástupný symbol pro číslo snímku 3"/>
          <p:cNvSpPr>
            <a:spLocks noGrp="1"/>
          </p:cNvSpPr>
          <p:nvPr>
            <p:ph type="sldNum" sz="quarter" idx="10"/>
          </p:nvPr>
        </p:nvSpPr>
        <p:spPr/>
        <p:txBody>
          <a:bodyPr/>
          <a:lstStyle/>
          <a:p>
            <a:fld id="{695F5BE7-86C9-4F18-9FB9-6809C1A8C692}" type="slidenum">
              <a:rPr lang="cs-CZ" smtClean="0"/>
              <a:pPr/>
              <a:t>11</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Pruhy šedé hmoty</a:t>
            </a:r>
            <a:r>
              <a:rPr lang="cs-CZ" baseline="0" dirty="0" smtClean="0"/>
              <a:t> spojující ocasaté jádro a </a:t>
            </a:r>
            <a:r>
              <a:rPr lang="cs-CZ" baseline="0" dirty="0" err="1" smtClean="0"/>
              <a:t>putamen</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pPr>
              <a:defRPr/>
            </a:pPr>
            <a:fld id="{6127C846-24E8-49FB-A49B-36354EE63D0C}" type="slidenum">
              <a:rPr lang="cs-CZ" smtClean="0"/>
              <a:pPr>
                <a:defRPr/>
              </a:pPr>
              <a:t>13</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Zástupný symbol pro obrázek snímku 1"/>
          <p:cNvSpPr>
            <a:spLocks noGrp="1" noRot="1" noChangeAspect="1"/>
          </p:cNvSpPr>
          <p:nvPr>
            <p:ph type="sldImg"/>
          </p:nvPr>
        </p:nvSpPr>
        <p:spPr bwMode="auto">
          <a:noFill/>
          <a:ln>
            <a:solidFill>
              <a:srgbClr val="000000"/>
            </a:solidFill>
            <a:miter lim="800000"/>
            <a:headEnd/>
            <a:tailEnd/>
          </a:ln>
        </p:spPr>
      </p:sp>
      <p:sp>
        <p:nvSpPr>
          <p:cNvPr id="5734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dirty="0" smtClean="0"/>
              <a:t>Funkce </a:t>
            </a:r>
            <a:r>
              <a:rPr lang="cs-CZ" dirty="0" err="1" smtClean="0"/>
              <a:t>BG</a:t>
            </a:r>
            <a:r>
              <a:rPr lang="cs-CZ" dirty="0" smtClean="0"/>
              <a:t> při </a:t>
            </a:r>
            <a:r>
              <a:rPr lang="cs-CZ" dirty="0" err="1" smtClean="0"/>
              <a:t>motorice</a:t>
            </a:r>
            <a:r>
              <a:rPr lang="cs-CZ" dirty="0" smtClean="0"/>
              <a:t> není zcela zřejmá</a:t>
            </a:r>
            <a:r>
              <a:rPr lang="cs-CZ" baseline="0" dirty="0" smtClean="0"/>
              <a:t> a vychází se ze ztráty funkce u </a:t>
            </a:r>
            <a:r>
              <a:rPr lang="cs-CZ" baseline="0" dirty="0" err="1" smtClean="0"/>
              <a:t>neorlogických</a:t>
            </a:r>
            <a:r>
              <a:rPr lang="cs-CZ" baseline="0" dirty="0" smtClean="0"/>
              <a:t> postižení</a:t>
            </a:r>
            <a:endParaRPr lang="cs-CZ" dirty="0" smtClean="0"/>
          </a:p>
          <a:p>
            <a:pPr>
              <a:spcBef>
                <a:spcPct val="0"/>
              </a:spcBef>
            </a:pPr>
            <a:endParaRPr lang="cs-CZ" dirty="0" smtClean="0"/>
          </a:p>
          <a:p>
            <a:pPr>
              <a:spcBef>
                <a:spcPct val="0"/>
              </a:spcBef>
            </a:pPr>
            <a:r>
              <a:rPr lang="cs-CZ" dirty="0" smtClean="0"/>
              <a:t>U nižších živočichů – mají </a:t>
            </a:r>
            <a:r>
              <a:rPr lang="cs-CZ" dirty="0" err="1" smtClean="0"/>
              <a:t>BG</a:t>
            </a:r>
            <a:r>
              <a:rPr lang="cs-CZ" dirty="0" smtClean="0"/>
              <a:t> nejvyšší </a:t>
            </a:r>
            <a:r>
              <a:rPr lang="cs-CZ" dirty="0" err="1" smtClean="0"/>
              <a:t>fce</a:t>
            </a:r>
            <a:r>
              <a:rPr lang="cs-CZ" dirty="0" smtClean="0"/>
              <a:t> – proto ganglia – starší označení</a:t>
            </a:r>
          </a:p>
          <a:p>
            <a:pPr>
              <a:spcBef>
                <a:spcPct val="0"/>
              </a:spcBef>
            </a:pPr>
            <a:endParaRPr lang="cs-CZ" dirty="0" smtClean="0"/>
          </a:p>
          <a:p>
            <a:pPr>
              <a:spcBef>
                <a:spcPct val="0"/>
              </a:spcBef>
            </a:pPr>
            <a:r>
              <a:rPr lang="cs-CZ" dirty="0" smtClean="0"/>
              <a:t>mají tlumivý vliv na korové a podkorové motorické </a:t>
            </a:r>
            <a:r>
              <a:rPr lang="cs-CZ" dirty="0" err="1" smtClean="0"/>
              <a:t>fce</a:t>
            </a:r>
            <a:endParaRPr lang="cs-CZ" dirty="0" smtClean="0"/>
          </a:p>
          <a:p>
            <a:pPr>
              <a:spcBef>
                <a:spcPct val="0"/>
              </a:spcBef>
            </a:pPr>
            <a:endParaRPr lang="cs-CZ" dirty="0" smtClean="0"/>
          </a:p>
          <a:p>
            <a:pPr>
              <a:spcBef>
                <a:spcPct val="0"/>
              </a:spcBef>
            </a:pPr>
            <a:r>
              <a:rPr lang="cs-CZ" dirty="0" smtClean="0"/>
              <a:t>mohou </a:t>
            </a:r>
            <a:r>
              <a:rPr lang="cs-CZ" dirty="0" err="1" smtClean="0"/>
              <a:t>facilitovat</a:t>
            </a:r>
            <a:r>
              <a:rPr lang="cs-CZ" dirty="0" smtClean="0"/>
              <a:t> nebo inhibovat žádoucí a nežádoucí pohyby plánované </a:t>
            </a:r>
            <a:r>
              <a:rPr lang="cs-CZ" dirty="0" err="1" smtClean="0"/>
              <a:t>premotorickými</a:t>
            </a:r>
            <a:r>
              <a:rPr lang="cs-CZ" dirty="0" smtClean="0"/>
              <a:t> a motorickými oblastmi –</a:t>
            </a:r>
            <a:r>
              <a:rPr lang="cs-CZ" baseline="0" dirty="0" smtClean="0"/>
              <a:t> jako jakýsi </a:t>
            </a:r>
            <a:r>
              <a:rPr lang="cs-CZ" b="1" baseline="0" dirty="0" smtClean="0"/>
              <a:t>strážce brány</a:t>
            </a:r>
            <a:r>
              <a:rPr lang="cs-CZ" baseline="0" dirty="0" smtClean="0"/>
              <a:t>. Lidé s poškozením </a:t>
            </a:r>
            <a:r>
              <a:rPr lang="cs-CZ" baseline="0" dirty="0" err="1" smtClean="0"/>
              <a:t>BG</a:t>
            </a:r>
            <a:r>
              <a:rPr lang="cs-CZ" baseline="0" dirty="0" smtClean="0"/>
              <a:t> mají problém iniciovat pohyb</a:t>
            </a:r>
            <a:endParaRPr lang="cs-CZ" dirty="0" smtClean="0"/>
          </a:p>
        </p:txBody>
      </p:sp>
      <p:sp>
        <p:nvSpPr>
          <p:cNvPr id="57347"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4A4D1-9C15-457D-9134-9E4BC9078185}" type="slidenum">
              <a:rPr lang="cs-CZ"/>
              <a:pPr fontAlgn="base">
                <a:spcBef>
                  <a:spcPct val="0"/>
                </a:spcBef>
                <a:spcAft>
                  <a:spcPct val="0"/>
                </a:spcAft>
              </a:pPr>
              <a:t>14</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Zástupný symbol pro obrázek snímku 1"/>
          <p:cNvSpPr>
            <a:spLocks noGrp="1" noRot="1" noChangeAspect="1"/>
          </p:cNvSpPr>
          <p:nvPr>
            <p:ph type="sldImg"/>
          </p:nvPr>
        </p:nvSpPr>
        <p:spPr bwMode="auto">
          <a:noFill/>
          <a:ln>
            <a:solidFill>
              <a:srgbClr val="000000"/>
            </a:solidFill>
            <a:miter lim="800000"/>
            <a:headEnd/>
            <a:tailEnd/>
          </a:ln>
        </p:spPr>
      </p:sp>
      <p:sp>
        <p:nvSpPr>
          <p:cNvPr id="5939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dirty="0" smtClean="0"/>
              <a:t>Nejlepším</a:t>
            </a:r>
            <a:r>
              <a:rPr lang="cs-CZ" baseline="0" dirty="0" smtClean="0"/>
              <a:t> dokladem, že se </a:t>
            </a:r>
            <a:r>
              <a:rPr lang="cs-CZ" baseline="0" dirty="0" err="1" smtClean="0"/>
              <a:t>BG</a:t>
            </a:r>
            <a:r>
              <a:rPr lang="cs-CZ" baseline="0" dirty="0" smtClean="0"/>
              <a:t> podílejí na </a:t>
            </a:r>
            <a:r>
              <a:rPr lang="cs-CZ" baseline="0" dirty="0" err="1" smtClean="0"/>
              <a:t>motorice</a:t>
            </a:r>
            <a:r>
              <a:rPr lang="cs-CZ" baseline="0" dirty="0" smtClean="0"/>
              <a:t> je narušení motoriky u jejich poškození. </a:t>
            </a:r>
            <a:endParaRPr lang="cs-CZ" dirty="0" smtClean="0"/>
          </a:p>
          <a:p>
            <a:pPr>
              <a:spcBef>
                <a:spcPct val="0"/>
              </a:spcBef>
            </a:pPr>
            <a:endParaRPr lang="cs-CZ" dirty="0" smtClean="0"/>
          </a:p>
          <a:p>
            <a:pPr>
              <a:spcBef>
                <a:spcPct val="0"/>
              </a:spcBef>
            </a:pPr>
            <a:r>
              <a:rPr lang="cs-CZ" dirty="0" smtClean="0"/>
              <a:t>Narušení </a:t>
            </a:r>
            <a:r>
              <a:rPr lang="cs-CZ" dirty="0" err="1" smtClean="0"/>
              <a:t>BG</a:t>
            </a:r>
            <a:r>
              <a:rPr lang="cs-CZ" dirty="0" smtClean="0"/>
              <a:t> se může projevit </a:t>
            </a:r>
            <a:r>
              <a:rPr lang="cs-CZ" b="1" dirty="0" smtClean="0"/>
              <a:t>pestrou neurologickou </a:t>
            </a:r>
            <a:r>
              <a:rPr lang="cs-CZ" b="1" dirty="0" err="1" smtClean="0"/>
              <a:t>symptomatikou</a:t>
            </a:r>
            <a:r>
              <a:rPr lang="cs-CZ" dirty="0" smtClean="0"/>
              <a:t>.</a:t>
            </a:r>
          </a:p>
          <a:p>
            <a:pPr>
              <a:spcBef>
                <a:spcPct val="0"/>
              </a:spcBef>
            </a:pPr>
            <a:endParaRPr lang="cs-CZ" dirty="0" smtClean="0"/>
          </a:p>
          <a:p>
            <a:pPr>
              <a:spcBef>
                <a:spcPct val="0"/>
              </a:spcBef>
            </a:pPr>
            <a:r>
              <a:rPr lang="cs-CZ" dirty="0" smtClean="0"/>
              <a:t>Choreatické onemocnění (</a:t>
            </a:r>
            <a:r>
              <a:rPr lang="cs-CZ" dirty="0" err="1" smtClean="0"/>
              <a:t>Huntingtonova</a:t>
            </a:r>
            <a:r>
              <a:rPr lang="cs-CZ" dirty="0" smtClean="0"/>
              <a:t> choroba)</a:t>
            </a:r>
          </a:p>
          <a:p>
            <a:pPr>
              <a:spcBef>
                <a:spcPct val="0"/>
              </a:spcBef>
            </a:pPr>
            <a:endParaRPr lang="cs-CZ" dirty="0" smtClean="0"/>
          </a:p>
          <a:p>
            <a:pPr>
              <a:spcBef>
                <a:spcPct val="0"/>
              </a:spcBef>
            </a:pPr>
            <a:endParaRPr lang="cs-CZ" dirty="0" smtClean="0"/>
          </a:p>
          <a:p>
            <a:r>
              <a:rPr lang="en-US" b="1" dirty="0" smtClean="0"/>
              <a:t>Huntington's disease</a:t>
            </a:r>
            <a:r>
              <a:rPr lang="en-US" dirty="0" smtClean="0"/>
              <a:t>, </a:t>
            </a:r>
            <a:r>
              <a:rPr lang="en-US" b="1" dirty="0" smtClean="0"/>
              <a:t>chorea</a:t>
            </a:r>
            <a:r>
              <a:rPr lang="en-US" dirty="0" smtClean="0"/>
              <a:t>, or </a:t>
            </a:r>
            <a:r>
              <a:rPr lang="en-US" b="1" dirty="0" smtClean="0"/>
              <a:t>disorder</a:t>
            </a:r>
            <a:r>
              <a:rPr lang="en-US" dirty="0" smtClean="0"/>
              <a:t> (</a:t>
            </a:r>
            <a:r>
              <a:rPr lang="en-US" b="1" dirty="0" smtClean="0"/>
              <a:t>HD</a:t>
            </a:r>
            <a:r>
              <a:rPr lang="en-US" dirty="0" smtClean="0"/>
              <a:t>), is a </a:t>
            </a:r>
            <a:r>
              <a:rPr lang="en-US" dirty="0" smtClean="0">
                <a:hlinkClick r:id="rId3" action="ppaction://hlinkfile" tooltip="Neurodegenerative disease"/>
              </a:rPr>
              <a:t>neurodegenerative</a:t>
            </a:r>
            <a:r>
              <a:rPr lang="en-US" dirty="0" smtClean="0"/>
              <a:t> </a:t>
            </a:r>
            <a:r>
              <a:rPr lang="en-US" dirty="0" smtClean="0">
                <a:hlinkClick r:id="rId4" action="ppaction://hlinkfile" tooltip="Genetic disorder"/>
              </a:rPr>
              <a:t>genetic disorder</a:t>
            </a:r>
            <a:r>
              <a:rPr lang="en-US" dirty="0" smtClean="0"/>
              <a:t> that affects muscle coordination and leads to </a:t>
            </a:r>
            <a:r>
              <a:rPr lang="en-US" dirty="0" smtClean="0">
                <a:hlinkClick r:id="rId5" action="ppaction://hlinkfile" tooltip="Cognitive"/>
              </a:rPr>
              <a:t>cognitive</a:t>
            </a:r>
            <a:r>
              <a:rPr lang="en-US" dirty="0" smtClean="0"/>
              <a:t> decline and </a:t>
            </a:r>
            <a:r>
              <a:rPr lang="en-US" dirty="0" smtClean="0">
                <a:hlinkClick r:id="rId6" action="ppaction://hlinkfile" tooltip="Dementia"/>
              </a:rPr>
              <a:t>dementia</a:t>
            </a:r>
            <a:r>
              <a:rPr lang="en-US" dirty="0" smtClean="0"/>
              <a:t>. It typically becomes noticeable in middle age. HD is the most common genetic cause of abnormal involuntary writhing movements called </a:t>
            </a:r>
            <a:r>
              <a:rPr lang="en-US" dirty="0" smtClean="0">
                <a:hlinkClick r:id="rId7" action="ppaction://hlinkfile" tooltip="Choreia (disease)"/>
              </a:rPr>
              <a:t>chorea</a:t>
            </a:r>
            <a:r>
              <a:rPr lang="en-US" dirty="0" smtClean="0"/>
              <a:t> and is much more common in people of Western European descent than in those from Asia or Africa. The disease is caused by an </a:t>
            </a:r>
            <a:r>
              <a:rPr lang="en-US" dirty="0" err="1" smtClean="0">
                <a:hlinkClick r:id="rId8" action="ppaction://hlinkfile" tooltip="Autosome"/>
              </a:rPr>
              <a:t>autosomal</a:t>
            </a:r>
            <a:r>
              <a:rPr lang="en-US" dirty="0" smtClean="0"/>
              <a:t> </a:t>
            </a:r>
            <a:r>
              <a:rPr lang="en-US" dirty="0" smtClean="0">
                <a:hlinkClick r:id="rId9" action="ppaction://hlinkfile" tooltip="Dominance (genetics)"/>
              </a:rPr>
              <a:t>dominant</a:t>
            </a:r>
            <a:r>
              <a:rPr lang="en-US" dirty="0" smtClean="0"/>
              <a:t> </a:t>
            </a:r>
            <a:r>
              <a:rPr lang="en-US" dirty="0" smtClean="0">
                <a:hlinkClick r:id="rId10" action="ppaction://hlinkfile" tooltip="Mutation"/>
              </a:rPr>
              <a:t>mutation</a:t>
            </a:r>
            <a:r>
              <a:rPr lang="en-US" dirty="0" smtClean="0"/>
              <a:t> on either of an individual's two copies of a </a:t>
            </a:r>
            <a:r>
              <a:rPr lang="en-US" dirty="0" smtClean="0">
                <a:hlinkClick r:id="rId11" action="ppaction://hlinkfile" tooltip="Gene"/>
              </a:rPr>
              <a:t>gene</a:t>
            </a:r>
            <a:r>
              <a:rPr lang="en-US" dirty="0" smtClean="0"/>
              <a:t> called </a:t>
            </a:r>
            <a:r>
              <a:rPr lang="en-US" dirty="0" err="1" smtClean="0">
                <a:hlinkClick r:id="rId12" action="ppaction://hlinkfile" tooltip="Huntingtin"/>
              </a:rPr>
              <a:t>Huntingtin</a:t>
            </a:r>
            <a:r>
              <a:rPr lang="en-US" dirty="0" smtClean="0"/>
              <a:t>, which means any child of an affected parent has a 50% risk of inheriting the disease. In rare situations where both parents have an affected copy this risk increases to 75%, and when either parent has two affected copies, the risk is 100% (all children will be affected). Physical symptoms of Huntington's disease can begin at any age from infancy to old age, but usually begin between 35 and 44 years of age. About 6% of cases start before the age of 21 years with an </a:t>
            </a:r>
            <a:r>
              <a:rPr lang="en-US" dirty="0" err="1" smtClean="0"/>
              <a:t>akinetic</a:t>
            </a:r>
            <a:r>
              <a:rPr lang="en-US" dirty="0" smtClean="0"/>
              <a:t>-rigid syndrome; they progress faster and vary slightly. The variant is classified as </a:t>
            </a:r>
            <a:r>
              <a:rPr lang="en-US" b="1" dirty="0" smtClean="0"/>
              <a:t>juvenile</a:t>
            </a:r>
            <a:r>
              <a:rPr lang="en-US" dirty="0" smtClean="0"/>
              <a:t>, </a:t>
            </a:r>
            <a:r>
              <a:rPr lang="en-US" b="1" dirty="0" err="1" smtClean="0"/>
              <a:t>akinetic</a:t>
            </a:r>
            <a:r>
              <a:rPr lang="en-US" b="1" dirty="0" smtClean="0"/>
              <a:t>-rigid</a:t>
            </a:r>
            <a:r>
              <a:rPr lang="en-US" dirty="0" smtClean="0"/>
              <a:t> or </a:t>
            </a:r>
            <a:r>
              <a:rPr lang="en-US" b="1" dirty="0" err="1" smtClean="0"/>
              <a:t>Westphal</a:t>
            </a:r>
            <a:r>
              <a:rPr lang="en-US" b="1" dirty="0" smtClean="0"/>
              <a:t> variant HD</a:t>
            </a:r>
            <a:r>
              <a:rPr lang="en-US" dirty="0" smtClean="0"/>
              <a:t>.</a:t>
            </a:r>
          </a:p>
          <a:p>
            <a:r>
              <a:rPr lang="en-US" dirty="0" smtClean="0"/>
              <a:t>The </a:t>
            </a:r>
            <a:r>
              <a:rPr lang="en-US" dirty="0" err="1" smtClean="0"/>
              <a:t>Huntingtin</a:t>
            </a:r>
            <a:r>
              <a:rPr lang="en-US" dirty="0" smtClean="0"/>
              <a:t> gene normally provides the genetic information for a protein that is also called "</a:t>
            </a:r>
            <a:r>
              <a:rPr lang="en-US" dirty="0" err="1" smtClean="0"/>
              <a:t>Huntingtin</a:t>
            </a:r>
            <a:r>
              <a:rPr lang="en-US" dirty="0" smtClean="0"/>
              <a:t>". The mutation of the </a:t>
            </a:r>
            <a:r>
              <a:rPr lang="en-US" dirty="0" err="1" smtClean="0"/>
              <a:t>Huntingtin</a:t>
            </a:r>
            <a:r>
              <a:rPr lang="en-US" dirty="0" smtClean="0"/>
              <a:t> gene codes for a different form of the protein, whose presence results in gradual damage to specific areas of the brain. The exact way this happens is not fully understood. </a:t>
            </a:r>
            <a:r>
              <a:rPr lang="en-US" dirty="0" smtClean="0">
                <a:hlinkClick r:id="rId13" action="ppaction://hlinkfile" tooltip="Genetic testing"/>
              </a:rPr>
              <a:t>Genetic testing</a:t>
            </a:r>
            <a:r>
              <a:rPr lang="en-US" dirty="0" smtClean="0"/>
              <a:t> can be performed at any stage of </a:t>
            </a:r>
            <a:r>
              <a:rPr lang="en-US" dirty="0" smtClean="0">
                <a:hlinkClick r:id="rId14" action="ppaction://hlinkfile" tooltip="Human development (biology)"/>
              </a:rPr>
              <a:t>development</a:t>
            </a:r>
            <a:r>
              <a:rPr lang="en-US" dirty="0" smtClean="0"/>
              <a:t>, even before the onset of symptoms. This raises several ethical debates regarding the age at which an individual is considered mature enough to choose testing, the right of parents to test their children, and confidentiality and disclosure of test results. </a:t>
            </a:r>
            <a:r>
              <a:rPr lang="en-US" dirty="0" smtClean="0">
                <a:hlinkClick r:id="rId15" action="ppaction://hlinkfile" tooltip="Genetic counseling"/>
              </a:rPr>
              <a:t>Genetic counseling</a:t>
            </a:r>
            <a:r>
              <a:rPr lang="en-US" dirty="0" smtClean="0"/>
              <a:t> has developed to inform and aid individuals considering genetic testing and has become a model for other </a:t>
            </a:r>
            <a:r>
              <a:rPr lang="en-US" dirty="0" smtClean="0">
                <a:hlinkClick r:id="rId9" action="ppaction://hlinkfile" tooltip="Dominance (genetics)"/>
              </a:rPr>
              <a:t>genetically dominant</a:t>
            </a:r>
            <a:r>
              <a:rPr lang="en-US" dirty="0" smtClean="0"/>
              <a:t> diseases.</a:t>
            </a:r>
          </a:p>
          <a:p>
            <a:pPr>
              <a:spcBef>
                <a:spcPct val="0"/>
              </a:spcBef>
            </a:pPr>
            <a:endParaRPr lang="cs-CZ" dirty="0" smtClean="0"/>
          </a:p>
          <a:p>
            <a:pPr>
              <a:spcBef>
                <a:spcPct val="0"/>
              </a:spcBef>
            </a:pPr>
            <a:endParaRPr lang="cs-CZ" dirty="0" smtClean="0"/>
          </a:p>
          <a:p>
            <a:pPr>
              <a:spcBef>
                <a:spcPct val="0"/>
              </a:spcBef>
            </a:pPr>
            <a:r>
              <a:rPr lang="cs-CZ" dirty="0" smtClean="0"/>
              <a:t>Podkorová demence (např. demence u Parkinsonovy choroby – neprojevuje se primárně poruchami paměti, ale poruchou exekutivy).</a:t>
            </a:r>
          </a:p>
        </p:txBody>
      </p:sp>
      <p:sp>
        <p:nvSpPr>
          <p:cNvPr id="59395"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256182-FF0D-430F-B196-78FAAD865593}" type="slidenum">
              <a:rPr lang="cs-CZ"/>
              <a:pPr fontAlgn="base">
                <a:spcBef>
                  <a:spcPct val="0"/>
                </a:spcBef>
                <a:spcAft>
                  <a:spcPct val="0"/>
                </a:spcAft>
              </a:pPr>
              <a:t>15</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Proč malý mozek – cerebellum? Podobně</a:t>
            </a:r>
            <a:r>
              <a:rPr lang="cs-CZ" sz="1200" kern="1200" baseline="0" dirty="0" smtClean="0">
                <a:solidFill>
                  <a:schemeClr val="tx1"/>
                </a:solidFill>
                <a:latin typeface="+mn-lt"/>
                <a:ea typeface="+mn-ea"/>
                <a:cs typeface="+mn-cs"/>
              </a:rPr>
              <a:t> jako mozek má dvě hemisféry, kůru z šedé hmoty a vnitřní část z bílé hmoty + jádra.</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Cerebellum. Ze 100 miliard neuronů je polovina z nich v mozečku! </a:t>
            </a:r>
            <a:r>
              <a:rPr lang="cs-CZ" sz="1200" kern="1200" dirty="0" err="1" smtClean="0">
                <a:solidFill>
                  <a:schemeClr val="tx1"/>
                </a:solidFill>
                <a:latin typeface="+mn-lt"/>
                <a:ea typeface="+mn-ea"/>
                <a:cs typeface="+mn-cs"/>
              </a:rPr>
              <a:t>PB</a:t>
            </a:r>
            <a:r>
              <a:rPr lang="cs-CZ" sz="1200" kern="1200" dirty="0" smtClean="0">
                <a:solidFill>
                  <a:schemeClr val="tx1"/>
                </a:solidFill>
                <a:latin typeface="+mn-lt"/>
                <a:ea typeface="+mn-ea"/>
                <a:cs typeface="+mn-cs"/>
              </a:rPr>
              <a:t> jediné </a:t>
            </a:r>
            <a:r>
              <a:rPr lang="cs-CZ" sz="1200" kern="1200" dirty="0" err="1" smtClean="0">
                <a:solidFill>
                  <a:schemeClr val="tx1"/>
                </a:solidFill>
                <a:latin typeface="+mn-lt"/>
                <a:ea typeface="+mn-ea"/>
                <a:cs typeface="+mn-cs"/>
              </a:rPr>
              <a:t>projikují</a:t>
            </a:r>
            <a:r>
              <a:rPr lang="cs-CZ" sz="1200" kern="1200" dirty="0" smtClean="0">
                <a:solidFill>
                  <a:schemeClr val="tx1"/>
                </a:solidFill>
                <a:latin typeface="+mn-lt"/>
                <a:ea typeface="+mn-ea"/>
                <a:cs typeface="+mn-cs"/>
              </a:rPr>
              <a:t> ven z mozečku do kůry, ostatní neurony jsou interneurony! Je tady mnoho integrace. 50-70 miliard neuronů v mozečku, ale jen 15 milionů !!!!! směřuje ven. Velká spousta granulárních buněk integruje, o co jde. Aby mohl dělat koordinovaný pohyb, integruje množství senzorických informací. Má fisury, které rozdělují cerebellum do různých oddílů. Plocha mozečku činí asi 75% plochy mozku! Fisury jsou velmi hluboké.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 Jsou zde motorické i </a:t>
            </a:r>
            <a:r>
              <a:rPr lang="cs-CZ" sz="1200" kern="1200" dirty="0" err="1" smtClean="0">
                <a:solidFill>
                  <a:schemeClr val="tx1"/>
                </a:solidFill>
                <a:latin typeface="+mn-lt"/>
                <a:ea typeface="+mn-ea"/>
                <a:cs typeface="+mn-cs"/>
              </a:rPr>
              <a:t>somatosenzorické</a:t>
            </a:r>
            <a:r>
              <a:rPr lang="cs-CZ" sz="1200" kern="1200" dirty="0" smtClean="0">
                <a:solidFill>
                  <a:schemeClr val="tx1"/>
                </a:solidFill>
                <a:latin typeface="+mn-lt"/>
                <a:ea typeface="+mn-ea"/>
                <a:cs typeface="+mn-cs"/>
              </a:rPr>
              <a:t> mapy!</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Mozeček se více aktivuje při nových než naučených sekvencí.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Účastní se činností, které jsou</a:t>
            </a:r>
            <a:r>
              <a:rPr lang="cs-CZ" sz="1200" kern="1200" baseline="0" dirty="0" smtClean="0">
                <a:solidFill>
                  <a:schemeClr val="tx1"/>
                </a:solidFill>
                <a:latin typeface="+mn-lt"/>
                <a:ea typeface="+mn-ea"/>
                <a:cs typeface="+mn-cs"/>
              </a:rPr>
              <a:t> podkladem poznávacích funkcí a emotivity. Je zpětnovazebně prostřednictvím talamu spojen s mnoha mozkovými oblastmi: </a:t>
            </a:r>
            <a:r>
              <a:rPr lang="cs-CZ" sz="1200" kern="1200" baseline="0" dirty="0" err="1" smtClean="0">
                <a:solidFill>
                  <a:schemeClr val="tx1"/>
                </a:solidFill>
                <a:latin typeface="+mn-lt"/>
                <a:ea typeface="+mn-ea"/>
                <a:cs typeface="+mn-cs"/>
              </a:rPr>
              <a:t>PRC</a:t>
            </a:r>
            <a:r>
              <a:rPr lang="cs-CZ" sz="1200" kern="1200" baseline="0" dirty="0" smtClean="0">
                <a:solidFill>
                  <a:schemeClr val="tx1"/>
                </a:solidFill>
                <a:latin typeface="+mn-lt"/>
                <a:ea typeface="+mn-ea"/>
                <a:cs typeface="+mn-cs"/>
              </a:rPr>
              <a:t>, parietální (temenní), temporální (spánkový) lalok, hypotalamus, mozkový kmen….</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baseline="0" dirty="0" smtClean="0">
                <a:solidFill>
                  <a:schemeClr val="tx1"/>
                </a:solidFill>
                <a:latin typeface="+mn-lt"/>
                <a:ea typeface="+mn-ea"/>
                <a:cs typeface="+mn-cs"/>
              </a:rPr>
              <a:t>Koordinace pohybů (aby byly hladké, koordinované).</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Poškození: Tumory mozečku jsou poměrně časté u dětí (astrocyty a </a:t>
            </a:r>
            <a:r>
              <a:rPr lang="cs-CZ" sz="1200" kern="1200" dirty="0" err="1" smtClean="0">
                <a:solidFill>
                  <a:schemeClr val="tx1"/>
                </a:solidFill>
                <a:latin typeface="+mn-lt"/>
                <a:ea typeface="+mn-ea"/>
                <a:cs typeface="+mn-cs"/>
              </a:rPr>
              <a:t>oligodedrocyty</a:t>
            </a:r>
            <a:r>
              <a:rPr lang="cs-CZ" sz="1200" kern="1200" dirty="0" smtClean="0">
                <a:solidFill>
                  <a:schemeClr val="tx1"/>
                </a:solidFill>
                <a:latin typeface="+mn-lt"/>
                <a:ea typeface="+mn-ea"/>
                <a:cs typeface="+mn-cs"/>
              </a:rPr>
              <a:t>). Alkohol: je smrtelný pro </a:t>
            </a:r>
            <a:r>
              <a:rPr lang="cs-CZ" sz="1200" kern="1200" dirty="0" err="1" smtClean="0">
                <a:solidFill>
                  <a:schemeClr val="tx1"/>
                </a:solidFill>
                <a:latin typeface="+mn-lt"/>
                <a:ea typeface="+mn-ea"/>
                <a:cs typeface="+mn-cs"/>
              </a:rPr>
              <a:t>Purkyňovy</a:t>
            </a:r>
            <a:r>
              <a:rPr lang="cs-CZ" sz="1200" kern="1200" dirty="0" smtClean="0">
                <a:solidFill>
                  <a:schemeClr val="tx1"/>
                </a:solidFill>
                <a:latin typeface="+mn-lt"/>
                <a:ea typeface="+mn-ea"/>
                <a:cs typeface="+mn-cs"/>
              </a:rPr>
              <a:t> B v </a:t>
            </a:r>
            <a:r>
              <a:rPr lang="cs-CZ" sz="1200" kern="1200" dirty="0" err="1" smtClean="0">
                <a:solidFill>
                  <a:schemeClr val="tx1"/>
                </a:solidFill>
                <a:latin typeface="+mn-lt"/>
                <a:ea typeface="+mn-ea"/>
                <a:cs typeface="+mn-cs"/>
              </a:rPr>
              <a:t>cerebelu</a:t>
            </a:r>
            <a:r>
              <a:rPr lang="cs-CZ" sz="1200" kern="1200" dirty="0" smtClean="0">
                <a:solidFill>
                  <a:schemeClr val="tx1"/>
                </a:solidFill>
                <a:latin typeface="+mn-lt"/>
                <a:ea typeface="+mn-ea"/>
                <a:cs typeface="+mn-cs"/>
              </a:rPr>
              <a:t>. Alkoholici jsou často nekoordinovaní, i když přestanou pít alkohol.</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Intenční </a:t>
            </a:r>
            <a:r>
              <a:rPr lang="cs-CZ" sz="1200" kern="1200" dirty="0" err="1" smtClean="0">
                <a:solidFill>
                  <a:schemeClr val="tx1"/>
                </a:solidFill>
                <a:latin typeface="+mn-lt"/>
                <a:ea typeface="+mn-ea"/>
                <a:cs typeface="+mn-cs"/>
              </a:rPr>
              <a:t>tremor</a:t>
            </a:r>
            <a:r>
              <a:rPr lang="cs-CZ" sz="1200" kern="1200" dirty="0" smtClean="0">
                <a:solidFill>
                  <a:schemeClr val="tx1"/>
                </a:solidFill>
                <a:latin typeface="+mn-lt"/>
                <a:ea typeface="+mn-ea"/>
                <a:cs typeface="+mn-cs"/>
              </a:rPr>
              <a:t> – </a:t>
            </a:r>
            <a:r>
              <a:rPr lang="cs-CZ" sz="1200" kern="1200" dirty="0" err="1" smtClean="0">
                <a:solidFill>
                  <a:schemeClr val="tx1"/>
                </a:solidFill>
                <a:latin typeface="+mn-lt"/>
                <a:ea typeface="+mn-ea"/>
                <a:cs typeface="+mn-cs"/>
              </a:rPr>
              <a:t>tremor</a:t>
            </a:r>
            <a:r>
              <a:rPr lang="cs-CZ" sz="1200" kern="1200" dirty="0" smtClean="0">
                <a:solidFill>
                  <a:schemeClr val="tx1"/>
                </a:solidFill>
                <a:latin typeface="+mn-lt"/>
                <a:ea typeface="+mn-ea"/>
                <a:cs typeface="+mn-cs"/>
              </a:rPr>
              <a:t> nebo nevolní pohyb viděný na konci pohybu, zvláště když je činěn jemný pohyb.</a:t>
            </a:r>
            <a:r>
              <a:rPr lang="cs-CZ" dirty="0" smtClean="0"/>
              <a:t> </a:t>
            </a:r>
            <a:r>
              <a:rPr lang="cs-CZ" dirty="0" err="1" smtClean="0"/>
              <a:t>Dysmetrie</a:t>
            </a:r>
            <a:r>
              <a:rPr lang="cs-CZ" baseline="0" dirty="0" smtClean="0"/>
              <a:t> – problém odhadnout vzdálenost</a:t>
            </a:r>
            <a:r>
              <a:rPr lang="cs-CZ" dirty="0" smtClean="0"/>
              <a:t> </a:t>
            </a:r>
            <a:r>
              <a:rPr lang="cs-CZ" dirty="0" err="1" smtClean="0"/>
              <a:t>dysdiadochokiesie</a:t>
            </a:r>
            <a:r>
              <a:rPr lang="cs-CZ" dirty="0" smtClean="0"/>
              <a:t> – problém v rychlém sledu opakovat pohyby</a:t>
            </a:r>
            <a:r>
              <a:rPr lang="cs-CZ" baseline="0" dirty="0" smtClean="0"/>
              <a:t> (otáčení dlaní). Ale kupříkladu také </a:t>
            </a:r>
            <a:r>
              <a:rPr lang="cs-CZ" b="1" baseline="0" dirty="0" smtClean="0"/>
              <a:t>dysartrie</a:t>
            </a:r>
            <a:endParaRPr lang="cs-CZ" sz="1200" b="1" kern="1200" dirty="0" smtClean="0">
              <a:solidFill>
                <a:schemeClr val="tx1"/>
              </a:solidFill>
              <a:latin typeface="+mn-lt"/>
              <a:ea typeface="+mn-ea"/>
              <a:cs typeface="+mn-cs"/>
            </a:endParaRP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695F5BE7-86C9-4F18-9FB9-6809C1A8C692}" type="slidenum">
              <a:rPr lang="cs-CZ" smtClean="0"/>
              <a:pPr/>
              <a:t>16</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Nasadili</a:t>
            </a:r>
            <a:r>
              <a:rPr lang="cs-CZ" baseline="0" dirty="0" smtClean="0"/>
              <a:t> speciální brýle s optickými hranoly, které posunuly terč doleva a nechali pokusné subjekty házet šipkami. Zdravé osoby </a:t>
            </a:r>
            <a:r>
              <a:rPr lang="cs-CZ" baseline="0" dirty="0" err="1" smtClean="0"/>
              <a:t>spočátku</a:t>
            </a:r>
            <a:r>
              <a:rPr lang="cs-CZ" baseline="0" dirty="0" smtClean="0"/>
              <a:t> házeli šipky doleva od terče, s každým dalším hodem svou chybu korigovali, až dosáhly určitého stupně adaptace a házeli přesně. Osoby s lézí cerebella se změně nepřizpůsobili a chybu neopravili a šipky házeli stále doleva. Po sejmutí brýlí u </a:t>
            </a:r>
            <a:r>
              <a:rPr lang="cs-CZ" baseline="0" dirty="0" err="1" smtClean="0"/>
              <a:t>zdavých</a:t>
            </a:r>
            <a:r>
              <a:rPr lang="cs-CZ" baseline="0" dirty="0" smtClean="0"/>
              <a:t> osob přetrvávala adaptace na předchozí podmínky a ty proto bez brýlí házeli šipky doprava, než se opět přizpůsobili.  Lidé s lézí </a:t>
            </a:r>
            <a:r>
              <a:rPr lang="cs-CZ" baseline="0" dirty="0" err="1" smtClean="0"/>
              <a:t>cerebela</a:t>
            </a:r>
            <a:r>
              <a:rPr lang="cs-CZ" baseline="0" dirty="0" smtClean="0"/>
              <a:t> neměli s </a:t>
            </a:r>
            <a:r>
              <a:rPr lang="cs-CZ" baseline="0" dirty="0" err="1" smtClean="0"/>
              <a:t>readaptací</a:t>
            </a:r>
            <a:r>
              <a:rPr lang="cs-CZ" baseline="0" dirty="0" smtClean="0"/>
              <a:t> problém, protože se nikdy nepřizpůsobili. </a:t>
            </a:r>
            <a:endParaRPr lang="cs-CZ" dirty="0"/>
          </a:p>
        </p:txBody>
      </p:sp>
      <p:sp>
        <p:nvSpPr>
          <p:cNvPr id="4" name="Zástupný symbol pro číslo snímku 3"/>
          <p:cNvSpPr>
            <a:spLocks noGrp="1"/>
          </p:cNvSpPr>
          <p:nvPr>
            <p:ph type="sldNum" sz="quarter" idx="10"/>
          </p:nvPr>
        </p:nvSpPr>
        <p:spPr/>
        <p:txBody>
          <a:bodyPr/>
          <a:lstStyle/>
          <a:p>
            <a:fld id="{695F5BE7-86C9-4F18-9FB9-6809C1A8C692}" type="slidenum">
              <a:rPr lang="cs-CZ" smtClean="0"/>
              <a:pPr/>
              <a:t>17</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Nejpřesvědčivější</a:t>
            </a:r>
            <a:r>
              <a:rPr lang="cs-CZ" baseline="0" dirty="0" smtClean="0"/>
              <a:t> důkaz, že tyto struktury jsou zapojeny v </a:t>
            </a:r>
            <a:r>
              <a:rPr lang="cs-CZ" baseline="0" dirty="0" err="1" smtClean="0"/>
              <a:t>motorice</a:t>
            </a:r>
            <a:r>
              <a:rPr lang="cs-CZ" baseline="0" dirty="0" smtClean="0"/>
              <a:t>, jsou samozřejmě úzké korelace poškození různých motorických funkcí, při poškození těchto struktur.</a:t>
            </a:r>
          </a:p>
          <a:p>
            <a:endParaRPr lang="cs-CZ" baseline="0" dirty="0" smtClean="0"/>
          </a:p>
          <a:p>
            <a:r>
              <a:rPr lang="cs-CZ" baseline="0" dirty="0" smtClean="0"/>
              <a:t>Motorická aktivita probíhá zpravidla v součinnosti senzorické aktivity, mluvíme proto o </a:t>
            </a:r>
            <a:r>
              <a:rPr lang="cs-CZ" b="1" baseline="0" dirty="0" err="1" smtClean="0"/>
              <a:t>senzomotorice</a:t>
            </a:r>
            <a:r>
              <a:rPr lang="cs-CZ" baseline="0" dirty="0" smtClean="0"/>
              <a:t> nebo </a:t>
            </a:r>
            <a:r>
              <a:rPr lang="cs-CZ" b="1" baseline="0" dirty="0" err="1" smtClean="0"/>
              <a:t>vizuomotorice</a:t>
            </a:r>
            <a:r>
              <a:rPr lang="cs-CZ" baseline="0" dirty="0" smtClean="0"/>
              <a:t>. Poškození parietálních laloků často vede k různým typů apraxií. </a:t>
            </a:r>
          </a:p>
          <a:p>
            <a:endParaRPr lang="cs-CZ" baseline="0" dirty="0" smtClean="0"/>
          </a:p>
          <a:p>
            <a:r>
              <a:rPr lang="cs-CZ" baseline="0" dirty="0" smtClean="0"/>
              <a:t>Tyto systémy pracují paralelně (v součinnosti), hierarchicky  (na úrovni míšních reflexů, nejvyšší místo řízení motoriky je na úrovni </a:t>
            </a:r>
            <a:r>
              <a:rPr lang="cs-CZ" baseline="0" dirty="0" err="1" smtClean="0"/>
              <a:t>neokortexu</a:t>
            </a:r>
            <a:r>
              <a:rPr lang="cs-CZ" baseline="0" dirty="0" smtClean="0"/>
              <a:t>) a </a:t>
            </a:r>
            <a:r>
              <a:rPr lang="cs-CZ" baseline="0" dirty="0" err="1" smtClean="0"/>
              <a:t>integrovaně</a:t>
            </a:r>
            <a:r>
              <a:rPr lang="cs-CZ" baseline="0" dirty="0" smtClean="0"/>
              <a:t> (jednotlivé oblasti se navzájem o své činnosti </a:t>
            </a:r>
            <a:r>
              <a:rPr lang="cs-CZ" baseline="0" dirty="0" err="1" smtClean="0"/>
              <a:t>zpětnovazeně</a:t>
            </a:r>
            <a:r>
              <a:rPr lang="cs-CZ" baseline="0" dirty="0" smtClean="0"/>
              <a:t> informují).</a:t>
            </a:r>
          </a:p>
          <a:p>
            <a:endParaRPr lang="cs-CZ" baseline="0" dirty="0" smtClean="0"/>
          </a:p>
          <a:p>
            <a:r>
              <a:rPr lang="cs-CZ" baseline="0" dirty="0" err="1" smtClean="0"/>
              <a:t>Premotorická</a:t>
            </a:r>
            <a:r>
              <a:rPr lang="cs-CZ" baseline="0" dirty="0" smtClean="0"/>
              <a:t> kůra a primární motorická kůra má </a:t>
            </a:r>
            <a:r>
              <a:rPr lang="cs-CZ" b="1" baseline="0" dirty="0" smtClean="0"/>
              <a:t>motorický slovník </a:t>
            </a:r>
            <a:r>
              <a:rPr lang="cs-CZ" b="0" baseline="0" dirty="0" smtClean="0"/>
              <a:t>– lexikon </a:t>
            </a:r>
            <a:r>
              <a:rPr lang="cs-CZ" b="0" baseline="0" dirty="0" err="1" smtClean="0"/>
              <a:t>premotorické</a:t>
            </a:r>
            <a:r>
              <a:rPr lang="cs-CZ" b="0" baseline="0" dirty="0" smtClean="0"/>
              <a:t> kůry je více komplexní než primární motorické kůry – poškození </a:t>
            </a:r>
            <a:r>
              <a:rPr lang="cs-CZ" b="0" baseline="0" dirty="0" err="1" smtClean="0"/>
              <a:t>premotorické</a:t>
            </a:r>
            <a:r>
              <a:rPr lang="cs-CZ" b="0" baseline="0" dirty="0" smtClean="0"/>
              <a:t> kůry nevede ke svalové slabosti jako u poškození motorické kůry, ale k narušení komplexnějších pohybů. </a:t>
            </a:r>
            <a:endParaRPr lang="cs-CZ" b="1" baseline="0" dirty="0" smtClean="0"/>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695F5BE7-86C9-4F18-9FB9-6809C1A8C692}" type="slidenum">
              <a:rPr lang="cs-CZ" smtClean="0"/>
              <a:pPr/>
              <a:t>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PS</a:t>
            </a:r>
            <a:r>
              <a:rPr lang="cs-CZ" baseline="0" dirty="0" smtClean="0"/>
              <a:t> – Plánování, iniciace a ř</a:t>
            </a:r>
            <a:r>
              <a:rPr lang="cs-CZ" dirty="0" smtClean="0"/>
              <a:t>ízení motoriky,</a:t>
            </a:r>
            <a:r>
              <a:rPr lang="cs-CZ" baseline="0" dirty="0" smtClean="0"/>
              <a:t> EP - </a:t>
            </a:r>
            <a:r>
              <a:rPr lang="cs-CZ" dirty="0" smtClean="0"/>
              <a:t>modulace motoriky</a:t>
            </a:r>
          </a:p>
          <a:p>
            <a:endParaRPr lang="cs-CZ" dirty="0" smtClean="0"/>
          </a:p>
          <a:p>
            <a:r>
              <a:rPr lang="cs-CZ" dirty="0" smtClean="0"/>
              <a:t>Pyramidový – z </a:t>
            </a:r>
            <a:r>
              <a:rPr lang="cs-CZ" dirty="0" err="1" smtClean="0"/>
              <a:t>kortexu</a:t>
            </a:r>
            <a:r>
              <a:rPr lang="cs-CZ" dirty="0" smtClean="0"/>
              <a:t>,</a:t>
            </a:r>
            <a:r>
              <a:rPr lang="cs-CZ" baseline="0" dirty="0" smtClean="0"/>
              <a:t> páteřní míchou do periferie, proto </a:t>
            </a:r>
            <a:r>
              <a:rPr lang="cs-CZ" baseline="0" dirty="0" err="1" smtClean="0"/>
              <a:t>kortikospinální</a:t>
            </a:r>
            <a:r>
              <a:rPr lang="cs-CZ" baseline="0" dirty="0" smtClean="0"/>
              <a:t>.</a:t>
            </a:r>
          </a:p>
          <a:p>
            <a:r>
              <a:rPr lang="cs-CZ" baseline="0" dirty="0" err="1" smtClean="0"/>
              <a:t>Extrapyramidový</a:t>
            </a:r>
            <a:r>
              <a:rPr lang="cs-CZ" baseline="0" dirty="0" smtClean="0"/>
              <a:t> – </a:t>
            </a:r>
            <a:r>
              <a:rPr lang="cs-CZ" baseline="0" dirty="0" err="1" smtClean="0"/>
              <a:t>neprojikuje</a:t>
            </a:r>
            <a:r>
              <a:rPr lang="cs-CZ" baseline="0" dirty="0" smtClean="0"/>
              <a:t> do páteřní míchy, ale ovlivňuje pyramidový systém</a:t>
            </a:r>
            <a:endParaRPr lang="cs-CZ" dirty="0"/>
          </a:p>
        </p:txBody>
      </p:sp>
      <p:sp>
        <p:nvSpPr>
          <p:cNvPr id="4" name="Zástupný symbol pro číslo snímku 3"/>
          <p:cNvSpPr>
            <a:spLocks noGrp="1"/>
          </p:cNvSpPr>
          <p:nvPr>
            <p:ph type="sldNum" sz="quarter" idx="10"/>
          </p:nvPr>
        </p:nvSpPr>
        <p:spPr/>
        <p:txBody>
          <a:bodyPr/>
          <a:lstStyle/>
          <a:p>
            <a:fld id="{695F5BE7-86C9-4F18-9FB9-6809C1A8C692}" type="slidenum">
              <a:rPr lang="cs-CZ" smtClean="0"/>
              <a:pPr/>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Zástupný symbol pro obrázek snímku 1"/>
          <p:cNvSpPr>
            <a:spLocks noGrp="1" noRot="1" noChangeAspect="1"/>
          </p:cNvSpPr>
          <p:nvPr>
            <p:ph type="sldImg"/>
          </p:nvPr>
        </p:nvSpPr>
        <p:spPr bwMode="auto">
          <a:noFill/>
          <a:ln>
            <a:solidFill>
              <a:srgbClr val="000000"/>
            </a:solidFill>
            <a:miter lim="800000"/>
            <a:headEnd/>
            <a:tailEnd/>
          </a:ln>
        </p:spPr>
      </p:sp>
      <p:sp>
        <p:nvSpPr>
          <p:cNvPr id="5222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smtClean="0"/>
              <a:t>Chirurg Wilder Penfield – 1947 dráždil elektrickou sondou odkryté části mozkové kůry epileptických pacientů a sledoval, co se děje. Okcipitální kůra – spatřili blikající světélka, barvy, hvězdy, body, kolečka. Motorická kůra – záškuby svalů, jazyka, Senzitivní kůru, cítili brnění, mrazení apod.</a:t>
            </a:r>
          </a:p>
        </p:txBody>
      </p:sp>
      <p:sp>
        <p:nvSpPr>
          <p:cNvPr id="52227"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D38AFD-3F8F-4698-9B29-32779C972145}" type="slidenum">
              <a:rPr lang="cs-CZ"/>
              <a:pPr fontAlgn="base">
                <a:spcBef>
                  <a:spcPct val="0"/>
                </a:spcBef>
                <a:spcAft>
                  <a:spcPct val="0"/>
                </a:spcAft>
              </a:pPr>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Suplementární</a:t>
            </a:r>
            <a:r>
              <a:rPr lang="cs-CZ" baseline="0" dirty="0" smtClean="0"/>
              <a:t> neboli doplňková.</a:t>
            </a:r>
          </a:p>
          <a:p>
            <a:r>
              <a:rPr lang="cs-CZ" baseline="0" dirty="0" smtClean="0"/>
              <a:t>Předpokládá se, že tyto oblasti produkují většinu volních pohybů.</a:t>
            </a:r>
          </a:p>
          <a:p>
            <a:r>
              <a:rPr lang="cs-CZ" baseline="0" dirty="0" err="1" smtClean="0"/>
              <a:t>Precentrální</a:t>
            </a:r>
            <a:r>
              <a:rPr lang="cs-CZ" baseline="0" dirty="0" smtClean="0"/>
              <a:t> </a:t>
            </a:r>
            <a:r>
              <a:rPr lang="cs-CZ" baseline="0" dirty="0" err="1" smtClean="0"/>
              <a:t>gyrus</a:t>
            </a:r>
            <a:r>
              <a:rPr lang="cs-CZ" baseline="0" dirty="0" smtClean="0"/>
              <a:t> za centrální Rolandovou rýhou, nejvíce posteriorní nebo kaudální část frontálního laloku. </a:t>
            </a:r>
          </a:p>
          <a:p>
            <a:endParaRPr lang="cs-CZ" baseline="0" dirty="0" smtClean="0"/>
          </a:p>
          <a:p>
            <a:r>
              <a:rPr lang="cs-CZ" baseline="0" dirty="0" smtClean="0"/>
              <a:t>Jednodušší a reflexivní pohyby jsou řízeny přímou projekcí ze </a:t>
            </a:r>
            <a:r>
              <a:rPr lang="cs-CZ" baseline="0" dirty="0" err="1" smtClean="0"/>
              <a:t>somatosenzorické</a:t>
            </a:r>
            <a:r>
              <a:rPr lang="cs-CZ" baseline="0" dirty="0" smtClean="0"/>
              <a:t> kůry do motorických oblastí. </a:t>
            </a:r>
            <a:r>
              <a:rPr lang="cs-CZ" baseline="0" dirty="0" err="1" smtClean="0"/>
              <a:t>Složetější</a:t>
            </a:r>
            <a:r>
              <a:rPr lang="cs-CZ" baseline="0" dirty="0" smtClean="0"/>
              <a:t> pohyby, které vyžadují plánování jsou řízeny motorickými plány z </a:t>
            </a:r>
            <a:r>
              <a:rPr lang="cs-CZ" baseline="0" dirty="0" err="1" smtClean="0"/>
              <a:t>prefrontálního</a:t>
            </a:r>
            <a:r>
              <a:rPr lang="cs-CZ" baseline="0" dirty="0" smtClean="0"/>
              <a:t> </a:t>
            </a:r>
            <a:r>
              <a:rPr lang="cs-CZ" baseline="0" dirty="0" err="1" smtClean="0"/>
              <a:t>kortexu</a:t>
            </a:r>
            <a:r>
              <a:rPr lang="cs-CZ" baseline="0" dirty="0" smtClean="0"/>
              <a:t> (kam rovněž </a:t>
            </a:r>
            <a:r>
              <a:rPr lang="cs-CZ" baseline="0" dirty="0" err="1" smtClean="0"/>
              <a:t>projikuje</a:t>
            </a:r>
            <a:r>
              <a:rPr lang="cs-CZ" baseline="0" dirty="0" smtClean="0"/>
              <a:t> </a:t>
            </a:r>
            <a:r>
              <a:rPr lang="cs-CZ" baseline="0" dirty="0" err="1" smtClean="0"/>
              <a:t>somatosenzorická</a:t>
            </a:r>
            <a:r>
              <a:rPr lang="cs-CZ" baseline="0" dirty="0" smtClean="0"/>
              <a:t> kůra). </a:t>
            </a:r>
          </a:p>
          <a:p>
            <a:endParaRPr lang="cs-CZ" baseline="0" dirty="0" smtClean="0"/>
          </a:p>
          <a:p>
            <a:r>
              <a:rPr lang="cs-CZ" baseline="0" dirty="0" smtClean="0"/>
              <a:t>Lidé s poruchami </a:t>
            </a:r>
            <a:r>
              <a:rPr lang="cs-CZ" baseline="0" dirty="0" err="1" smtClean="0"/>
              <a:t>premotorické</a:t>
            </a:r>
            <a:r>
              <a:rPr lang="cs-CZ" baseline="0" dirty="0" smtClean="0"/>
              <a:t> oblasti a </a:t>
            </a:r>
            <a:r>
              <a:rPr lang="cs-CZ" baseline="0" dirty="0" err="1" smtClean="0"/>
              <a:t>SMA</a:t>
            </a:r>
            <a:r>
              <a:rPr lang="cs-CZ" baseline="0" dirty="0" smtClean="0"/>
              <a:t> mají problém koordinovat komplexní činnost dvou rukou (např. při zavazování tkaniček). </a:t>
            </a:r>
            <a:r>
              <a:rPr lang="cs-CZ" baseline="0" dirty="0" err="1" smtClean="0"/>
              <a:t>Timulace</a:t>
            </a:r>
            <a:r>
              <a:rPr lang="cs-CZ" baseline="0" dirty="0" smtClean="0"/>
              <a:t> </a:t>
            </a:r>
            <a:r>
              <a:rPr lang="cs-CZ" baseline="0" dirty="0" err="1" smtClean="0"/>
              <a:t>SMA</a:t>
            </a:r>
            <a:r>
              <a:rPr lang="cs-CZ" baseline="0" dirty="0" smtClean="0"/>
              <a:t> má za následek puzení k činnosti.  Hlavní výstupy ze </a:t>
            </a:r>
            <a:r>
              <a:rPr lang="cs-CZ" baseline="0" dirty="0" err="1" smtClean="0"/>
              <a:t>SMA</a:t>
            </a:r>
            <a:r>
              <a:rPr lang="cs-CZ" baseline="0" dirty="0" smtClean="0"/>
              <a:t> jsou bilaterálně do </a:t>
            </a:r>
            <a:r>
              <a:rPr lang="cs-CZ" baseline="0" dirty="0" err="1" smtClean="0"/>
              <a:t>M1</a:t>
            </a:r>
            <a:r>
              <a:rPr lang="cs-CZ" baseline="0" dirty="0" smtClean="0"/>
              <a:t>, hlavní vstupy jsou z </a:t>
            </a:r>
            <a:r>
              <a:rPr lang="cs-CZ" baseline="0" dirty="0" err="1" smtClean="0"/>
              <a:t>prefrontálního</a:t>
            </a:r>
            <a:r>
              <a:rPr lang="cs-CZ" baseline="0" dirty="0" smtClean="0"/>
              <a:t> </a:t>
            </a:r>
            <a:r>
              <a:rPr lang="cs-CZ" baseline="0" dirty="0" err="1" smtClean="0"/>
              <a:t>kortexu</a:t>
            </a:r>
            <a:r>
              <a:rPr lang="cs-CZ" baseline="0" dirty="0" smtClean="0"/>
              <a:t> a </a:t>
            </a:r>
            <a:r>
              <a:rPr lang="cs-CZ" baseline="0" dirty="0" err="1" smtClean="0"/>
              <a:t>BG</a:t>
            </a:r>
            <a:r>
              <a:rPr lang="cs-CZ" baseline="0" dirty="0" smtClean="0"/>
              <a:t>. Toto uspořádání staví </a:t>
            </a:r>
            <a:r>
              <a:rPr lang="cs-CZ" baseline="0" dirty="0" err="1" smtClean="0"/>
              <a:t>SMA</a:t>
            </a:r>
            <a:r>
              <a:rPr lang="cs-CZ" baseline="0" dirty="0" smtClean="0"/>
              <a:t> do strategické pozice koordinování motorických plánů (které byly </a:t>
            </a:r>
            <a:r>
              <a:rPr lang="cs-CZ" baseline="0" dirty="0" err="1" smtClean="0"/>
              <a:t>BG</a:t>
            </a:r>
            <a:r>
              <a:rPr lang="cs-CZ" baseline="0" dirty="0" smtClean="0"/>
              <a:t> schváleny k vykonání). </a:t>
            </a:r>
            <a:r>
              <a:rPr lang="cs-CZ" baseline="0" dirty="0" err="1" smtClean="0"/>
              <a:t>PMC</a:t>
            </a:r>
            <a:r>
              <a:rPr lang="cs-CZ" baseline="0" dirty="0" smtClean="0"/>
              <a:t> má podobnou roli jako </a:t>
            </a:r>
            <a:r>
              <a:rPr lang="cs-CZ" baseline="0" dirty="0" err="1" smtClean="0"/>
              <a:t>SMA</a:t>
            </a:r>
            <a:r>
              <a:rPr lang="cs-CZ" baseline="0" dirty="0" smtClean="0"/>
              <a:t>, nicméně více koordinuje motorické plány ve vztahu k </a:t>
            </a:r>
            <a:r>
              <a:rPr lang="cs-CZ" b="1" baseline="0" dirty="0" smtClean="0"/>
              <a:t>externím stimulům. </a:t>
            </a:r>
            <a:r>
              <a:rPr lang="cs-CZ" b="0" baseline="0" dirty="0" smtClean="0"/>
              <a:t>Hlavní vstupy jsou z mozečku a parietálního laloku a z </a:t>
            </a:r>
            <a:r>
              <a:rPr lang="cs-CZ" b="0" baseline="0" dirty="0" err="1" smtClean="0"/>
              <a:t>menčí</a:t>
            </a:r>
            <a:r>
              <a:rPr lang="cs-CZ" b="0" baseline="0" dirty="0" smtClean="0"/>
              <a:t> míry oproti </a:t>
            </a:r>
            <a:r>
              <a:rPr lang="cs-CZ" b="0" baseline="0" dirty="0" err="1" smtClean="0"/>
              <a:t>SMA</a:t>
            </a:r>
            <a:r>
              <a:rPr lang="cs-CZ" b="0" baseline="0" dirty="0" smtClean="0"/>
              <a:t> z </a:t>
            </a:r>
            <a:r>
              <a:rPr lang="cs-CZ" b="0" baseline="0" dirty="0" err="1" smtClean="0"/>
              <a:t>prefrontální</a:t>
            </a:r>
            <a:r>
              <a:rPr lang="cs-CZ" b="0" baseline="0" dirty="0" smtClean="0"/>
              <a:t> kůry.</a:t>
            </a:r>
            <a:endParaRPr lang="cs-CZ" b="1" dirty="0"/>
          </a:p>
        </p:txBody>
      </p:sp>
      <p:sp>
        <p:nvSpPr>
          <p:cNvPr id="4" name="Zástupný symbol pro číslo snímku 3"/>
          <p:cNvSpPr>
            <a:spLocks noGrp="1"/>
          </p:cNvSpPr>
          <p:nvPr>
            <p:ph type="sldNum" sz="quarter" idx="10"/>
          </p:nvPr>
        </p:nvSpPr>
        <p:spPr/>
        <p:txBody>
          <a:bodyPr/>
          <a:lstStyle/>
          <a:p>
            <a:fld id="{695F5BE7-86C9-4F18-9FB9-6809C1A8C692}" type="slidenum">
              <a:rPr lang="cs-CZ" smtClean="0"/>
              <a:pPr/>
              <a:t>6</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Větší</a:t>
            </a:r>
            <a:r>
              <a:rPr lang="cs-CZ" baseline="0" dirty="0" smtClean="0"/>
              <a:t> část plochy reálného těla okupuje mnohem méně místa v motorickém </a:t>
            </a:r>
            <a:r>
              <a:rPr lang="cs-CZ" baseline="0" dirty="0" err="1" smtClean="0"/>
              <a:t>kortexu</a:t>
            </a:r>
            <a:r>
              <a:rPr lang="cs-CZ" baseline="0" dirty="0" smtClean="0"/>
              <a:t> než oblasti, které jsou pro pohyb člověka nejdůležitější (tedy prsty a končetiny, ústa). Jiná zvířata používají k manipulaci jiné oblasti těla (slon chobot, pes tlamu, delfín čumák) a jejich kortikální mapa tomu odpovídá. </a:t>
            </a:r>
          </a:p>
          <a:p>
            <a:endParaRPr lang="cs-CZ" baseline="0" dirty="0" smtClean="0"/>
          </a:p>
          <a:p>
            <a:r>
              <a:rPr lang="cs-CZ" baseline="0" dirty="0" err="1" smtClean="0"/>
              <a:t>Wilder</a:t>
            </a:r>
            <a:r>
              <a:rPr lang="cs-CZ" baseline="0" dirty="0" smtClean="0"/>
              <a:t> </a:t>
            </a:r>
            <a:r>
              <a:rPr lang="cs-CZ" baseline="0" dirty="0" err="1" smtClean="0"/>
              <a:t>Penfield</a:t>
            </a:r>
            <a:r>
              <a:rPr lang="cs-CZ" baseline="0" dirty="0" smtClean="0"/>
              <a:t> (padesátá léta, stimuloval kůru malými elektrodami a sledoval pohyby u vigilního operovaného pacienta.</a:t>
            </a:r>
          </a:p>
          <a:p>
            <a:endParaRPr lang="cs-CZ" baseline="0" dirty="0" smtClean="0"/>
          </a:p>
          <a:p>
            <a:r>
              <a:rPr lang="cs-CZ" baseline="0" dirty="0" smtClean="0"/>
              <a:t>Jednoduché pohyby aktivují mnohočetná korová pole. Korová pole jsou integrovanější (navzájem propojená), navzájem se více překrývají. Lokalizované léze proto nevedou k </a:t>
            </a:r>
            <a:r>
              <a:rPr lang="cs-CZ" baseline="0" dirty="0" err="1" smtClean="0"/>
              <a:t>plegii</a:t>
            </a:r>
            <a:r>
              <a:rPr lang="cs-CZ" baseline="0" dirty="0" smtClean="0"/>
              <a:t> dané části, ale zpravidla slabším parézám (oslabení). Jinými slovy: např. pohyby prstů mohou být dosaženy stimulací různých oblastí </a:t>
            </a:r>
            <a:r>
              <a:rPr lang="cs-CZ" baseline="0" dirty="0" err="1" smtClean="0"/>
              <a:t>M1</a:t>
            </a:r>
            <a:r>
              <a:rPr lang="cs-CZ" baseline="0" dirty="0" smtClean="0"/>
              <a:t> a každá buňka </a:t>
            </a:r>
            <a:r>
              <a:rPr lang="cs-CZ" baseline="0" dirty="0" err="1" smtClean="0"/>
              <a:t>M1</a:t>
            </a:r>
            <a:r>
              <a:rPr lang="cs-CZ" baseline="0" dirty="0" smtClean="0"/>
              <a:t> horizontálně </a:t>
            </a:r>
            <a:r>
              <a:rPr lang="cs-CZ" baseline="0" dirty="0" err="1" smtClean="0"/>
              <a:t>projikuje</a:t>
            </a:r>
            <a:r>
              <a:rPr lang="cs-CZ" baseline="0" dirty="0" smtClean="0"/>
              <a:t> k dalším buňkám, z niž mnohé reprezentují jinou tělesnou část. proto je korová reprezentace jednoho prstu aktivní, i když se právě pohybuje jiný prst.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95F5BE7-86C9-4F18-9FB9-6809C1A8C692}" type="slidenum">
              <a:rPr lang="cs-CZ" smtClean="0"/>
              <a:pPr/>
              <a:t>7</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Především v primární</a:t>
            </a:r>
            <a:r>
              <a:rPr lang="cs-CZ" baseline="0" dirty="0" smtClean="0"/>
              <a:t> motorické kůře, ale také v </a:t>
            </a:r>
            <a:r>
              <a:rPr lang="cs-CZ" baseline="0" dirty="0" err="1" smtClean="0"/>
              <a:t>premotorické</a:t>
            </a:r>
            <a:r>
              <a:rPr lang="cs-CZ" baseline="0" dirty="0" smtClean="0"/>
              <a:t> kůře a </a:t>
            </a:r>
            <a:r>
              <a:rPr lang="cs-CZ" baseline="0" dirty="0" err="1" smtClean="0"/>
              <a:t>somatosenzorickém</a:t>
            </a:r>
            <a:r>
              <a:rPr lang="cs-CZ" baseline="0" dirty="0" smtClean="0"/>
              <a:t> </a:t>
            </a:r>
            <a:r>
              <a:rPr lang="cs-CZ" baseline="0" dirty="0" err="1" smtClean="0"/>
              <a:t>kortexu</a:t>
            </a:r>
            <a:r>
              <a:rPr lang="cs-CZ" baseline="0" dirty="0" smtClean="0"/>
              <a:t> (která končí v jádrech </a:t>
            </a:r>
            <a:r>
              <a:rPr lang="cs-CZ" baseline="0" dirty="0" err="1" smtClean="0"/>
              <a:t>ascendentích</a:t>
            </a:r>
            <a:r>
              <a:rPr lang="cs-CZ" baseline="0" dirty="0" smtClean="0"/>
              <a:t> senzorických drah a moduluje senzorické informace, které přicházejí do </a:t>
            </a:r>
            <a:r>
              <a:rPr lang="cs-CZ" baseline="0" dirty="0" err="1" smtClean="0"/>
              <a:t>neokortexu</a:t>
            </a:r>
            <a:r>
              <a:rPr lang="cs-CZ" baseline="0" dirty="0" smtClean="0"/>
              <a:t>). </a:t>
            </a:r>
          </a:p>
          <a:p>
            <a:endParaRPr lang="cs-CZ" baseline="0" dirty="0" smtClean="0"/>
          </a:p>
          <a:p>
            <a:r>
              <a:rPr lang="cs-CZ" b="1" baseline="0" dirty="0" err="1" smtClean="0"/>
              <a:t>Ventro</a:t>
            </a:r>
            <a:r>
              <a:rPr lang="cs-CZ" b="1" baseline="0" dirty="0" smtClean="0"/>
              <a:t>-mediální </a:t>
            </a:r>
            <a:r>
              <a:rPr lang="cs-CZ" baseline="0" dirty="0" smtClean="0"/>
              <a:t>– ze středního mozku a mozkového kmene a </a:t>
            </a:r>
            <a:r>
              <a:rPr lang="cs-CZ" baseline="0" dirty="0" err="1" smtClean="0"/>
              <a:t>projikuje</a:t>
            </a:r>
            <a:r>
              <a:rPr lang="cs-CZ" baseline="0" dirty="0" smtClean="0"/>
              <a:t> do proximálních oblastí trupu, ramen a krku – pomáhá udržovat rovnováhu, koordinuje oční pohyby v relaci k postoji těla.</a:t>
            </a:r>
          </a:p>
          <a:p>
            <a:r>
              <a:rPr lang="cs-CZ" b="1" baseline="0" dirty="0" err="1" smtClean="0"/>
              <a:t>Rubro</a:t>
            </a:r>
            <a:r>
              <a:rPr lang="cs-CZ" b="1" baseline="0" dirty="0" smtClean="0"/>
              <a:t>-spinální </a:t>
            </a:r>
            <a:r>
              <a:rPr lang="cs-CZ" baseline="0" dirty="0" smtClean="0"/>
              <a:t>– ze </a:t>
            </a:r>
            <a:r>
              <a:rPr lang="cs-CZ" baseline="0" dirty="0" err="1" smtClean="0"/>
              <a:t>substancia</a:t>
            </a:r>
            <a:r>
              <a:rPr lang="cs-CZ" baseline="0" dirty="0" smtClean="0"/>
              <a:t> ruber ve středním mozku (</a:t>
            </a:r>
            <a:r>
              <a:rPr lang="cs-CZ" baseline="0" dirty="0" err="1" smtClean="0"/>
              <a:t>aferentace</a:t>
            </a:r>
            <a:r>
              <a:rPr lang="cs-CZ" baseline="0" dirty="0" smtClean="0"/>
              <a:t> z M a cerebella), její projekce jsou hlavně k distálním částem končetin vyjma prstů a její hlavní funkcí jsou pokládány pohyby  končetin nezávislé na pohybech trupu. </a:t>
            </a:r>
          </a:p>
          <a:p>
            <a:r>
              <a:rPr lang="cs-CZ" baseline="0" dirty="0" smtClean="0"/>
              <a:t> </a:t>
            </a:r>
            <a:endParaRPr lang="cs-CZ" dirty="0"/>
          </a:p>
        </p:txBody>
      </p:sp>
      <p:sp>
        <p:nvSpPr>
          <p:cNvPr id="4" name="Zástupný symbol pro číslo snímku 3"/>
          <p:cNvSpPr>
            <a:spLocks noGrp="1"/>
          </p:cNvSpPr>
          <p:nvPr>
            <p:ph type="sldNum" sz="quarter" idx="10"/>
          </p:nvPr>
        </p:nvSpPr>
        <p:spPr/>
        <p:txBody>
          <a:bodyPr/>
          <a:lstStyle/>
          <a:p>
            <a:fld id="{695F5BE7-86C9-4F18-9FB9-6809C1A8C692}" type="slidenum">
              <a:rPr lang="cs-CZ" smtClean="0"/>
              <a:pPr/>
              <a:t>8</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Kontralaterálně</a:t>
            </a:r>
          </a:p>
          <a:p>
            <a:endParaRPr lang="cs-CZ" dirty="0" smtClean="0"/>
          </a:p>
          <a:p>
            <a:r>
              <a:rPr lang="cs-CZ" baseline="0" dirty="0" smtClean="0"/>
              <a:t>Lokalizované léze proto nevedou k </a:t>
            </a:r>
            <a:r>
              <a:rPr lang="cs-CZ" baseline="0" dirty="0" err="1" smtClean="0"/>
              <a:t>plegii</a:t>
            </a:r>
            <a:r>
              <a:rPr lang="cs-CZ" baseline="0" dirty="0" smtClean="0"/>
              <a:t> dané části, ale zpravidla slabším parézám (snížený stupeň svalové síly na končetinách jedné strany těla oslabení). </a:t>
            </a:r>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95F5BE7-86C9-4F18-9FB9-6809C1A8C692}" type="slidenum">
              <a:rPr lang="cs-CZ" smtClean="0"/>
              <a:pPr/>
              <a:t>9</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Šedá </a:t>
            </a:r>
            <a:r>
              <a:rPr lang="cs-CZ" dirty="0" err="1" smtClean="0"/>
              <a:t>hnmta</a:t>
            </a:r>
            <a:r>
              <a:rPr lang="cs-CZ" dirty="0" smtClean="0"/>
              <a:t> je organizovaná</a:t>
            </a:r>
            <a:r>
              <a:rPr lang="cs-CZ" baseline="0" dirty="0" smtClean="0"/>
              <a:t> do tvaru motýlka</a:t>
            </a:r>
            <a:r>
              <a:rPr lang="cs-CZ" baseline="0" dirty="0" smtClean="0"/>
              <a:t>… </a:t>
            </a:r>
            <a:r>
              <a:rPr lang="cs-CZ" baseline="0" dirty="0" err="1" smtClean="0"/>
              <a:t>omouští</a:t>
            </a:r>
            <a:r>
              <a:rPr lang="cs-CZ" baseline="0" dirty="0" smtClean="0"/>
              <a:t> v předních rozích </a:t>
            </a:r>
            <a:r>
              <a:rPr lang="cs-CZ" baseline="0" dirty="0" err="1" smtClean="0"/>
              <a:t>mííšních</a:t>
            </a:r>
            <a:endParaRPr lang="cs-CZ" baseline="0" dirty="0" smtClean="0"/>
          </a:p>
          <a:p>
            <a:endParaRPr lang="cs-CZ" baseline="0" dirty="0" smtClean="0"/>
          </a:p>
          <a:p>
            <a:r>
              <a:rPr lang="cs-CZ" baseline="0" dirty="0" err="1" smtClean="0"/>
              <a:t>Kvadruplegie</a:t>
            </a:r>
            <a:r>
              <a:rPr lang="cs-CZ" baseline="0" dirty="0" smtClean="0"/>
              <a:t> (Tetraplegie) vzniká narušením na úrovni </a:t>
            </a:r>
            <a:r>
              <a:rPr lang="cs-CZ" baseline="0" dirty="0" err="1" smtClean="0"/>
              <a:t>C4</a:t>
            </a:r>
            <a:r>
              <a:rPr lang="cs-CZ" baseline="0" dirty="0" smtClean="0"/>
              <a:t>. Paraplegie zřídka při bilaterálním poškození mozku….</a:t>
            </a:r>
          </a:p>
          <a:p>
            <a:endParaRPr lang="cs-CZ" baseline="0" dirty="0" smtClean="0"/>
          </a:p>
          <a:p>
            <a:endParaRPr lang="cs-CZ" dirty="0"/>
          </a:p>
        </p:txBody>
      </p:sp>
      <p:sp>
        <p:nvSpPr>
          <p:cNvPr id="4" name="Zástupný symbol pro číslo snímku 3"/>
          <p:cNvSpPr>
            <a:spLocks noGrp="1"/>
          </p:cNvSpPr>
          <p:nvPr>
            <p:ph type="sldNum" sz="quarter" idx="10"/>
          </p:nvPr>
        </p:nvSpPr>
        <p:spPr/>
        <p:txBody>
          <a:bodyPr/>
          <a:lstStyle/>
          <a:p>
            <a:fld id="{695F5BE7-86C9-4F18-9FB9-6809C1A8C692}" type="slidenum">
              <a:rPr lang="cs-CZ" smtClean="0"/>
              <a:pPr/>
              <a:t>10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8387ACED-7835-492A-A65F-94DB95E89988}" type="datetimeFigureOut">
              <a:rPr lang="cs-CZ" smtClean="0"/>
              <a:pPr/>
              <a:t>18.5.2011</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D3553A6B-411E-4C63-8E90-166E3F3AD09A}"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387ACED-7835-492A-A65F-94DB95E89988}" type="datetimeFigureOut">
              <a:rPr lang="cs-CZ" smtClean="0"/>
              <a:pPr/>
              <a:t>18.5.2011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553A6B-411E-4C63-8E90-166E3F3AD09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387ACED-7835-492A-A65F-94DB95E89988}" type="datetimeFigureOut">
              <a:rPr lang="cs-CZ" smtClean="0"/>
              <a:pPr/>
              <a:t>18.5.2011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553A6B-411E-4C63-8E90-166E3F3AD09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387ACED-7835-492A-A65F-94DB95E89988}" type="datetimeFigureOut">
              <a:rPr lang="cs-CZ" smtClean="0"/>
              <a:pPr/>
              <a:t>18.5.2011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553A6B-411E-4C63-8E90-166E3F3AD09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8387ACED-7835-492A-A65F-94DB95E89988}" type="datetimeFigureOut">
              <a:rPr lang="cs-CZ" smtClean="0"/>
              <a:pPr/>
              <a:t>18.5.2011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553A6B-411E-4C63-8E90-166E3F3AD09A}"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8387ACED-7835-492A-A65F-94DB95E89988}" type="datetimeFigureOut">
              <a:rPr lang="cs-CZ" smtClean="0"/>
              <a:pPr/>
              <a:t>18.5.2011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3553A6B-411E-4C63-8E90-166E3F3AD09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8387ACED-7835-492A-A65F-94DB95E89988}" type="datetimeFigureOut">
              <a:rPr lang="cs-CZ" smtClean="0"/>
              <a:pPr/>
              <a:t>18.5.2011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3553A6B-411E-4C63-8E90-166E3F3AD09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8387ACED-7835-492A-A65F-94DB95E89988}" type="datetimeFigureOut">
              <a:rPr lang="cs-CZ" smtClean="0"/>
              <a:pPr/>
              <a:t>18.5.2011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3553A6B-411E-4C63-8E90-166E3F3AD09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387ACED-7835-492A-A65F-94DB95E89988}" type="datetimeFigureOut">
              <a:rPr lang="cs-CZ" smtClean="0"/>
              <a:pPr/>
              <a:t>18.5.2011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3553A6B-411E-4C63-8E90-166E3F3AD09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8387ACED-7835-492A-A65F-94DB95E89988}" type="datetimeFigureOut">
              <a:rPr lang="cs-CZ" smtClean="0"/>
              <a:pPr/>
              <a:t>18.5.2011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3553A6B-411E-4C63-8E90-166E3F3AD09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8387ACED-7835-492A-A65F-94DB95E89988}" type="datetimeFigureOut">
              <a:rPr lang="cs-CZ" smtClean="0"/>
              <a:pPr/>
              <a:t>18.5.2011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D3553A6B-411E-4C63-8E90-166E3F3AD09A}"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387ACED-7835-492A-A65F-94DB95E89988}" type="datetimeFigureOut">
              <a:rPr lang="cs-CZ" smtClean="0"/>
              <a:pPr/>
              <a:t>18.5.2011</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553A6B-411E-4C63-8E90-166E3F3AD09A}"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28596" y="1316736"/>
            <a:ext cx="8143932" cy="1362456"/>
          </a:xfrm>
        </p:spPr>
        <p:txBody>
          <a:bodyPr/>
          <a:lstStyle/>
          <a:p>
            <a:pPr algn="ctr" eaLnBrk="1" fontAlgn="auto" hangingPunct="1">
              <a:spcAft>
                <a:spcPts val="0"/>
              </a:spcAft>
              <a:defRPr/>
            </a:pPr>
            <a:r>
              <a:rPr lang="cs-CZ" dirty="0" smtClean="0"/>
              <a:t>MOTORICKÝ SYSTÉM</a:t>
            </a:r>
            <a:endParaRPr lang="cs-CZ" dirty="0"/>
          </a:p>
        </p:txBody>
      </p:sp>
      <p:sp>
        <p:nvSpPr>
          <p:cNvPr id="16387" name="Zástupný symbol pro text 4"/>
          <p:cNvSpPr>
            <a:spLocks noGrp="1"/>
          </p:cNvSpPr>
          <p:nvPr>
            <p:ph type="body" idx="1"/>
          </p:nvPr>
        </p:nvSpPr>
        <p:spPr>
          <a:xfrm>
            <a:off x="530225" y="3214688"/>
            <a:ext cx="7772400" cy="2214562"/>
          </a:xfrm>
        </p:spPr>
        <p:txBody>
          <a:bodyPr/>
          <a:lstStyle/>
          <a:p>
            <a:pPr algn="ctr" eaLnBrk="1" hangingPunct="1">
              <a:buFont typeface="Arial" charset="0"/>
              <a:buChar char="•"/>
            </a:pPr>
            <a:r>
              <a:rPr lang="cs-CZ" smtClean="0"/>
              <a:t> Stavba</a:t>
            </a:r>
          </a:p>
          <a:p>
            <a:pPr algn="ctr" eaLnBrk="1" hangingPunct="1">
              <a:buFont typeface="Arial" charset="0"/>
              <a:buChar char="•"/>
            </a:pPr>
            <a:r>
              <a:rPr lang="cs-CZ" smtClean="0"/>
              <a:t>Funkce</a:t>
            </a:r>
          </a:p>
          <a:p>
            <a:pPr algn="ctr" eaLnBrk="1" hangingPunct="1"/>
            <a:endParaRPr lang="cs-CZ"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785926"/>
            <a:ext cx="2900354" cy="4786346"/>
          </a:xfrm>
        </p:spPr>
        <p:txBody>
          <a:bodyPr>
            <a:normAutofit fontScale="77500" lnSpcReduction="20000"/>
          </a:bodyPr>
          <a:lstStyle/>
          <a:p>
            <a:r>
              <a:rPr lang="cs-CZ" dirty="0" smtClean="0"/>
              <a:t>Šedá a bílá hmota</a:t>
            </a:r>
          </a:p>
          <a:p>
            <a:pPr>
              <a:defRPr/>
            </a:pPr>
            <a:r>
              <a:rPr lang="cs-CZ" dirty="0" err="1" smtClean="0"/>
              <a:t>Somatotopická</a:t>
            </a:r>
            <a:r>
              <a:rPr lang="cs-CZ" dirty="0" smtClean="0"/>
              <a:t> organizace nižších </a:t>
            </a:r>
            <a:r>
              <a:rPr lang="cs-CZ" dirty="0" err="1" smtClean="0"/>
              <a:t>motoneuronů</a:t>
            </a:r>
            <a:r>
              <a:rPr lang="cs-CZ" dirty="0" smtClean="0"/>
              <a:t> na příčném řezu páteří v předním rohu míšním</a:t>
            </a:r>
          </a:p>
          <a:p>
            <a:pPr>
              <a:defRPr/>
            </a:pPr>
            <a:r>
              <a:rPr lang="cs-CZ" dirty="0" err="1" smtClean="0"/>
              <a:t>Motoneurony</a:t>
            </a:r>
            <a:r>
              <a:rPr lang="cs-CZ" dirty="0" smtClean="0"/>
              <a:t> </a:t>
            </a:r>
            <a:r>
              <a:rPr lang="cs-CZ" dirty="0" err="1" smtClean="0"/>
              <a:t>inervující</a:t>
            </a:r>
            <a:r>
              <a:rPr lang="cs-CZ" dirty="0" smtClean="0"/>
              <a:t> axiální svaly jsou lokalizovány mediálně</a:t>
            </a:r>
          </a:p>
          <a:p>
            <a:pPr>
              <a:defRPr/>
            </a:pPr>
            <a:r>
              <a:rPr lang="cs-CZ" dirty="0" err="1" smtClean="0"/>
              <a:t>Motoneurony</a:t>
            </a:r>
            <a:r>
              <a:rPr lang="cs-CZ" dirty="0" smtClean="0"/>
              <a:t> </a:t>
            </a:r>
            <a:r>
              <a:rPr lang="cs-CZ" dirty="0" err="1" smtClean="0"/>
              <a:t>inervující</a:t>
            </a:r>
            <a:r>
              <a:rPr lang="cs-CZ" dirty="0" smtClean="0"/>
              <a:t> distální svaly jsou lokalizovány laterálně</a:t>
            </a:r>
          </a:p>
          <a:p>
            <a:r>
              <a:rPr lang="cs-CZ" dirty="0" smtClean="0"/>
              <a:t>Porucha: paraparéza, paraplegie a </a:t>
            </a:r>
            <a:r>
              <a:rPr lang="cs-CZ" dirty="0" err="1" smtClean="0"/>
              <a:t>kvadruparéza</a:t>
            </a:r>
            <a:r>
              <a:rPr lang="cs-CZ" dirty="0" smtClean="0"/>
              <a:t>, </a:t>
            </a:r>
            <a:r>
              <a:rPr lang="cs-CZ" dirty="0" err="1" smtClean="0"/>
              <a:t>kvadruplegie</a:t>
            </a:r>
            <a:endParaRPr lang="cs-CZ" dirty="0"/>
          </a:p>
        </p:txBody>
      </p:sp>
      <p:pic>
        <p:nvPicPr>
          <p:cNvPr id="6147" name="Picture 3"/>
          <p:cNvPicPr>
            <a:picLocks noChangeAspect="1" noChangeArrowheads="1"/>
          </p:cNvPicPr>
          <p:nvPr/>
        </p:nvPicPr>
        <p:blipFill>
          <a:blip r:embed="rId3"/>
          <a:srcRect/>
          <a:stretch>
            <a:fillRect/>
          </a:stretch>
        </p:blipFill>
        <p:spPr bwMode="auto">
          <a:xfrm>
            <a:off x="3376416" y="1714488"/>
            <a:ext cx="5767584" cy="4814903"/>
          </a:xfrm>
          <a:prstGeom prst="rect">
            <a:avLst/>
          </a:prstGeom>
          <a:noFill/>
          <a:ln w="9525">
            <a:noFill/>
            <a:miter lim="800000"/>
            <a:headEnd/>
            <a:tailEnd/>
          </a:ln>
          <a:effectLst/>
        </p:spPr>
      </p:pic>
      <p:sp>
        <p:nvSpPr>
          <p:cNvPr id="6" name="Nadpis 1"/>
          <p:cNvSpPr txBox="1">
            <a:spLocks/>
          </p:cNvSpPr>
          <p:nvPr/>
        </p:nvSpPr>
        <p:spPr>
          <a:xfrm>
            <a:off x="428596" y="714356"/>
            <a:ext cx="8229600" cy="795338"/>
          </a:xfrm>
          <a:prstGeom prst="rect">
            <a:avLst/>
          </a:prstGeom>
        </p:spPr>
        <p:txBody>
          <a:bodyPr vert="horz" lIns="0" rIns="0" bIns="0" anchor="b">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cs-CZ" sz="5000" dirty="0" smtClean="0">
                <a:solidFill>
                  <a:schemeClr val="tx2"/>
                </a:solidFill>
                <a:latin typeface="+mj-lt"/>
                <a:ea typeface="+mj-ea"/>
                <a:cs typeface="+mj-cs"/>
              </a:rPr>
              <a:t>Hřbetní mícha </a:t>
            </a:r>
            <a:r>
              <a:rPr kumimoji="0" lang="cs-CZ" sz="2700" i="0" u="none" strike="noStrike" kern="1200" cap="none" spc="0" normalizeH="0" baseline="0" noProof="0" dirty="0" smtClean="0">
                <a:ln>
                  <a:noFill/>
                </a:ln>
                <a:solidFill>
                  <a:schemeClr val="tx2"/>
                </a:solidFill>
                <a:effectLst/>
                <a:uLnTx/>
                <a:uFillTx/>
                <a:latin typeface="+mj-lt"/>
                <a:ea typeface="+mj-ea"/>
                <a:cs typeface="+mj-cs"/>
              </a:rPr>
              <a:t>(</a:t>
            </a:r>
            <a:r>
              <a:rPr kumimoji="0" lang="cs-CZ" sz="2700" i="0" u="none" strike="noStrike" kern="1200" cap="none" spc="0" normalizeH="0" baseline="0" noProof="0" dirty="0" err="1" smtClean="0">
                <a:ln>
                  <a:noFill/>
                </a:ln>
                <a:solidFill>
                  <a:schemeClr val="tx2"/>
                </a:solidFill>
                <a:effectLst/>
                <a:uLnTx/>
                <a:uFillTx/>
                <a:latin typeface="+mj-lt"/>
                <a:ea typeface="+mj-ea"/>
                <a:cs typeface="+mj-cs"/>
              </a:rPr>
              <a:t>medulla</a:t>
            </a:r>
            <a:r>
              <a:rPr kumimoji="0" lang="cs-CZ" sz="2700" i="0" u="none" strike="noStrike" kern="1200" cap="none" spc="0" normalizeH="0" baseline="0" noProof="0" dirty="0" smtClean="0">
                <a:ln>
                  <a:noFill/>
                </a:ln>
                <a:solidFill>
                  <a:schemeClr val="tx2"/>
                </a:solidFill>
                <a:effectLst/>
                <a:uLnTx/>
                <a:uFillTx/>
                <a:latin typeface="+mj-lt"/>
                <a:ea typeface="+mj-ea"/>
                <a:cs typeface="+mj-cs"/>
              </a:rPr>
              <a:t> </a:t>
            </a:r>
            <a:r>
              <a:rPr kumimoji="0" lang="cs-CZ" sz="2700" i="0" u="none" strike="noStrike" kern="1200" cap="none" spc="0" normalizeH="0" baseline="0" noProof="0" dirty="0" err="1" smtClean="0">
                <a:ln>
                  <a:noFill/>
                </a:ln>
                <a:solidFill>
                  <a:schemeClr val="tx2"/>
                </a:solidFill>
                <a:effectLst/>
                <a:uLnTx/>
                <a:uFillTx/>
                <a:latin typeface="+mj-lt"/>
                <a:ea typeface="+mj-ea"/>
                <a:cs typeface="+mj-cs"/>
              </a:rPr>
              <a:t>spinalis</a:t>
            </a:r>
            <a:r>
              <a:rPr kumimoji="0" lang="cs-CZ" sz="2700" i="0" u="none" strike="noStrike" kern="1200" cap="none" spc="0" normalizeH="0" baseline="0" noProof="0" dirty="0" smtClean="0">
                <a:ln>
                  <a:noFill/>
                </a:ln>
                <a:solidFill>
                  <a:schemeClr val="tx2"/>
                </a:solidFill>
                <a:effectLst/>
                <a:uLnTx/>
                <a:uFillTx/>
                <a:latin typeface="+mj-lt"/>
                <a:ea typeface="+mj-ea"/>
                <a:cs typeface="+mj-cs"/>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Motorická ploténka</a:t>
            </a:r>
            <a:endParaRPr lang="cs-CZ" dirty="0"/>
          </a:p>
        </p:txBody>
      </p:sp>
      <p:sp>
        <p:nvSpPr>
          <p:cNvPr id="3" name="Zástupný symbol pro obsah 2"/>
          <p:cNvSpPr>
            <a:spLocks noGrp="1"/>
          </p:cNvSpPr>
          <p:nvPr>
            <p:ph idx="1"/>
          </p:nvPr>
        </p:nvSpPr>
        <p:spPr>
          <a:xfrm>
            <a:off x="214282" y="1935480"/>
            <a:ext cx="4143404" cy="4389120"/>
          </a:xfrm>
        </p:spPr>
        <p:txBody>
          <a:bodyPr>
            <a:normAutofit fontScale="92500" lnSpcReduction="20000"/>
          </a:bodyPr>
          <a:lstStyle/>
          <a:p>
            <a:r>
              <a:rPr lang="cs-CZ" dirty="0" smtClean="0"/>
              <a:t>Přenos vzruchu z </a:t>
            </a:r>
            <a:r>
              <a:rPr lang="cs-CZ" dirty="0" err="1" smtClean="0"/>
              <a:t>motoneuronu</a:t>
            </a:r>
            <a:r>
              <a:rPr lang="cs-CZ" dirty="0" smtClean="0"/>
              <a:t> na svalové vlákno se uskutečňuje na motorické ploténce, která je chemickou synapsí (acetylcholin) </a:t>
            </a:r>
          </a:p>
          <a:p>
            <a:r>
              <a:rPr lang="cs-CZ" dirty="0" smtClean="0"/>
              <a:t>Kontrakce extensorů způsobují pohyb částí směrem od těla, flexory směrem k tělu </a:t>
            </a:r>
          </a:p>
          <a:p>
            <a:r>
              <a:rPr lang="cs-CZ" dirty="0" smtClean="0"/>
              <a:t>Motorickou jednotku tvoří jeden </a:t>
            </a:r>
            <a:r>
              <a:rPr lang="cs-CZ" dirty="0" err="1" smtClean="0"/>
              <a:t>motoneuron</a:t>
            </a:r>
            <a:r>
              <a:rPr lang="cs-CZ" dirty="0" smtClean="0"/>
              <a:t> a svalová vlákna, které inervuje</a:t>
            </a:r>
            <a:endParaRPr lang="cs-CZ" dirty="0"/>
          </a:p>
        </p:txBody>
      </p:sp>
      <p:pic>
        <p:nvPicPr>
          <p:cNvPr id="8194" name="Picture 2"/>
          <p:cNvPicPr>
            <a:picLocks noChangeAspect="1" noChangeArrowheads="1"/>
          </p:cNvPicPr>
          <p:nvPr/>
        </p:nvPicPr>
        <p:blipFill>
          <a:blip r:embed="rId3"/>
          <a:srcRect/>
          <a:stretch>
            <a:fillRect/>
          </a:stretch>
        </p:blipFill>
        <p:spPr bwMode="auto">
          <a:xfrm>
            <a:off x="4419992" y="2214554"/>
            <a:ext cx="4724008" cy="414340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Nadpis 1"/>
          <p:cNvSpPr>
            <a:spLocks noGrp="1"/>
          </p:cNvSpPr>
          <p:nvPr>
            <p:ph type="title"/>
          </p:nvPr>
        </p:nvSpPr>
        <p:spPr/>
        <p:txBody>
          <a:bodyPr/>
          <a:lstStyle/>
          <a:p>
            <a:pPr algn="ctr"/>
            <a:r>
              <a:rPr lang="cs-CZ" b="1" smtClean="0"/>
              <a:t>BAZÁLNÍ GANGLIA</a:t>
            </a:r>
            <a:endParaRPr lang="cs-CZ" smtClean="0"/>
          </a:p>
        </p:txBody>
      </p:sp>
      <p:sp>
        <p:nvSpPr>
          <p:cNvPr id="3" name="Zástupný symbol pro obsah 2"/>
          <p:cNvSpPr>
            <a:spLocks noGrp="1"/>
          </p:cNvSpPr>
          <p:nvPr>
            <p:ph idx="1"/>
          </p:nvPr>
        </p:nvSpPr>
        <p:spPr>
          <a:xfrm>
            <a:off x="457200" y="1935163"/>
            <a:ext cx="8401050" cy="4922837"/>
          </a:xfrm>
        </p:spPr>
        <p:txBody>
          <a:bodyPr>
            <a:normAutofit fontScale="85000" lnSpcReduction="20000"/>
          </a:bodyPr>
          <a:lstStyle/>
          <a:p>
            <a:pPr marL="274320" indent="-274320" fontAlgn="auto">
              <a:spcAft>
                <a:spcPts val="0"/>
              </a:spcAft>
              <a:buClr>
                <a:schemeClr val="accent3"/>
              </a:buClr>
              <a:buFont typeface="Wingdings 2"/>
              <a:buChar char=""/>
              <a:defRPr/>
            </a:pPr>
            <a:r>
              <a:rPr lang="cs-CZ" b="1" dirty="0" smtClean="0"/>
              <a:t>SPODINOVÉ  UZLINY - bazální ganglia</a:t>
            </a:r>
            <a:endParaRPr lang="cs-CZ" dirty="0" smtClean="0"/>
          </a:p>
          <a:p>
            <a:pPr marL="274320" indent="-274320" fontAlgn="auto">
              <a:spcAft>
                <a:spcPts val="0"/>
              </a:spcAft>
              <a:buClr>
                <a:schemeClr val="accent3"/>
              </a:buClr>
              <a:buFont typeface="Wingdings 2"/>
              <a:buChar char=""/>
              <a:defRPr/>
            </a:pPr>
            <a:r>
              <a:rPr lang="cs-CZ" dirty="0" smtClean="0"/>
              <a:t>Objemné shluky šedé hmoty uložené uvnitř hemisfér</a:t>
            </a:r>
          </a:p>
          <a:p>
            <a:pPr marL="640080" lvl="1" indent="-246888" fontAlgn="auto">
              <a:spcAft>
                <a:spcPts val="0"/>
              </a:spcAft>
              <a:buFont typeface="Wingdings 2"/>
              <a:buChar char=""/>
              <a:defRPr/>
            </a:pPr>
            <a:r>
              <a:rPr lang="cs-CZ" dirty="0" smtClean="0"/>
              <a:t>Žíhané těleso (corpus </a:t>
            </a:r>
            <a:r>
              <a:rPr lang="cs-CZ" dirty="0" err="1" smtClean="0"/>
              <a:t>striatum</a:t>
            </a:r>
            <a:r>
              <a:rPr lang="cs-CZ" dirty="0" smtClean="0"/>
              <a:t>) – složené z </a:t>
            </a:r>
            <a:r>
              <a:rPr lang="cs-CZ" dirty="0" err="1" smtClean="0"/>
              <a:t>nucleus</a:t>
            </a:r>
            <a:r>
              <a:rPr lang="cs-CZ" dirty="0" smtClean="0"/>
              <a:t> </a:t>
            </a:r>
            <a:r>
              <a:rPr lang="cs-CZ" dirty="0" err="1" smtClean="0"/>
              <a:t>caudatus</a:t>
            </a:r>
            <a:r>
              <a:rPr lang="cs-CZ" dirty="0" smtClean="0"/>
              <a:t> (ocasaté jádro) a </a:t>
            </a:r>
            <a:r>
              <a:rPr lang="cs-CZ" dirty="0" err="1" smtClean="0"/>
              <a:t>putamen</a:t>
            </a:r>
            <a:endParaRPr lang="cs-CZ" dirty="0" smtClean="0"/>
          </a:p>
          <a:p>
            <a:pPr marL="640080" lvl="1" indent="-246888" fontAlgn="auto">
              <a:spcAft>
                <a:spcPts val="0"/>
              </a:spcAft>
              <a:buFont typeface="Wingdings 2"/>
              <a:buChar char=""/>
              <a:defRPr/>
            </a:pPr>
            <a:r>
              <a:rPr lang="cs-CZ" dirty="0" smtClean="0"/>
              <a:t>Plášťové jádro (Globus </a:t>
            </a:r>
            <a:r>
              <a:rPr lang="cs-CZ" dirty="0" err="1" smtClean="0"/>
              <a:t>pallidus</a:t>
            </a:r>
            <a:r>
              <a:rPr lang="cs-CZ" dirty="0" smtClean="0"/>
              <a:t>, </a:t>
            </a:r>
            <a:r>
              <a:rPr lang="cs-CZ" dirty="0" err="1" smtClean="0"/>
              <a:t>pallidum</a:t>
            </a:r>
            <a:r>
              <a:rPr lang="cs-CZ" b="1" dirty="0" smtClean="0"/>
              <a:t>)</a:t>
            </a:r>
            <a:r>
              <a:rPr lang="cs-CZ" dirty="0" smtClean="0"/>
              <a:t>– </a:t>
            </a:r>
          </a:p>
          <a:p>
            <a:pPr marL="640080" lvl="1" indent="-246888" fontAlgn="auto">
              <a:spcAft>
                <a:spcPts val="0"/>
              </a:spcAft>
              <a:buFont typeface="Wingdings 2"/>
              <a:buChar char=""/>
              <a:defRPr/>
            </a:pPr>
            <a:r>
              <a:rPr lang="cs-CZ" dirty="0" err="1" smtClean="0"/>
              <a:t>Nucleus</a:t>
            </a:r>
            <a:r>
              <a:rPr lang="cs-CZ" dirty="0" smtClean="0"/>
              <a:t> </a:t>
            </a:r>
            <a:r>
              <a:rPr lang="cs-CZ" dirty="0" err="1" smtClean="0"/>
              <a:t>lentiformis</a:t>
            </a:r>
            <a:r>
              <a:rPr lang="cs-CZ" dirty="0" smtClean="0"/>
              <a:t> (čočkovité jádro) – </a:t>
            </a:r>
            <a:r>
              <a:rPr lang="cs-CZ" dirty="0" err="1" smtClean="0"/>
              <a:t>putamen</a:t>
            </a:r>
            <a:r>
              <a:rPr lang="cs-CZ" dirty="0" smtClean="0"/>
              <a:t> + </a:t>
            </a:r>
            <a:r>
              <a:rPr lang="cs-CZ" dirty="0" err="1" smtClean="0"/>
              <a:t>pallidum</a:t>
            </a:r>
            <a:endParaRPr lang="cs-CZ" dirty="0" smtClean="0"/>
          </a:p>
          <a:p>
            <a:pPr marL="640080" lvl="1" indent="-246888" fontAlgn="auto">
              <a:spcAft>
                <a:spcPts val="0"/>
              </a:spcAft>
              <a:buFont typeface="Wingdings 2"/>
              <a:buChar char=""/>
              <a:defRPr/>
            </a:pPr>
            <a:endParaRPr lang="cs-CZ" b="1" dirty="0" smtClean="0"/>
          </a:p>
          <a:p>
            <a:pPr marL="274320" indent="-274320" fontAlgn="auto">
              <a:spcAft>
                <a:spcPts val="0"/>
              </a:spcAft>
              <a:buClr>
                <a:schemeClr val="accent3"/>
              </a:buClr>
              <a:buFont typeface="Wingdings 2"/>
              <a:buChar char=""/>
              <a:defRPr/>
            </a:pPr>
            <a:r>
              <a:rPr lang="cs-CZ" dirty="0" smtClean="0"/>
              <a:t>Z hlediska spojení a funkcí k nim počítáme ještě </a:t>
            </a:r>
          </a:p>
          <a:p>
            <a:pPr marL="640080" lvl="1" indent="-246888" fontAlgn="auto">
              <a:spcAft>
                <a:spcPts val="0"/>
              </a:spcAft>
              <a:buFont typeface="Wingdings 2"/>
              <a:buChar char=""/>
              <a:defRPr/>
            </a:pPr>
            <a:r>
              <a:rPr lang="cs-CZ" dirty="0" err="1" smtClean="0"/>
              <a:t>Podtalamické</a:t>
            </a:r>
            <a:r>
              <a:rPr lang="cs-CZ" dirty="0" smtClean="0"/>
              <a:t> jádro (</a:t>
            </a:r>
            <a:r>
              <a:rPr lang="cs-CZ" dirty="0" err="1" smtClean="0"/>
              <a:t>Nucleus</a:t>
            </a:r>
            <a:r>
              <a:rPr lang="cs-CZ" dirty="0" smtClean="0"/>
              <a:t> </a:t>
            </a:r>
            <a:r>
              <a:rPr lang="cs-CZ" dirty="0" err="1" smtClean="0"/>
              <a:t>subthalamicus</a:t>
            </a:r>
            <a:r>
              <a:rPr lang="cs-CZ" dirty="0" smtClean="0"/>
              <a:t> ) </a:t>
            </a:r>
            <a:r>
              <a:rPr lang="cs-CZ" b="1" dirty="0" smtClean="0"/>
              <a:t>- </a:t>
            </a:r>
            <a:r>
              <a:rPr lang="cs-CZ" dirty="0" smtClean="0"/>
              <a:t>součást mezimozku</a:t>
            </a:r>
          </a:p>
          <a:p>
            <a:pPr marL="640080" lvl="1" indent="-246888" fontAlgn="auto">
              <a:spcAft>
                <a:spcPts val="0"/>
              </a:spcAft>
              <a:buFont typeface="Wingdings 2"/>
              <a:buChar char=""/>
              <a:defRPr/>
            </a:pPr>
            <a:r>
              <a:rPr lang="cs-CZ" dirty="0" err="1" smtClean="0"/>
              <a:t>Substancia</a:t>
            </a:r>
            <a:r>
              <a:rPr lang="cs-CZ" dirty="0" smtClean="0"/>
              <a:t> </a:t>
            </a:r>
            <a:r>
              <a:rPr lang="cs-CZ" dirty="0" err="1" smtClean="0"/>
              <a:t>nigra</a:t>
            </a:r>
            <a:r>
              <a:rPr lang="cs-CZ" dirty="0" smtClean="0"/>
              <a:t>, </a:t>
            </a:r>
            <a:r>
              <a:rPr lang="cs-CZ" dirty="0" err="1" smtClean="0"/>
              <a:t>nucleus</a:t>
            </a:r>
            <a:r>
              <a:rPr lang="cs-CZ" dirty="0" smtClean="0"/>
              <a:t> Ruber – součást středního mozku</a:t>
            </a:r>
          </a:p>
          <a:p>
            <a:pPr marL="640080" lvl="1" indent="-246888" fontAlgn="auto">
              <a:spcAft>
                <a:spcPts val="0"/>
              </a:spcAft>
              <a:buFont typeface="Wingdings 2"/>
              <a:buChar char=""/>
              <a:defRPr/>
            </a:pPr>
            <a:endParaRPr lang="cs-CZ" dirty="0" smtClean="0"/>
          </a:p>
          <a:p>
            <a:pPr marL="274320" indent="-274320" fontAlgn="auto">
              <a:spcAft>
                <a:spcPts val="0"/>
              </a:spcAft>
              <a:buClr>
                <a:schemeClr val="accent3"/>
              </a:buClr>
              <a:buFont typeface="Wingdings 2"/>
              <a:buChar char=""/>
              <a:defRPr/>
            </a:pPr>
            <a:r>
              <a:rPr lang="cs-CZ" dirty="0" smtClean="0"/>
              <a:t>Z hlediska anatomické k nim můžeme počítat ještě </a:t>
            </a:r>
          </a:p>
          <a:p>
            <a:pPr marL="640080" lvl="1" indent="-246888" fontAlgn="auto">
              <a:spcAft>
                <a:spcPts val="0"/>
              </a:spcAft>
              <a:buFont typeface="Wingdings 2"/>
              <a:buChar char=""/>
              <a:defRPr/>
            </a:pPr>
            <a:r>
              <a:rPr lang="cs-CZ" dirty="0" smtClean="0"/>
              <a:t>Amygdala (funkčně však patří k limbickému systému)</a:t>
            </a:r>
          </a:p>
          <a:p>
            <a:pPr marL="640080" lvl="1" indent="-246888" fontAlgn="auto">
              <a:spcAft>
                <a:spcPts val="0"/>
              </a:spcAft>
              <a:buFont typeface="Wingdings 2"/>
              <a:buChar char=""/>
              <a:defRPr/>
            </a:pPr>
            <a:endParaRPr lang="cs-CZ" dirty="0" smtClean="0"/>
          </a:p>
          <a:p>
            <a:pPr marL="274320" indent="-274320" fontAlgn="auto">
              <a:spcAft>
                <a:spcPts val="0"/>
              </a:spcAft>
              <a:buClr>
                <a:schemeClr val="accent3"/>
              </a:buClr>
              <a:buFont typeface="Wingdings 2"/>
              <a:buChar char=""/>
              <a:defRPr/>
            </a:pPr>
            <a:r>
              <a:rPr lang="cs-CZ" dirty="0" smtClean="0"/>
              <a:t>A další  (</a:t>
            </a:r>
            <a:r>
              <a:rPr lang="cs-CZ" dirty="0" err="1" smtClean="0"/>
              <a:t>nucleus</a:t>
            </a:r>
            <a:r>
              <a:rPr lang="cs-CZ" dirty="0" smtClean="0"/>
              <a:t> </a:t>
            </a:r>
            <a:r>
              <a:rPr lang="cs-CZ" dirty="0" err="1" smtClean="0"/>
              <a:t>accumbens</a:t>
            </a:r>
            <a:r>
              <a:rPr lang="cs-CZ" dirty="0" smtClean="0"/>
              <a:t> (</a:t>
            </a:r>
            <a:r>
              <a:rPr lang="cs-CZ" dirty="0" err="1" smtClean="0"/>
              <a:t>septi</a:t>
            </a:r>
            <a:r>
              <a:rPr lang="cs-CZ" dirty="0" smtClean="0"/>
              <a:t>), </a:t>
            </a:r>
            <a:r>
              <a:rPr lang="cs-CZ" dirty="0" err="1" smtClean="0"/>
              <a:t>bezejmená</a:t>
            </a:r>
            <a:r>
              <a:rPr lang="cs-CZ" dirty="0" smtClean="0"/>
              <a:t> substance)</a:t>
            </a:r>
          </a:p>
          <a:p>
            <a:pPr marL="640080" lvl="1" indent="-246888" fontAlgn="auto">
              <a:spcAft>
                <a:spcPts val="0"/>
              </a:spcAft>
              <a:buFont typeface="Wingdings 2"/>
              <a:buChar char=""/>
              <a:defRPr/>
            </a:pPr>
            <a:endParaRPr lang="cs-CZ"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Nadpis 1"/>
          <p:cNvSpPr>
            <a:spLocks noGrp="1"/>
          </p:cNvSpPr>
          <p:nvPr>
            <p:ph type="title"/>
          </p:nvPr>
        </p:nvSpPr>
        <p:spPr/>
        <p:txBody>
          <a:bodyPr/>
          <a:lstStyle/>
          <a:p>
            <a:r>
              <a:rPr lang="cs-CZ" b="1" smtClean="0"/>
              <a:t>BAZÁLNÍ GANGLIA</a:t>
            </a:r>
            <a:endParaRPr lang="cs-CZ" smtClean="0"/>
          </a:p>
        </p:txBody>
      </p:sp>
      <p:pic>
        <p:nvPicPr>
          <p:cNvPr id="55298" name="Picture 2"/>
          <p:cNvPicPr>
            <a:picLocks noChangeAspect="1" noChangeArrowheads="1"/>
          </p:cNvPicPr>
          <p:nvPr/>
        </p:nvPicPr>
        <p:blipFill>
          <a:blip r:embed="rId3"/>
          <a:srcRect/>
          <a:stretch>
            <a:fillRect/>
          </a:stretch>
        </p:blipFill>
        <p:spPr bwMode="auto">
          <a:xfrm>
            <a:off x="1285875" y="2143125"/>
            <a:ext cx="6192838" cy="394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Nadpis 1"/>
          <p:cNvSpPr>
            <a:spLocks noGrp="1"/>
          </p:cNvSpPr>
          <p:nvPr>
            <p:ph type="title"/>
          </p:nvPr>
        </p:nvSpPr>
        <p:spPr/>
        <p:txBody>
          <a:bodyPr/>
          <a:lstStyle/>
          <a:p>
            <a:pPr algn="ctr"/>
            <a:r>
              <a:rPr lang="cs-CZ" b="1" dirty="0" smtClean="0"/>
              <a:t>BAZÁLNÍ GANGLIA</a:t>
            </a:r>
            <a:endParaRPr lang="cs-CZ" dirty="0" smtClean="0"/>
          </a:p>
        </p:txBody>
      </p:sp>
      <p:sp>
        <p:nvSpPr>
          <p:cNvPr id="3" name="Zástupný symbol pro obsah 2"/>
          <p:cNvSpPr>
            <a:spLocks noGrp="1"/>
          </p:cNvSpPr>
          <p:nvPr>
            <p:ph idx="1"/>
          </p:nvPr>
        </p:nvSpPr>
        <p:spPr>
          <a:xfrm>
            <a:off x="457200" y="1935163"/>
            <a:ext cx="8401050" cy="4922837"/>
          </a:xfrm>
        </p:spPr>
        <p:txBody>
          <a:bodyPr>
            <a:normAutofit fontScale="85000" lnSpcReduction="10000"/>
          </a:bodyPr>
          <a:lstStyle/>
          <a:p>
            <a:pPr marL="274320" indent="-274320" fontAlgn="auto">
              <a:spcAft>
                <a:spcPts val="0"/>
              </a:spcAft>
              <a:buClr>
                <a:schemeClr val="accent3"/>
              </a:buClr>
              <a:buFont typeface="Wingdings 2"/>
              <a:buChar char=""/>
              <a:defRPr/>
            </a:pPr>
            <a:r>
              <a:rPr lang="cs-CZ" b="1" dirty="0" smtClean="0"/>
              <a:t>Spoje:</a:t>
            </a:r>
          </a:p>
          <a:p>
            <a:pPr marL="640080" lvl="1" indent="-246888" fontAlgn="auto">
              <a:spcAft>
                <a:spcPts val="0"/>
              </a:spcAft>
              <a:buFont typeface="Wingdings 2"/>
              <a:buChar char=""/>
              <a:defRPr/>
            </a:pPr>
            <a:r>
              <a:rPr lang="cs-CZ" sz="1700" dirty="0" smtClean="0"/>
              <a:t>Mezi sebou navzájem – zpětnovazebné okruhy</a:t>
            </a:r>
          </a:p>
          <a:p>
            <a:pPr marL="640080" lvl="1" indent="-246888" fontAlgn="auto">
              <a:spcAft>
                <a:spcPts val="0"/>
              </a:spcAft>
              <a:buFont typeface="Wingdings 2"/>
              <a:buChar char=""/>
              <a:defRPr/>
            </a:pPr>
            <a:r>
              <a:rPr lang="cs-CZ" sz="1700" dirty="0" err="1" smtClean="0"/>
              <a:t>Kortex</a:t>
            </a:r>
            <a:r>
              <a:rPr lang="cs-CZ" sz="1700" dirty="0" smtClean="0"/>
              <a:t> (</a:t>
            </a:r>
            <a:r>
              <a:rPr lang="cs-CZ" sz="1700" dirty="0" err="1" smtClean="0"/>
              <a:t>premotorická</a:t>
            </a:r>
            <a:r>
              <a:rPr lang="cs-CZ" sz="1700" dirty="0" smtClean="0"/>
              <a:t> kůra, motorická kůra, </a:t>
            </a:r>
            <a:r>
              <a:rPr lang="cs-CZ" sz="1700" dirty="0" err="1" smtClean="0"/>
              <a:t>somatosenzorická</a:t>
            </a:r>
            <a:r>
              <a:rPr lang="cs-CZ" sz="1700" dirty="0" smtClean="0"/>
              <a:t> kůra, okcipitální a temporální kůra)</a:t>
            </a:r>
          </a:p>
          <a:p>
            <a:pPr marL="640080" lvl="1" indent="-246888" fontAlgn="auto">
              <a:spcAft>
                <a:spcPts val="0"/>
              </a:spcAft>
              <a:buFont typeface="Wingdings 2"/>
              <a:buChar char=""/>
              <a:defRPr/>
            </a:pPr>
            <a:r>
              <a:rPr lang="cs-CZ" sz="1700" dirty="0" smtClean="0"/>
              <a:t>Limbický systém (</a:t>
            </a:r>
            <a:r>
              <a:rPr lang="cs-CZ" sz="1700" dirty="0" err="1" smtClean="0"/>
              <a:t>hypothalamus</a:t>
            </a:r>
            <a:r>
              <a:rPr lang="cs-CZ" sz="1700" dirty="0" smtClean="0"/>
              <a:t>)</a:t>
            </a:r>
          </a:p>
          <a:p>
            <a:pPr marL="640080" lvl="1" indent="-246888" fontAlgn="auto">
              <a:spcAft>
                <a:spcPts val="0"/>
              </a:spcAft>
              <a:buFont typeface="Wingdings 2"/>
              <a:buChar char=""/>
              <a:defRPr/>
            </a:pPr>
            <a:r>
              <a:rPr lang="cs-CZ" sz="1700" dirty="0" smtClean="0"/>
              <a:t>Thalamus</a:t>
            </a:r>
          </a:p>
          <a:p>
            <a:pPr marL="640080" lvl="1" indent="-246888" fontAlgn="auto">
              <a:spcAft>
                <a:spcPts val="0"/>
              </a:spcAft>
              <a:buFont typeface="Wingdings 2"/>
              <a:buChar char=""/>
              <a:defRPr/>
            </a:pPr>
            <a:r>
              <a:rPr lang="cs-CZ" sz="1700" dirty="0" smtClean="0"/>
              <a:t>Retikulární formace</a:t>
            </a:r>
          </a:p>
          <a:p>
            <a:pPr marL="274320" indent="-274320" fontAlgn="auto">
              <a:spcAft>
                <a:spcPts val="0"/>
              </a:spcAft>
              <a:buClr>
                <a:schemeClr val="accent3"/>
              </a:buClr>
              <a:buFont typeface="Wingdings 2"/>
              <a:buChar char=""/>
              <a:defRPr/>
            </a:pPr>
            <a:endParaRPr lang="cs-CZ" b="1" dirty="0" smtClean="0"/>
          </a:p>
          <a:p>
            <a:pPr marL="274320" indent="-274320" fontAlgn="auto">
              <a:spcAft>
                <a:spcPts val="0"/>
              </a:spcAft>
              <a:buClr>
                <a:schemeClr val="accent3"/>
              </a:buClr>
              <a:buFont typeface="Wingdings 2"/>
              <a:buChar char=""/>
              <a:defRPr/>
            </a:pPr>
            <a:r>
              <a:rPr lang="cs-CZ" b="1" dirty="0" smtClean="0"/>
              <a:t>Funkce:</a:t>
            </a:r>
          </a:p>
          <a:p>
            <a:pPr marL="274320" indent="-274320" fontAlgn="auto">
              <a:spcAft>
                <a:spcPts val="0"/>
              </a:spcAft>
              <a:buClr>
                <a:schemeClr val="accent3"/>
              </a:buClr>
              <a:buFont typeface="Wingdings 2"/>
              <a:buChar char=""/>
              <a:defRPr/>
            </a:pPr>
            <a:r>
              <a:rPr lang="cs-CZ" dirty="0" smtClean="0"/>
              <a:t>Součást </a:t>
            </a:r>
            <a:r>
              <a:rPr lang="cs-CZ" b="1" dirty="0" err="1" smtClean="0"/>
              <a:t>extrapyramidového</a:t>
            </a:r>
            <a:r>
              <a:rPr lang="cs-CZ" b="1" dirty="0" smtClean="0"/>
              <a:t> systému </a:t>
            </a:r>
            <a:endParaRPr lang="cs-CZ" dirty="0" smtClean="0"/>
          </a:p>
          <a:p>
            <a:pPr marL="274320" indent="-274320" fontAlgn="auto">
              <a:spcAft>
                <a:spcPts val="0"/>
              </a:spcAft>
              <a:buClr>
                <a:schemeClr val="accent3"/>
              </a:buClr>
              <a:buFont typeface="Wingdings 2"/>
              <a:buChar char=""/>
              <a:defRPr/>
            </a:pPr>
            <a:r>
              <a:rPr lang="cs-CZ" b="1" dirty="0" smtClean="0"/>
              <a:t>Regulují tonus </a:t>
            </a:r>
            <a:r>
              <a:rPr lang="cs-CZ" dirty="0" smtClean="0"/>
              <a:t>(napětí) kosterního svalstva </a:t>
            </a:r>
          </a:p>
          <a:p>
            <a:pPr marL="274320" indent="-274320" fontAlgn="auto">
              <a:spcAft>
                <a:spcPts val="0"/>
              </a:spcAft>
              <a:buClr>
                <a:schemeClr val="accent3"/>
              </a:buClr>
              <a:buFont typeface="Wingdings 2"/>
              <a:buChar char=""/>
              <a:defRPr/>
            </a:pPr>
            <a:r>
              <a:rPr lang="cs-CZ" dirty="0" smtClean="0"/>
              <a:t>Účastní se pohybů při jejich vlastním provádění ale i při jejich přípravě a plánování</a:t>
            </a:r>
          </a:p>
          <a:p>
            <a:pPr marL="274320" indent="-274320" fontAlgn="auto">
              <a:spcAft>
                <a:spcPts val="0"/>
              </a:spcAft>
              <a:buClr>
                <a:schemeClr val="accent3"/>
              </a:buClr>
              <a:buFont typeface="Wingdings 2"/>
              <a:buChar char=""/>
              <a:defRPr/>
            </a:pPr>
            <a:r>
              <a:rPr lang="cs-CZ" dirty="0" smtClean="0"/>
              <a:t>Podílejí se na tvorbě návyků </a:t>
            </a:r>
          </a:p>
          <a:p>
            <a:pPr marL="274320" indent="-274320" fontAlgn="auto">
              <a:spcAft>
                <a:spcPts val="0"/>
              </a:spcAft>
              <a:buClr>
                <a:schemeClr val="accent3"/>
              </a:buClr>
              <a:buFont typeface="Wingdings 2"/>
              <a:buChar char=""/>
              <a:defRPr/>
            </a:pPr>
            <a:r>
              <a:rPr lang="cs-CZ" dirty="0" smtClean="0"/>
              <a:t>Ovlivňují pracovní paměť, pozornost, poznávání, emoce, chování…</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Nadpis 1"/>
          <p:cNvSpPr>
            <a:spLocks noGrp="1"/>
          </p:cNvSpPr>
          <p:nvPr>
            <p:ph type="title"/>
          </p:nvPr>
        </p:nvSpPr>
        <p:spPr/>
        <p:txBody>
          <a:bodyPr/>
          <a:lstStyle/>
          <a:p>
            <a:pPr algn="ctr"/>
            <a:r>
              <a:rPr lang="cs-CZ" b="1" smtClean="0"/>
              <a:t>BAZÁLNÍ GANGLIA</a:t>
            </a:r>
            <a:endParaRPr lang="cs-CZ" smtClean="0"/>
          </a:p>
        </p:txBody>
      </p:sp>
      <p:sp>
        <p:nvSpPr>
          <p:cNvPr id="58370" name="Zástupný symbol pro obsah 2"/>
          <p:cNvSpPr>
            <a:spLocks noGrp="1"/>
          </p:cNvSpPr>
          <p:nvPr>
            <p:ph idx="1"/>
          </p:nvPr>
        </p:nvSpPr>
        <p:spPr>
          <a:xfrm>
            <a:off x="457200" y="1935163"/>
            <a:ext cx="8401050" cy="4922837"/>
          </a:xfrm>
        </p:spPr>
        <p:txBody>
          <a:bodyPr/>
          <a:lstStyle/>
          <a:p>
            <a:r>
              <a:rPr lang="cs-CZ" b="1" dirty="0" smtClean="0"/>
              <a:t>Poškození:</a:t>
            </a:r>
          </a:p>
          <a:p>
            <a:pPr lvl="1"/>
            <a:r>
              <a:rPr lang="cs-CZ" dirty="0" smtClean="0"/>
              <a:t>Subkortikální (podkorová) demence</a:t>
            </a:r>
          </a:p>
          <a:p>
            <a:pPr lvl="1"/>
            <a:r>
              <a:rPr lang="cs-CZ" dirty="0" err="1" smtClean="0"/>
              <a:t>Extrapyramidové</a:t>
            </a:r>
            <a:r>
              <a:rPr lang="cs-CZ" dirty="0" smtClean="0"/>
              <a:t> příznaky:</a:t>
            </a:r>
          </a:p>
          <a:p>
            <a:pPr lvl="2"/>
            <a:r>
              <a:rPr lang="cs-CZ" dirty="0" smtClean="0"/>
              <a:t>Hypotonicko-hyperkinetické syndromy – snížení svalového tonu + nadbytečné mimovolní pohyby (</a:t>
            </a:r>
            <a:r>
              <a:rPr lang="cs-CZ" dirty="0" err="1" smtClean="0"/>
              <a:t>Huntingtonova</a:t>
            </a:r>
            <a:r>
              <a:rPr lang="cs-CZ" dirty="0" smtClean="0"/>
              <a:t> nemoc - chorea)</a:t>
            </a:r>
          </a:p>
          <a:p>
            <a:pPr lvl="2"/>
            <a:r>
              <a:rPr lang="cs-CZ" dirty="0" err="1" smtClean="0"/>
              <a:t>Hypertonicko</a:t>
            </a:r>
            <a:r>
              <a:rPr lang="cs-CZ" dirty="0" smtClean="0"/>
              <a:t>-</a:t>
            </a:r>
            <a:r>
              <a:rPr lang="cs-CZ" dirty="0" err="1" smtClean="0"/>
              <a:t>hypokynetický</a:t>
            </a:r>
            <a:r>
              <a:rPr lang="cs-CZ" dirty="0" smtClean="0"/>
              <a:t> syndrom – zvýšený svalový tonus + snížená hybnost (Parkinsonova porucha)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Mozeček</a:t>
            </a:r>
            <a:endParaRPr lang="cs-CZ" dirty="0"/>
          </a:p>
        </p:txBody>
      </p:sp>
      <p:sp>
        <p:nvSpPr>
          <p:cNvPr id="3" name="Zástupný symbol pro obsah 2"/>
          <p:cNvSpPr>
            <a:spLocks noGrp="1"/>
          </p:cNvSpPr>
          <p:nvPr>
            <p:ph idx="1"/>
          </p:nvPr>
        </p:nvSpPr>
        <p:spPr>
          <a:xfrm>
            <a:off x="457200" y="1935480"/>
            <a:ext cx="8229600" cy="4636792"/>
          </a:xfrm>
        </p:spPr>
        <p:txBody>
          <a:bodyPr>
            <a:normAutofit fontScale="70000" lnSpcReduction="20000"/>
          </a:bodyPr>
          <a:lstStyle/>
          <a:p>
            <a:r>
              <a:rPr lang="cs-CZ" dirty="0" smtClean="0"/>
              <a:t>Ovlivňuje motoriku </a:t>
            </a:r>
            <a:r>
              <a:rPr lang="cs-CZ" dirty="0" err="1" smtClean="0"/>
              <a:t>ipsalaterálně</a:t>
            </a:r>
            <a:endParaRPr lang="cs-CZ" dirty="0" smtClean="0"/>
          </a:p>
          <a:p>
            <a:pPr>
              <a:buNone/>
            </a:pPr>
            <a:endParaRPr lang="cs-CZ" dirty="0" smtClean="0"/>
          </a:p>
          <a:p>
            <a:pPr>
              <a:buNone/>
            </a:pPr>
            <a:r>
              <a:rPr lang="cs-CZ" dirty="0" smtClean="0"/>
              <a:t>Podílí se na:</a:t>
            </a:r>
          </a:p>
          <a:p>
            <a:r>
              <a:rPr lang="cs-CZ" dirty="0" smtClean="0"/>
              <a:t>Klasické podmiňování motorické paměti (viz paměť)</a:t>
            </a:r>
          </a:p>
          <a:p>
            <a:r>
              <a:rPr lang="cs-CZ" dirty="0" smtClean="0"/>
              <a:t>Získávání a udržování motorických dovedností</a:t>
            </a:r>
          </a:p>
          <a:p>
            <a:r>
              <a:rPr lang="cs-CZ" dirty="0" smtClean="0"/>
              <a:t>Udržování rovnováhy  a očních pohybů (viz vestibulární systém)</a:t>
            </a:r>
          </a:p>
          <a:p>
            <a:r>
              <a:rPr lang="cs-CZ" dirty="0" smtClean="0"/>
              <a:t>Koordinace pohybů  (časování, korekce)</a:t>
            </a:r>
          </a:p>
          <a:p>
            <a:pPr lvl="1"/>
            <a:r>
              <a:rPr lang="cs-CZ" dirty="0" smtClean="0"/>
              <a:t>Mozeček dostává z motorické kůry kopii o plánovaném pohybu a ze senzorického systému informaci o reálně provedeném pohybu. Tyto informace porovnává a činí patřičné korekce.</a:t>
            </a:r>
          </a:p>
          <a:p>
            <a:pPr lvl="1"/>
            <a:endParaRPr lang="cs-CZ" dirty="0" smtClean="0"/>
          </a:p>
          <a:p>
            <a:pPr>
              <a:buNone/>
            </a:pPr>
            <a:endParaRPr lang="cs-CZ" dirty="0" smtClean="0"/>
          </a:p>
          <a:p>
            <a:r>
              <a:rPr lang="cs-CZ" dirty="0" smtClean="0"/>
              <a:t>Poznávacích, kognitivních funkcí a emotivitě (viz emoce)</a:t>
            </a:r>
          </a:p>
          <a:p>
            <a:endParaRPr lang="cs-CZ" dirty="0" smtClean="0"/>
          </a:p>
          <a:p>
            <a:r>
              <a:rPr lang="cs-CZ" dirty="0" smtClean="0"/>
              <a:t>Poruchy mozečku: alkoholové závislosti, </a:t>
            </a:r>
            <a:r>
              <a:rPr lang="cs-CZ" dirty="0" err="1" smtClean="0"/>
              <a:t>dysmetrie</a:t>
            </a:r>
            <a:r>
              <a:rPr lang="cs-CZ" dirty="0" smtClean="0"/>
              <a:t>, </a:t>
            </a:r>
            <a:r>
              <a:rPr lang="cs-CZ" dirty="0" err="1" smtClean="0"/>
              <a:t>dysdiadochokiesie</a:t>
            </a:r>
            <a:r>
              <a:rPr lang="cs-CZ" dirty="0" smtClean="0"/>
              <a:t>, intenční </a:t>
            </a:r>
            <a:r>
              <a:rPr lang="cs-CZ" dirty="0" err="1" smtClean="0"/>
              <a:t>tremor</a:t>
            </a:r>
            <a:r>
              <a:rPr lang="cs-CZ" dirty="0" smtClean="0"/>
              <a:t>… </a:t>
            </a:r>
            <a:endParaRPr lang="cs-CZ" dirty="0"/>
          </a:p>
        </p:txBody>
      </p:sp>
      <p:pic>
        <p:nvPicPr>
          <p:cNvPr id="4" name="Obrázek 3" descr="cerebellum1.png"/>
          <p:cNvPicPr>
            <a:picLocks noChangeAspect="1"/>
          </p:cNvPicPr>
          <p:nvPr/>
        </p:nvPicPr>
        <p:blipFill>
          <a:blip r:embed="rId3"/>
          <a:stretch>
            <a:fillRect/>
          </a:stretch>
        </p:blipFill>
        <p:spPr>
          <a:xfrm>
            <a:off x="5643570" y="0"/>
            <a:ext cx="3143252" cy="217932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Mozeček – korekce pohybů</a:t>
            </a:r>
            <a:endParaRPr lang="cs-CZ" dirty="0"/>
          </a:p>
        </p:txBody>
      </p:sp>
      <p:pic>
        <p:nvPicPr>
          <p:cNvPr id="2050" name="Picture 2"/>
          <p:cNvPicPr>
            <a:picLocks noGrp="1" noChangeAspect="1" noChangeArrowheads="1"/>
          </p:cNvPicPr>
          <p:nvPr>
            <p:ph idx="1"/>
          </p:nvPr>
        </p:nvPicPr>
        <p:blipFill>
          <a:blip r:embed="rId3"/>
          <a:srcRect/>
          <a:stretch>
            <a:fillRect/>
          </a:stretch>
        </p:blipFill>
        <p:spPr bwMode="auto">
          <a:xfrm>
            <a:off x="500034" y="2143116"/>
            <a:ext cx="3705225" cy="2895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4929190" y="1928802"/>
            <a:ext cx="3724275" cy="24193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4929190" y="4457700"/>
            <a:ext cx="3733800" cy="24003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571472" y="5715016"/>
            <a:ext cx="4019550" cy="6000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Úvod</a:t>
            </a:r>
            <a:endParaRPr lang="cs-CZ" dirty="0"/>
          </a:p>
        </p:txBody>
      </p:sp>
      <p:sp>
        <p:nvSpPr>
          <p:cNvPr id="3" name="Zástupný symbol pro obsah 2"/>
          <p:cNvSpPr>
            <a:spLocks noGrp="1"/>
          </p:cNvSpPr>
          <p:nvPr>
            <p:ph idx="1"/>
          </p:nvPr>
        </p:nvSpPr>
        <p:spPr/>
        <p:txBody>
          <a:bodyPr/>
          <a:lstStyle/>
          <a:p>
            <a:r>
              <a:rPr lang="cs-CZ" dirty="0" smtClean="0"/>
              <a:t>Dva odlišné výkonné (efektorové) systémy: vegetativní (autonomní) a somatická nervová soustava</a:t>
            </a:r>
          </a:p>
          <a:p>
            <a:r>
              <a:rPr lang="cs-CZ" dirty="0" smtClean="0"/>
              <a:t>Pohyb je pojem velmi široký, zahrnuje jednoduché reflexní děje i složitější pohyby – lokomoci, řeč, vyhledávání potravy, partnera, obranu, stavění úkrytu atd.</a:t>
            </a:r>
          </a:p>
          <a:p>
            <a:r>
              <a:rPr lang="cs-CZ" dirty="0" smtClean="0"/>
              <a:t>Má adaptivní úlohu</a:t>
            </a:r>
          </a:p>
          <a:p>
            <a:r>
              <a:rPr lang="cs-CZ" dirty="0" smtClean="0"/>
              <a:t>Cílená a opěrná motorika</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Klíčové struktury (</a:t>
            </a:r>
            <a:r>
              <a:rPr lang="cs-CZ" dirty="0" err="1" smtClean="0"/>
              <a:t>senzo</a:t>
            </a:r>
            <a:r>
              <a:rPr lang="cs-CZ" dirty="0" smtClean="0"/>
              <a:t>)motorického systému</a:t>
            </a:r>
            <a:endParaRPr lang="cs-CZ" dirty="0"/>
          </a:p>
        </p:txBody>
      </p:sp>
      <p:sp>
        <p:nvSpPr>
          <p:cNvPr id="3" name="Zástupný symbol pro obsah 2"/>
          <p:cNvSpPr>
            <a:spLocks noGrp="1"/>
          </p:cNvSpPr>
          <p:nvPr>
            <p:ph idx="1"/>
          </p:nvPr>
        </p:nvSpPr>
        <p:spPr>
          <a:xfrm>
            <a:off x="457200" y="1935480"/>
            <a:ext cx="8229600" cy="4779668"/>
          </a:xfrm>
        </p:spPr>
        <p:txBody>
          <a:bodyPr>
            <a:normAutofit fontScale="92500" lnSpcReduction="20000"/>
          </a:bodyPr>
          <a:lstStyle/>
          <a:p>
            <a:r>
              <a:rPr lang="cs-CZ" dirty="0" smtClean="0"/>
              <a:t>Motorické oblasti </a:t>
            </a:r>
          </a:p>
          <a:p>
            <a:pPr>
              <a:buNone/>
            </a:pPr>
            <a:r>
              <a:rPr lang="cs-CZ" dirty="0" smtClean="0"/>
              <a:t>	frontální kůry</a:t>
            </a:r>
          </a:p>
          <a:p>
            <a:r>
              <a:rPr lang="cs-CZ" dirty="0" smtClean="0"/>
              <a:t>Mozkový kmen</a:t>
            </a:r>
          </a:p>
          <a:p>
            <a:r>
              <a:rPr lang="cs-CZ" dirty="0" smtClean="0"/>
              <a:t>Bazální ganglia</a:t>
            </a:r>
          </a:p>
          <a:p>
            <a:r>
              <a:rPr lang="cs-CZ" dirty="0" smtClean="0"/>
              <a:t>Mozeček</a:t>
            </a:r>
          </a:p>
          <a:p>
            <a:r>
              <a:rPr lang="cs-CZ" dirty="0" smtClean="0"/>
              <a:t>Páteřní mícha</a:t>
            </a:r>
          </a:p>
          <a:p>
            <a:endParaRPr lang="cs-CZ" dirty="0" smtClean="0"/>
          </a:p>
          <a:p>
            <a:r>
              <a:rPr lang="cs-CZ" dirty="0" smtClean="0"/>
              <a:t>Senzorické oblasti</a:t>
            </a:r>
          </a:p>
          <a:p>
            <a:endParaRPr lang="cs-CZ" dirty="0" smtClean="0"/>
          </a:p>
          <a:p>
            <a:r>
              <a:rPr lang="cs-CZ" dirty="0" smtClean="0"/>
              <a:t>Principy: Pracují </a:t>
            </a:r>
          </a:p>
          <a:p>
            <a:pPr>
              <a:buNone/>
            </a:pPr>
            <a:r>
              <a:rPr lang="cs-CZ" dirty="0" smtClean="0"/>
              <a:t>	hierarchicky, </a:t>
            </a:r>
          </a:p>
          <a:p>
            <a:pPr>
              <a:buNone/>
            </a:pPr>
            <a:r>
              <a:rPr lang="cs-CZ" dirty="0" smtClean="0"/>
              <a:t>	paralelně, </a:t>
            </a:r>
            <a:r>
              <a:rPr lang="cs-CZ" dirty="0" err="1" smtClean="0"/>
              <a:t>integrovaně</a:t>
            </a:r>
            <a:r>
              <a:rPr lang="cs-CZ" dirty="0" smtClean="0"/>
              <a:t> </a:t>
            </a:r>
          </a:p>
          <a:p>
            <a:pPr>
              <a:buNone/>
            </a:pPr>
            <a:r>
              <a:rPr lang="cs-CZ" dirty="0" smtClean="0"/>
              <a:t>	</a:t>
            </a:r>
          </a:p>
        </p:txBody>
      </p:sp>
      <p:pic>
        <p:nvPicPr>
          <p:cNvPr id="2050" name="Picture 2"/>
          <p:cNvPicPr>
            <a:picLocks noChangeAspect="1" noChangeArrowheads="1"/>
          </p:cNvPicPr>
          <p:nvPr/>
        </p:nvPicPr>
        <p:blipFill>
          <a:blip r:embed="rId3"/>
          <a:srcRect/>
          <a:stretch>
            <a:fillRect/>
          </a:stretch>
        </p:blipFill>
        <p:spPr bwMode="auto">
          <a:xfrm>
            <a:off x="4071934" y="1905561"/>
            <a:ext cx="4638671" cy="495243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Motorické systémy:</a:t>
            </a:r>
            <a:endParaRPr lang="cs-CZ" dirty="0"/>
          </a:p>
        </p:txBody>
      </p:sp>
      <p:sp>
        <p:nvSpPr>
          <p:cNvPr id="3" name="Zástupný symbol pro obsah 2"/>
          <p:cNvSpPr>
            <a:spLocks noGrp="1"/>
          </p:cNvSpPr>
          <p:nvPr>
            <p:ph idx="1"/>
          </p:nvPr>
        </p:nvSpPr>
        <p:spPr/>
        <p:txBody>
          <a:bodyPr/>
          <a:lstStyle/>
          <a:p>
            <a:r>
              <a:rPr lang="cs-CZ" dirty="0" smtClean="0"/>
              <a:t>Pyramidový (součástí </a:t>
            </a:r>
            <a:r>
              <a:rPr lang="cs-CZ" dirty="0" err="1" smtClean="0"/>
              <a:t>kortikospinální</a:t>
            </a:r>
            <a:r>
              <a:rPr lang="cs-CZ" dirty="0" smtClean="0"/>
              <a:t> dráha - motorická kůra, mícha)</a:t>
            </a:r>
          </a:p>
          <a:p>
            <a:r>
              <a:rPr lang="cs-CZ" dirty="0" err="1" smtClean="0"/>
              <a:t>Extrapyramidový</a:t>
            </a:r>
            <a:r>
              <a:rPr lang="cs-CZ" dirty="0" smtClean="0"/>
              <a:t>  (bazální ganglia)</a:t>
            </a:r>
          </a:p>
          <a:p>
            <a:r>
              <a:rPr lang="cs-CZ" dirty="0" smtClean="0"/>
              <a:t>Mozeček</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F3_19 kopie"/>
          <p:cNvPicPr>
            <a:picLocks noChangeAspect="1" noChangeArrowheads="1"/>
          </p:cNvPicPr>
          <p:nvPr/>
        </p:nvPicPr>
        <p:blipFill>
          <a:blip r:embed="rId3"/>
          <a:srcRect/>
          <a:stretch>
            <a:fillRect/>
          </a:stretch>
        </p:blipFill>
        <p:spPr bwMode="auto">
          <a:xfrm>
            <a:off x="1066800" y="762000"/>
            <a:ext cx="7008813" cy="5334000"/>
          </a:xfrm>
          <a:prstGeom prst="rect">
            <a:avLst/>
          </a:prstGeom>
          <a:noFill/>
          <a:ln w="9525">
            <a:noFill/>
            <a:miter lim="800000"/>
            <a:headEnd/>
            <a:tailEnd/>
          </a:ln>
        </p:spPr>
      </p:pic>
      <p:sp>
        <p:nvSpPr>
          <p:cNvPr id="51202" name="Text Box 3"/>
          <p:cNvSpPr txBox="1">
            <a:spLocks noChangeArrowheads="1"/>
          </p:cNvSpPr>
          <p:nvPr/>
        </p:nvSpPr>
        <p:spPr bwMode="auto">
          <a:xfrm>
            <a:off x="914400" y="3962400"/>
            <a:ext cx="835025" cy="457200"/>
          </a:xfrm>
          <a:prstGeom prst="rect">
            <a:avLst/>
          </a:prstGeom>
          <a:noFill/>
          <a:ln w="9525">
            <a:noFill/>
            <a:miter lim="800000"/>
            <a:headEnd/>
            <a:tailEnd/>
          </a:ln>
        </p:spPr>
        <p:txBody>
          <a:bodyPr wrap="none">
            <a:spAutoFit/>
          </a:bodyPr>
          <a:lstStyle/>
          <a:p>
            <a:r>
              <a:rPr lang="cs-CZ" sz="2400" b="1">
                <a:solidFill>
                  <a:srgbClr val="333399"/>
                </a:solidFill>
                <a:latin typeface="Constantia" pitchFamily="18" charset="0"/>
              </a:rPr>
              <a:t>Čich</a:t>
            </a:r>
          </a:p>
        </p:txBody>
      </p:sp>
      <p:sp>
        <p:nvSpPr>
          <p:cNvPr id="51203" name="Text Box 5"/>
          <p:cNvSpPr txBox="1">
            <a:spLocks noChangeArrowheads="1"/>
          </p:cNvSpPr>
          <p:nvPr/>
        </p:nvSpPr>
        <p:spPr bwMode="auto">
          <a:xfrm>
            <a:off x="1736725" y="4613275"/>
            <a:ext cx="1109663" cy="457200"/>
          </a:xfrm>
          <a:prstGeom prst="rect">
            <a:avLst/>
          </a:prstGeom>
          <a:noFill/>
          <a:ln w="9525">
            <a:noFill/>
            <a:miter lim="800000"/>
            <a:headEnd/>
            <a:tailEnd/>
          </a:ln>
        </p:spPr>
        <p:txBody>
          <a:bodyPr wrap="none">
            <a:spAutoFit/>
          </a:bodyPr>
          <a:lstStyle/>
          <a:p>
            <a:r>
              <a:rPr lang="cs-CZ" sz="2400" b="1">
                <a:solidFill>
                  <a:srgbClr val="333399"/>
                </a:solidFill>
                <a:latin typeface="Constantia" pitchFamily="18" charset="0"/>
              </a:rPr>
              <a:t>Sluch </a:t>
            </a:r>
          </a:p>
        </p:txBody>
      </p:sp>
      <p:sp>
        <p:nvSpPr>
          <p:cNvPr id="51204" name="Text Box 6"/>
          <p:cNvSpPr txBox="1">
            <a:spLocks noChangeArrowheads="1"/>
          </p:cNvSpPr>
          <p:nvPr/>
        </p:nvSpPr>
        <p:spPr bwMode="auto">
          <a:xfrm>
            <a:off x="2051050" y="5084763"/>
            <a:ext cx="2700338" cy="457200"/>
          </a:xfrm>
          <a:prstGeom prst="rect">
            <a:avLst/>
          </a:prstGeom>
          <a:noFill/>
          <a:ln w="9525">
            <a:noFill/>
            <a:miter lim="800000"/>
            <a:headEnd/>
            <a:tailEnd/>
          </a:ln>
        </p:spPr>
        <p:txBody>
          <a:bodyPr wrap="none">
            <a:spAutoFit/>
          </a:bodyPr>
          <a:lstStyle/>
          <a:p>
            <a:r>
              <a:rPr lang="cs-CZ" sz="2400" b="1">
                <a:solidFill>
                  <a:srgbClr val="333399"/>
                </a:solidFill>
                <a:latin typeface="Constantia" pitchFamily="18" charset="0"/>
              </a:rPr>
              <a:t>Temporální kůra</a:t>
            </a:r>
          </a:p>
        </p:txBody>
      </p:sp>
      <p:sp>
        <p:nvSpPr>
          <p:cNvPr id="51205" name="Text Box 7"/>
          <p:cNvSpPr txBox="1">
            <a:spLocks noChangeArrowheads="1"/>
          </p:cNvSpPr>
          <p:nvPr/>
        </p:nvSpPr>
        <p:spPr bwMode="auto">
          <a:xfrm>
            <a:off x="323850" y="1268413"/>
            <a:ext cx="2349500" cy="457200"/>
          </a:xfrm>
          <a:prstGeom prst="rect">
            <a:avLst/>
          </a:prstGeom>
          <a:noFill/>
          <a:ln w="9525">
            <a:noFill/>
            <a:miter lim="800000"/>
            <a:headEnd/>
            <a:tailEnd/>
          </a:ln>
        </p:spPr>
        <p:txBody>
          <a:bodyPr wrap="none">
            <a:spAutoFit/>
          </a:bodyPr>
          <a:lstStyle/>
          <a:p>
            <a:r>
              <a:rPr lang="cs-CZ" sz="2400" b="1">
                <a:solidFill>
                  <a:srgbClr val="333399"/>
                </a:solidFill>
                <a:latin typeface="Constantia" pitchFamily="18" charset="0"/>
              </a:rPr>
              <a:t>Frontální kůra</a:t>
            </a:r>
          </a:p>
        </p:txBody>
      </p:sp>
      <p:sp>
        <p:nvSpPr>
          <p:cNvPr id="51206" name="Text Box 8"/>
          <p:cNvSpPr txBox="1">
            <a:spLocks noChangeArrowheads="1"/>
          </p:cNvSpPr>
          <p:nvPr/>
        </p:nvSpPr>
        <p:spPr bwMode="auto">
          <a:xfrm>
            <a:off x="2117725" y="727075"/>
            <a:ext cx="966788" cy="457200"/>
          </a:xfrm>
          <a:prstGeom prst="rect">
            <a:avLst/>
          </a:prstGeom>
          <a:noFill/>
          <a:ln w="9525">
            <a:noFill/>
            <a:miter lim="800000"/>
            <a:headEnd/>
            <a:tailEnd/>
          </a:ln>
        </p:spPr>
        <p:txBody>
          <a:bodyPr wrap="none">
            <a:spAutoFit/>
          </a:bodyPr>
          <a:lstStyle/>
          <a:p>
            <a:r>
              <a:rPr lang="cs-CZ" sz="2400" b="1">
                <a:solidFill>
                  <a:srgbClr val="333399"/>
                </a:solidFill>
                <a:latin typeface="Constantia" pitchFamily="18" charset="0"/>
              </a:rPr>
              <a:t>Chuť</a:t>
            </a:r>
          </a:p>
        </p:txBody>
      </p:sp>
      <p:sp>
        <p:nvSpPr>
          <p:cNvPr id="51207" name="Text Box 9"/>
          <p:cNvSpPr txBox="1">
            <a:spLocks noChangeArrowheads="1"/>
          </p:cNvSpPr>
          <p:nvPr/>
        </p:nvSpPr>
        <p:spPr bwMode="auto">
          <a:xfrm>
            <a:off x="2743200" y="304800"/>
            <a:ext cx="2971800" cy="457200"/>
          </a:xfrm>
          <a:prstGeom prst="rect">
            <a:avLst/>
          </a:prstGeom>
          <a:noFill/>
          <a:ln w="9525">
            <a:noFill/>
            <a:miter lim="800000"/>
            <a:headEnd/>
            <a:tailEnd/>
          </a:ln>
        </p:spPr>
        <p:txBody>
          <a:bodyPr wrap="none">
            <a:spAutoFit/>
          </a:bodyPr>
          <a:lstStyle/>
          <a:p>
            <a:r>
              <a:rPr lang="cs-CZ" sz="2400" b="1">
                <a:solidFill>
                  <a:srgbClr val="333399"/>
                </a:solidFill>
                <a:latin typeface="Constantia" pitchFamily="18" charset="0"/>
              </a:rPr>
              <a:t>Kontrola motoriky</a:t>
            </a:r>
          </a:p>
        </p:txBody>
      </p:sp>
      <p:sp>
        <p:nvSpPr>
          <p:cNvPr id="51208" name="Text Box 10"/>
          <p:cNvSpPr txBox="1">
            <a:spLocks noChangeArrowheads="1"/>
          </p:cNvSpPr>
          <p:nvPr/>
        </p:nvSpPr>
        <p:spPr bwMode="auto">
          <a:xfrm>
            <a:off x="5292725" y="692150"/>
            <a:ext cx="2359025" cy="457200"/>
          </a:xfrm>
          <a:prstGeom prst="rect">
            <a:avLst/>
          </a:prstGeom>
          <a:noFill/>
          <a:ln w="9525">
            <a:noFill/>
            <a:miter lim="800000"/>
            <a:headEnd/>
            <a:tailEnd/>
          </a:ln>
        </p:spPr>
        <p:txBody>
          <a:bodyPr wrap="none">
            <a:spAutoFit/>
          </a:bodyPr>
          <a:lstStyle/>
          <a:p>
            <a:r>
              <a:rPr lang="cs-CZ" sz="2400" b="1">
                <a:solidFill>
                  <a:srgbClr val="333399"/>
                </a:solidFill>
                <a:latin typeface="Constantia" pitchFamily="18" charset="0"/>
              </a:rPr>
              <a:t>Centrální rýha</a:t>
            </a:r>
          </a:p>
        </p:txBody>
      </p:sp>
      <p:sp>
        <p:nvSpPr>
          <p:cNvPr id="51209" name="Text Box 11"/>
          <p:cNvSpPr txBox="1">
            <a:spLocks noChangeArrowheads="1"/>
          </p:cNvSpPr>
          <p:nvPr/>
        </p:nvSpPr>
        <p:spPr bwMode="auto">
          <a:xfrm>
            <a:off x="5983288" y="1268413"/>
            <a:ext cx="3160712" cy="457200"/>
          </a:xfrm>
          <a:prstGeom prst="rect">
            <a:avLst/>
          </a:prstGeom>
          <a:noFill/>
          <a:ln w="9525">
            <a:noFill/>
            <a:miter lim="800000"/>
            <a:headEnd/>
            <a:tailEnd/>
          </a:ln>
        </p:spPr>
        <p:txBody>
          <a:bodyPr wrap="none">
            <a:spAutoFit/>
          </a:bodyPr>
          <a:lstStyle/>
          <a:p>
            <a:r>
              <a:rPr lang="cs-CZ" sz="2400" b="1">
                <a:solidFill>
                  <a:srgbClr val="333399"/>
                </a:solidFill>
                <a:latin typeface="Constantia" pitchFamily="18" charset="0"/>
              </a:rPr>
              <a:t>Hmat, kožní smysly</a:t>
            </a:r>
          </a:p>
        </p:txBody>
      </p:sp>
      <p:sp>
        <p:nvSpPr>
          <p:cNvPr id="51210" name="Text Box 12"/>
          <p:cNvSpPr txBox="1">
            <a:spLocks noChangeArrowheads="1"/>
          </p:cNvSpPr>
          <p:nvPr/>
        </p:nvSpPr>
        <p:spPr bwMode="auto">
          <a:xfrm>
            <a:off x="7756525" y="2860675"/>
            <a:ext cx="962025" cy="457200"/>
          </a:xfrm>
          <a:prstGeom prst="rect">
            <a:avLst/>
          </a:prstGeom>
          <a:noFill/>
          <a:ln w="9525">
            <a:noFill/>
            <a:miter lim="800000"/>
            <a:headEnd/>
            <a:tailEnd/>
          </a:ln>
        </p:spPr>
        <p:txBody>
          <a:bodyPr wrap="none">
            <a:spAutoFit/>
          </a:bodyPr>
          <a:lstStyle/>
          <a:p>
            <a:r>
              <a:rPr lang="cs-CZ" sz="2400" b="1">
                <a:solidFill>
                  <a:srgbClr val="333399"/>
                </a:solidFill>
                <a:latin typeface="Constantia" pitchFamily="18" charset="0"/>
              </a:rPr>
              <a:t>Zrak </a:t>
            </a:r>
          </a:p>
        </p:txBody>
      </p:sp>
      <p:sp>
        <p:nvSpPr>
          <p:cNvPr id="51211" name="Text Box 13"/>
          <p:cNvSpPr txBox="1">
            <a:spLocks noChangeArrowheads="1"/>
          </p:cNvSpPr>
          <p:nvPr/>
        </p:nvSpPr>
        <p:spPr bwMode="auto">
          <a:xfrm>
            <a:off x="7162800" y="4267200"/>
            <a:ext cx="1804988" cy="822325"/>
          </a:xfrm>
          <a:prstGeom prst="rect">
            <a:avLst/>
          </a:prstGeom>
          <a:noFill/>
          <a:ln w="9525">
            <a:noFill/>
            <a:miter lim="800000"/>
            <a:headEnd/>
            <a:tailEnd/>
          </a:ln>
        </p:spPr>
        <p:txBody>
          <a:bodyPr wrap="none">
            <a:spAutoFit/>
          </a:bodyPr>
          <a:lstStyle/>
          <a:p>
            <a:r>
              <a:rPr lang="cs-CZ" sz="2400" b="1">
                <a:solidFill>
                  <a:srgbClr val="333399"/>
                </a:solidFill>
                <a:latin typeface="Constantia" pitchFamily="18" charset="0"/>
              </a:rPr>
              <a:t>Occipitální</a:t>
            </a:r>
          </a:p>
          <a:p>
            <a:r>
              <a:rPr lang="cs-CZ" sz="2400" b="1">
                <a:solidFill>
                  <a:srgbClr val="333399"/>
                </a:solidFill>
                <a:latin typeface="Constantia" pitchFamily="18" charset="0"/>
              </a:rPr>
              <a:t>kůra</a:t>
            </a:r>
          </a:p>
        </p:txBody>
      </p:sp>
      <p:sp>
        <p:nvSpPr>
          <p:cNvPr id="51212" name="Text Box 14"/>
          <p:cNvSpPr txBox="1">
            <a:spLocks noChangeArrowheads="1"/>
          </p:cNvSpPr>
          <p:nvPr/>
        </p:nvSpPr>
        <p:spPr bwMode="auto">
          <a:xfrm>
            <a:off x="6553200" y="5334000"/>
            <a:ext cx="1600200" cy="457200"/>
          </a:xfrm>
          <a:prstGeom prst="rect">
            <a:avLst/>
          </a:prstGeom>
          <a:noFill/>
          <a:ln w="9525">
            <a:noFill/>
            <a:miter lim="800000"/>
            <a:headEnd/>
            <a:tailEnd/>
          </a:ln>
        </p:spPr>
        <p:txBody>
          <a:bodyPr wrap="none">
            <a:spAutoFit/>
          </a:bodyPr>
          <a:lstStyle/>
          <a:p>
            <a:r>
              <a:rPr lang="cs-CZ" sz="2400" b="1">
                <a:solidFill>
                  <a:srgbClr val="333399"/>
                </a:solidFill>
                <a:latin typeface="Constantia" pitchFamily="18" charset="0"/>
              </a:rPr>
              <a:t>Mozeček </a:t>
            </a:r>
          </a:p>
        </p:txBody>
      </p:sp>
      <p:sp>
        <p:nvSpPr>
          <p:cNvPr id="51213" name="Text Box 15"/>
          <p:cNvSpPr txBox="1">
            <a:spLocks noChangeArrowheads="1"/>
          </p:cNvSpPr>
          <p:nvPr/>
        </p:nvSpPr>
        <p:spPr bwMode="auto">
          <a:xfrm>
            <a:off x="5562600" y="6019800"/>
            <a:ext cx="1174750" cy="457200"/>
          </a:xfrm>
          <a:prstGeom prst="rect">
            <a:avLst/>
          </a:prstGeom>
          <a:noFill/>
          <a:ln w="9525">
            <a:noFill/>
            <a:miter lim="800000"/>
            <a:headEnd/>
            <a:tailEnd/>
          </a:ln>
        </p:spPr>
        <p:txBody>
          <a:bodyPr wrap="none">
            <a:spAutoFit/>
          </a:bodyPr>
          <a:lstStyle/>
          <a:p>
            <a:r>
              <a:rPr lang="cs-CZ" sz="2400" b="1">
                <a:solidFill>
                  <a:srgbClr val="333399"/>
                </a:solidFill>
                <a:latin typeface="Constantia" pitchFamily="18" charset="0"/>
              </a:rPr>
              <a:t>Mícha </a:t>
            </a:r>
          </a:p>
        </p:txBody>
      </p:sp>
      <p:sp>
        <p:nvSpPr>
          <p:cNvPr id="51214" name="Oval 16"/>
          <p:cNvSpPr>
            <a:spLocks noChangeArrowheads="1"/>
          </p:cNvSpPr>
          <p:nvPr/>
        </p:nvSpPr>
        <p:spPr bwMode="auto">
          <a:xfrm>
            <a:off x="1676400" y="4343400"/>
            <a:ext cx="914400" cy="914400"/>
          </a:xfrm>
          <a:prstGeom prst="ellipse">
            <a:avLst/>
          </a:prstGeom>
          <a:noFill/>
          <a:ln w="28575">
            <a:solidFill>
              <a:srgbClr val="FF0000"/>
            </a:solidFill>
            <a:round/>
            <a:headEnd/>
            <a:tailEnd/>
          </a:ln>
        </p:spPr>
        <p:txBody>
          <a:bodyPr wrap="none" anchor="ctr"/>
          <a:lstStyle/>
          <a:p>
            <a:endParaRPr lang="cs-CZ">
              <a:latin typeface="Constantia" pitchFamily="18" charset="0"/>
            </a:endParaRPr>
          </a:p>
        </p:txBody>
      </p:sp>
      <p:sp>
        <p:nvSpPr>
          <p:cNvPr id="51215" name="Oval 17"/>
          <p:cNvSpPr>
            <a:spLocks noChangeArrowheads="1"/>
          </p:cNvSpPr>
          <p:nvPr/>
        </p:nvSpPr>
        <p:spPr bwMode="auto">
          <a:xfrm>
            <a:off x="838200" y="3733800"/>
            <a:ext cx="914400" cy="914400"/>
          </a:xfrm>
          <a:prstGeom prst="ellipse">
            <a:avLst/>
          </a:prstGeom>
          <a:noFill/>
          <a:ln w="28575">
            <a:solidFill>
              <a:srgbClr val="FF0000"/>
            </a:solidFill>
            <a:round/>
            <a:headEnd/>
            <a:tailEnd/>
          </a:ln>
        </p:spPr>
        <p:txBody>
          <a:bodyPr wrap="none" anchor="ctr"/>
          <a:lstStyle/>
          <a:p>
            <a:endParaRPr lang="cs-CZ">
              <a:latin typeface="Constantia" pitchFamily="18" charset="0"/>
            </a:endParaRPr>
          </a:p>
        </p:txBody>
      </p:sp>
      <p:sp>
        <p:nvSpPr>
          <p:cNvPr id="51216" name="Oval 18"/>
          <p:cNvSpPr>
            <a:spLocks noChangeArrowheads="1"/>
          </p:cNvSpPr>
          <p:nvPr/>
        </p:nvSpPr>
        <p:spPr bwMode="auto">
          <a:xfrm>
            <a:off x="7772400" y="2590800"/>
            <a:ext cx="914400" cy="914400"/>
          </a:xfrm>
          <a:prstGeom prst="ellipse">
            <a:avLst/>
          </a:prstGeom>
          <a:noFill/>
          <a:ln w="28575">
            <a:solidFill>
              <a:srgbClr val="FF0000"/>
            </a:solidFill>
            <a:round/>
            <a:headEnd/>
            <a:tailEnd/>
          </a:ln>
        </p:spPr>
        <p:txBody>
          <a:bodyPr wrap="none" anchor="ctr"/>
          <a:lstStyle/>
          <a:p>
            <a:endParaRPr lang="cs-CZ">
              <a:latin typeface="Constantia" pitchFamily="18" charset="0"/>
            </a:endParaRPr>
          </a:p>
        </p:txBody>
      </p:sp>
      <p:sp>
        <p:nvSpPr>
          <p:cNvPr id="51217" name="Oval 19"/>
          <p:cNvSpPr>
            <a:spLocks noChangeArrowheads="1"/>
          </p:cNvSpPr>
          <p:nvPr/>
        </p:nvSpPr>
        <p:spPr bwMode="auto">
          <a:xfrm>
            <a:off x="2057400" y="457200"/>
            <a:ext cx="914400" cy="914400"/>
          </a:xfrm>
          <a:prstGeom prst="ellipse">
            <a:avLst/>
          </a:prstGeom>
          <a:noFill/>
          <a:ln w="28575">
            <a:solidFill>
              <a:srgbClr val="FF0000"/>
            </a:solidFill>
            <a:round/>
            <a:headEnd/>
            <a:tailEnd/>
          </a:ln>
        </p:spPr>
        <p:txBody>
          <a:bodyPr wrap="none" anchor="ctr"/>
          <a:lstStyle/>
          <a:p>
            <a:endParaRPr lang="cs-CZ">
              <a:latin typeface="Constantia" pitchFamily="18" charset="0"/>
            </a:endParaRPr>
          </a:p>
        </p:txBody>
      </p:sp>
      <p:sp>
        <p:nvSpPr>
          <p:cNvPr id="51218" name="Oval 20"/>
          <p:cNvSpPr>
            <a:spLocks noChangeArrowheads="1"/>
          </p:cNvSpPr>
          <p:nvPr/>
        </p:nvSpPr>
        <p:spPr bwMode="auto">
          <a:xfrm>
            <a:off x="6011863" y="1052513"/>
            <a:ext cx="3132137" cy="1008062"/>
          </a:xfrm>
          <a:prstGeom prst="ellipse">
            <a:avLst/>
          </a:prstGeom>
          <a:noFill/>
          <a:ln w="28575">
            <a:solidFill>
              <a:srgbClr val="FF0000"/>
            </a:solidFill>
            <a:round/>
            <a:headEnd/>
            <a:tailEnd/>
          </a:ln>
        </p:spPr>
        <p:txBody>
          <a:bodyPr wrap="none" anchor="ctr"/>
          <a:lstStyle/>
          <a:p>
            <a:endParaRPr lang="cs-CZ">
              <a:latin typeface="Constantia" pitchFamily="18" charset="0"/>
            </a:endParaRPr>
          </a:p>
        </p:txBody>
      </p:sp>
      <p:sp>
        <p:nvSpPr>
          <p:cNvPr id="51219" name="Text Box 21"/>
          <p:cNvSpPr txBox="1">
            <a:spLocks noChangeArrowheads="1"/>
          </p:cNvSpPr>
          <p:nvPr/>
        </p:nvSpPr>
        <p:spPr bwMode="auto">
          <a:xfrm>
            <a:off x="6548438" y="2060575"/>
            <a:ext cx="2595562" cy="457200"/>
          </a:xfrm>
          <a:prstGeom prst="rect">
            <a:avLst/>
          </a:prstGeom>
          <a:noFill/>
          <a:ln w="9525">
            <a:noFill/>
            <a:miter lim="800000"/>
            <a:headEnd/>
            <a:tailEnd/>
          </a:ln>
        </p:spPr>
        <p:txBody>
          <a:bodyPr wrap="none">
            <a:spAutoFit/>
          </a:bodyPr>
          <a:lstStyle/>
          <a:p>
            <a:r>
              <a:rPr lang="cs-CZ" sz="2400">
                <a:solidFill>
                  <a:srgbClr val="333399"/>
                </a:solidFill>
                <a:latin typeface="Constantia" pitchFamily="18" charset="0"/>
              </a:rPr>
              <a:t>Postcentrální rýha</a:t>
            </a:r>
          </a:p>
        </p:txBody>
      </p:sp>
      <p:sp>
        <p:nvSpPr>
          <p:cNvPr id="51220" name="Oval 22"/>
          <p:cNvSpPr>
            <a:spLocks noChangeArrowheads="1"/>
          </p:cNvSpPr>
          <p:nvPr/>
        </p:nvSpPr>
        <p:spPr bwMode="auto">
          <a:xfrm>
            <a:off x="2843213" y="0"/>
            <a:ext cx="2832100" cy="900113"/>
          </a:xfrm>
          <a:prstGeom prst="ellipse">
            <a:avLst/>
          </a:prstGeom>
          <a:noFill/>
          <a:ln w="28575">
            <a:solidFill>
              <a:srgbClr val="FF0000"/>
            </a:solidFill>
            <a:round/>
            <a:headEnd/>
            <a:tailEnd/>
          </a:ln>
        </p:spPr>
        <p:txBody>
          <a:bodyPr wrap="none" anchor="ctr"/>
          <a:lstStyle/>
          <a:p>
            <a:endParaRPr lang="cs-CZ">
              <a:latin typeface="Constantia" pitchFamily="18" charset="0"/>
            </a:endParaRPr>
          </a:p>
        </p:txBody>
      </p:sp>
      <p:sp>
        <p:nvSpPr>
          <p:cNvPr id="51221" name="Text Box 23"/>
          <p:cNvSpPr txBox="1">
            <a:spLocks noChangeArrowheads="1"/>
          </p:cNvSpPr>
          <p:nvPr/>
        </p:nvSpPr>
        <p:spPr bwMode="auto">
          <a:xfrm>
            <a:off x="381000" y="6096000"/>
            <a:ext cx="4138613" cy="457200"/>
          </a:xfrm>
          <a:prstGeom prst="rect">
            <a:avLst/>
          </a:prstGeom>
          <a:noFill/>
          <a:ln w="9525">
            <a:noFill/>
            <a:miter lim="800000"/>
            <a:headEnd/>
            <a:tailEnd/>
          </a:ln>
        </p:spPr>
        <p:txBody>
          <a:bodyPr wrap="none">
            <a:spAutoFit/>
          </a:bodyPr>
          <a:lstStyle/>
          <a:p>
            <a:r>
              <a:rPr lang="cs-CZ" sz="2400" b="1">
                <a:solidFill>
                  <a:srgbClr val="FF0000"/>
                </a:solidFill>
                <a:latin typeface="Constantia" pitchFamily="18" charset="0"/>
              </a:rPr>
              <a:t>Funkční oblasti mozkové kůry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Motorické oblasti kůry</a:t>
            </a:r>
            <a:endParaRPr lang="cs-CZ" dirty="0"/>
          </a:p>
        </p:txBody>
      </p:sp>
      <p:sp>
        <p:nvSpPr>
          <p:cNvPr id="3" name="Zástupný symbol pro obsah 2"/>
          <p:cNvSpPr>
            <a:spLocks noGrp="1"/>
          </p:cNvSpPr>
          <p:nvPr>
            <p:ph idx="1"/>
          </p:nvPr>
        </p:nvSpPr>
        <p:spPr>
          <a:xfrm>
            <a:off x="457200" y="1935480"/>
            <a:ext cx="4471990" cy="4389120"/>
          </a:xfrm>
        </p:spPr>
        <p:txBody>
          <a:bodyPr>
            <a:normAutofit fontScale="92500"/>
          </a:bodyPr>
          <a:lstStyle/>
          <a:p>
            <a:r>
              <a:rPr lang="cs-CZ" b="1" dirty="0" smtClean="0"/>
              <a:t>Primární motorická oblast </a:t>
            </a:r>
            <a:r>
              <a:rPr lang="cs-CZ" dirty="0" smtClean="0"/>
              <a:t>(</a:t>
            </a:r>
            <a:r>
              <a:rPr lang="cs-CZ" dirty="0" err="1" smtClean="0"/>
              <a:t>BA4</a:t>
            </a:r>
            <a:r>
              <a:rPr lang="cs-CZ" dirty="0" smtClean="0"/>
              <a:t>)</a:t>
            </a:r>
          </a:p>
          <a:p>
            <a:pPr lvl="1"/>
            <a:r>
              <a:rPr lang="cs-CZ" dirty="0" smtClean="0"/>
              <a:t>Vytváří konkrétní pohyby. Je částečně řízena z:</a:t>
            </a:r>
          </a:p>
          <a:p>
            <a:r>
              <a:rPr lang="cs-CZ" b="1" dirty="0" err="1" smtClean="0"/>
              <a:t>Premotorická</a:t>
            </a:r>
            <a:r>
              <a:rPr lang="cs-CZ" b="1" dirty="0" smtClean="0"/>
              <a:t> oblast </a:t>
            </a:r>
            <a:r>
              <a:rPr lang="cs-CZ" dirty="0" smtClean="0"/>
              <a:t>(laterální </a:t>
            </a:r>
            <a:r>
              <a:rPr lang="cs-CZ" dirty="0" err="1" smtClean="0"/>
              <a:t>BA6</a:t>
            </a:r>
            <a:r>
              <a:rPr lang="cs-CZ" dirty="0" smtClean="0"/>
              <a:t>)</a:t>
            </a:r>
          </a:p>
          <a:p>
            <a:r>
              <a:rPr lang="cs-CZ" b="1" dirty="0" smtClean="0"/>
              <a:t>Suplementární motorická oblast </a:t>
            </a:r>
            <a:r>
              <a:rPr lang="cs-CZ" dirty="0" smtClean="0"/>
              <a:t>(mediální </a:t>
            </a:r>
            <a:r>
              <a:rPr lang="cs-CZ" dirty="0" err="1" smtClean="0"/>
              <a:t>BA6</a:t>
            </a:r>
            <a:r>
              <a:rPr lang="cs-CZ" dirty="0" smtClean="0"/>
              <a:t>)</a:t>
            </a:r>
          </a:p>
          <a:p>
            <a:pPr lvl="1"/>
            <a:r>
              <a:rPr lang="cs-CZ" dirty="0" smtClean="0"/>
              <a:t>Jsou aktivní při přípravě a organizaci komplexních pohybů</a:t>
            </a:r>
            <a:endParaRPr lang="cs-CZ" dirty="0"/>
          </a:p>
        </p:txBody>
      </p:sp>
      <p:pic>
        <p:nvPicPr>
          <p:cNvPr id="4" name="Picture 3"/>
          <p:cNvPicPr>
            <a:picLocks noChangeAspect="1" noChangeArrowheads="1"/>
          </p:cNvPicPr>
          <p:nvPr/>
        </p:nvPicPr>
        <p:blipFill>
          <a:blip r:embed="rId3"/>
          <a:srcRect/>
          <a:stretch>
            <a:fillRect/>
          </a:stretch>
        </p:blipFill>
        <p:spPr bwMode="auto">
          <a:xfrm>
            <a:off x="5357818" y="2285992"/>
            <a:ext cx="3498402" cy="433863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Somatotopické</a:t>
            </a:r>
            <a:r>
              <a:rPr lang="cs-CZ" dirty="0" smtClean="0"/>
              <a:t> </a:t>
            </a:r>
            <a:br>
              <a:rPr lang="cs-CZ" dirty="0" smtClean="0"/>
            </a:br>
            <a:r>
              <a:rPr lang="cs-CZ" dirty="0" smtClean="0"/>
              <a:t>uspořádání </a:t>
            </a:r>
            <a:r>
              <a:rPr lang="cs-CZ" dirty="0" err="1" smtClean="0"/>
              <a:t>BA4</a:t>
            </a:r>
            <a:endParaRPr lang="cs-CZ" dirty="0"/>
          </a:p>
        </p:txBody>
      </p:sp>
      <p:sp>
        <p:nvSpPr>
          <p:cNvPr id="6" name="Zástupný symbol pro obsah 5"/>
          <p:cNvSpPr>
            <a:spLocks noGrp="1"/>
          </p:cNvSpPr>
          <p:nvPr>
            <p:ph idx="1"/>
          </p:nvPr>
        </p:nvSpPr>
        <p:spPr>
          <a:xfrm>
            <a:off x="457200" y="1935480"/>
            <a:ext cx="5686436" cy="2279338"/>
          </a:xfrm>
        </p:spPr>
        <p:txBody>
          <a:bodyPr>
            <a:normAutofit fontScale="85000" lnSpcReduction="20000"/>
          </a:bodyPr>
          <a:lstStyle/>
          <a:p>
            <a:r>
              <a:rPr lang="cs-CZ" dirty="0" smtClean="0"/>
              <a:t>Disproporcionální reprezentace různých částí svalů v motorické kůře dle jejich motorického významu</a:t>
            </a:r>
          </a:p>
          <a:p>
            <a:r>
              <a:rPr lang="cs-CZ" dirty="0" smtClean="0"/>
              <a:t>Motorický homunkulus</a:t>
            </a:r>
          </a:p>
          <a:p>
            <a:r>
              <a:rPr lang="cs-CZ" dirty="0" smtClean="0"/>
              <a:t>Dnes asi deset homunkulů – korové reprezentace jsou distribuované a překrývají se </a:t>
            </a:r>
            <a:endParaRPr lang="cs-CZ" dirty="0"/>
          </a:p>
        </p:txBody>
      </p:sp>
      <p:pic>
        <p:nvPicPr>
          <p:cNvPr id="7" name="Zástupný symbol pro obsah 4" descr="homunculus.jpg"/>
          <p:cNvPicPr>
            <a:picLocks noChangeAspect="1"/>
          </p:cNvPicPr>
          <p:nvPr/>
        </p:nvPicPr>
        <p:blipFill>
          <a:blip r:embed="rId3"/>
          <a:stretch>
            <a:fillRect/>
          </a:stretch>
        </p:blipFill>
        <p:spPr>
          <a:xfrm>
            <a:off x="0" y="4357694"/>
            <a:ext cx="2198186" cy="2500306"/>
          </a:xfrm>
          <a:prstGeom prst="rect">
            <a:avLst/>
          </a:prstGeom>
        </p:spPr>
      </p:pic>
      <p:pic>
        <p:nvPicPr>
          <p:cNvPr id="8" name="Picture 2"/>
          <p:cNvPicPr>
            <a:picLocks noChangeAspect="1" noChangeArrowheads="1"/>
          </p:cNvPicPr>
          <p:nvPr/>
        </p:nvPicPr>
        <p:blipFill>
          <a:blip r:embed="rId4"/>
          <a:srcRect/>
          <a:stretch>
            <a:fillRect/>
          </a:stretch>
        </p:blipFill>
        <p:spPr bwMode="auto">
          <a:xfrm>
            <a:off x="6429388" y="642918"/>
            <a:ext cx="2528569" cy="4772016"/>
          </a:xfrm>
          <a:prstGeom prst="rect">
            <a:avLst/>
          </a:prstGeom>
          <a:noFill/>
          <a:ln w="9525">
            <a:noFill/>
            <a:miter lim="800000"/>
            <a:headEnd/>
            <a:tailEnd/>
          </a:ln>
          <a:effectLst/>
        </p:spPr>
      </p:pic>
      <p:sp>
        <p:nvSpPr>
          <p:cNvPr id="9" name="TextovéPole 8"/>
          <p:cNvSpPr txBox="1"/>
          <p:nvPr/>
        </p:nvSpPr>
        <p:spPr>
          <a:xfrm>
            <a:off x="6643702" y="5786454"/>
            <a:ext cx="2214578" cy="923330"/>
          </a:xfrm>
          <a:prstGeom prst="rect">
            <a:avLst/>
          </a:prstGeom>
          <a:noFill/>
        </p:spPr>
        <p:txBody>
          <a:bodyPr wrap="square" rtlCol="0">
            <a:spAutoFit/>
          </a:bodyPr>
          <a:lstStyle/>
          <a:p>
            <a:r>
              <a:rPr lang="cs-CZ" dirty="0" smtClean="0"/>
              <a:t>Elektrická stimulace </a:t>
            </a:r>
            <a:r>
              <a:rPr lang="cs-CZ" dirty="0" err="1" smtClean="0"/>
              <a:t>BA4</a:t>
            </a:r>
            <a:r>
              <a:rPr lang="cs-CZ" dirty="0" smtClean="0"/>
              <a:t> ve </a:t>
            </a:r>
            <a:r>
              <a:rPr lang="cs-CZ" dirty="0" err="1" smtClean="0"/>
              <a:t>výkumech</a:t>
            </a:r>
            <a:r>
              <a:rPr lang="cs-CZ" dirty="0" smtClean="0"/>
              <a:t> W. </a:t>
            </a:r>
            <a:r>
              <a:rPr lang="cs-CZ" dirty="0" err="1" smtClean="0"/>
              <a:t>Penfielda</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Pyramidový systém</a:t>
            </a:r>
            <a:endParaRPr lang="cs-CZ" dirty="0"/>
          </a:p>
        </p:txBody>
      </p:sp>
      <p:sp>
        <p:nvSpPr>
          <p:cNvPr id="3" name="Zástupný symbol pro obsah 2"/>
          <p:cNvSpPr>
            <a:spLocks noGrp="1"/>
          </p:cNvSpPr>
          <p:nvPr>
            <p:ph idx="1"/>
          </p:nvPr>
        </p:nvSpPr>
        <p:spPr>
          <a:xfrm>
            <a:off x="457200" y="1935480"/>
            <a:ext cx="4900618" cy="4389120"/>
          </a:xfrm>
        </p:spPr>
        <p:txBody>
          <a:bodyPr>
            <a:normAutofit fontScale="92500" lnSpcReduction="10000"/>
          </a:bodyPr>
          <a:lstStyle/>
          <a:p>
            <a:r>
              <a:rPr lang="cs-CZ" b="1" dirty="0" err="1" smtClean="0"/>
              <a:t>Kortikospinální</a:t>
            </a:r>
            <a:r>
              <a:rPr lang="cs-CZ" b="1" dirty="0" smtClean="0"/>
              <a:t> dráha: </a:t>
            </a:r>
            <a:r>
              <a:rPr lang="cs-CZ" dirty="0" smtClean="0"/>
              <a:t>počíná „vyšším“ motorickým neuronem (</a:t>
            </a:r>
            <a:r>
              <a:rPr lang="cs-CZ" dirty="0" err="1" smtClean="0"/>
              <a:t>motoneuronem</a:t>
            </a:r>
            <a:r>
              <a:rPr lang="cs-CZ" dirty="0" smtClean="0"/>
              <a:t>) v </a:t>
            </a:r>
            <a:r>
              <a:rPr lang="cs-CZ" dirty="0" err="1" smtClean="0"/>
              <a:t>neokortexu</a:t>
            </a:r>
            <a:r>
              <a:rPr lang="cs-CZ" dirty="0" smtClean="0"/>
              <a:t> (především primární motorické kůře) a končí v blízkosti „nižšího“ </a:t>
            </a:r>
            <a:r>
              <a:rPr lang="cs-CZ" dirty="0" err="1" smtClean="0"/>
              <a:t>motoneuronu</a:t>
            </a:r>
            <a:r>
              <a:rPr lang="cs-CZ" dirty="0" smtClean="0"/>
              <a:t> v páteřní míše. Řídí pohyb končetin a těla.</a:t>
            </a:r>
          </a:p>
          <a:p>
            <a:r>
              <a:rPr lang="cs-CZ" b="1" dirty="0" err="1" smtClean="0"/>
              <a:t>Kortikobulbární</a:t>
            </a:r>
            <a:r>
              <a:rPr lang="cs-CZ" b="1" dirty="0" smtClean="0"/>
              <a:t> dráha: </a:t>
            </a:r>
            <a:r>
              <a:rPr lang="cs-CZ" dirty="0" smtClean="0"/>
              <a:t>počíná stejně, ale nesestupuje níže než k mostu, kde inervuje kraniální nervy, které řídí obličejové a jazykové svalstvo</a:t>
            </a:r>
          </a:p>
          <a:p>
            <a:endParaRPr lang="cs-CZ" dirty="0"/>
          </a:p>
        </p:txBody>
      </p:sp>
      <p:pic>
        <p:nvPicPr>
          <p:cNvPr id="1026" name="Picture 2"/>
          <p:cNvPicPr>
            <a:picLocks noChangeAspect="1" noChangeArrowheads="1"/>
          </p:cNvPicPr>
          <p:nvPr/>
        </p:nvPicPr>
        <p:blipFill>
          <a:blip r:embed="rId3"/>
          <a:srcRect/>
          <a:stretch>
            <a:fillRect/>
          </a:stretch>
        </p:blipFill>
        <p:spPr bwMode="auto">
          <a:xfrm>
            <a:off x="5434018" y="3000372"/>
            <a:ext cx="3709982" cy="3007810"/>
          </a:xfrm>
          <a:prstGeom prst="rect">
            <a:avLst/>
          </a:prstGeom>
          <a:noFill/>
          <a:ln w="9525">
            <a:noFill/>
            <a:miter lim="800000"/>
            <a:headEnd/>
            <a:tailEnd/>
          </a:ln>
        </p:spPr>
      </p:pic>
      <p:sp>
        <p:nvSpPr>
          <p:cNvPr id="5" name="TextovéPole 4"/>
          <p:cNvSpPr txBox="1"/>
          <p:nvPr/>
        </p:nvSpPr>
        <p:spPr>
          <a:xfrm>
            <a:off x="5429256" y="6215082"/>
            <a:ext cx="3357586" cy="369332"/>
          </a:xfrm>
          <a:prstGeom prst="rect">
            <a:avLst/>
          </a:prstGeom>
          <a:noFill/>
        </p:spPr>
        <p:txBody>
          <a:bodyPr wrap="square" rtlCol="0">
            <a:spAutoFit/>
          </a:bodyPr>
          <a:lstStyle/>
          <a:p>
            <a:r>
              <a:rPr lang="cs-CZ" dirty="0" err="1" smtClean="0"/>
              <a:t>Kortikospinální</a:t>
            </a:r>
            <a:r>
              <a:rPr lang="cs-CZ" dirty="0" smtClean="0"/>
              <a:t> dráha</a:t>
            </a: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Kortikospinální</a:t>
            </a:r>
            <a:r>
              <a:rPr lang="cs-CZ" dirty="0" smtClean="0"/>
              <a:t> dráha (pyramidový systém)</a:t>
            </a:r>
            <a:endParaRPr lang="cs-CZ" dirty="0"/>
          </a:p>
        </p:txBody>
      </p:sp>
      <p:sp>
        <p:nvSpPr>
          <p:cNvPr id="3" name="Zástupný symbol pro obsah 2"/>
          <p:cNvSpPr>
            <a:spLocks noGrp="1"/>
          </p:cNvSpPr>
          <p:nvPr>
            <p:ph idx="1"/>
          </p:nvPr>
        </p:nvSpPr>
        <p:spPr>
          <a:xfrm>
            <a:off x="457200" y="1935480"/>
            <a:ext cx="4757742" cy="4389120"/>
          </a:xfrm>
        </p:spPr>
        <p:txBody>
          <a:bodyPr/>
          <a:lstStyle/>
          <a:p>
            <a:r>
              <a:rPr lang="cs-CZ" dirty="0" smtClean="0"/>
              <a:t>Motorická kůra každé hemisféry řídí pohyb končetin opačné strany těla (laterální </a:t>
            </a:r>
            <a:r>
              <a:rPr lang="cs-CZ" dirty="0" err="1" smtClean="0"/>
              <a:t>kortikospinální</a:t>
            </a:r>
            <a:r>
              <a:rPr lang="cs-CZ" dirty="0" smtClean="0"/>
              <a:t> dráha) a pohyb trupu stejné strany těla (ventrální </a:t>
            </a:r>
            <a:r>
              <a:rPr lang="cs-CZ" dirty="0" err="1" smtClean="0"/>
              <a:t>kortikospinální</a:t>
            </a:r>
            <a:r>
              <a:rPr lang="cs-CZ" dirty="0" smtClean="0"/>
              <a:t> dráha)</a:t>
            </a:r>
          </a:p>
          <a:p>
            <a:r>
              <a:rPr lang="cs-CZ" dirty="0" smtClean="0"/>
              <a:t>Porucha: </a:t>
            </a:r>
            <a:r>
              <a:rPr lang="cs-CZ" dirty="0" err="1" smtClean="0"/>
              <a:t>hemiparéza</a:t>
            </a:r>
            <a:r>
              <a:rPr lang="cs-CZ" dirty="0" smtClean="0"/>
              <a:t>, hemiplegie</a:t>
            </a:r>
            <a:endParaRPr lang="cs-CZ" dirty="0"/>
          </a:p>
        </p:txBody>
      </p:sp>
      <p:pic>
        <p:nvPicPr>
          <p:cNvPr id="5122" name="Picture 2"/>
          <p:cNvPicPr>
            <a:picLocks noChangeAspect="1" noChangeArrowheads="1"/>
          </p:cNvPicPr>
          <p:nvPr/>
        </p:nvPicPr>
        <p:blipFill>
          <a:blip r:embed="rId3"/>
          <a:srcRect/>
          <a:stretch>
            <a:fillRect/>
          </a:stretch>
        </p:blipFill>
        <p:spPr bwMode="auto">
          <a:xfrm>
            <a:off x="5286380" y="2048785"/>
            <a:ext cx="3857620" cy="480921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599</TotalTime>
  <Words>2247</Words>
  <Application>Microsoft Office PowerPoint</Application>
  <PresentationFormat>Předvádění na obrazovce (4:3)</PresentationFormat>
  <Paragraphs>223</Paragraphs>
  <Slides>17</Slides>
  <Notes>15</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Tok</vt:lpstr>
      <vt:lpstr>MOTORICKÝ SYSTÉM</vt:lpstr>
      <vt:lpstr>Úvod</vt:lpstr>
      <vt:lpstr>Klíčové struktury (senzo)motorického systému</vt:lpstr>
      <vt:lpstr>Motorické systémy:</vt:lpstr>
      <vt:lpstr>Snímek 5</vt:lpstr>
      <vt:lpstr>Motorické oblasti kůry</vt:lpstr>
      <vt:lpstr>Somatotopické  uspořádání BA4</vt:lpstr>
      <vt:lpstr>Pyramidový systém</vt:lpstr>
      <vt:lpstr>Kortikospinální dráha (pyramidový systém)</vt:lpstr>
      <vt:lpstr>Snímek 10</vt:lpstr>
      <vt:lpstr>Motorická ploténka</vt:lpstr>
      <vt:lpstr>BAZÁLNÍ GANGLIA</vt:lpstr>
      <vt:lpstr>BAZÁLNÍ GANGLIA</vt:lpstr>
      <vt:lpstr>BAZÁLNÍ GANGLIA</vt:lpstr>
      <vt:lpstr>BAZÁLNÍ GANGLIA</vt:lpstr>
      <vt:lpstr>Mozeček</vt:lpstr>
      <vt:lpstr>Mozeček – korekce pohybů</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MOTORIKA</dc:title>
  <dc:creator>Adam</dc:creator>
  <cp:lastModifiedBy>Adam</cp:lastModifiedBy>
  <cp:revision>46</cp:revision>
  <dcterms:created xsi:type="dcterms:W3CDTF">2011-05-16T17:52:33Z</dcterms:created>
  <dcterms:modified xsi:type="dcterms:W3CDTF">2011-05-18T06:45:15Z</dcterms:modified>
</cp:coreProperties>
</file>