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2"/>
  </p:notesMasterIdLst>
  <p:sldIdLst>
    <p:sldId id="265" r:id="rId2"/>
    <p:sldId id="256" r:id="rId3"/>
    <p:sldId id="257" r:id="rId4"/>
    <p:sldId id="258" r:id="rId5"/>
    <p:sldId id="260" r:id="rId6"/>
    <p:sldId id="259" r:id="rId7"/>
    <p:sldId id="261" r:id="rId8"/>
    <p:sldId id="262" r:id="rId9"/>
    <p:sldId id="263" r:id="rId10"/>
    <p:sldId id="264" r:id="rId11"/>
  </p:sldIdLst>
  <p:sldSz cx="9144000" cy="6858000" type="screen4x3"/>
  <p:notesSz cx="6815138" cy="99314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22" autoAdjust="0"/>
    <p:restoredTop sz="90000" autoAdjust="0"/>
  </p:normalViewPr>
  <p:slideViewPr>
    <p:cSldViewPr>
      <p:cViewPr varScale="1">
        <p:scale>
          <a:sx n="99" d="100"/>
          <a:sy n="99" d="100"/>
        </p:scale>
        <p:origin x="-1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5275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60800" y="0"/>
            <a:ext cx="295275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7FFFE9D-04B8-4BB9-8820-933C467CD119}" type="datetimeFigureOut">
              <a:rPr lang="cs-CZ"/>
              <a:pPr>
                <a:defRPr/>
              </a:pPr>
              <a:t>6.4.2011</a:t>
            </a:fld>
            <a:endParaRPr lang="cs-CZ"/>
          </a:p>
        </p:txBody>
      </p:sp>
      <p:sp>
        <p:nvSpPr>
          <p:cNvPr id="4" name="Zástupný symbol pro obrázek snímku 3"/>
          <p:cNvSpPr>
            <a:spLocks noGrp="1" noRot="1" noChangeAspect="1"/>
          </p:cNvSpPr>
          <p:nvPr>
            <p:ph type="sldImg" idx="2"/>
          </p:nvPr>
        </p:nvSpPr>
        <p:spPr>
          <a:xfrm>
            <a:off x="925513" y="744538"/>
            <a:ext cx="4965700" cy="3724275"/>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1038" y="4718050"/>
            <a:ext cx="5453062" cy="4468813"/>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9432925"/>
            <a:ext cx="295275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60800" y="9432925"/>
            <a:ext cx="2952750"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EAD76E9-2005-48EB-98BC-095E6E832CDC}"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s.wikipedia.org/wiki/%C5%98e%C4%8Dtina"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s.wikipedia.org/wiki/Zdrav%C3%A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Zástupný symbol pro obrázek snímku 1"/>
          <p:cNvSpPr>
            <a:spLocks noGrp="1" noRot="1" noChangeAspect="1"/>
          </p:cNvSpPr>
          <p:nvPr>
            <p:ph type="sldImg"/>
          </p:nvPr>
        </p:nvSpPr>
        <p:spPr bwMode="auto">
          <a:noFill/>
          <a:ln>
            <a:solidFill>
              <a:srgbClr val="000000"/>
            </a:solidFill>
            <a:miter lim="800000"/>
            <a:headEnd/>
            <a:tailEnd/>
          </a:ln>
        </p:spPr>
      </p:sp>
      <p:sp>
        <p:nvSpPr>
          <p:cNvPr id="1741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smtClean="0"/>
              <a:t>Nejčastěji na neurologických a psychiatrických pracovištích, ale i v jiných oborech (pedagogicko-psychologické apod.)</a:t>
            </a:r>
          </a:p>
        </p:txBody>
      </p:sp>
      <p:sp>
        <p:nvSpPr>
          <p:cNvPr id="17411"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44A260-14B7-4FE9-8E41-1D1F07E67254}" type="slidenum">
              <a:rPr lang="cs-CZ"/>
              <a:pPr fontAlgn="base">
                <a:spcBef>
                  <a:spcPct val="0"/>
                </a:spcBef>
                <a:spcAft>
                  <a:spcPct val="0"/>
                </a:spcAft>
              </a:pPr>
              <a:t>3</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Zástupný symbol pro obrázek snímku 1"/>
          <p:cNvSpPr>
            <a:spLocks noGrp="1" noRot="1" noChangeAspect="1"/>
          </p:cNvSpPr>
          <p:nvPr>
            <p:ph type="sldImg"/>
          </p:nvPr>
        </p:nvSpPr>
        <p:spPr bwMode="auto">
          <a:noFill/>
          <a:ln>
            <a:solidFill>
              <a:srgbClr val="000000"/>
            </a:solidFill>
            <a:miter lim="800000"/>
            <a:headEnd/>
            <a:tailEnd/>
          </a:ln>
        </p:spPr>
      </p:sp>
      <p:sp>
        <p:nvSpPr>
          <p:cNvPr id="1945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smtClean="0"/>
              <a:t>Organicita – snaha odlišit osoby s organickým poškozením mozku od pacientů trpících funkčními poruchami. Setkáme se i dnes s požadavky psychiatrů v PL.</a:t>
            </a:r>
          </a:p>
          <a:p>
            <a:pPr>
              <a:spcBef>
                <a:spcPct val="0"/>
              </a:spcBef>
            </a:pPr>
            <a:endParaRPr lang="cs-CZ" smtClean="0"/>
          </a:p>
          <a:p>
            <a:pPr>
              <a:spcBef>
                <a:spcPct val="0"/>
              </a:spcBef>
            </a:pPr>
            <a:r>
              <a:rPr lang="cs-CZ" smtClean="0"/>
              <a:t>Organický psychosyndrom  - vyjadřuje patologickou změnu duševní činnost ve vztahu k poškození mozku</a:t>
            </a:r>
          </a:p>
          <a:p>
            <a:pPr>
              <a:spcBef>
                <a:spcPct val="0"/>
              </a:spcBef>
            </a:pPr>
            <a:endParaRPr lang="cs-CZ" smtClean="0"/>
          </a:p>
          <a:p>
            <a:pPr>
              <a:spcBef>
                <a:spcPct val="0"/>
              </a:spcBef>
            </a:pPr>
            <a:endParaRPr lang="cs-CZ" smtClean="0"/>
          </a:p>
          <a:p>
            <a:pPr>
              <a:spcBef>
                <a:spcPct val="0"/>
              </a:spcBef>
            </a:pPr>
            <a:r>
              <a:rPr lang="cs-CZ" smtClean="0"/>
              <a:t>Klinické (pozorování, rozhovor, anamnéza, analýza spontánních produktů, výpovědi druhých osob) a testové metody…</a:t>
            </a:r>
          </a:p>
          <a:p>
            <a:pPr>
              <a:spcBef>
                <a:spcPct val="0"/>
              </a:spcBef>
            </a:pPr>
            <a:endParaRPr lang="cs-CZ" smtClean="0"/>
          </a:p>
          <a:p>
            <a:pPr>
              <a:spcBef>
                <a:spcPct val="0"/>
              </a:spcBef>
            </a:pPr>
            <a:r>
              <a:rPr lang="cs-CZ" b="1" smtClean="0"/>
              <a:t>Anamnéza</a:t>
            </a:r>
            <a:r>
              <a:rPr lang="cs-CZ" smtClean="0"/>
              <a:t> (z </a:t>
            </a:r>
            <a:r>
              <a:rPr lang="cs-CZ" smtClean="0">
                <a:hlinkClick r:id="rId3" action="ppaction://hlinkfile" tooltip="Řečtina"/>
              </a:rPr>
              <a:t>řec</a:t>
            </a:r>
            <a:r>
              <a:rPr lang="cs-CZ" smtClean="0"/>
              <a:t>. </a:t>
            </a:r>
            <a:r>
              <a:rPr lang="el-GR" smtClean="0"/>
              <a:t>αναμνήσις </a:t>
            </a:r>
            <a:r>
              <a:rPr lang="cs-CZ" i="1" smtClean="0"/>
              <a:t>anamnésis</a:t>
            </a:r>
            <a:r>
              <a:rPr lang="cs-CZ" smtClean="0"/>
              <a:t> = rozpomínání, vzpomenutí) neboli </a:t>
            </a:r>
            <a:r>
              <a:rPr lang="cs-CZ" b="1" smtClean="0"/>
              <a:t>předchorobí</a:t>
            </a:r>
            <a:r>
              <a:rPr lang="cs-CZ" smtClean="0"/>
              <a:t> je soubor informací potřebných k bližší analýze </a:t>
            </a:r>
            <a:r>
              <a:rPr lang="cs-CZ" smtClean="0">
                <a:hlinkClick r:id="rId4" action="ppaction://hlinkfile" tooltip="Zdraví"/>
              </a:rPr>
              <a:t>zdravotního</a:t>
            </a:r>
            <a:r>
              <a:rPr lang="cs-CZ" smtClean="0"/>
              <a:t> stavu pacienta, a to zejména z jeho minulosti.</a:t>
            </a:r>
          </a:p>
          <a:p>
            <a:pPr>
              <a:spcBef>
                <a:spcPct val="0"/>
              </a:spcBef>
            </a:pPr>
            <a:endParaRPr lang="cs-CZ" smtClean="0"/>
          </a:p>
          <a:p>
            <a:pPr>
              <a:spcBef>
                <a:spcPct val="0"/>
              </a:spcBef>
            </a:pPr>
            <a:r>
              <a:rPr lang="cs-CZ" smtClean="0"/>
              <a:t>Vliv medikace (opiáty, psychofarmaka). Vliv deprese, anxiozity a další psychopatologie na úroveň kognitivních funkcí.</a:t>
            </a:r>
          </a:p>
        </p:txBody>
      </p:sp>
      <p:sp>
        <p:nvSpPr>
          <p:cNvPr id="19459"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64D9F1-6378-4B96-A3D5-CDE5EA03A223}" type="slidenum">
              <a:rPr lang="cs-CZ"/>
              <a:pPr fontAlgn="base">
                <a:spcBef>
                  <a:spcPct val="0"/>
                </a:spcBef>
                <a:spcAft>
                  <a:spcPct val="0"/>
                </a:spcAft>
              </a:pPr>
              <a:t>4</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Zástupný symbol pro obrázek snímku 1"/>
          <p:cNvSpPr>
            <a:spLocks noGrp="1" noRot="1" noChangeAspect="1"/>
          </p:cNvSpPr>
          <p:nvPr>
            <p:ph type="sldImg"/>
          </p:nvPr>
        </p:nvSpPr>
        <p:spPr bwMode="auto">
          <a:noFill/>
          <a:ln>
            <a:solidFill>
              <a:srgbClr val="000000"/>
            </a:solidFill>
            <a:miter lim="800000"/>
            <a:headEnd/>
            <a:tailEnd/>
          </a:ln>
        </p:spPr>
      </p:sp>
      <p:sp>
        <p:nvSpPr>
          <p:cNvPr id="2150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smtClean="0"/>
              <a:t>WAIS – má přes 1800 vzorek. Jinak to bývají desítky až stovky probandů.</a:t>
            </a:r>
          </a:p>
        </p:txBody>
      </p:sp>
      <p:sp>
        <p:nvSpPr>
          <p:cNvPr id="21507"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696725-E374-45EC-8BF6-5497977A1558}" type="slidenum">
              <a:rPr lang="cs-CZ"/>
              <a:pPr fontAlgn="base">
                <a:spcBef>
                  <a:spcPct val="0"/>
                </a:spcBef>
                <a:spcAft>
                  <a:spcPct val="0"/>
                </a:spcAft>
              </a:pPr>
              <a:t>5</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355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smtClean="0"/>
              <a:t>Není možné každého pacienta milovat, ale se ke každému chovat s respektem a slušně….</a:t>
            </a:r>
          </a:p>
        </p:txBody>
      </p:sp>
      <p:sp>
        <p:nvSpPr>
          <p:cNvPr id="23555"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8046A5-16CA-4801-96B7-1C758A00885C}" type="slidenum">
              <a:rPr lang="cs-CZ"/>
              <a:pPr fontAlgn="base">
                <a:spcBef>
                  <a:spcPct val="0"/>
                </a:spcBef>
                <a:spcAft>
                  <a:spcPct val="0"/>
                </a:spcAft>
              </a:pPr>
              <a:t>6</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Zástupný symbol pro obrázek snímku 1"/>
          <p:cNvSpPr>
            <a:spLocks noGrp="1" noRot="1" noChangeAspect="1"/>
          </p:cNvSpPr>
          <p:nvPr>
            <p:ph type="sldImg"/>
          </p:nvPr>
        </p:nvSpPr>
        <p:spPr bwMode="auto">
          <a:noFill/>
          <a:ln>
            <a:solidFill>
              <a:srgbClr val="000000"/>
            </a:solidFill>
            <a:miter lim="800000"/>
            <a:headEnd/>
            <a:tailEnd/>
          </a:ln>
        </p:spPr>
      </p:sp>
      <p:sp>
        <p:nvSpPr>
          <p:cNvPr id="2560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smtClean="0"/>
              <a:t>Komplexní np baterie příliš nepoužívané. Do hloubky dělá neuropsychologii jen několik málo lidí.  HR - Preiss st., nemocnice na Homolce. Luria – Kulišťák – Thomaerova nemocnice v Praze. Většina neuropsychologů si sestavuje vlastní baterie z existujích jednodimenzionálních zkoušek.    </a:t>
            </a:r>
          </a:p>
        </p:txBody>
      </p:sp>
      <p:sp>
        <p:nvSpPr>
          <p:cNvPr id="25603"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3232B2-2BD1-4598-872C-7EC7D9D396FA}" type="slidenum">
              <a:rPr lang="cs-CZ"/>
              <a:pPr fontAlgn="base">
                <a:spcBef>
                  <a:spcPct val="0"/>
                </a:spcBef>
                <a:spcAft>
                  <a:spcPct val="0"/>
                </a:spcAft>
              </a:pPr>
              <a:t>7</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ástupný symbol pro obrázek snímku 1"/>
          <p:cNvSpPr>
            <a:spLocks noGrp="1" noRot="1" noChangeAspect="1"/>
          </p:cNvSpPr>
          <p:nvPr>
            <p:ph type="sldImg"/>
          </p:nvPr>
        </p:nvSpPr>
        <p:spPr bwMode="auto">
          <a:noFill/>
          <a:ln>
            <a:solidFill>
              <a:srgbClr val="000000"/>
            </a:solidFill>
            <a:miter lim="800000"/>
            <a:headEnd/>
            <a:tailEnd/>
          </a:ln>
        </p:spPr>
      </p:sp>
      <p:sp>
        <p:nvSpPr>
          <p:cNvPr id="2867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cs-CZ" smtClean="0"/>
              <a:t>Může sloužit k detekci časných kognitivních deficitů </a:t>
            </a:r>
          </a:p>
        </p:txBody>
      </p:sp>
      <p:sp>
        <p:nvSpPr>
          <p:cNvPr id="28675"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FEB2AE-E783-4D39-BCFD-10281639BD80}" type="slidenum">
              <a:rPr lang="cs-CZ"/>
              <a:pPr fontAlgn="base">
                <a:spcBef>
                  <a:spcPct val="0"/>
                </a:spcBef>
                <a:spcAft>
                  <a:spcPct val="0"/>
                </a:spcAft>
              </a:pPr>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cs-CZ" smtClean="0"/>
              <a:t>Klepnutím lze upravit styl předlohy nadpisů.</a:t>
            </a:r>
            <a:endParaRPr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4" name="Zástupný symbol pro datum 29"/>
          <p:cNvSpPr>
            <a:spLocks noGrp="1"/>
          </p:cNvSpPr>
          <p:nvPr>
            <p:ph type="dt" sz="half" idx="10"/>
          </p:nvPr>
        </p:nvSpPr>
        <p:spPr/>
        <p:txBody>
          <a:bodyPr/>
          <a:lstStyle>
            <a:lvl1pPr>
              <a:defRPr/>
            </a:lvl1pPr>
          </a:lstStyle>
          <a:p>
            <a:pPr>
              <a:defRPr/>
            </a:pPr>
            <a:fld id="{756B195C-0458-41CF-AF30-87E85B152A1D}" type="datetimeFigureOut">
              <a:rPr lang="cs-CZ"/>
              <a:pPr>
                <a:defRPr/>
              </a:pPr>
              <a:t>6.4.2011</a:t>
            </a:fld>
            <a:endParaRPr lang="cs-CZ"/>
          </a:p>
        </p:txBody>
      </p:sp>
      <p:sp>
        <p:nvSpPr>
          <p:cNvPr id="5" name="Zástupný symbol pro zápatí 18"/>
          <p:cNvSpPr>
            <a:spLocks noGrp="1"/>
          </p:cNvSpPr>
          <p:nvPr>
            <p:ph type="ftr" sz="quarter" idx="11"/>
          </p:nvPr>
        </p:nvSpPr>
        <p:spPr/>
        <p:txBody>
          <a:bodyPr/>
          <a:lstStyle>
            <a:lvl1pPr>
              <a:defRPr/>
            </a:lvl1pPr>
          </a:lstStyle>
          <a:p>
            <a:pPr>
              <a:defRPr/>
            </a:pPr>
            <a:endParaRPr lang="cs-CZ"/>
          </a:p>
        </p:txBody>
      </p:sp>
      <p:sp>
        <p:nvSpPr>
          <p:cNvPr id="6" name="Zástupný symbol pro číslo snímku 26"/>
          <p:cNvSpPr>
            <a:spLocks noGrp="1"/>
          </p:cNvSpPr>
          <p:nvPr>
            <p:ph type="sldNum" sz="quarter" idx="12"/>
          </p:nvPr>
        </p:nvSpPr>
        <p:spPr/>
        <p:txBody>
          <a:bodyPr/>
          <a:lstStyle>
            <a:lvl1pPr>
              <a:defRPr/>
            </a:lvl1pPr>
          </a:lstStyle>
          <a:p>
            <a:pPr>
              <a:defRPr/>
            </a:pPr>
            <a:fld id="{567E8FAB-160B-4253-9CB6-D33A069B8995}"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fld id="{FE0BF0DB-1345-4C0B-998A-7B6A94C74E3C}" type="datetimeFigureOut">
              <a:rPr lang="cs-CZ"/>
              <a:pPr>
                <a:defRPr/>
              </a:pPr>
              <a:t>6.4.2011</a:t>
            </a:fld>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A99FC095-1D4D-474D-871B-F002B05C3584}"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fld id="{3E4B3D05-39CF-4760-A5F5-68819829E581}" type="datetimeFigureOut">
              <a:rPr lang="cs-CZ"/>
              <a:pPr>
                <a:defRPr/>
              </a:pPr>
              <a:t>6.4.2011</a:t>
            </a:fld>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ECF8D3E0-9601-42AA-9B1F-69C6976EEA23}"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9"/>
          <p:cNvSpPr>
            <a:spLocks noGrp="1"/>
          </p:cNvSpPr>
          <p:nvPr>
            <p:ph type="dt" sz="half" idx="10"/>
          </p:nvPr>
        </p:nvSpPr>
        <p:spPr/>
        <p:txBody>
          <a:bodyPr/>
          <a:lstStyle>
            <a:lvl1pPr>
              <a:defRPr/>
            </a:lvl1pPr>
          </a:lstStyle>
          <a:p>
            <a:pPr>
              <a:defRPr/>
            </a:pPr>
            <a:fld id="{E7E7E1B8-DAF4-4E04-A0A0-E54A8CE2DFC4}" type="datetimeFigureOut">
              <a:rPr lang="cs-CZ"/>
              <a:pPr>
                <a:defRPr/>
              </a:pPr>
              <a:t>6.4.2011</a:t>
            </a:fld>
            <a:endParaRPr lang="cs-CZ"/>
          </a:p>
        </p:txBody>
      </p:sp>
      <p:sp>
        <p:nvSpPr>
          <p:cNvPr id="5" name="Zástupný symbol pro zápatí 21"/>
          <p:cNvSpPr>
            <a:spLocks noGrp="1"/>
          </p:cNvSpPr>
          <p:nvPr>
            <p:ph type="ftr" sz="quarter" idx="11"/>
          </p:nvPr>
        </p:nvSpPr>
        <p:spPr/>
        <p:txBody>
          <a:bodyPr/>
          <a:lstStyle>
            <a:lvl1pPr>
              <a:defRPr/>
            </a:lvl1pPr>
          </a:lstStyle>
          <a:p>
            <a:pPr>
              <a:defRPr/>
            </a:pPr>
            <a:endParaRPr lang="cs-CZ"/>
          </a:p>
        </p:txBody>
      </p:sp>
      <p:sp>
        <p:nvSpPr>
          <p:cNvPr id="6" name="Zástupný symbol pro číslo snímku 17"/>
          <p:cNvSpPr>
            <a:spLocks noGrp="1"/>
          </p:cNvSpPr>
          <p:nvPr>
            <p:ph type="sldNum" sz="quarter" idx="12"/>
          </p:nvPr>
        </p:nvSpPr>
        <p:spPr/>
        <p:txBody>
          <a:bodyPr/>
          <a:lstStyle>
            <a:lvl1pPr>
              <a:defRPr/>
            </a:lvl1pPr>
          </a:lstStyle>
          <a:p>
            <a:pPr>
              <a:defRPr/>
            </a:pPr>
            <a:fld id="{2CD48640-A237-4B38-9A09-108B6812DA5A}"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C80A477B-F9CB-44D1-BEA0-996AF6DB6B78}" type="datetimeFigureOut">
              <a:rPr lang="cs-CZ"/>
              <a:pPr>
                <a:defRPr/>
              </a:pPr>
              <a:t>6.4.2011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24F9557-6D5B-4C8C-854D-D86EDB5CFCB7}"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9"/>
          <p:cNvSpPr>
            <a:spLocks noGrp="1"/>
          </p:cNvSpPr>
          <p:nvPr>
            <p:ph type="dt" sz="half" idx="10"/>
          </p:nvPr>
        </p:nvSpPr>
        <p:spPr/>
        <p:txBody>
          <a:bodyPr/>
          <a:lstStyle>
            <a:lvl1pPr>
              <a:defRPr/>
            </a:lvl1pPr>
          </a:lstStyle>
          <a:p>
            <a:pPr>
              <a:defRPr/>
            </a:pPr>
            <a:fld id="{13932563-80F8-49FD-8D2A-F75E0F83AF7C}" type="datetimeFigureOut">
              <a:rPr lang="cs-CZ"/>
              <a:pPr>
                <a:defRPr/>
              </a:pPr>
              <a:t>6.4.2011</a:t>
            </a:fld>
            <a:endParaRPr lang="cs-CZ"/>
          </a:p>
        </p:txBody>
      </p:sp>
      <p:sp>
        <p:nvSpPr>
          <p:cNvPr id="6" name="Zástupný symbol pro zápatí 21"/>
          <p:cNvSpPr>
            <a:spLocks noGrp="1"/>
          </p:cNvSpPr>
          <p:nvPr>
            <p:ph type="ftr" sz="quarter" idx="11"/>
          </p:nvPr>
        </p:nvSpPr>
        <p:spPr/>
        <p:txBody>
          <a:bodyPr/>
          <a:lstStyle>
            <a:lvl1pPr>
              <a:defRPr/>
            </a:lvl1pPr>
          </a:lstStyle>
          <a:p>
            <a:pPr>
              <a:defRPr/>
            </a:pPr>
            <a:endParaRPr lang="cs-CZ"/>
          </a:p>
        </p:txBody>
      </p:sp>
      <p:sp>
        <p:nvSpPr>
          <p:cNvPr id="7" name="Zástupný symbol pro číslo snímku 17"/>
          <p:cNvSpPr>
            <a:spLocks noGrp="1"/>
          </p:cNvSpPr>
          <p:nvPr>
            <p:ph type="sldNum" sz="quarter" idx="12"/>
          </p:nvPr>
        </p:nvSpPr>
        <p:spPr/>
        <p:txBody>
          <a:bodyPr/>
          <a:lstStyle>
            <a:lvl1pPr>
              <a:defRPr/>
            </a:lvl1pPr>
          </a:lstStyle>
          <a:p>
            <a:pPr>
              <a:defRPr/>
            </a:pPr>
            <a:fld id="{D290000E-04C8-4E1F-9D44-0972C08A56CC}"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lvl1pPr>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9"/>
          <p:cNvSpPr>
            <a:spLocks noGrp="1"/>
          </p:cNvSpPr>
          <p:nvPr>
            <p:ph type="dt" sz="half" idx="10"/>
          </p:nvPr>
        </p:nvSpPr>
        <p:spPr/>
        <p:txBody>
          <a:bodyPr/>
          <a:lstStyle>
            <a:lvl1pPr>
              <a:defRPr/>
            </a:lvl1pPr>
          </a:lstStyle>
          <a:p>
            <a:pPr>
              <a:defRPr/>
            </a:pPr>
            <a:fld id="{01B83240-86D4-4B1F-8224-FE35AABC5E88}" type="datetimeFigureOut">
              <a:rPr lang="cs-CZ"/>
              <a:pPr>
                <a:defRPr/>
              </a:pPr>
              <a:t>6.4.2011</a:t>
            </a:fld>
            <a:endParaRPr lang="cs-CZ"/>
          </a:p>
        </p:txBody>
      </p:sp>
      <p:sp>
        <p:nvSpPr>
          <p:cNvPr id="8" name="Zástupný symbol pro zápatí 21"/>
          <p:cNvSpPr>
            <a:spLocks noGrp="1"/>
          </p:cNvSpPr>
          <p:nvPr>
            <p:ph type="ftr" sz="quarter" idx="11"/>
          </p:nvPr>
        </p:nvSpPr>
        <p:spPr/>
        <p:txBody>
          <a:bodyPr/>
          <a:lstStyle>
            <a:lvl1pPr>
              <a:defRPr/>
            </a:lvl1pPr>
          </a:lstStyle>
          <a:p>
            <a:pPr>
              <a:defRPr/>
            </a:pPr>
            <a:endParaRPr lang="cs-CZ"/>
          </a:p>
        </p:txBody>
      </p:sp>
      <p:sp>
        <p:nvSpPr>
          <p:cNvPr id="9" name="Zástupný symbol pro číslo snímku 17"/>
          <p:cNvSpPr>
            <a:spLocks noGrp="1"/>
          </p:cNvSpPr>
          <p:nvPr>
            <p:ph type="sldNum" sz="quarter" idx="12"/>
          </p:nvPr>
        </p:nvSpPr>
        <p:spPr/>
        <p:txBody>
          <a:bodyPr/>
          <a:lstStyle>
            <a:lvl1pPr>
              <a:defRPr/>
            </a:lvl1pPr>
          </a:lstStyle>
          <a:p>
            <a:pPr>
              <a:defRPr/>
            </a:pPr>
            <a:fld id="{13D1D062-DBD5-45D3-8E55-C2D15D3E2770}"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cs-CZ" smtClean="0"/>
              <a:t>Klepnutím lze upravit styl předlohy nadpisů.</a:t>
            </a:r>
            <a:endParaRPr lang="en-US"/>
          </a:p>
        </p:txBody>
      </p:sp>
      <p:sp>
        <p:nvSpPr>
          <p:cNvPr id="3" name="Zástupný symbol pro datum 9"/>
          <p:cNvSpPr>
            <a:spLocks noGrp="1"/>
          </p:cNvSpPr>
          <p:nvPr>
            <p:ph type="dt" sz="half" idx="10"/>
          </p:nvPr>
        </p:nvSpPr>
        <p:spPr/>
        <p:txBody>
          <a:bodyPr/>
          <a:lstStyle>
            <a:lvl1pPr>
              <a:defRPr/>
            </a:lvl1pPr>
          </a:lstStyle>
          <a:p>
            <a:pPr>
              <a:defRPr/>
            </a:pPr>
            <a:fld id="{CF0304C9-F61E-443A-9DC1-E748ABBFCF8A}" type="datetimeFigureOut">
              <a:rPr lang="cs-CZ"/>
              <a:pPr>
                <a:defRPr/>
              </a:pPr>
              <a:t>6.4.2011</a:t>
            </a:fld>
            <a:endParaRPr lang="cs-CZ"/>
          </a:p>
        </p:txBody>
      </p:sp>
      <p:sp>
        <p:nvSpPr>
          <p:cNvPr id="4" name="Zástupný symbol pro zápatí 21"/>
          <p:cNvSpPr>
            <a:spLocks noGrp="1"/>
          </p:cNvSpPr>
          <p:nvPr>
            <p:ph type="ftr" sz="quarter" idx="11"/>
          </p:nvPr>
        </p:nvSpPr>
        <p:spPr/>
        <p:txBody>
          <a:bodyPr/>
          <a:lstStyle>
            <a:lvl1pPr>
              <a:defRPr/>
            </a:lvl1pPr>
          </a:lstStyle>
          <a:p>
            <a:pPr>
              <a:defRPr/>
            </a:pPr>
            <a:endParaRPr lang="cs-CZ"/>
          </a:p>
        </p:txBody>
      </p:sp>
      <p:sp>
        <p:nvSpPr>
          <p:cNvPr id="5" name="Zástupný symbol pro číslo snímku 17"/>
          <p:cNvSpPr>
            <a:spLocks noGrp="1"/>
          </p:cNvSpPr>
          <p:nvPr>
            <p:ph type="sldNum" sz="quarter" idx="12"/>
          </p:nvPr>
        </p:nvSpPr>
        <p:spPr/>
        <p:txBody>
          <a:bodyPr/>
          <a:lstStyle>
            <a:lvl1pPr>
              <a:defRPr/>
            </a:lvl1pPr>
          </a:lstStyle>
          <a:p>
            <a:pPr>
              <a:defRPr/>
            </a:pPr>
            <a:fld id="{6F351B67-4839-47E5-8340-7C083775D4F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9"/>
          <p:cNvSpPr>
            <a:spLocks noGrp="1"/>
          </p:cNvSpPr>
          <p:nvPr>
            <p:ph type="dt" sz="half" idx="10"/>
          </p:nvPr>
        </p:nvSpPr>
        <p:spPr/>
        <p:txBody>
          <a:bodyPr/>
          <a:lstStyle>
            <a:lvl1pPr>
              <a:defRPr/>
            </a:lvl1pPr>
          </a:lstStyle>
          <a:p>
            <a:pPr>
              <a:defRPr/>
            </a:pPr>
            <a:fld id="{79AA786F-600E-41D1-AFF6-6D7DC843D964}" type="datetimeFigureOut">
              <a:rPr lang="cs-CZ"/>
              <a:pPr>
                <a:defRPr/>
              </a:pPr>
              <a:t>6.4.2011</a:t>
            </a:fld>
            <a:endParaRPr lang="cs-CZ"/>
          </a:p>
        </p:txBody>
      </p:sp>
      <p:sp>
        <p:nvSpPr>
          <p:cNvPr id="3" name="Zástupný symbol pro zápatí 21"/>
          <p:cNvSpPr>
            <a:spLocks noGrp="1"/>
          </p:cNvSpPr>
          <p:nvPr>
            <p:ph type="ftr" sz="quarter" idx="11"/>
          </p:nvPr>
        </p:nvSpPr>
        <p:spPr/>
        <p:txBody>
          <a:bodyPr/>
          <a:lstStyle>
            <a:lvl1pPr>
              <a:defRPr/>
            </a:lvl1pPr>
          </a:lstStyle>
          <a:p>
            <a:pPr>
              <a:defRPr/>
            </a:pPr>
            <a:endParaRPr lang="cs-CZ"/>
          </a:p>
        </p:txBody>
      </p:sp>
      <p:sp>
        <p:nvSpPr>
          <p:cNvPr id="4" name="Zástupný symbol pro číslo snímku 17"/>
          <p:cNvSpPr>
            <a:spLocks noGrp="1"/>
          </p:cNvSpPr>
          <p:nvPr>
            <p:ph type="sldNum" sz="quarter" idx="12"/>
          </p:nvPr>
        </p:nvSpPr>
        <p:spPr/>
        <p:txBody>
          <a:bodyPr/>
          <a:lstStyle>
            <a:lvl1pPr>
              <a:defRPr/>
            </a:lvl1pPr>
          </a:lstStyle>
          <a:p>
            <a:pPr>
              <a:defRPr/>
            </a:pPr>
            <a:fld id="{2EE412AA-8423-433E-9254-3A0F1CCE1199}"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cs-CZ" smtClean="0"/>
              <a:t>Klepnutím lze upravit styl předlohy nadpisů.</a:t>
            </a:r>
            <a:endParaRPr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9"/>
          <p:cNvSpPr>
            <a:spLocks noGrp="1"/>
          </p:cNvSpPr>
          <p:nvPr>
            <p:ph type="dt" sz="half" idx="10"/>
          </p:nvPr>
        </p:nvSpPr>
        <p:spPr/>
        <p:txBody>
          <a:bodyPr/>
          <a:lstStyle>
            <a:lvl1pPr>
              <a:defRPr/>
            </a:lvl1pPr>
          </a:lstStyle>
          <a:p>
            <a:pPr>
              <a:defRPr/>
            </a:pPr>
            <a:fld id="{06402F90-C4C7-4849-97D7-2485D266A3F4}" type="datetimeFigureOut">
              <a:rPr lang="cs-CZ"/>
              <a:pPr>
                <a:defRPr/>
              </a:pPr>
              <a:t>6.4.2011</a:t>
            </a:fld>
            <a:endParaRPr lang="cs-CZ"/>
          </a:p>
        </p:txBody>
      </p:sp>
      <p:sp>
        <p:nvSpPr>
          <p:cNvPr id="6" name="Zástupný symbol pro zápatí 21"/>
          <p:cNvSpPr>
            <a:spLocks noGrp="1"/>
          </p:cNvSpPr>
          <p:nvPr>
            <p:ph type="ftr" sz="quarter" idx="11"/>
          </p:nvPr>
        </p:nvSpPr>
        <p:spPr/>
        <p:txBody>
          <a:bodyPr/>
          <a:lstStyle>
            <a:lvl1pPr>
              <a:defRPr/>
            </a:lvl1pPr>
          </a:lstStyle>
          <a:p>
            <a:pPr>
              <a:defRPr/>
            </a:pPr>
            <a:endParaRPr lang="cs-CZ"/>
          </a:p>
        </p:txBody>
      </p:sp>
      <p:sp>
        <p:nvSpPr>
          <p:cNvPr id="7" name="Zástupný symbol pro číslo snímku 17"/>
          <p:cNvSpPr>
            <a:spLocks noGrp="1"/>
          </p:cNvSpPr>
          <p:nvPr>
            <p:ph type="sldNum" sz="quarter" idx="12"/>
          </p:nvPr>
        </p:nvSpPr>
        <p:spPr/>
        <p:txBody>
          <a:bodyPr/>
          <a:lstStyle>
            <a:lvl1pPr>
              <a:defRPr/>
            </a:lvl1pPr>
          </a:lstStyle>
          <a:p>
            <a:pPr>
              <a:defRPr/>
            </a:pPr>
            <a:fld id="{F53FDB74-994D-476D-9357-DDB0ADCA576B}"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Obdélník s odříznutým a zakulaceným jedním rohem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úhlý trojúhelník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Nadpis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cs-CZ" smtClean="0"/>
              <a:t>Klepnutím lze upravit styl předlohy nadpisů.</a:t>
            </a:r>
            <a:endParaRPr lang="en-US"/>
          </a:p>
        </p:txBody>
      </p:sp>
      <p:sp>
        <p:nvSpPr>
          <p:cNvPr id="4" name="Zástupný symbol pro text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cs-CZ" smtClean="0"/>
              <a:t>Klepnutím lze upravit styly předlohy textu.</a:t>
            </a:r>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9" name="Zástupný symbol pro datum 4"/>
          <p:cNvSpPr>
            <a:spLocks noGrp="1"/>
          </p:cNvSpPr>
          <p:nvPr>
            <p:ph type="dt" sz="half" idx="10"/>
          </p:nvPr>
        </p:nvSpPr>
        <p:spPr/>
        <p:txBody>
          <a:bodyPr/>
          <a:lstStyle>
            <a:lvl1pPr>
              <a:defRPr/>
            </a:lvl1pPr>
          </a:lstStyle>
          <a:p>
            <a:pPr>
              <a:defRPr/>
            </a:pPr>
            <a:fld id="{0A26EC17-997A-4BF1-B0AA-A29570264041}" type="datetimeFigureOut">
              <a:rPr lang="cs-CZ"/>
              <a:pPr>
                <a:defRPr/>
              </a:pPr>
              <a:t>6.4.2011</a:t>
            </a:fld>
            <a:endParaRPr lang="cs-CZ"/>
          </a:p>
        </p:txBody>
      </p:sp>
      <p:sp>
        <p:nvSpPr>
          <p:cNvPr id="10" name="Zástupný symbol pro zápatí 5"/>
          <p:cNvSpPr>
            <a:spLocks noGrp="1"/>
          </p:cNvSpPr>
          <p:nvPr>
            <p:ph type="ftr" sz="quarter" idx="11"/>
          </p:nvPr>
        </p:nvSpPr>
        <p:spPr/>
        <p:txBody>
          <a:bodyPr/>
          <a:lstStyle>
            <a:lvl1pPr>
              <a:defRPr/>
            </a:lvl1pPr>
          </a:lstStyle>
          <a:p>
            <a:pPr>
              <a:defRPr/>
            </a:pPr>
            <a:endParaRPr lang="cs-CZ"/>
          </a:p>
        </p:txBody>
      </p:sp>
      <p:sp>
        <p:nvSpPr>
          <p:cNvPr id="11" name="Zástupný symbol pro číslo snímku 6"/>
          <p:cNvSpPr>
            <a:spLocks noGrp="1"/>
          </p:cNvSpPr>
          <p:nvPr>
            <p:ph type="sldNum" sz="quarter" idx="12"/>
          </p:nvPr>
        </p:nvSpPr>
        <p:spPr>
          <a:xfrm>
            <a:off x="8077200" y="6356350"/>
            <a:ext cx="609600" cy="365125"/>
          </a:xfrm>
        </p:spPr>
        <p:txBody>
          <a:bodyPr/>
          <a:lstStyle>
            <a:lvl1pPr>
              <a:defRPr/>
            </a:lvl1pPr>
          </a:lstStyle>
          <a:p>
            <a:pPr>
              <a:defRPr/>
            </a:pPr>
            <a:fld id="{A6CF8705-DAE3-4994-AF76-E39A2DBAC19A}"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Volný tvar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Zástupný symbol pro nadpis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cs-CZ" smtClean="0"/>
              <a:t>Klepnutím lze upravit styl předlohy nadpisů.</a:t>
            </a:r>
            <a:endParaRPr lang="en-US" smtClean="0"/>
          </a:p>
        </p:txBody>
      </p:sp>
      <p:sp>
        <p:nvSpPr>
          <p:cNvPr id="1029" name="Zástupný symbol pro text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D793F89B-275E-4D03-BE14-B8CD144F589A}" type="datetimeFigureOut">
              <a:rPr lang="cs-CZ"/>
              <a:pPr>
                <a:defRPr/>
              </a:pPr>
              <a:t>6.4.2011</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DF9A8E2-8AAE-4090-8C46-517311A44A8D}" type="slidenum">
              <a:rPr lang="cs-CZ"/>
              <a:pPr>
                <a:defRPr/>
              </a:pPr>
              <a:t>‹#›</a:t>
            </a:fld>
            <a:endParaRPr lang="cs-CZ"/>
          </a:p>
        </p:txBody>
      </p:sp>
      <p:grpSp>
        <p:nvGrpSpPr>
          <p:cNvPr id="1033" name="Skupina 1"/>
          <p:cNvGrpSpPr>
            <a:grpSpLocks/>
          </p:cNvGrpSpPr>
          <p:nvPr/>
        </p:nvGrpSpPr>
        <p:grpSpPr bwMode="auto">
          <a:xfrm>
            <a:off x="-19050" y="203200"/>
            <a:ext cx="9180513" cy="647700"/>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28" r:id="rId1"/>
    <p:sldLayoutId id="2147483820" r:id="rId2"/>
    <p:sldLayoutId id="2147483829" r:id="rId3"/>
    <p:sldLayoutId id="2147483821" r:id="rId4"/>
    <p:sldLayoutId id="2147483822" r:id="rId5"/>
    <p:sldLayoutId id="2147483823" r:id="rId6"/>
    <p:sldLayoutId id="2147483824" r:id="rId7"/>
    <p:sldLayoutId id="2147483825" r:id="rId8"/>
    <p:sldLayoutId id="2147483830" r:id="rId9"/>
    <p:sldLayoutId id="2147483826" r:id="rId10"/>
    <p:sldLayoutId id="2147483827"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Nadpis 1"/>
          <p:cNvSpPr>
            <a:spLocks noGrp="1"/>
          </p:cNvSpPr>
          <p:nvPr>
            <p:ph type="title"/>
          </p:nvPr>
        </p:nvSpPr>
        <p:spPr/>
        <p:txBody>
          <a:bodyPr/>
          <a:lstStyle/>
          <a:p>
            <a:r>
              <a:rPr lang="cs-CZ" smtClean="0"/>
              <a:t>Struktura přednášky</a:t>
            </a:r>
          </a:p>
        </p:txBody>
      </p:sp>
      <p:sp>
        <p:nvSpPr>
          <p:cNvPr id="14338" name="Zástupný symbol pro obsah 2"/>
          <p:cNvSpPr>
            <a:spLocks noGrp="1"/>
          </p:cNvSpPr>
          <p:nvPr>
            <p:ph idx="1"/>
          </p:nvPr>
        </p:nvSpPr>
        <p:spPr/>
        <p:txBody>
          <a:bodyPr/>
          <a:lstStyle/>
          <a:p>
            <a:r>
              <a:rPr lang="cs-CZ" smtClean="0"/>
              <a:t>Neuropsychologická diagnostika</a:t>
            </a:r>
          </a:p>
          <a:p>
            <a:pPr>
              <a:buFont typeface="Wingdings 2" pitchFamily="18" charset="2"/>
              <a:buNone/>
            </a:pPr>
            <a:r>
              <a:rPr lang="cs-CZ" smtClean="0"/>
              <a:t>	- administrace ACE-R</a:t>
            </a:r>
          </a:p>
          <a:p>
            <a:r>
              <a:rPr lang="cs-CZ" smtClean="0"/>
              <a:t>Senzorické systémy II. – vestibulární systém, somatosenzorický systém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Nadpis 1"/>
          <p:cNvSpPr>
            <a:spLocks noGrp="1"/>
          </p:cNvSpPr>
          <p:nvPr>
            <p:ph type="title"/>
          </p:nvPr>
        </p:nvSpPr>
        <p:spPr/>
        <p:txBody>
          <a:bodyPr/>
          <a:lstStyle/>
          <a:p>
            <a:r>
              <a:rPr lang="cs-CZ" smtClean="0"/>
              <a:t>Struktura ACE-R</a:t>
            </a:r>
          </a:p>
        </p:txBody>
      </p:sp>
      <p:pic>
        <p:nvPicPr>
          <p:cNvPr id="29698" name="Picture 2"/>
          <p:cNvPicPr>
            <a:picLocks noGrp="1" noChangeAspect="1" noChangeArrowheads="1"/>
          </p:cNvPicPr>
          <p:nvPr>
            <p:ph idx="1"/>
          </p:nvPr>
        </p:nvPicPr>
        <p:blipFill>
          <a:blip r:embed="rId2"/>
          <a:srcRect/>
          <a:stretch>
            <a:fillRect/>
          </a:stretch>
        </p:blipFill>
        <p:spPr>
          <a:xfrm>
            <a:off x="2143125" y="1785938"/>
            <a:ext cx="4232275" cy="3929062"/>
          </a:xfrm>
        </p:spPr>
      </p:pic>
      <p:sp>
        <p:nvSpPr>
          <p:cNvPr id="29699" name="TextovéPole 4"/>
          <p:cNvSpPr txBox="1">
            <a:spLocks noChangeArrowheads="1"/>
          </p:cNvSpPr>
          <p:nvPr/>
        </p:nvSpPr>
        <p:spPr bwMode="auto">
          <a:xfrm>
            <a:off x="1071563" y="5857875"/>
            <a:ext cx="6072187" cy="923925"/>
          </a:xfrm>
          <a:prstGeom prst="rect">
            <a:avLst/>
          </a:prstGeom>
          <a:noFill/>
          <a:ln w="9525">
            <a:noFill/>
            <a:miter lim="800000"/>
            <a:headEnd/>
            <a:tailEnd/>
          </a:ln>
        </p:spPr>
        <p:txBody>
          <a:bodyPr>
            <a:spAutoFit/>
          </a:bodyPr>
          <a:lstStyle/>
          <a:p>
            <a:r>
              <a:rPr lang="cs-CZ">
                <a:latin typeface="Constantia" pitchFamily="18" charset="0"/>
              </a:rPr>
              <a:t>Hummelová-Fanfrdlová et al. (2009): Česká adaptace Addenbrookského  kognitivního testu . Československá psychologie 4, str. 376 - 388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fontAlgn="auto">
              <a:spcAft>
                <a:spcPts val="0"/>
              </a:spcAft>
              <a:defRPr/>
            </a:pPr>
            <a:r>
              <a:rPr lang="cs-CZ" dirty="0" smtClean="0"/>
              <a:t>Neuropsychologie</a:t>
            </a:r>
            <a:endParaRPr lang="cs-CZ" dirty="0"/>
          </a:p>
        </p:txBody>
      </p:sp>
      <p:sp>
        <p:nvSpPr>
          <p:cNvPr id="15362" name="Podnadpis 2"/>
          <p:cNvSpPr>
            <a:spLocks noGrp="1"/>
          </p:cNvSpPr>
          <p:nvPr>
            <p:ph type="subTitle" idx="1"/>
          </p:nvPr>
        </p:nvSpPr>
        <p:spPr>
          <a:xfrm>
            <a:off x="533400" y="3228975"/>
            <a:ext cx="7854950" cy="1752600"/>
          </a:xfrm>
        </p:spPr>
        <p:txBody>
          <a:bodyPr/>
          <a:lstStyle/>
          <a:p>
            <a:pPr marR="0"/>
            <a:r>
              <a:rPr lang="cs-CZ" smtClean="0"/>
              <a:t> když „pláče“ mozek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Nadpis 1"/>
          <p:cNvSpPr>
            <a:spLocks noGrp="1"/>
          </p:cNvSpPr>
          <p:nvPr>
            <p:ph type="title"/>
          </p:nvPr>
        </p:nvSpPr>
        <p:spPr/>
        <p:txBody>
          <a:bodyPr/>
          <a:lstStyle/>
          <a:p>
            <a:r>
              <a:rPr lang="cs-CZ" smtClean="0"/>
              <a:t>Neuropsychologie</a:t>
            </a:r>
          </a:p>
        </p:txBody>
      </p:sp>
      <p:sp>
        <p:nvSpPr>
          <p:cNvPr id="3" name="Zástupný symbol pro obsah 2"/>
          <p:cNvSpPr>
            <a:spLocks noGrp="1"/>
          </p:cNvSpPr>
          <p:nvPr>
            <p:ph idx="1"/>
          </p:nvPr>
        </p:nvSpPr>
        <p:spPr/>
        <p:txBody>
          <a:bodyPr>
            <a:normAutofit/>
          </a:bodyPr>
          <a:lstStyle/>
          <a:p>
            <a:pPr>
              <a:lnSpc>
                <a:spcPct val="90000"/>
              </a:lnSpc>
            </a:pPr>
            <a:r>
              <a:rPr lang="cs-CZ" smtClean="0"/>
              <a:t>Neuropsychologie – podobor neurověd. Vědecké studium psychické činnosti ve vztahu k činnosti mozku.</a:t>
            </a:r>
          </a:p>
          <a:p>
            <a:pPr>
              <a:lnSpc>
                <a:spcPct val="90000"/>
              </a:lnSpc>
            </a:pPr>
            <a:r>
              <a:rPr lang="cs-CZ" smtClean="0"/>
              <a:t>Klinická neuropsychologie – aplikovaná klinicko-psychologická disciplína zabývající se psychologickou diagnostikou a léčbou osob s poruchou nervového systému.</a:t>
            </a:r>
          </a:p>
          <a:p>
            <a:pPr>
              <a:lnSpc>
                <a:spcPct val="90000"/>
              </a:lnSpc>
            </a:pPr>
            <a:r>
              <a:rPr lang="cs-CZ" smtClean="0"/>
              <a:t>Ústředním zájmem je </a:t>
            </a:r>
            <a:r>
              <a:rPr lang="cs-CZ" b="1" smtClean="0"/>
              <a:t>diagnostika</a:t>
            </a:r>
            <a:r>
              <a:rPr lang="cs-CZ" smtClean="0"/>
              <a:t> úrovně kognitivních funkcí, ale také změn chování, osobnosti a emotivity v důsledku poškození nebo funkčních změn mozku a jejich psychologická </a:t>
            </a:r>
            <a:r>
              <a:rPr lang="cs-CZ" b="1" smtClean="0"/>
              <a:t>léčba</a:t>
            </a:r>
            <a:r>
              <a:rPr lang="cs-CZ" smtClean="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fontAlgn="auto">
              <a:spcAft>
                <a:spcPts val="0"/>
              </a:spcAft>
              <a:defRPr/>
            </a:pPr>
            <a:r>
              <a:rPr lang="cs-CZ" dirty="0" smtClean="0"/>
              <a:t>Cíle neuropsychologického vyšetření:</a:t>
            </a:r>
            <a:endParaRPr lang="cs-CZ" dirty="0"/>
          </a:p>
        </p:txBody>
      </p:sp>
      <p:sp>
        <p:nvSpPr>
          <p:cNvPr id="3" name="Zástupný symbol pro obsah 2"/>
          <p:cNvSpPr>
            <a:spLocks noGrp="1"/>
          </p:cNvSpPr>
          <p:nvPr>
            <p:ph idx="1"/>
          </p:nvPr>
        </p:nvSpPr>
        <p:spPr/>
        <p:txBody>
          <a:bodyPr>
            <a:normAutofit fontScale="62500" lnSpcReduction="20000"/>
          </a:bodyPr>
          <a:lstStyle/>
          <a:p>
            <a:pPr marL="274320" indent="-274320" fontAlgn="auto">
              <a:spcAft>
                <a:spcPts val="0"/>
              </a:spcAft>
              <a:buClr>
                <a:schemeClr val="accent3"/>
              </a:buClr>
              <a:buFont typeface="Wingdings 2"/>
              <a:buChar char=""/>
              <a:defRPr/>
            </a:pPr>
            <a:r>
              <a:rPr lang="cs-CZ" dirty="0" smtClean="0"/>
              <a:t>Dřívější cíle neuropsychologického vyšetření: určení „</a:t>
            </a:r>
            <a:r>
              <a:rPr lang="cs-CZ" dirty="0" err="1" smtClean="0"/>
              <a:t>organicity</a:t>
            </a:r>
            <a:r>
              <a:rPr lang="cs-CZ" dirty="0" smtClean="0"/>
              <a:t>“ a topická diagnostika (lokalizace mozkové léze) ustupuje s rozvojem zobrazovacích metod do pozadí. Namísto dřívějších termínů jako organický </a:t>
            </a:r>
            <a:r>
              <a:rPr lang="cs-CZ" dirty="0" err="1" smtClean="0"/>
              <a:t>psychosyndrom</a:t>
            </a:r>
            <a:r>
              <a:rPr lang="cs-CZ" dirty="0" smtClean="0"/>
              <a:t> nebo encefalopatie dnes hovoříme o úbytku, narušení nebo deficitu kognitivních funkcí.</a:t>
            </a:r>
          </a:p>
          <a:p>
            <a:pPr marL="274320" indent="-274320" fontAlgn="auto">
              <a:spcAft>
                <a:spcPts val="0"/>
              </a:spcAft>
              <a:buClr>
                <a:schemeClr val="accent3"/>
              </a:buClr>
              <a:buFont typeface="Wingdings 2"/>
              <a:buChar char=""/>
              <a:defRPr/>
            </a:pPr>
            <a:endParaRPr lang="cs-CZ" dirty="0" smtClean="0"/>
          </a:p>
          <a:p>
            <a:pPr marL="274320" indent="-274320" fontAlgn="auto">
              <a:spcAft>
                <a:spcPts val="0"/>
              </a:spcAft>
              <a:buClr>
                <a:schemeClr val="accent3"/>
              </a:buClr>
              <a:buFont typeface="Wingdings 2"/>
              <a:buChar char=""/>
              <a:defRPr/>
            </a:pPr>
            <a:r>
              <a:rPr lang="cs-CZ" b="1" dirty="0" smtClean="0"/>
              <a:t>Cíle neuropsychologického vyšetření:</a:t>
            </a:r>
          </a:p>
          <a:p>
            <a:pPr marL="514350" indent="-514350" fontAlgn="auto">
              <a:spcAft>
                <a:spcPts val="0"/>
              </a:spcAft>
              <a:buClr>
                <a:schemeClr val="accent3"/>
              </a:buClr>
              <a:buFont typeface="+mj-lt"/>
              <a:buAutoNum type="arabicPeriod"/>
              <a:defRPr/>
            </a:pPr>
            <a:r>
              <a:rPr lang="cs-CZ" dirty="0" smtClean="0"/>
              <a:t>Podrobný POPIS aktuálního psychického stavu pacienta. Detailní </a:t>
            </a:r>
            <a:r>
              <a:rPr lang="cs-CZ" b="1" dirty="0" smtClean="0"/>
              <a:t>popis stavu kognitivních funkcí</a:t>
            </a:r>
            <a:r>
              <a:rPr lang="cs-CZ" dirty="0" smtClean="0"/>
              <a:t>, určení kognitivních deficitů a jejich hloubky, ale i silných stránek jako východisek pro následnou rehabilitaci. Vedle diagnostiky úrovně kognitivních funkcí vyšetřujeme osobnostní charakteristiky, náladu (emotivitu), chování, další psychopatologické projevy (poruchy myšlení, vnímání..), subjektivní vnímání, prožívání a zvládání nemoci , </a:t>
            </a:r>
            <a:r>
              <a:rPr lang="cs-CZ" dirty="0" err="1" smtClean="0"/>
              <a:t>subj</a:t>
            </a:r>
            <a:r>
              <a:rPr lang="cs-CZ" dirty="0" smtClean="0"/>
              <a:t>. vnímanou sociální síť…</a:t>
            </a:r>
          </a:p>
          <a:p>
            <a:pPr marL="514350" indent="-514350" fontAlgn="auto">
              <a:spcAft>
                <a:spcPts val="0"/>
              </a:spcAft>
              <a:buClr>
                <a:schemeClr val="accent3"/>
              </a:buClr>
              <a:buFont typeface="+mj-lt"/>
              <a:buAutoNum type="arabicPeriod"/>
              <a:defRPr/>
            </a:pPr>
            <a:r>
              <a:rPr lang="cs-CZ" dirty="0" smtClean="0"/>
              <a:t>Odhad </a:t>
            </a:r>
            <a:r>
              <a:rPr lang="cs-CZ" dirty="0" err="1" smtClean="0"/>
              <a:t>PREMORBIDNÍ</a:t>
            </a:r>
            <a:r>
              <a:rPr lang="cs-CZ" dirty="0" smtClean="0"/>
              <a:t> ÚROVNĚ. Porovnáváme s úrovní dosaženého vzdělání, školním úspěchem,  profesní dráhou, zájmy (školní a pracovní anamnéza).</a:t>
            </a:r>
          </a:p>
          <a:p>
            <a:pPr marL="514350" indent="-514350" fontAlgn="auto">
              <a:spcAft>
                <a:spcPts val="0"/>
              </a:spcAft>
              <a:buClr>
                <a:schemeClr val="accent3"/>
              </a:buClr>
              <a:buFont typeface="+mj-lt"/>
              <a:buAutoNum type="arabicPeriod"/>
              <a:defRPr/>
            </a:pPr>
            <a:r>
              <a:rPr lang="cs-CZ" dirty="0" smtClean="0"/>
              <a:t>Formulace HYPOTÉZY O ETIOLOGII  postižení. Odhad podílu vlivu biologických, psychologických, psychosociálních, farmakologických…..</a:t>
            </a:r>
          </a:p>
          <a:p>
            <a:pPr marL="514350" indent="-514350" fontAlgn="auto">
              <a:spcAft>
                <a:spcPts val="0"/>
              </a:spcAft>
              <a:buClr>
                <a:schemeClr val="accent3"/>
              </a:buClr>
              <a:buFont typeface="+mj-lt"/>
              <a:buAutoNum type="arabicPeriod"/>
              <a:defRPr/>
            </a:pPr>
            <a:r>
              <a:rPr lang="cs-CZ" dirty="0" smtClean="0"/>
              <a:t>Sestavení PLÁNU LÉČBY A REHABILITACE.  Formulace doporučení.    </a:t>
            </a:r>
          </a:p>
          <a:p>
            <a:pPr marL="274320" indent="-274320" fontAlgn="auto">
              <a:spcAft>
                <a:spcPts val="0"/>
              </a:spcAft>
              <a:buClr>
                <a:schemeClr val="accent3"/>
              </a:buClr>
              <a:buFont typeface="Wingdings 2"/>
              <a:buChar char=""/>
              <a:defRPr/>
            </a:pP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dpis 1"/>
          <p:cNvSpPr>
            <a:spLocks noGrp="1"/>
          </p:cNvSpPr>
          <p:nvPr>
            <p:ph type="title"/>
          </p:nvPr>
        </p:nvSpPr>
        <p:spPr/>
        <p:txBody>
          <a:bodyPr/>
          <a:lstStyle/>
          <a:p>
            <a:r>
              <a:rPr lang="cs-CZ" smtClean="0"/>
              <a:t>Populační srovnání</a:t>
            </a:r>
          </a:p>
        </p:txBody>
      </p:sp>
      <p:sp>
        <p:nvSpPr>
          <p:cNvPr id="20482" name="Zástupný symbol pro obsah 2"/>
          <p:cNvSpPr>
            <a:spLocks noGrp="1"/>
          </p:cNvSpPr>
          <p:nvPr>
            <p:ph idx="1"/>
          </p:nvPr>
        </p:nvSpPr>
        <p:spPr/>
        <p:txBody>
          <a:bodyPr/>
          <a:lstStyle/>
          <a:p>
            <a:r>
              <a:rPr lang="cs-CZ" smtClean="0"/>
              <a:t>Úroveň kognitivních schopností stanovujeme na základě populačního srovnání. Srovnáváme výsledky konkrétního pacienta určitého pohlaví a věku s populačními normami. </a:t>
            </a:r>
          </a:p>
        </p:txBody>
      </p:sp>
      <p:pic>
        <p:nvPicPr>
          <p:cNvPr id="20483" name="Obrázek 3" descr="iq-gaussova-krivka.png"/>
          <p:cNvPicPr>
            <a:picLocks noChangeAspect="1"/>
          </p:cNvPicPr>
          <p:nvPr/>
        </p:nvPicPr>
        <p:blipFill>
          <a:blip r:embed="rId3"/>
          <a:srcRect/>
          <a:stretch>
            <a:fillRect/>
          </a:stretch>
        </p:blipFill>
        <p:spPr bwMode="auto">
          <a:xfrm>
            <a:off x="3929063" y="3714750"/>
            <a:ext cx="4500562" cy="2746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fontAlgn="auto">
              <a:spcAft>
                <a:spcPts val="0"/>
              </a:spcAft>
              <a:defRPr/>
            </a:pPr>
            <a:r>
              <a:rPr lang="cs-CZ" dirty="0" smtClean="0"/>
              <a:t>Faktory (překážky) ovlivňující průběh vyšetření</a:t>
            </a:r>
            <a:endParaRPr lang="cs-CZ" dirty="0"/>
          </a:p>
        </p:txBody>
      </p:sp>
      <p:sp>
        <p:nvSpPr>
          <p:cNvPr id="3" name="Zástupný symbol pro obsah 2"/>
          <p:cNvSpPr>
            <a:spLocks noGrp="1"/>
          </p:cNvSpPr>
          <p:nvPr>
            <p:ph idx="1"/>
          </p:nvPr>
        </p:nvSpPr>
        <p:spPr/>
        <p:txBody>
          <a:bodyPr>
            <a:normAutofit fontScale="77500" lnSpcReduction="20000"/>
          </a:bodyPr>
          <a:lstStyle/>
          <a:p>
            <a:pPr marL="274320" indent="-274320" fontAlgn="auto">
              <a:spcAft>
                <a:spcPts val="0"/>
              </a:spcAft>
              <a:buClr>
                <a:schemeClr val="accent3"/>
              </a:buClr>
              <a:buFont typeface="Wingdings 2"/>
              <a:buChar char=""/>
              <a:defRPr/>
            </a:pPr>
            <a:r>
              <a:rPr lang="cs-CZ" dirty="0" smtClean="0"/>
              <a:t>Validní neuropsychologickou diagnostiku stěžuje řada faktorů:</a:t>
            </a:r>
          </a:p>
          <a:p>
            <a:pPr marL="274320" indent="-274320" fontAlgn="auto">
              <a:spcAft>
                <a:spcPts val="0"/>
              </a:spcAft>
              <a:buClr>
                <a:schemeClr val="accent3"/>
              </a:buClr>
              <a:buFont typeface="Wingdings 2"/>
              <a:buChar char=""/>
              <a:defRPr/>
            </a:pPr>
            <a:endParaRPr lang="cs-CZ" dirty="0" smtClean="0"/>
          </a:p>
          <a:p>
            <a:pPr marL="274320" indent="-274320" fontAlgn="auto">
              <a:spcAft>
                <a:spcPts val="0"/>
              </a:spcAft>
              <a:buClr>
                <a:schemeClr val="accent3"/>
              </a:buClr>
              <a:buFont typeface="Wingdings 2"/>
              <a:buChar char=""/>
              <a:defRPr/>
            </a:pPr>
            <a:r>
              <a:rPr lang="cs-CZ" dirty="0" smtClean="0"/>
              <a:t>Na straně pacienta: úroveň vědomí a komunikace, motivace k vyšetření, věk, vzdělání, etnicita apod.</a:t>
            </a:r>
          </a:p>
          <a:p>
            <a:pPr marL="274320" indent="-274320" fontAlgn="auto">
              <a:spcAft>
                <a:spcPts val="0"/>
              </a:spcAft>
              <a:buClr>
                <a:schemeClr val="accent3"/>
              </a:buClr>
              <a:buFont typeface="Wingdings 2"/>
              <a:buChar char=""/>
              <a:defRPr/>
            </a:pPr>
            <a:r>
              <a:rPr lang="cs-CZ" dirty="0" smtClean="0"/>
              <a:t>Na straně prostředí: osvětlení, denní doba, teplota a větrání místnosti</a:t>
            </a:r>
          </a:p>
          <a:p>
            <a:pPr marL="274320" indent="-274320" fontAlgn="auto">
              <a:spcAft>
                <a:spcPts val="0"/>
              </a:spcAft>
              <a:buClr>
                <a:schemeClr val="accent3"/>
              </a:buClr>
              <a:buFont typeface="Wingdings 2"/>
              <a:buChar char=""/>
              <a:defRPr/>
            </a:pPr>
            <a:r>
              <a:rPr lang="cs-CZ" dirty="0" smtClean="0"/>
              <a:t>Na straně psychologa: vztah motivující k výkonu, objektivita, smysluplné vysvětlení účelu vyšetření</a:t>
            </a:r>
          </a:p>
          <a:p>
            <a:pPr marL="274320" indent="-274320" fontAlgn="auto">
              <a:spcAft>
                <a:spcPts val="0"/>
              </a:spcAft>
              <a:buClr>
                <a:schemeClr val="accent3"/>
              </a:buClr>
              <a:buFont typeface="Wingdings 2"/>
              <a:buChar char=""/>
              <a:defRPr/>
            </a:pPr>
            <a:endParaRPr lang="cs-CZ" dirty="0" smtClean="0"/>
          </a:p>
          <a:p>
            <a:pPr marL="274320" indent="-274320" fontAlgn="auto">
              <a:spcAft>
                <a:spcPts val="0"/>
              </a:spcAft>
              <a:buClr>
                <a:schemeClr val="accent3"/>
              </a:buClr>
              <a:buFont typeface="Wingdings 2"/>
              <a:buChar char=""/>
              <a:defRPr/>
            </a:pPr>
            <a:r>
              <a:rPr lang="cs-CZ" dirty="0" smtClean="0"/>
              <a:t>Pozor: Neuropsychologické testy někdy mají nízkou </a:t>
            </a:r>
            <a:r>
              <a:rPr lang="cs-CZ" b="1" dirty="0" smtClean="0"/>
              <a:t>ekologickou validitu </a:t>
            </a:r>
            <a:r>
              <a:rPr lang="cs-CZ" dirty="0" smtClean="0"/>
              <a:t>– je rozdíl v zapojení, komplexitě a integraci kognitivních funkcí používaných v přirozeném oproti laboratornímu prostředí. Někdy bývá rozdíl v profilu kognitivních funkcích změřených během neuropsychologického vyšetření a tím, jak se pacientovi ve skutečném životě  daří, nakolik je soběstačný, jak se mu daří deficit kompenzovat…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fontAlgn="auto">
              <a:spcAft>
                <a:spcPts val="0"/>
              </a:spcAft>
              <a:defRPr/>
            </a:pPr>
            <a:r>
              <a:rPr lang="cs-CZ" dirty="0" smtClean="0"/>
              <a:t>Typy neuropsychologických testů</a:t>
            </a:r>
            <a:endParaRPr lang="cs-CZ" dirty="0"/>
          </a:p>
        </p:txBody>
      </p:sp>
      <p:sp>
        <p:nvSpPr>
          <p:cNvPr id="3" name="Zástupný symbol pro obsah 2"/>
          <p:cNvSpPr>
            <a:spLocks noGrp="1"/>
          </p:cNvSpPr>
          <p:nvPr>
            <p:ph idx="1"/>
          </p:nvPr>
        </p:nvSpPr>
        <p:spPr/>
        <p:txBody>
          <a:bodyPr>
            <a:normAutofit/>
          </a:bodyPr>
          <a:lstStyle/>
          <a:p>
            <a:pPr>
              <a:lnSpc>
                <a:spcPct val="80000"/>
              </a:lnSpc>
            </a:pPr>
            <a:r>
              <a:rPr lang="cs-CZ" sz="2400" b="1" smtClean="0"/>
              <a:t>Komplexní neuropsychologické baterie</a:t>
            </a:r>
            <a:r>
              <a:rPr lang="cs-CZ" sz="2400" smtClean="0"/>
              <a:t>: Halstead Reitanova neropsychologická baterie, Lurija-Nebrasca Neuropsychychological Battery </a:t>
            </a:r>
          </a:p>
          <a:p>
            <a:pPr>
              <a:lnSpc>
                <a:spcPct val="80000"/>
              </a:lnSpc>
            </a:pPr>
            <a:r>
              <a:rPr lang="cs-CZ" sz="2400" b="1" smtClean="0"/>
              <a:t>Jednodimenzionální výkonové zkoušky</a:t>
            </a:r>
            <a:r>
              <a:rPr lang="cs-CZ" sz="2400" smtClean="0"/>
              <a:t>: zkoušky pozornosti (Trail making test - TMT, symboly ve WAIS, škrtací zkoušky), zkoušky paměti (Wechsler memory scale, Reyova komplexní figura), zkoušky exekutivních funkcí (verbální fluence, TMT B, Stroopův test, Londýnská, Hanoiská věž), zkoušky vizuální, sluchové percepce, motoriky atd.</a:t>
            </a:r>
          </a:p>
          <a:p>
            <a:pPr>
              <a:lnSpc>
                <a:spcPct val="80000"/>
              </a:lnSpc>
            </a:pPr>
            <a:r>
              <a:rPr lang="cs-CZ" sz="2400" b="1" smtClean="0"/>
              <a:t>Screeningové testy: MMSE</a:t>
            </a:r>
            <a:r>
              <a:rPr lang="cs-CZ" sz="2400" smtClean="0"/>
              <a:t> (</a:t>
            </a:r>
            <a:r>
              <a:rPr lang="cs-CZ" sz="2400" smtClean="0">
                <a:latin typeface="Arial" charset="0"/>
              </a:rPr>
              <a:t>M</a:t>
            </a:r>
            <a:r>
              <a:rPr lang="cs-CZ" sz="2400" smtClean="0"/>
              <a:t>ini</a:t>
            </a:r>
            <a:r>
              <a:rPr lang="cs-CZ" sz="2400" smtClean="0">
                <a:latin typeface="Arial" charset="0"/>
              </a:rPr>
              <a:t>-</a:t>
            </a:r>
            <a:r>
              <a:rPr lang="cs-CZ" sz="2400" smtClean="0"/>
              <a:t>mental state examination), </a:t>
            </a:r>
            <a:r>
              <a:rPr lang="cs-CZ" sz="2400" b="1" smtClean="0"/>
              <a:t>ACE-R</a:t>
            </a:r>
            <a:r>
              <a:rPr lang="cs-CZ" sz="2400" smtClean="0"/>
              <a:t> (Addenbrookský kognitivní test), C</a:t>
            </a:r>
            <a:r>
              <a:rPr lang="cs-CZ" sz="2400" b="1" smtClean="0"/>
              <a:t>lock test </a:t>
            </a:r>
            <a:r>
              <a:rPr lang="cs-CZ" sz="2400" smtClean="0"/>
              <a:t>(test hodin)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Nadpis 1"/>
          <p:cNvSpPr>
            <a:spLocks noGrp="1"/>
          </p:cNvSpPr>
          <p:nvPr>
            <p:ph type="title"/>
          </p:nvPr>
        </p:nvSpPr>
        <p:spPr/>
        <p:txBody>
          <a:bodyPr/>
          <a:lstStyle/>
          <a:p>
            <a:r>
              <a:rPr lang="cs-CZ" smtClean="0"/>
              <a:t>Clock test</a:t>
            </a:r>
          </a:p>
        </p:txBody>
      </p:sp>
      <p:sp>
        <p:nvSpPr>
          <p:cNvPr id="3" name="Zástupný symbol pro obsah 2"/>
          <p:cNvSpPr>
            <a:spLocks noGrp="1"/>
          </p:cNvSpPr>
          <p:nvPr>
            <p:ph idx="1"/>
          </p:nvPr>
        </p:nvSpPr>
        <p:spPr>
          <a:xfrm>
            <a:off x="457200" y="1935163"/>
            <a:ext cx="6115050" cy="493712"/>
          </a:xfrm>
        </p:spPr>
        <p:txBody>
          <a:bodyPr>
            <a:normAutofit fontScale="92500"/>
          </a:bodyPr>
          <a:lstStyle/>
          <a:p>
            <a:pPr marL="274320" indent="-274320" fontAlgn="auto">
              <a:spcAft>
                <a:spcPts val="0"/>
              </a:spcAft>
              <a:buClr>
                <a:schemeClr val="accent3"/>
              </a:buClr>
              <a:buFont typeface="Wingdings 2"/>
              <a:buChar char=""/>
              <a:defRPr/>
            </a:pPr>
            <a:r>
              <a:rPr lang="cs-CZ" dirty="0" smtClean="0"/>
              <a:t>rychlý </a:t>
            </a:r>
            <a:r>
              <a:rPr lang="cs-CZ" dirty="0" err="1" smtClean="0"/>
              <a:t>screening</a:t>
            </a:r>
            <a:r>
              <a:rPr lang="cs-CZ" dirty="0" smtClean="0"/>
              <a:t> obecné kognitivní úrovně </a:t>
            </a:r>
            <a:endParaRPr lang="cs-CZ" dirty="0"/>
          </a:p>
        </p:txBody>
      </p:sp>
      <p:pic>
        <p:nvPicPr>
          <p:cNvPr id="26627" name="Obrázek 7" descr="clock test1.png"/>
          <p:cNvPicPr>
            <a:picLocks noChangeAspect="1"/>
          </p:cNvPicPr>
          <p:nvPr/>
        </p:nvPicPr>
        <p:blipFill>
          <a:blip r:embed="rId2"/>
          <a:srcRect/>
          <a:stretch>
            <a:fillRect/>
          </a:stretch>
        </p:blipFill>
        <p:spPr bwMode="auto">
          <a:xfrm>
            <a:off x="214313" y="3944938"/>
            <a:ext cx="2343150" cy="2292350"/>
          </a:xfrm>
          <a:prstGeom prst="rect">
            <a:avLst/>
          </a:prstGeom>
          <a:noFill/>
          <a:ln w="9525">
            <a:noFill/>
            <a:miter lim="800000"/>
            <a:headEnd/>
            <a:tailEnd/>
          </a:ln>
        </p:spPr>
      </p:pic>
      <p:pic>
        <p:nvPicPr>
          <p:cNvPr id="26628" name="Obrázek 9" descr="clock test3.png"/>
          <p:cNvPicPr>
            <a:picLocks noChangeAspect="1"/>
          </p:cNvPicPr>
          <p:nvPr/>
        </p:nvPicPr>
        <p:blipFill>
          <a:blip r:embed="rId3"/>
          <a:srcRect/>
          <a:stretch>
            <a:fillRect/>
          </a:stretch>
        </p:blipFill>
        <p:spPr bwMode="auto">
          <a:xfrm>
            <a:off x="2500313" y="3929063"/>
            <a:ext cx="2741612" cy="2513012"/>
          </a:xfrm>
          <a:prstGeom prst="rect">
            <a:avLst/>
          </a:prstGeom>
          <a:noFill/>
          <a:ln w="9525">
            <a:noFill/>
            <a:miter lim="800000"/>
            <a:headEnd/>
            <a:tailEnd/>
          </a:ln>
        </p:spPr>
      </p:pic>
      <p:pic>
        <p:nvPicPr>
          <p:cNvPr id="26629" name="Obrázek 10" descr="clock test2.png"/>
          <p:cNvPicPr>
            <a:picLocks noChangeAspect="1"/>
          </p:cNvPicPr>
          <p:nvPr/>
        </p:nvPicPr>
        <p:blipFill>
          <a:blip r:embed="rId4"/>
          <a:srcRect/>
          <a:stretch>
            <a:fillRect/>
          </a:stretch>
        </p:blipFill>
        <p:spPr bwMode="auto">
          <a:xfrm>
            <a:off x="5072063" y="3238500"/>
            <a:ext cx="2708275" cy="3619500"/>
          </a:xfrm>
          <a:prstGeom prst="rect">
            <a:avLst/>
          </a:prstGeom>
          <a:noFill/>
          <a:ln w="9525">
            <a:noFill/>
            <a:miter lim="800000"/>
            <a:headEnd/>
            <a:tailEnd/>
          </a:ln>
        </p:spPr>
      </p:pic>
      <p:pic>
        <p:nvPicPr>
          <p:cNvPr id="26630" name="Obrázek 11" descr="clock test4.png"/>
          <p:cNvPicPr>
            <a:picLocks noChangeAspect="1"/>
          </p:cNvPicPr>
          <p:nvPr/>
        </p:nvPicPr>
        <p:blipFill>
          <a:blip r:embed="rId5"/>
          <a:srcRect/>
          <a:stretch>
            <a:fillRect/>
          </a:stretch>
        </p:blipFill>
        <p:spPr bwMode="auto">
          <a:xfrm>
            <a:off x="7734300" y="4286250"/>
            <a:ext cx="1409700" cy="13049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fontAlgn="auto">
              <a:spcAft>
                <a:spcPts val="0"/>
              </a:spcAft>
              <a:defRPr/>
            </a:pPr>
            <a:r>
              <a:rPr lang="cs-CZ" dirty="0" err="1" smtClean="0"/>
              <a:t>ACE</a:t>
            </a:r>
            <a:r>
              <a:rPr lang="cs-CZ" dirty="0" smtClean="0"/>
              <a:t>-R – </a:t>
            </a:r>
            <a:r>
              <a:rPr lang="cs-CZ" dirty="0" err="1" smtClean="0"/>
              <a:t>Addenbrookský</a:t>
            </a:r>
            <a:r>
              <a:rPr lang="cs-CZ" dirty="0" smtClean="0"/>
              <a:t> kognitivní test</a:t>
            </a:r>
            <a:endParaRPr lang="cs-CZ" dirty="0"/>
          </a:p>
        </p:txBody>
      </p:sp>
      <p:sp>
        <p:nvSpPr>
          <p:cNvPr id="27650" name="Zástupný symbol pro obsah 2"/>
          <p:cNvSpPr>
            <a:spLocks noGrp="1"/>
          </p:cNvSpPr>
          <p:nvPr>
            <p:ph idx="1"/>
          </p:nvPr>
        </p:nvSpPr>
        <p:spPr/>
        <p:txBody>
          <a:bodyPr/>
          <a:lstStyle/>
          <a:p>
            <a:r>
              <a:rPr lang="cs-CZ" smtClean="0"/>
              <a:t>Mathuranath et al. (2000)</a:t>
            </a:r>
          </a:p>
          <a:p>
            <a:r>
              <a:rPr lang="cs-CZ" smtClean="0"/>
              <a:t>Jeho součástí je starší Mini</a:t>
            </a:r>
            <a:r>
              <a:rPr lang="cs-CZ" smtClean="0">
                <a:latin typeface="Arial" charset="0"/>
              </a:rPr>
              <a:t>-</a:t>
            </a:r>
            <a:r>
              <a:rPr lang="cs-CZ" smtClean="0"/>
              <a:t>mental state examination (MMSE)</a:t>
            </a:r>
          </a:p>
          <a:p>
            <a:r>
              <a:rPr lang="cs-CZ" smtClean="0"/>
              <a:t>Výtěžná, ale časově příliš nenáročná screeningová baterie</a:t>
            </a:r>
          </a:p>
          <a:p>
            <a:r>
              <a:rPr lang="cs-CZ" smtClean="0"/>
              <a:t>Hodnotí kvalitu různých kognitivních funkcí</a:t>
            </a:r>
          </a:p>
          <a:p>
            <a:r>
              <a:rPr lang="cs-CZ" smtClean="0"/>
              <a:t>Dokáže odlišit různé typy demencí (Alzheimerovu demenci od frontotemporální demence)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315</TotalTime>
  <Words>623</Words>
  <Application>Microsoft Office PowerPoint</Application>
  <PresentationFormat>Předvádění na obrazovce (4:3)</PresentationFormat>
  <Paragraphs>62</Paragraphs>
  <Slides>10</Slides>
  <Notes>6</Notes>
  <HiddenSlides>0</HiddenSlides>
  <MMClips>0</MMClips>
  <ScaleCrop>false</ScaleCrop>
  <HeadingPairs>
    <vt:vector size="6" baseType="variant">
      <vt:variant>
        <vt:lpstr>Použitá písma</vt:lpstr>
      </vt:variant>
      <vt:variant>
        <vt:i4>4</vt:i4>
      </vt:variant>
      <vt:variant>
        <vt:lpstr>Šablona návrhu</vt:lpstr>
      </vt:variant>
      <vt:variant>
        <vt:i4>4</vt:i4>
      </vt:variant>
      <vt:variant>
        <vt:lpstr>Nadpisy snímků</vt:lpstr>
      </vt:variant>
      <vt:variant>
        <vt:i4>10</vt:i4>
      </vt:variant>
    </vt:vector>
  </HeadingPairs>
  <TitlesOfParts>
    <vt:vector size="18" baseType="lpstr">
      <vt:lpstr>Constantia</vt:lpstr>
      <vt:lpstr>Arial</vt:lpstr>
      <vt:lpstr>Calibri</vt:lpstr>
      <vt:lpstr>Wingdings 2</vt:lpstr>
      <vt:lpstr>Tok</vt:lpstr>
      <vt:lpstr>Tok</vt:lpstr>
      <vt:lpstr>Tok</vt:lpstr>
      <vt:lpstr>Tok</vt:lpstr>
      <vt:lpstr>Struktura přednášky</vt:lpstr>
      <vt:lpstr>Snímek 2</vt:lpstr>
      <vt:lpstr>Neuropsychologie</vt:lpstr>
      <vt:lpstr>Cíle neuropsychologického vyšetření:</vt:lpstr>
      <vt:lpstr>Populační srovnání</vt:lpstr>
      <vt:lpstr>Faktory (překážky) ovlivňující průběh vyšetření</vt:lpstr>
      <vt:lpstr>Typy neuropsychologických testů</vt:lpstr>
      <vt:lpstr>Clock test</vt:lpstr>
      <vt:lpstr>ACE-R – Addenbrookský kognitivní test</vt:lpstr>
      <vt:lpstr>Struktura ACE-R</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Neuropsychologie</dc:title>
  <dc:creator>Adam</dc:creator>
  <cp:lastModifiedBy>uziv</cp:lastModifiedBy>
  <cp:revision>14</cp:revision>
  <dcterms:created xsi:type="dcterms:W3CDTF">2011-03-30T16:52:54Z</dcterms:created>
  <dcterms:modified xsi:type="dcterms:W3CDTF">2011-04-06T07:56:04Z</dcterms:modified>
</cp:coreProperties>
</file>