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 id="2147483698" r:id="rId3"/>
  </p:sldMasterIdLst>
  <p:notesMasterIdLst>
    <p:notesMasterId r:id="rId28"/>
  </p:notesMasterIdLst>
  <p:handoutMasterIdLst>
    <p:handoutMasterId r:id="rId29"/>
  </p:handoutMasterIdLst>
  <p:sldIdLst>
    <p:sldId id="309" r:id="rId4"/>
    <p:sldId id="382" r:id="rId5"/>
    <p:sldId id="383" r:id="rId6"/>
    <p:sldId id="384" r:id="rId7"/>
    <p:sldId id="385" r:id="rId8"/>
    <p:sldId id="386" r:id="rId9"/>
    <p:sldId id="387" r:id="rId10"/>
    <p:sldId id="388" r:id="rId11"/>
    <p:sldId id="365" r:id="rId12"/>
    <p:sldId id="366" r:id="rId13"/>
    <p:sldId id="367" r:id="rId14"/>
    <p:sldId id="368" r:id="rId15"/>
    <p:sldId id="369" r:id="rId16"/>
    <p:sldId id="370" r:id="rId17"/>
    <p:sldId id="371" r:id="rId18"/>
    <p:sldId id="372" r:id="rId19"/>
    <p:sldId id="374" r:id="rId20"/>
    <p:sldId id="375" r:id="rId21"/>
    <p:sldId id="376" r:id="rId22"/>
    <p:sldId id="377" r:id="rId23"/>
    <p:sldId id="378" r:id="rId24"/>
    <p:sldId id="379" r:id="rId25"/>
    <p:sldId id="380" r:id="rId26"/>
    <p:sldId id="381" r:id="rId27"/>
  </p:sldIdLst>
  <p:sldSz cx="9144000" cy="6858000" type="screen4x3"/>
  <p:notesSz cx="6797675" cy="9926638"/>
  <p:defaultTextStyle>
    <a:defPPr>
      <a:defRPr lang="cs-CZ"/>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D5BD"/>
    <a:srgbClr val="E7C99D"/>
    <a:srgbClr val="80379B"/>
    <a:srgbClr val="A9AAAE"/>
    <a:srgbClr val="68676C"/>
    <a:srgbClr val="DFE1E2"/>
    <a:srgbClr val="F6F6F7"/>
    <a:srgbClr val="DFE0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97" autoAdjust="0"/>
    <p:restoredTop sz="94747" autoAdjust="0"/>
  </p:normalViewPr>
  <p:slideViewPr>
    <p:cSldViewPr>
      <p:cViewPr varScale="1">
        <p:scale>
          <a:sx n="104" d="100"/>
          <a:sy n="104" d="100"/>
        </p:scale>
        <p:origin x="-132" y="-84"/>
      </p:cViewPr>
      <p:guideLst>
        <p:guide orient="horz" pos="2160"/>
        <p:guide pos="2880"/>
      </p:guideLst>
    </p:cSldViewPr>
  </p:slideViewPr>
  <p:notesTextViewPr>
    <p:cViewPr>
      <p:scale>
        <a:sx n="100" d="100"/>
        <a:sy n="100" d="100"/>
      </p:scale>
      <p:origin x="0" y="0"/>
    </p:cViewPr>
  </p:notesTextViewPr>
  <p:notesViewPr>
    <p:cSldViewPr>
      <p:cViewPr varScale="1">
        <p:scale>
          <a:sx n="62" d="100"/>
          <a:sy n="62" d="100"/>
        </p:scale>
        <p:origin x="-3330"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8CC71D-C23B-409C-9102-BACFC973F6CC}" type="doc">
      <dgm:prSet loTypeId="urn:microsoft.com/office/officeart/2005/8/layout/equation2" loCatId="relationship" qsTypeId="urn:microsoft.com/office/officeart/2005/8/quickstyle/simple1#2" qsCatId="simple" csTypeId="urn:microsoft.com/office/officeart/2005/8/colors/accent0_3" csCatId="mainScheme" phldr="1"/>
      <dgm:spPr/>
      <dgm:t>
        <a:bodyPr/>
        <a:lstStyle/>
        <a:p>
          <a:endParaRPr lang="cs-CZ"/>
        </a:p>
      </dgm:t>
    </dgm:pt>
    <dgm:pt modelId="{B94FC0B3-5E86-4B83-A9B2-A9C4F28D2F1B}">
      <dgm:prSet custT="1"/>
      <dgm:spPr/>
      <dgm:t>
        <a:bodyPr/>
        <a:lstStyle/>
        <a:p>
          <a:pPr rtl="0"/>
          <a:r>
            <a:rPr lang="cs-CZ" sz="1900" b="1" dirty="0" smtClean="0"/>
            <a:t>skutkového tvrzení</a:t>
          </a:r>
          <a:endParaRPr lang="cs-CZ" sz="1900" b="1" dirty="0"/>
        </a:p>
      </dgm:t>
    </dgm:pt>
    <dgm:pt modelId="{A0BF200F-B94E-4C63-9789-6ABA27F7D268}" type="parTrans" cxnId="{E9EB6727-7208-4C4D-B051-0F2D8E95B4B9}">
      <dgm:prSet/>
      <dgm:spPr/>
      <dgm:t>
        <a:bodyPr/>
        <a:lstStyle/>
        <a:p>
          <a:endParaRPr lang="cs-CZ"/>
        </a:p>
      </dgm:t>
    </dgm:pt>
    <dgm:pt modelId="{CF8E94B4-A291-486E-B101-87C38CAF6B8F}" type="sibTrans" cxnId="{E9EB6727-7208-4C4D-B051-0F2D8E95B4B9}">
      <dgm:prSet/>
      <dgm:spPr/>
      <dgm:t>
        <a:bodyPr/>
        <a:lstStyle/>
        <a:p>
          <a:endParaRPr lang="cs-CZ"/>
        </a:p>
      </dgm:t>
    </dgm:pt>
    <dgm:pt modelId="{935FAE1F-960D-48AB-87D9-1D621202D877}">
      <dgm:prSet custT="1"/>
      <dgm:spPr/>
      <dgm:t>
        <a:bodyPr/>
        <a:lstStyle/>
        <a:p>
          <a:pPr rtl="0"/>
          <a:r>
            <a:rPr lang="cs-CZ" sz="1800" dirty="0" smtClean="0"/>
            <a:t>a toto tvrzení se dotýká cti, důstojnosti nebo soukromí (fyzické osoby) nebo dobré pověsti (právnické osoby)</a:t>
          </a:r>
          <a:endParaRPr lang="cs-CZ" sz="1800" dirty="0"/>
        </a:p>
      </dgm:t>
    </dgm:pt>
    <dgm:pt modelId="{4E07BF61-4E2A-474D-BF9E-AD3ACC361111}" type="parTrans" cxnId="{72677628-9A53-4DF5-A146-2ED438D8A197}">
      <dgm:prSet/>
      <dgm:spPr/>
      <dgm:t>
        <a:bodyPr/>
        <a:lstStyle/>
        <a:p>
          <a:endParaRPr lang="cs-CZ"/>
        </a:p>
      </dgm:t>
    </dgm:pt>
    <dgm:pt modelId="{1B028EE0-0222-4589-BBD0-BE4F430C8272}" type="sibTrans" cxnId="{72677628-9A53-4DF5-A146-2ED438D8A197}">
      <dgm:prSet/>
      <dgm:spPr/>
      <dgm:t>
        <a:bodyPr/>
        <a:lstStyle/>
        <a:p>
          <a:endParaRPr lang="cs-CZ"/>
        </a:p>
      </dgm:t>
    </dgm:pt>
    <dgm:pt modelId="{13AA7430-0EC8-48A8-ACD7-6613AED09F83}">
      <dgm:prSet/>
      <dgm:spPr/>
      <dgm:t>
        <a:bodyPr/>
        <a:lstStyle/>
        <a:p>
          <a:pPr marL="0" marR="0" indent="0" defTabSz="914400" rtl="0" eaLnBrk="1" fontAlgn="auto" latinLnBrk="0" hangingPunct="1">
            <a:lnSpc>
              <a:spcPct val="100000"/>
            </a:lnSpc>
            <a:spcBef>
              <a:spcPts val="0"/>
            </a:spcBef>
            <a:spcAft>
              <a:spcPts val="0"/>
            </a:spcAft>
            <a:buClrTx/>
            <a:buSzTx/>
            <a:buFontTx/>
            <a:buNone/>
            <a:tabLst/>
            <a:defRPr/>
          </a:pPr>
          <a:r>
            <a:rPr lang="cs-CZ" dirty="0" smtClean="0"/>
            <a:t>Vzniká právo na odpověď</a:t>
          </a:r>
        </a:p>
        <a:p>
          <a:pPr defTabSz="2889250" rtl="0">
            <a:lnSpc>
              <a:spcPct val="90000"/>
            </a:lnSpc>
            <a:spcBef>
              <a:spcPct val="0"/>
            </a:spcBef>
            <a:spcAft>
              <a:spcPct val="35000"/>
            </a:spcAft>
          </a:pPr>
          <a:endParaRPr lang="cs-CZ" dirty="0"/>
        </a:p>
      </dgm:t>
    </dgm:pt>
    <dgm:pt modelId="{3886B93A-8851-48A4-9749-796942BB226B}" type="parTrans" cxnId="{9544482A-A814-40B3-A912-DDE1478D2D8C}">
      <dgm:prSet/>
      <dgm:spPr/>
      <dgm:t>
        <a:bodyPr/>
        <a:lstStyle/>
        <a:p>
          <a:endParaRPr lang="cs-CZ"/>
        </a:p>
      </dgm:t>
    </dgm:pt>
    <dgm:pt modelId="{74C895EC-E0AE-46D4-8488-9CAA579B4B33}" type="sibTrans" cxnId="{9544482A-A814-40B3-A912-DDE1478D2D8C}">
      <dgm:prSet/>
      <dgm:spPr/>
      <dgm:t>
        <a:bodyPr/>
        <a:lstStyle/>
        <a:p>
          <a:endParaRPr lang="cs-CZ"/>
        </a:p>
      </dgm:t>
    </dgm:pt>
    <dgm:pt modelId="{16475FBE-A061-4728-B2FC-63CF96BDD6C0}" type="pres">
      <dgm:prSet presAssocID="{F78CC71D-C23B-409C-9102-BACFC973F6CC}" presName="Name0" presStyleCnt="0">
        <dgm:presLayoutVars>
          <dgm:dir/>
          <dgm:resizeHandles val="exact"/>
        </dgm:presLayoutVars>
      </dgm:prSet>
      <dgm:spPr/>
      <dgm:t>
        <a:bodyPr/>
        <a:lstStyle/>
        <a:p>
          <a:endParaRPr lang="cs-CZ"/>
        </a:p>
      </dgm:t>
    </dgm:pt>
    <dgm:pt modelId="{22E887D3-3324-41EF-980D-4BDF902DCAA0}" type="pres">
      <dgm:prSet presAssocID="{F78CC71D-C23B-409C-9102-BACFC973F6CC}" presName="vNodes" presStyleCnt="0"/>
      <dgm:spPr/>
    </dgm:pt>
    <dgm:pt modelId="{37898276-EC73-4A72-8F54-F318AFBD5F7C}" type="pres">
      <dgm:prSet presAssocID="{B94FC0B3-5E86-4B83-A9B2-A9C4F28D2F1B}" presName="node" presStyleLbl="node1" presStyleIdx="0" presStyleCnt="3" custScaleX="204504" custScaleY="144951">
        <dgm:presLayoutVars>
          <dgm:bulletEnabled val="1"/>
        </dgm:presLayoutVars>
      </dgm:prSet>
      <dgm:spPr>
        <a:prstGeom prst="roundRect">
          <a:avLst/>
        </a:prstGeom>
      </dgm:spPr>
      <dgm:t>
        <a:bodyPr/>
        <a:lstStyle/>
        <a:p>
          <a:endParaRPr lang="cs-CZ"/>
        </a:p>
      </dgm:t>
    </dgm:pt>
    <dgm:pt modelId="{F65CDAEB-0E23-462C-83E4-AF5115631262}" type="pres">
      <dgm:prSet presAssocID="{CF8E94B4-A291-486E-B101-87C38CAF6B8F}" presName="spacerT" presStyleCnt="0"/>
      <dgm:spPr/>
    </dgm:pt>
    <dgm:pt modelId="{9FDE14FC-E574-416C-AE8B-13EB65C06746}" type="pres">
      <dgm:prSet presAssocID="{CF8E94B4-A291-486E-B101-87C38CAF6B8F}" presName="sibTrans" presStyleLbl="sibTrans2D1" presStyleIdx="0" presStyleCnt="2"/>
      <dgm:spPr/>
      <dgm:t>
        <a:bodyPr/>
        <a:lstStyle/>
        <a:p>
          <a:endParaRPr lang="cs-CZ"/>
        </a:p>
      </dgm:t>
    </dgm:pt>
    <dgm:pt modelId="{B6DB0D4E-366B-400A-8611-43CD72F17220}" type="pres">
      <dgm:prSet presAssocID="{CF8E94B4-A291-486E-B101-87C38CAF6B8F}" presName="spacerB" presStyleCnt="0"/>
      <dgm:spPr/>
    </dgm:pt>
    <dgm:pt modelId="{71855C9A-297F-469A-8241-48013BC6A4D7}" type="pres">
      <dgm:prSet presAssocID="{935FAE1F-960D-48AB-87D9-1D621202D877}" presName="node" presStyleLbl="node1" presStyleIdx="1" presStyleCnt="3" custScaleX="245533" custScaleY="237605">
        <dgm:presLayoutVars>
          <dgm:bulletEnabled val="1"/>
        </dgm:presLayoutVars>
      </dgm:prSet>
      <dgm:spPr>
        <a:prstGeom prst="roundRect">
          <a:avLst/>
        </a:prstGeom>
      </dgm:spPr>
      <dgm:t>
        <a:bodyPr/>
        <a:lstStyle/>
        <a:p>
          <a:endParaRPr lang="cs-CZ"/>
        </a:p>
      </dgm:t>
    </dgm:pt>
    <dgm:pt modelId="{DC9BCD11-159B-4BCC-BFDA-0C457A02FCF8}" type="pres">
      <dgm:prSet presAssocID="{F78CC71D-C23B-409C-9102-BACFC973F6CC}" presName="sibTransLast" presStyleLbl="sibTrans2D1" presStyleIdx="1" presStyleCnt="2"/>
      <dgm:spPr/>
      <dgm:t>
        <a:bodyPr/>
        <a:lstStyle/>
        <a:p>
          <a:endParaRPr lang="cs-CZ"/>
        </a:p>
      </dgm:t>
    </dgm:pt>
    <dgm:pt modelId="{204A0D68-AE57-4CD6-BD4F-552C4C5613E0}" type="pres">
      <dgm:prSet presAssocID="{F78CC71D-C23B-409C-9102-BACFC973F6CC}" presName="connectorText" presStyleLbl="sibTrans2D1" presStyleIdx="1" presStyleCnt="2"/>
      <dgm:spPr/>
      <dgm:t>
        <a:bodyPr/>
        <a:lstStyle/>
        <a:p>
          <a:endParaRPr lang="cs-CZ"/>
        </a:p>
      </dgm:t>
    </dgm:pt>
    <dgm:pt modelId="{BBFE8790-9BAA-476A-929E-E8CFF00AAEFD}" type="pres">
      <dgm:prSet presAssocID="{F78CC71D-C23B-409C-9102-BACFC973F6CC}" presName="lastNode" presStyleLbl="node1" presStyleIdx="2" presStyleCnt="3" custScaleX="124438" custScaleY="122286">
        <dgm:presLayoutVars>
          <dgm:bulletEnabled val="1"/>
        </dgm:presLayoutVars>
      </dgm:prSet>
      <dgm:spPr/>
      <dgm:t>
        <a:bodyPr/>
        <a:lstStyle/>
        <a:p>
          <a:endParaRPr lang="cs-CZ"/>
        </a:p>
      </dgm:t>
    </dgm:pt>
  </dgm:ptLst>
  <dgm:cxnLst>
    <dgm:cxn modelId="{6B0AEF1A-20F7-46D0-BD80-348A4A6A731F}" type="presOf" srcId="{F78CC71D-C23B-409C-9102-BACFC973F6CC}" destId="{16475FBE-A061-4728-B2FC-63CF96BDD6C0}" srcOrd="0" destOrd="0" presId="urn:microsoft.com/office/officeart/2005/8/layout/equation2"/>
    <dgm:cxn modelId="{3446602D-1AB3-488F-A600-E20476AFE06C}" type="presOf" srcId="{1B028EE0-0222-4589-BBD0-BE4F430C8272}" destId="{DC9BCD11-159B-4BCC-BFDA-0C457A02FCF8}" srcOrd="0" destOrd="0" presId="urn:microsoft.com/office/officeart/2005/8/layout/equation2"/>
    <dgm:cxn modelId="{2435A2A6-AC4B-4926-90A3-81ADC3B97F40}" type="presOf" srcId="{B94FC0B3-5E86-4B83-A9B2-A9C4F28D2F1B}" destId="{37898276-EC73-4A72-8F54-F318AFBD5F7C}" srcOrd="0" destOrd="0" presId="urn:microsoft.com/office/officeart/2005/8/layout/equation2"/>
    <dgm:cxn modelId="{AD3CD7F5-7896-48FB-A8AC-8C9CC8FBBEF9}" type="presOf" srcId="{13AA7430-0EC8-48A8-ACD7-6613AED09F83}" destId="{BBFE8790-9BAA-476A-929E-E8CFF00AAEFD}" srcOrd="0" destOrd="0" presId="urn:microsoft.com/office/officeart/2005/8/layout/equation2"/>
    <dgm:cxn modelId="{9544482A-A814-40B3-A912-DDE1478D2D8C}" srcId="{F78CC71D-C23B-409C-9102-BACFC973F6CC}" destId="{13AA7430-0EC8-48A8-ACD7-6613AED09F83}" srcOrd="2" destOrd="0" parTransId="{3886B93A-8851-48A4-9749-796942BB226B}" sibTransId="{74C895EC-E0AE-46D4-8488-9CAA579B4B33}"/>
    <dgm:cxn modelId="{72677628-9A53-4DF5-A146-2ED438D8A197}" srcId="{F78CC71D-C23B-409C-9102-BACFC973F6CC}" destId="{935FAE1F-960D-48AB-87D9-1D621202D877}" srcOrd="1" destOrd="0" parTransId="{4E07BF61-4E2A-474D-BF9E-AD3ACC361111}" sibTransId="{1B028EE0-0222-4589-BBD0-BE4F430C8272}"/>
    <dgm:cxn modelId="{751F6E92-417A-4F55-9264-80EA5B40E912}" type="presOf" srcId="{935FAE1F-960D-48AB-87D9-1D621202D877}" destId="{71855C9A-297F-469A-8241-48013BC6A4D7}" srcOrd="0" destOrd="0" presId="urn:microsoft.com/office/officeart/2005/8/layout/equation2"/>
    <dgm:cxn modelId="{E70AE210-67A5-42C0-969F-B1938A788653}" type="presOf" srcId="{CF8E94B4-A291-486E-B101-87C38CAF6B8F}" destId="{9FDE14FC-E574-416C-AE8B-13EB65C06746}" srcOrd="0" destOrd="0" presId="urn:microsoft.com/office/officeart/2005/8/layout/equation2"/>
    <dgm:cxn modelId="{47CFC627-25CA-43D2-A387-1BD8126C3A2C}" type="presOf" srcId="{1B028EE0-0222-4589-BBD0-BE4F430C8272}" destId="{204A0D68-AE57-4CD6-BD4F-552C4C5613E0}" srcOrd="1" destOrd="0" presId="urn:microsoft.com/office/officeart/2005/8/layout/equation2"/>
    <dgm:cxn modelId="{E9EB6727-7208-4C4D-B051-0F2D8E95B4B9}" srcId="{F78CC71D-C23B-409C-9102-BACFC973F6CC}" destId="{B94FC0B3-5E86-4B83-A9B2-A9C4F28D2F1B}" srcOrd="0" destOrd="0" parTransId="{A0BF200F-B94E-4C63-9789-6ABA27F7D268}" sibTransId="{CF8E94B4-A291-486E-B101-87C38CAF6B8F}"/>
    <dgm:cxn modelId="{3BCB2396-AD1F-4D3D-ABA4-30560B296377}" type="presParOf" srcId="{16475FBE-A061-4728-B2FC-63CF96BDD6C0}" destId="{22E887D3-3324-41EF-980D-4BDF902DCAA0}" srcOrd="0" destOrd="0" presId="urn:microsoft.com/office/officeart/2005/8/layout/equation2"/>
    <dgm:cxn modelId="{2E30B064-A713-408E-B784-E824BFAB5E99}" type="presParOf" srcId="{22E887D3-3324-41EF-980D-4BDF902DCAA0}" destId="{37898276-EC73-4A72-8F54-F318AFBD5F7C}" srcOrd="0" destOrd="0" presId="urn:microsoft.com/office/officeart/2005/8/layout/equation2"/>
    <dgm:cxn modelId="{0218394A-E627-4F47-BB9A-6990879BEFE4}" type="presParOf" srcId="{22E887D3-3324-41EF-980D-4BDF902DCAA0}" destId="{F65CDAEB-0E23-462C-83E4-AF5115631262}" srcOrd="1" destOrd="0" presId="urn:microsoft.com/office/officeart/2005/8/layout/equation2"/>
    <dgm:cxn modelId="{259240DB-1903-477D-B260-A36B465E7B2D}" type="presParOf" srcId="{22E887D3-3324-41EF-980D-4BDF902DCAA0}" destId="{9FDE14FC-E574-416C-AE8B-13EB65C06746}" srcOrd="2" destOrd="0" presId="urn:microsoft.com/office/officeart/2005/8/layout/equation2"/>
    <dgm:cxn modelId="{8325F470-8074-47F8-862B-B3C4F1AC7E00}" type="presParOf" srcId="{22E887D3-3324-41EF-980D-4BDF902DCAA0}" destId="{B6DB0D4E-366B-400A-8611-43CD72F17220}" srcOrd="3" destOrd="0" presId="urn:microsoft.com/office/officeart/2005/8/layout/equation2"/>
    <dgm:cxn modelId="{352849E4-34EA-4396-8DD3-3B27E85A3C37}" type="presParOf" srcId="{22E887D3-3324-41EF-980D-4BDF902DCAA0}" destId="{71855C9A-297F-469A-8241-48013BC6A4D7}" srcOrd="4" destOrd="0" presId="urn:microsoft.com/office/officeart/2005/8/layout/equation2"/>
    <dgm:cxn modelId="{A9696ED2-1EBF-42D1-95FC-062348E21A9C}" type="presParOf" srcId="{16475FBE-A061-4728-B2FC-63CF96BDD6C0}" destId="{DC9BCD11-159B-4BCC-BFDA-0C457A02FCF8}" srcOrd="1" destOrd="0" presId="urn:microsoft.com/office/officeart/2005/8/layout/equation2"/>
    <dgm:cxn modelId="{DDA6EBBE-0745-4D68-9206-C0070BF6C3DC}" type="presParOf" srcId="{DC9BCD11-159B-4BCC-BFDA-0C457A02FCF8}" destId="{204A0D68-AE57-4CD6-BD4F-552C4C5613E0}" srcOrd="0" destOrd="0" presId="urn:microsoft.com/office/officeart/2005/8/layout/equation2"/>
    <dgm:cxn modelId="{FF5F8A1E-02F5-45BD-B85C-A029577F11C1}" type="presParOf" srcId="{16475FBE-A061-4728-B2FC-63CF96BDD6C0}" destId="{BBFE8790-9BAA-476A-929E-E8CFF00AAEFD}"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C747CB-6628-4184-9F02-218FE3DC7FEC}" type="doc">
      <dgm:prSet loTypeId="urn:microsoft.com/office/officeart/2005/8/layout/cycle8" loCatId="cycle" qsTypeId="urn:microsoft.com/office/officeart/2005/8/quickstyle/simple1#3" qsCatId="simple" csTypeId="urn:microsoft.com/office/officeart/2005/8/colors/accent4_3" csCatId="accent4"/>
      <dgm:spPr/>
      <dgm:t>
        <a:bodyPr/>
        <a:lstStyle/>
        <a:p>
          <a:endParaRPr lang="cs-CZ"/>
        </a:p>
      </dgm:t>
    </dgm:pt>
    <dgm:pt modelId="{E911D157-6B7C-488E-AAC9-FBB53CD546FB}">
      <dgm:prSet custT="1"/>
      <dgm:spPr/>
      <dgm:t>
        <a:bodyPr/>
        <a:lstStyle/>
        <a:p>
          <a:pPr rtl="0"/>
          <a:r>
            <a:rPr lang="cs-CZ" sz="1600" dirty="0" smtClean="0"/>
            <a:t>musí být omezena pouze na skutková tvrzení</a:t>
          </a:r>
          <a:endParaRPr lang="cs-CZ" sz="1600" dirty="0"/>
        </a:p>
      </dgm:t>
    </dgm:pt>
    <dgm:pt modelId="{3B609D4D-5D54-4E40-816E-8D3A8EAC8DB8}" type="parTrans" cxnId="{735FCE27-EDE1-4759-B6B8-85BB848B4A98}">
      <dgm:prSet/>
      <dgm:spPr/>
      <dgm:t>
        <a:bodyPr/>
        <a:lstStyle/>
        <a:p>
          <a:endParaRPr lang="cs-CZ"/>
        </a:p>
      </dgm:t>
    </dgm:pt>
    <dgm:pt modelId="{02AFACD9-650A-4E07-8B05-49F468C8796F}" type="sibTrans" cxnId="{735FCE27-EDE1-4759-B6B8-85BB848B4A98}">
      <dgm:prSet/>
      <dgm:spPr/>
      <dgm:t>
        <a:bodyPr/>
        <a:lstStyle/>
        <a:p>
          <a:endParaRPr lang="cs-CZ"/>
        </a:p>
      </dgm:t>
    </dgm:pt>
    <dgm:pt modelId="{BD564581-EAED-43DE-8DED-86A36D912D68}">
      <dgm:prSet custT="1"/>
      <dgm:spPr/>
      <dgm:t>
        <a:bodyPr/>
        <a:lstStyle/>
        <a:p>
          <a:pPr rtl="0"/>
          <a:r>
            <a:rPr lang="cs-CZ" sz="1600" dirty="0" smtClean="0"/>
            <a:t>které zveřejněné tvrzení uvádí na pravou míru</a:t>
          </a:r>
          <a:endParaRPr lang="cs-CZ" sz="1600" dirty="0"/>
        </a:p>
      </dgm:t>
    </dgm:pt>
    <dgm:pt modelId="{82FCC5E3-9D85-453B-BDC1-44861A37A4CE}" type="parTrans" cxnId="{99D449B6-0777-4030-B42C-06845166F8B9}">
      <dgm:prSet/>
      <dgm:spPr/>
      <dgm:t>
        <a:bodyPr/>
        <a:lstStyle/>
        <a:p>
          <a:endParaRPr lang="cs-CZ"/>
        </a:p>
      </dgm:t>
    </dgm:pt>
    <dgm:pt modelId="{2032FCE6-CB85-413C-A52F-25E36FD1E651}" type="sibTrans" cxnId="{99D449B6-0777-4030-B42C-06845166F8B9}">
      <dgm:prSet/>
      <dgm:spPr/>
      <dgm:t>
        <a:bodyPr/>
        <a:lstStyle/>
        <a:p>
          <a:endParaRPr lang="cs-CZ"/>
        </a:p>
      </dgm:t>
    </dgm:pt>
    <dgm:pt modelId="{0E311DAF-F3BB-4B61-B17C-181A9BFAB604}">
      <dgm:prSet custT="1"/>
      <dgm:spPr/>
      <dgm:t>
        <a:bodyPr/>
        <a:lstStyle/>
        <a:p>
          <a:pPr rtl="0"/>
          <a:r>
            <a:rPr lang="cs-CZ" sz="1600" dirty="0" smtClean="0"/>
            <a:t>doplňuje, je-li neúplné</a:t>
          </a:r>
          <a:endParaRPr lang="cs-CZ" sz="1600" dirty="0"/>
        </a:p>
      </dgm:t>
    </dgm:pt>
    <dgm:pt modelId="{1D4612B4-CB2B-4B2D-ADCC-324E7A743A5D}" type="parTrans" cxnId="{C1F2A913-EFEB-4D05-A9C5-9506A785D744}">
      <dgm:prSet/>
      <dgm:spPr/>
      <dgm:t>
        <a:bodyPr/>
        <a:lstStyle/>
        <a:p>
          <a:endParaRPr lang="cs-CZ"/>
        </a:p>
      </dgm:t>
    </dgm:pt>
    <dgm:pt modelId="{3FD624B6-5862-418A-9E63-26876F494809}" type="sibTrans" cxnId="{C1F2A913-EFEB-4D05-A9C5-9506A785D744}">
      <dgm:prSet/>
      <dgm:spPr/>
      <dgm:t>
        <a:bodyPr/>
        <a:lstStyle/>
        <a:p>
          <a:endParaRPr lang="cs-CZ"/>
        </a:p>
      </dgm:t>
    </dgm:pt>
    <dgm:pt modelId="{F086E9C0-4E63-450A-85A2-F4D922B1069F}">
      <dgm:prSet custT="1"/>
      <dgm:spPr/>
      <dgm:t>
        <a:bodyPr/>
        <a:lstStyle/>
        <a:p>
          <a:pPr rtl="0"/>
          <a:r>
            <a:rPr lang="cs-CZ" sz="1600" dirty="0" smtClean="0"/>
            <a:t>zpřesňuje, zkresluje-li původní tvrzení pravdu</a:t>
          </a:r>
          <a:endParaRPr lang="cs-CZ" sz="1600" dirty="0"/>
        </a:p>
      </dgm:t>
    </dgm:pt>
    <dgm:pt modelId="{15EB4E28-4A4C-4D92-B941-E808DE35C00B}" type="parTrans" cxnId="{B9528DB7-A995-4CAF-AEA3-A58392293470}">
      <dgm:prSet/>
      <dgm:spPr/>
      <dgm:t>
        <a:bodyPr/>
        <a:lstStyle/>
        <a:p>
          <a:endParaRPr lang="cs-CZ"/>
        </a:p>
      </dgm:t>
    </dgm:pt>
    <dgm:pt modelId="{117EE84D-AFBA-4B0F-800A-9B1C7036F42E}" type="sibTrans" cxnId="{B9528DB7-A995-4CAF-AEA3-A58392293470}">
      <dgm:prSet/>
      <dgm:spPr/>
      <dgm:t>
        <a:bodyPr/>
        <a:lstStyle/>
        <a:p>
          <a:endParaRPr lang="cs-CZ"/>
        </a:p>
      </dgm:t>
    </dgm:pt>
    <dgm:pt modelId="{9F2875EB-2B66-4E42-8E9A-7908FADDD036}">
      <dgm:prSet custT="1"/>
      <dgm:spPr/>
      <dgm:t>
        <a:bodyPr/>
        <a:lstStyle/>
        <a:p>
          <a:pPr rtl="0"/>
          <a:r>
            <a:rPr lang="cs-CZ" sz="1600" dirty="0" smtClean="0"/>
            <a:t>musí být přiměřené zveřejněnému tvrzení</a:t>
          </a:r>
          <a:endParaRPr lang="cs-CZ" sz="1600" dirty="0"/>
        </a:p>
      </dgm:t>
    </dgm:pt>
    <dgm:pt modelId="{FC52A34B-69C0-4B36-9F9D-0D12CB6DD307}" type="parTrans" cxnId="{F31E910D-7E83-4F4E-92F3-6812A9B1529C}">
      <dgm:prSet/>
      <dgm:spPr/>
      <dgm:t>
        <a:bodyPr/>
        <a:lstStyle/>
        <a:p>
          <a:endParaRPr lang="cs-CZ"/>
        </a:p>
      </dgm:t>
    </dgm:pt>
    <dgm:pt modelId="{97A5573E-3010-4302-B11E-D14B46198B80}" type="sibTrans" cxnId="{F31E910D-7E83-4F4E-92F3-6812A9B1529C}">
      <dgm:prSet/>
      <dgm:spPr/>
      <dgm:t>
        <a:bodyPr/>
        <a:lstStyle/>
        <a:p>
          <a:endParaRPr lang="cs-CZ"/>
        </a:p>
      </dgm:t>
    </dgm:pt>
    <dgm:pt modelId="{ED3929F4-9CE5-41E7-92D9-253506E49EF1}">
      <dgm:prSet custT="1"/>
      <dgm:spPr/>
      <dgm:t>
        <a:bodyPr/>
        <a:lstStyle/>
        <a:p>
          <a:pPr rtl="0"/>
          <a:r>
            <a:rPr lang="cs-CZ" sz="1600" dirty="0" smtClean="0"/>
            <a:t>musí být patrno, kdo ji činí</a:t>
          </a:r>
          <a:endParaRPr lang="cs-CZ" sz="1600" dirty="0"/>
        </a:p>
      </dgm:t>
    </dgm:pt>
    <dgm:pt modelId="{BE094413-7B05-49C3-8674-47D44CD5672E}" type="parTrans" cxnId="{F96E72FE-688F-4B9C-AF06-701D2AFCA751}">
      <dgm:prSet/>
      <dgm:spPr/>
      <dgm:t>
        <a:bodyPr/>
        <a:lstStyle/>
        <a:p>
          <a:endParaRPr lang="cs-CZ"/>
        </a:p>
      </dgm:t>
    </dgm:pt>
    <dgm:pt modelId="{7576824B-5FE2-4161-A4B8-65FE59ECDF30}" type="sibTrans" cxnId="{F96E72FE-688F-4B9C-AF06-701D2AFCA751}">
      <dgm:prSet/>
      <dgm:spPr/>
      <dgm:t>
        <a:bodyPr/>
        <a:lstStyle/>
        <a:p>
          <a:endParaRPr lang="cs-CZ"/>
        </a:p>
      </dgm:t>
    </dgm:pt>
    <dgm:pt modelId="{D1AFE6AB-97F3-46B9-A5D6-328B43081E32}" type="pres">
      <dgm:prSet presAssocID="{73C747CB-6628-4184-9F02-218FE3DC7FEC}" presName="compositeShape" presStyleCnt="0">
        <dgm:presLayoutVars>
          <dgm:chMax val="7"/>
          <dgm:dir/>
          <dgm:resizeHandles val="exact"/>
        </dgm:presLayoutVars>
      </dgm:prSet>
      <dgm:spPr/>
      <dgm:t>
        <a:bodyPr/>
        <a:lstStyle/>
        <a:p>
          <a:endParaRPr lang="cs-CZ"/>
        </a:p>
      </dgm:t>
    </dgm:pt>
    <dgm:pt modelId="{9A29B29D-0682-449D-AAE4-9D7520D0FEBE}" type="pres">
      <dgm:prSet presAssocID="{73C747CB-6628-4184-9F02-218FE3DC7FEC}" presName="wedge1" presStyleLbl="node1" presStyleIdx="0" presStyleCnt="6"/>
      <dgm:spPr/>
      <dgm:t>
        <a:bodyPr/>
        <a:lstStyle/>
        <a:p>
          <a:endParaRPr lang="cs-CZ"/>
        </a:p>
      </dgm:t>
    </dgm:pt>
    <dgm:pt modelId="{28103DFD-E60E-4CAA-BB6C-4B7A415F154F}" type="pres">
      <dgm:prSet presAssocID="{73C747CB-6628-4184-9F02-218FE3DC7FEC}" presName="dummy1a" presStyleCnt="0"/>
      <dgm:spPr/>
    </dgm:pt>
    <dgm:pt modelId="{0C1E5F55-3081-4F76-A978-70C76A8CC803}" type="pres">
      <dgm:prSet presAssocID="{73C747CB-6628-4184-9F02-218FE3DC7FEC}" presName="dummy1b" presStyleCnt="0"/>
      <dgm:spPr/>
    </dgm:pt>
    <dgm:pt modelId="{A92A702D-DA2F-4E5E-9960-9F2AA3B85C7B}" type="pres">
      <dgm:prSet presAssocID="{73C747CB-6628-4184-9F02-218FE3DC7FEC}" presName="wedge1Tx" presStyleLbl="node1" presStyleIdx="0" presStyleCnt="6">
        <dgm:presLayoutVars>
          <dgm:chMax val="0"/>
          <dgm:chPref val="0"/>
          <dgm:bulletEnabled val="1"/>
        </dgm:presLayoutVars>
      </dgm:prSet>
      <dgm:spPr/>
      <dgm:t>
        <a:bodyPr/>
        <a:lstStyle/>
        <a:p>
          <a:endParaRPr lang="cs-CZ"/>
        </a:p>
      </dgm:t>
    </dgm:pt>
    <dgm:pt modelId="{6439E821-E17B-436A-B01D-5BD38C66A39A}" type="pres">
      <dgm:prSet presAssocID="{73C747CB-6628-4184-9F02-218FE3DC7FEC}" presName="wedge2" presStyleLbl="node1" presStyleIdx="1" presStyleCnt="6"/>
      <dgm:spPr/>
      <dgm:t>
        <a:bodyPr/>
        <a:lstStyle/>
        <a:p>
          <a:endParaRPr lang="cs-CZ"/>
        </a:p>
      </dgm:t>
    </dgm:pt>
    <dgm:pt modelId="{13249BB9-EB2A-4B38-9CA3-D0DB8D123C3A}" type="pres">
      <dgm:prSet presAssocID="{73C747CB-6628-4184-9F02-218FE3DC7FEC}" presName="dummy2a" presStyleCnt="0"/>
      <dgm:spPr/>
    </dgm:pt>
    <dgm:pt modelId="{04244EBF-082F-4377-998B-ACA06434A963}" type="pres">
      <dgm:prSet presAssocID="{73C747CB-6628-4184-9F02-218FE3DC7FEC}" presName="dummy2b" presStyleCnt="0"/>
      <dgm:spPr/>
    </dgm:pt>
    <dgm:pt modelId="{4C1CE3B8-F833-42DB-8502-70DF333C5393}" type="pres">
      <dgm:prSet presAssocID="{73C747CB-6628-4184-9F02-218FE3DC7FEC}" presName="wedge2Tx" presStyleLbl="node1" presStyleIdx="1" presStyleCnt="6">
        <dgm:presLayoutVars>
          <dgm:chMax val="0"/>
          <dgm:chPref val="0"/>
          <dgm:bulletEnabled val="1"/>
        </dgm:presLayoutVars>
      </dgm:prSet>
      <dgm:spPr/>
      <dgm:t>
        <a:bodyPr/>
        <a:lstStyle/>
        <a:p>
          <a:endParaRPr lang="cs-CZ"/>
        </a:p>
      </dgm:t>
    </dgm:pt>
    <dgm:pt modelId="{C7E4AF5A-AD71-44F9-A420-D325D82E05E4}" type="pres">
      <dgm:prSet presAssocID="{73C747CB-6628-4184-9F02-218FE3DC7FEC}" presName="wedge3" presStyleLbl="node1" presStyleIdx="2" presStyleCnt="6"/>
      <dgm:spPr/>
      <dgm:t>
        <a:bodyPr/>
        <a:lstStyle/>
        <a:p>
          <a:endParaRPr lang="cs-CZ"/>
        </a:p>
      </dgm:t>
    </dgm:pt>
    <dgm:pt modelId="{FA125968-88BB-4E79-B8FC-10641B522796}" type="pres">
      <dgm:prSet presAssocID="{73C747CB-6628-4184-9F02-218FE3DC7FEC}" presName="dummy3a" presStyleCnt="0"/>
      <dgm:spPr/>
    </dgm:pt>
    <dgm:pt modelId="{2010DD73-8647-49CF-A181-43467A1DF98C}" type="pres">
      <dgm:prSet presAssocID="{73C747CB-6628-4184-9F02-218FE3DC7FEC}" presName="dummy3b" presStyleCnt="0"/>
      <dgm:spPr/>
    </dgm:pt>
    <dgm:pt modelId="{B9F0628D-217A-4ACD-8FD1-D248A73AA2A2}" type="pres">
      <dgm:prSet presAssocID="{73C747CB-6628-4184-9F02-218FE3DC7FEC}" presName="wedge3Tx" presStyleLbl="node1" presStyleIdx="2" presStyleCnt="6">
        <dgm:presLayoutVars>
          <dgm:chMax val="0"/>
          <dgm:chPref val="0"/>
          <dgm:bulletEnabled val="1"/>
        </dgm:presLayoutVars>
      </dgm:prSet>
      <dgm:spPr/>
      <dgm:t>
        <a:bodyPr/>
        <a:lstStyle/>
        <a:p>
          <a:endParaRPr lang="cs-CZ"/>
        </a:p>
      </dgm:t>
    </dgm:pt>
    <dgm:pt modelId="{6FEB48BF-0DD7-423A-994D-19D9E6147EE9}" type="pres">
      <dgm:prSet presAssocID="{73C747CB-6628-4184-9F02-218FE3DC7FEC}" presName="wedge4" presStyleLbl="node1" presStyleIdx="3" presStyleCnt="6"/>
      <dgm:spPr/>
      <dgm:t>
        <a:bodyPr/>
        <a:lstStyle/>
        <a:p>
          <a:endParaRPr lang="cs-CZ"/>
        </a:p>
      </dgm:t>
    </dgm:pt>
    <dgm:pt modelId="{B1F970F7-785F-4884-B822-8DD15ADBE908}" type="pres">
      <dgm:prSet presAssocID="{73C747CB-6628-4184-9F02-218FE3DC7FEC}" presName="dummy4a" presStyleCnt="0"/>
      <dgm:spPr/>
    </dgm:pt>
    <dgm:pt modelId="{4FA6EA45-1AE6-4181-8088-5900A7584C79}" type="pres">
      <dgm:prSet presAssocID="{73C747CB-6628-4184-9F02-218FE3DC7FEC}" presName="dummy4b" presStyleCnt="0"/>
      <dgm:spPr/>
    </dgm:pt>
    <dgm:pt modelId="{44D37907-0FB5-40F5-90AE-564DE2A3D953}" type="pres">
      <dgm:prSet presAssocID="{73C747CB-6628-4184-9F02-218FE3DC7FEC}" presName="wedge4Tx" presStyleLbl="node1" presStyleIdx="3" presStyleCnt="6">
        <dgm:presLayoutVars>
          <dgm:chMax val="0"/>
          <dgm:chPref val="0"/>
          <dgm:bulletEnabled val="1"/>
        </dgm:presLayoutVars>
      </dgm:prSet>
      <dgm:spPr/>
      <dgm:t>
        <a:bodyPr/>
        <a:lstStyle/>
        <a:p>
          <a:endParaRPr lang="cs-CZ"/>
        </a:p>
      </dgm:t>
    </dgm:pt>
    <dgm:pt modelId="{772200BA-C5F6-49D6-9FBD-22FB4D2A0CBB}" type="pres">
      <dgm:prSet presAssocID="{73C747CB-6628-4184-9F02-218FE3DC7FEC}" presName="wedge5" presStyleLbl="node1" presStyleIdx="4" presStyleCnt="6"/>
      <dgm:spPr/>
      <dgm:t>
        <a:bodyPr/>
        <a:lstStyle/>
        <a:p>
          <a:endParaRPr lang="cs-CZ"/>
        </a:p>
      </dgm:t>
    </dgm:pt>
    <dgm:pt modelId="{062994EF-D5DB-433E-A78E-DBACB4B5A82A}" type="pres">
      <dgm:prSet presAssocID="{73C747CB-6628-4184-9F02-218FE3DC7FEC}" presName="dummy5a" presStyleCnt="0"/>
      <dgm:spPr/>
    </dgm:pt>
    <dgm:pt modelId="{2C79001B-DCB8-496F-B6BE-224FD87AD36B}" type="pres">
      <dgm:prSet presAssocID="{73C747CB-6628-4184-9F02-218FE3DC7FEC}" presName="dummy5b" presStyleCnt="0"/>
      <dgm:spPr/>
    </dgm:pt>
    <dgm:pt modelId="{5BB9B4AA-3493-4D65-A1E3-184873E17A98}" type="pres">
      <dgm:prSet presAssocID="{73C747CB-6628-4184-9F02-218FE3DC7FEC}" presName="wedge5Tx" presStyleLbl="node1" presStyleIdx="4" presStyleCnt="6">
        <dgm:presLayoutVars>
          <dgm:chMax val="0"/>
          <dgm:chPref val="0"/>
          <dgm:bulletEnabled val="1"/>
        </dgm:presLayoutVars>
      </dgm:prSet>
      <dgm:spPr/>
      <dgm:t>
        <a:bodyPr/>
        <a:lstStyle/>
        <a:p>
          <a:endParaRPr lang="cs-CZ"/>
        </a:p>
      </dgm:t>
    </dgm:pt>
    <dgm:pt modelId="{C89DFA62-38B0-46A1-8303-A9B38A513AB7}" type="pres">
      <dgm:prSet presAssocID="{73C747CB-6628-4184-9F02-218FE3DC7FEC}" presName="wedge6" presStyleLbl="node1" presStyleIdx="5" presStyleCnt="6"/>
      <dgm:spPr/>
      <dgm:t>
        <a:bodyPr/>
        <a:lstStyle/>
        <a:p>
          <a:endParaRPr lang="cs-CZ"/>
        </a:p>
      </dgm:t>
    </dgm:pt>
    <dgm:pt modelId="{E83DC070-96FD-4E52-AAEE-EB824560308D}" type="pres">
      <dgm:prSet presAssocID="{73C747CB-6628-4184-9F02-218FE3DC7FEC}" presName="dummy6a" presStyleCnt="0"/>
      <dgm:spPr/>
    </dgm:pt>
    <dgm:pt modelId="{62A380C9-86EE-4F3A-85E2-F62D895929D0}" type="pres">
      <dgm:prSet presAssocID="{73C747CB-6628-4184-9F02-218FE3DC7FEC}" presName="dummy6b" presStyleCnt="0"/>
      <dgm:spPr/>
    </dgm:pt>
    <dgm:pt modelId="{DC1D58D2-FE5A-420B-940F-E6550A390E49}" type="pres">
      <dgm:prSet presAssocID="{73C747CB-6628-4184-9F02-218FE3DC7FEC}" presName="wedge6Tx" presStyleLbl="node1" presStyleIdx="5" presStyleCnt="6">
        <dgm:presLayoutVars>
          <dgm:chMax val="0"/>
          <dgm:chPref val="0"/>
          <dgm:bulletEnabled val="1"/>
        </dgm:presLayoutVars>
      </dgm:prSet>
      <dgm:spPr/>
      <dgm:t>
        <a:bodyPr/>
        <a:lstStyle/>
        <a:p>
          <a:endParaRPr lang="cs-CZ"/>
        </a:p>
      </dgm:t>
    </dgm:pt>
    <dgm:pt modelId="{511598F8-3470-4089-A917-236E4011F0AF}" type="pres">
      <dgm:prSet presAssocID="{02AFACD9-650A-4E07-8B05-49F468C8796F}" presName="arrowWedge1" presStyleLbl="fgSibTrans2D1" presStyleIdx="0" presStyleCnt="6"/>
      <dgm:spPr/>
    </dgm:pt>
    <dgm:pt modelId="{2618A17C-E711-4B03-9331-B22F49C75A3A}" type="pres">
      <dgm:prSet presAssocID="{2032FCE6-CB85-413C-A52F-25E36FD1E651}" presName="arrowWedge2" presStyleLbl="fgSibTrans2D1" presStyleIdx="1" presStyleCnt="6"/>
      <dgm:spPr/>
    </dgm:pt>
    <dgm:pt modelId="{CBEDBEDC-0616-4D6D-9387-7FF060E0DD90}" type="pres">
      <dgm:prSet presAssocID="{3FD624B6-5862-418A-9E63-26876F494809}" presName="arrowWedge3" presStyleLbl="fgSibTrans2D1" presStyleIdx="2" presStyleCnt="6"/>
      <dgm:spPr/>
    </dgm:pt>
    <dgm:pt modelId="{72CD4470-65CA-43C8-A619-E517BAEE9A33}" type="pres">
      <dgm:prSet presAssocID="{117EE84D-AFBA-4B0F-800A-9B1C7036F42E}" presName="arrowWedge4" presStyleLbl="fgSibTrans2D1" presStyleIdx="3" presStyleCnt="6"/>
      <dgm:spPr/>
    </dgm:pt>
    <dgm:pt modelId="{20D715FA-2839-4290-B49A-961B7CB570A5}" type="pres">
      <dgm:prSet presAssocID="{97A5573E-3010-4302-B11E-D14B46198B80}" presName="arrowWedge5" presStyleLbl="fgSibTrans2D1" presStyleIdx="4" presStyleCnt="6"/>
      <dgm:spPr/>
    </dgm:pt>
    <dgm:pt modelId="{4D28E014-3174-424E-9A6A-A50F4938959D}" type="pres">
      <dgm:prSet presAssocID="{7576824B-5FE2-4161-A4B8-65FE59ECDF30}" presName="arrowWedge6" presStyleLbl="fgSibTrans2D1" presStyleIdx="5" presStyleCnt="6"/>
      <dgm:spPr/>
    </dgm:pt>
  </dgm:ptLst>
  <dgm:cxnLst>
    <dgm:cxn modelId="{C1E5E7FE-5355-451E-B6B6-078381B0D5C4}" type="presOf" srcId="{E911D157-6B7C-488E-AAC9-FBB53CD546FB}" destId="{A92A702D-DA2F-4E5E-9960-9F2AA3B85C7B}" srcOrd="1" destOrd="0" presId="urn:microsoft.com/office/officeart/2005/8/layout/cycle8"/>
    <dgm:cxn modelId="{F31E910D-7E83-4F4E-92F3-6812A9B1529C}" srcId="{73C747CB-6628-4184-9F02-218FE3DC7FEC}" destId="{9F2875EB-2B66-4E42-8E9A-7908FADDD036}" srcOrd="4" destOrd="0" parTransId="{FC52A34B-69C0-4B36-9F9D-0D12CB6DD307}" sibTransId="{97A5573E-3010-4302-B11E-D14B46198B80}"/>
    <dgm:cxn modelId="{15888F9B-CE23-495E-B76E-E3B590D93EC9}" type="presOf" srcId="{0E311DAF-F3BB-4B61-B17C-181A9BFAB604}" destId="{C7E4AF5A-AD71-44F9-A420-D325D82E05E4}" srcOrd="0" destOrd="0" presId="urn:microsoft.com/office/officeart/2005/8/layout/cycle8"/>
    <dgm:cxn modelId="{B9528DB7-A995-4CAF-AEA3-A58392293470}" srcId="{73C747CB-6628-4184-9F02-218FE3DC7FEC}" destId="{F086E9C0-4E63-450A-85A2-F4D922B1069F}" srcOrd="3" destOrd="0" parTransId="{15EB4E28-4A4C-4D92-B941-E808DE35C00B}" sibTransId="{117EE84D-AFBA-4B0F-800A-9B1C7036F42E}"/>
    <dgm:cxn modelId="{F96E72FE-688F-4B9C-AF06-701D2AFCA751}" srcId="{73C747CB-6628-4184-9F02-218FE3DC7FEC}" destId="{ED3929F4-9CE5-41E7-92D9-253506E49EF1}" srcOrd="5" destOrd="0" parTransId="{BE094413-7B05-49C3-8674-47D44CD5672E}" sibTransId="{7576824B-5FE2-4161-A4B8-65FE59ECDF30}"/>
    <dgm:cxn modelId="{9F478A97-66FB-46D6-AA60-CB6E03BAF3DC}" type="presOf" srcId="{9F2875EB-2B66-4E42-8E9A-7908FADDD036}" destId="{5BB9B4AA-3493-4D65-A1E3-184873E17A98}" srcOrd="1" destOrd="0" presId="urn:microsoft.com/office/officeart/2005/8/layout/cycle8"/>
    <dgm:cxn modelId="{6542CF4A-DF56-4298-B560-1C63E8905F79}" type="presOf" srcId="{ED3929F4-9CE5-41E7-92D9-253506E49EF1}" destId="{C89DFA62-38B0-46A1-8303-A9B38A513AB7}" srcOrd="0" destOrd="0" presId="urn:microsoft.com/office/officeart/2005/8/layout/cycle8"/>
    <dgm:cxn modelId="{A8CADADA-B3F2-4024-B44C-F68720F4307D}" type="presOf" srcId="{ED3929F4-9CE5-41E7-92D9-253506E49EF1}" destId="{DC1D58D2-FE5A-420B-940F-E6550A390E49}" srcOrd="1" destOrd="0" presId="urn:microsoft.com/office/officeart/2005/8/layout/cycle8"/>
    <dgm:cxn modelId="{9544FB8E-9F7F-4B5D-977A-AA314638907F}" type="presOf" srcId="{0E311DAF-F3BB-4B61-B17C-181A9BFAB604}" destId="{B9F0628D-217A-4ACD-8FD1-D248A73AA2A2}" srcOrd="1" destOrd="0" presId="urn:microsoft.com/office/officeart/2005/8/layout/cycle8"/>
    <dgm:cxn modelId="{99D449B6-0777-4030-B42C-06845166F8B9}" srcId="{73C747CB-6628-4184-9F02-218FE3DC7FEC}" destId="{BD564581-EAED-43DE-8DED-86A36D912D68}" srcOrd="1" destOrd="0" parTransId="{82FCC5E3-9D85-453B-BDC1-44861A37A4CE}" sibTransId="{2032FCE6-CB85-413C-A52F-25E36FD1E651}"/>
    <dgm:cxn modelId="{C1F2A913-EFEB-4D05-A9C5-9506A785D744}" srcId="{73C747CB-6628-4184-9F02-218FE3DC7FEC}" destId="{0E311DAF-F3BB-4B61-B17C-181A9BFAB604}" srcOrd="2" destOrd="0" parTransId="{1D4612B4-CB2B-4B2D-ADCC-324E7A743A5D}" sibTransId="{3FD624B6-5862-418A-9E63-26876F494809}"/>
    <dgm:cxn modelId="{8A8BFCB0-EEC1-4D87-BE81-2962B70D3F16}" type="presOf" srcId="{73C747CB-6628-4184-9F02-218FE3DC7FEC}" destId="{D1AFE6AB-97F3-46B9-A5D6-328B43081E32}" srcOrd="0" destOrd="0" presId="urn:microsoft.com/office/officeart/2005/8/layout/cycle8"/>
    <dgm:cxn modelId="{E73D0931-02CA-416D-982E-E18DD83CB7B9}" type="presOf" srcId="{F086E9C0-4E63-450A-85A2-F4D922B1069F}" destId="{44D37907-0FB5-40F5-90AE-564DE2A3D953}" srcOrd="1" destOrd="0" presId="urn:microsoft.com/office/officeart/2005/8/layout/cycle8"/>
    <dgm:cxn modelId="{D7484E99-F450-490D-9B2B-4AF0062F9E76}" type="presOf" srcId="{F086E9C0-4E63-450A-85A2-F4D922B1069F}" destId="{6FEB48BF-0DD7-423A-994D-19D9E6147EE9}" srcOrd="0" destOrd="0" presId="urn:microsoft.com/office/officeart/2005/8/layout/cycle8"/>
    <dgm:cxn modelId="{3B6878ED-F35B-4298-A652-8944D511E352}" type="presOf" srcId="{E911D157-6B7C-488E-AAC9-FBB53CD546FB}" destId="{9A29B29D-0682-449D-AAE4-9D7520D0FEBE}" srcOrd="0" destOrd="0" presId="urn:microsoft.com/office/officeart/2005/8/layout/cycle8"/>
    <dgm:cxn modelId="{F9F0E8B5-6B8F-470E-B2AB-C07413CEBA5C}" type="presOf" srcId="{9F2875EB-2B66-4E42-8E9A-7908FADDD036}" destId="{772200BA-C5F6-49D6-9FBD-22FB4D2A0CBB}" srcOrd="0" destOrd="0" presId="urn:microsoft.com/office/officeart/2005/8/layout/cycle8"/>
    <dgm:cxn modelId="{735FCE27-EDE1-4759-B6B8-85BB848B4A98}" srcId="{73C747CB-6628-4184-9F02-218FE3DC7FEC}" destId="{E911D157-6B7C-488E-AAC9-FBB53CD546FB}" srcOrd="0" destOrd="0" parTransId="{3B609D4D-5D54-4E40-816E-8D3A8EAC8DB8}" sibTransId="{02AFACD9-650A-4E07-8B05-49F468C8796F}"/>
    <dgm:cxn modelId="{2CEC7EE1-66B2-4346-AFA9-FFCC609CE683}" type="presOf" srcId="{BD564581-EAED-43DE-8DED-86A36D912D68}" destId="{4C1CE3B8-F833-42DB-8502-70DF333C5393}" srcOrd="1" destOrd="0" presId="urn:microsoft.com/office/officeart/2005/8/layout/cycle8"/>
    <dgm:cxn modelId="{4AC7B9A6-AF3A-41D3-86DC-DF78BA9A0CD8}" type="presOf" srcId="{BD564581-EAED-43DE-8DED-86A36D912D68}" destId="{6439E821-E17B-436A-B01D-5BD38C66A39A}" srcOrd="0" destOrd="0" presId="urn:microsoft.com/office/officeart/2005/8/layout/cycle8"/>
    <dgm:cxn modelId="{5129BFEF-7F63-4B6B-8A9E-ED5A47147C41}" type="presParOf" srcId="{D1AFE6AB-97F3-46B9-A5D6-328B43081E32}" destId="{9A29B29D-0682-449D-AAE4-9D7520D0FEBE}" srcOrd="0" destOrd="0" presId="urn:microsoft.com/office/officeart/2005/8/layout/cycle8"/>
    <dgm:cxn modelId="{1105D233-DB34-4B54-9272-C42C5DB36D6D}" type="presParOf" srcId="{D1AFE6AB-97F3-46B9-A5D6-328B43081E32}" destId="{28103DFD-E60E-4CAA-BB6C-4B7A415F154F}" srcOrd="1" destOrd="0" presId="urn:microsoft.com/office/officeart/2005/8/layout/cycle8"/>
    <dgm:cxn modelId="{E2BAB2BA-7E79-4F45-84BD-C25637084722}" type="presParOf" srcId="{D1AFE6AB-97F3-46B9-A5D6-328B43081E32}" destId="{0C1E5F55-3081-4F76-A978-70C76A8CC803}" srcOrd="2" destOrd="0" presId="urn:microsoft.com/office/officeart/2005/8/layout/cycle8"/>
    <dgm:cxn modelId="{D7FA6870-F55D-42D6-BCC1-1BA010BF8C1D}" type="presParOf" srcId="{D1AFE6AB-97F3-46B9-A5D6-328B43081E32}" destId="{A92A702D-DA2F-4E5E-9960-9F2AA3B85C7B}" srcOrd="3" destOrd="0" presId="urn:microsoft.com/office/officeart/2005/8/layout/cycle8"/>
    <dgm:cxn modelId="{3B704B70-5227-4D33-B55E-8F2D9687779A}" type="presParOf" srcId="{D1AFE6AB-97F3-46B9-A5D6-328B43081E32}" destId="{6439E821-E17B-436A-B01D-5BD38C66A39A}" srcOrd="4" destOrd="0" presId="urn:microsoft.com/office/officeart/2005/8/layout/cycle8"/>
    <dgm:cxn modelId="{FB187610-BEE8-4042-BA21-6C63361BFA8E}" type="presParOf" srcId="{D1AFE6AB-97F3-46B9-A5D6-328B43081E32}" destId="{13249BB9-EB2A-4B38-9CA3-D0DB8D123C3A}" srcOrd="5" destOrd="0" presId="urn:microsoft.com/office/officeart/2005/8/layout/cycle8"/>
    <dgm:cxn modelId="{4465945A-60DC-436A-BCAA-D155B105E59B}" type="presParOf" srcId="{D1AFE6AB-97F3-46B9-A5D6-328B43081E32}" destId="{04244EBF-082F-4377-998B-ACA06434A963}" srcOrd="6" destOrd="0" presId="urn:microsoft.com/office/officeart/2005/8/layout/cycle8"/>
    <dgm:cxn modelId="{B7E82E12-08B1-41A8-9D89-5D778A144573}" type="presParOf" srcId="{D1AFE6AB-97F3-46B9-A5D6-328B43081E32}" destId="{4C1CE3B8-F833-42DB-8502-70DF333C5393}" srcOrd="7" destOrd="0" presId="urn:microsoft.com/office/officeart/2005/8/layout/cycle8"/>
    <dgm:cxn modelId="{0D7E7E16-C39D-475A-BBD0-07785A2692EB}" type="presParOf" srcId="{D1AFE6AB-97F3-46B9-A5D6-328B43081E32}" destId="{C7E4AF5A-AD71-44F9-A420-D325D82E05E4}" srcOrd="8" destOrd="0" presId="urn:microsoft.com/office/officeart/2005/8/layout/cycle8"/>
    <dgm:cxn modelId="{39408D28-0ECE-4C55-96E8-2D74E7C48AC1}" type="presParOf" srcId="{D1AFE6AB-97F3-46B9-A5D6-328B43081E32}" destId="{FA125968-88BB-4E79-B8FC-10641B522796}" srcOrd="9" destOrd="0" presId="urn:microsoft.com/office/officeart/2005/8/layout/cycle8"/>
    <dgm:cxn modelId="{3C22FCDC-F935-4002-9E0E-F8EB52B3E6F2}" type="presParOf" srcId="{D1AFE6AB-97F3-46B9-A5D6-328B43081E32}" destId="{2010DD73-8647-49CF-A181-43467A1DF98C}" srcOrd="10" destOrd="0" presId="urn:microsoft.com/office/officeart/2005/8/layout/cycle8"/>
    <dgm:cxn modelId="{912B8F65-8B89-4D4C-81C8-346A98B659C5}" type="presParOf" srcId="{D1AFE6AB-97F3-46B9-A5D6-328B43081E32}" destId="{B9F0628D-217A-4ACD-8FD1-D248A73AA2A2}" srcOrd="11" destOrd="0" presId="urn:microsoft.com/office/officeart/2005/8/layout/cycle8"/>
    <dgm:cxn modelId="{AF03CB14-6F2C-40EC-8E8F-C9CCC3EE976D}" type="presParOf" srcId="{D1AFE6AB-97F3-46B9-A5D6-328B43081E32}" destId="{6FEB48BF-0DD7-423A-994D-19D9E6147EE9}" srcOrd="12" destOrd="0" presId="urn:microsoft.com/office/officeart/2005/8/layout/cycle8"/>
    <dgm:cxn modelId="{9CBB9EA5-75EB-463A-9A48-23FA477A771B}" type="presParOf" srcId="{D1AFE6AB-97F3-46B9-A5D6-328B43081E32}" destId="{B1F970F7-785F-4884-B822-8DD15ADBE908}" srcOrd="13" destOrd="0" presId="urn:microsoft.com/office/officeart/2005/8/layout/cycle8"/>
    <dgm:cxn modelId="{FADB389D-6867-4D24-BB6A-8B10DE7AF247}" type="presParOf" srcId="{D1AFE6AB-97F3-46B9-A5D6-328B43081E32}" destId="{4FA6EA45-1AE6-4181-8088-5900A7584C79}" srcOrd="14" destOrd="0" presId="urn:microsoft.com/office/officeart/2005/8/layout/cycle8"/>
    <dgm:cxn modelId="{A7D44AAA-0B8A-4C28-BA28-0A10D61E7D2A}" type="presParOf" srcId="{D1AFE6AB-97F3-46B9-A5D6-328B43081E32}" destId="{44D37907-0FB5-40F5-90AE-564DE2A3D953}" srcOrd="15" destOrd="0" presId="urn:microsoft.com/office/officeart/2005/8/layout/cycle8"/>
    <dgm:cxn modelId="{57BC6A42-FE4D-4BDA-AC59-0B528A2456E8}" type="presParOf" srcId="{D1AFE6AB-97F3-46B9-A5D6-328B43081E32}" destId="{772200BA-C5F6-49D6-9FBD-22FB4D2A0CBB}" srcOrd="16" destOrd="0" presId="urn:microsoft.com/office/officeart/2005/8/layout/cycle8"/>
    <dgm:cxn modelId="{B894AE8A-9C0A-4572-8529-BB8967A55419}" type="presParOf" srcId="{D1AFE6AB-97F3-46B9-A5D6-328B43081E32}" destId="{062994EF-D5DB-433E-A78E-DBACB4B5A82A}" srcOrd="17" destOrd="0" presId="urn:microsoft.com/office/officeart/2005/8/layout/cycle8"/>
    <dgm:cxn modelId="{3977153E-9A7C-4630-9B82-14D8C786EE2C}" type="presParOf" srcId="{D1AFE6AB-97F3-46B9-A5D6-328B43081E32}" destId="{2C79001B-DCB8-496F-B6BE-224FD87AD36B}" srcOrd="18" destOrd="0" presId="urn:microsoft.com/office/officeart/2005/8/layout/cycle8"/>
    <dgm:cxn modelId="{9166692A-414B-432B-A30C-E825092DC494}" type="presParOf" srcId="{D1AFE6AB-97F3-46B9-A5D6-328B43081E32}" destId="{5BB9B4AA-3493-4D65-A1E3-184873E17A98}" srcOrd="19" destOrd="0" presId="urn:microsoft.com/office/officeart/2005/8/layout/cycle8"/>
    <dgm:cxn modelId="{BF248332-EEDE-4203-A846-1F103EE9CBC6}" type="presParOf" srcId="{D1AFE6AB-97F3-46B9-A5D6-328B43081E32}" destId="{C89DFA62-38B0-46A1-8303-A9B38A513AB7}" srcOrd="20" destOrd="0" presId="urn:microsoft.com/office/officeart/2005/8/layout/cycle8"/>
    <dgm:cxn modelId="{CFE6E992-D8C0-44F8-B5A3-E40E933C82F0}" type="presParOf" srcId="{D1AFE6AB-97F3-46B9-A5D6-328B43081E32}" destId="{E83DC070-96FD-4E52-AAEE-EB824560308D}" srcOrd="21" destOrd="0" presId="urn:microsoft.com/office/officeart/2005/8/layout/cycle8"/>
    <dgm:cxn modelId="{D9103E92-8FF3-411E-B7C5-7AAFB0B67E31}" type="presParOf" srcId="{D1AFE6AB-97F3-46B9-A5D6-328B43081E32}" destId="{62A380C9-86EE-4F3A-85E2-F62D895929D0}" srcOrd="22" destOrd="0" presId="urn:microsoft.com/office/officeart/2005/8/layout/cycle8"/>
    <dgm:cxn modelId="{E8C37EEE-D72B-4300-8E2D-D2D2D5EFE8BA}" type="presParOf" srcId="{D1AFE6AB-97F3-46B9-A5D6-328B43081E32}" destId="{DC1D58D2-FE5A-420B-940F-E6550A390E49}" srcOrd="23" destOrd="0" presId="urn:microsoft.com/office/officeart/2005/8/layout/cycle8"/>
    <dgm:cxn modelId="{17DE7102-7DB0-46F3-AC5A-4A371668A890}" type="presParOf" srcId="{D1AFE6AB-97F3-46B9-A5D6-328B43081E32}" destId="{511598F8-3470-4089-A917-236E4011F0AF}" srcOrd="24" destOrd="0" presId="urn:microsoft.com/office/officeart/2005/8/layout/cycle8"/>
    <dgm:cxn modelId="{774E1B0B-F2D1-4B3E-8A1C-E69FB15EB4B5}" type="presParOf" srcId="{D1AFE6AB-97F3-46B9-A5D6-328B43081E32}" destId="{2618A17C-E711-4B03-9331-B22F49C75A3A}" srcOrd="25" destOrd="0" presId="urn:microsoft.com/office/officeart/2005/8/layout/cycle8"/>
    <dgm:cxn modelId="{BC46CD39-91CC-4F7F-8CBB-E2F2B55C586F}" type="presParOf" srcId="{D1AFE6AB-97F3-46B9-A5D6-328B43081E32}" destId="{CBEDBEDC-0616-4D6D-9387-7FF060E0DD90}" srcOrd="26" destOrd="0" presId="urn:microsoft.com/office/officeart/2005/8/layout/cycle8"/>
    <dgm:cxn modelId="{2A52EFCD-550A-4D0F-97AE-80356870E044}" type="presParOf" srcId="{D1AFE6AB-97F3-46B9-A5D6-328B43081E32}" destId="{72CD4470-65CA-43C8-A619-E517BAEE9A33}" srcOrd="27" destOrd="0" presId="urn:microsoft.com/office/officeart/2005/8/layout/cycle8"/>
    <dgm:cxn modelId="{1048C5E7-AC69-411B-94B3-673A5286C5D5}" type="presParOf" srcId="{D1AFE6AB-97F3-46B9-A5D6-328B43081E32}" destId="{20D715FA-2839-4290-B49A-961B7CB570A5}" srcOrd="28" destOrd="0" presId="urn:microsoft.com/office/officeart/2005/8/layout/cycle8"/>
    <dgm:cxn modelId="{0853BB7E-CF2F-4C5A-800B-243F373F2821}" type="presParOf" srcId="{D1AFE6AB-97F3-46B9-A5D6-328B43081E32}" destId="{4D28E014-3174-424E-9A6A-A50F4938959D}" srcOrd="2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E46F160-ABB1-420B-BEE3-DC8DFFD25C37}" type="doc">
      <dgm:prSet loTypeId="urn:microsoft.com/office/officeart/2005/8/layout/vList2" loCatId="list" qsTypeId="urn:microsoft.com/office/officeart/2005/8/quickstyle/simple1#4" qsCatId="simple" csTypeId="urn:microsoft.com/office/officeart/2005/8/colors/accent0_3" csCatId="mainScheme"/>
      <dgm:spPr/>
      <dgm:t>
        <a:bodyPr/>
        <a:lstStyle/>
        <a:p>
          <a:endParaRPr lang="cs-CZ"/>
        </a:p>
      </dgm:t>
    </dgm:pt>
    <dgm:pt modelId="{94997087-C86A-4C41-BBB4-E1BF8F94C6AA}">
      <dgm:prSet custT="1"/>
      <dgm:spPr/>
      <dgm:t>
        <a:bodyPr/>
        <a:lstStyle/>
        <a:p>
          <a:pPr rtl="0"/>
          <a:r>
            <a:rPr lang="cs-CZ" sz="2400" b="1" spc="300" dirty="0" smtClean="0">
              <a:latin typeface="Syntax LT CE"/>
            </a:rPr>
            <a:t>Dodatečné sdělení</a:t>
          </a:r>
          <a:endParaRPr lang="cs-CZ" sz="2400" b="1" spc="300" dirty="0">
            <a:latin typeface="Syntax LT CE"/>
          </a:endParaRPr>
        </a:p>
      </dgm:t>
    </dgm:pt>
    <dgm:pt modelId="{C61CE13B-B805-48DA-A40F-6576A621BE9B}" type="parTrans" cxnId="{FA5633B0-DCA8-4F3F-8A31-D9CE47537855}">
      <dgm:prSet/>
      <dgm:spPr/>
      <dgm:t>
        <a:bodyPr/>
        <a:lstStyle/>
        <a:p>
          <a:endParaRPr lang="cs-CZ"/>
        </a:p>
      </dgm:t>
    </dgm:pt>
    <dgm:pt modelId="{A5B00468-1E85-438E-9503-A20B7C3B7481}" type="sibTrans" cxnId="{FA5633B0-DCA8-4F3F-8A31-D9CE47537855}">
      <dgm:prSet/>
      <dgm:spPr/>
      <dgm:t>
        <a:bodyPr/>
        <a:lstStyle/>
        <a:p>
          <a:endParaRPr lang="cs-CZ"/>
        </a:p>
      </dgm:t>
    </dgm:pt>
    <dgm:pt modelId="{FD999DA1-D920-4E00-9FFF-FDD425711966}" type="pres">
      <dgm:prSet presAssocID="{4E46F160-ABB1-420B-BEE3-DC8DFFD25C37}" presName="linear" presStyleCnt="0">
        <dgm:presLayoutVars>
          <dgm:animLvl val="lvl"/>
          <dgm:resizeHandles val="exact"/>
        </dgm:presLayoutVars>
      </dgm:prSet>
      <dgm:spPr/>
      <dgm:t>
        <a:bodyPr/>
        <a:lstStyle/>
        <a:p>
          <a:endParaRPr lang="cs-CZ"/>
        </a:p>
      </dgm:t>
    </dgm:pt>
    <dgm:pt modelId="{C1BE2626-D196-48BB-9AF6-C4DD070202E4}" type="pres">
      <dgm:prSet presAssocID="{94997087-C86A-4C41-BBB4-E1BF8F94C6AA}" presName="parentText" presStyleLbl="node1" presStyleIdx="0" presStyleCnt="1">
        <dgm:presLayoutVars>
          <dgm:chMax val="0"/>
          <dgm:bulletEnabled val="1"/>
        </dgm:presLayoutVars>
      </dgm:prSet>
      <dgm:spPr/>
      <dgm:t>
        <a:bodyPr/>
        <a:lstStyle/>
        <a:p>
          <a:endParaRPr lang="cs-CZ"/>
        </a:p>
      </dgm:t>
    </dgm:pt>
  </dgm:ptLst>
  <dgm:cxnLst>
    <dgm:cxn modelId="{14CC1269-770C-465E-8B9B-A2163D4AA4A5}" type="presOf" srcId="{4E46F160-ABB1-420B-BEE3-DC8DFFD25C37}" destId="{FD999DA1-D920-4E00-9FFF-FDD425711966}" srcOrd="0" destOrd="0" presId="urn:microsoft.com/office/officeart/2005/8/layout/vList2"/>
    <dgm:cxn modelId="{FA5633B0-DCA8-4F3F-8A31-D9CE47537855}" srcId="{4E46F160-ABB1-420B-BEE3-DC8DFFD25C37}" destId="{94997087-C86A-4C41-BBB4-E1BF8F94C6AA}" srcOrd="0" destOrd="0" parTransId="{C61CE13B-B805-48DA-A40F-6576A621BE9B}" sibTransId="{A5B00468-1E85-438E-9503-A20B7C3B7481}"/>
    <dgm:cxn modelId="{7569CCEB-FB16-401B-9720-C73BD8C89FC8}" type="presOf" srcId="{94997087-C86A-4C41-BBB4-E1BF8F94C6AA}" destId="{C1BE2626-D196-48BB-9AF6-C4DD070202E4}" srcOrd="0" destOrd="0" presId="urn:microsoft.com/office/officeart/2005/8/layout/vList2"/>
    <dgm:cxn modelId="{7AEE9F25-8EC6-46B4-85B5-5930C3C5E089}" type="presParOf" srcId="{FD999DA1-D920-4E00-9FFF-FDD425711966}" destId="{C1BE2626-D196-48BB-9AF6-C4DD070202E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9A03370-2354-40DA-ACDF-1852F4FF1731}" type="doc">
      <dgm:prSet loTypeId="urn:microsoft.com/office/officeart/2005/8/layout/vList2" loCatId="list" qsTypeId="urn:microsoft.com/office/officeart/2005/8/quickstyle/simple3" qsCatId="simple" csTypeId="urn:microsoft.com/office/officeart/2005/8/colors/accent0_3" csCatId="mainScheme"/>
      <dgm:spPr/>
      <dgm:t>
        <a:bodyPr/>
        <a:lstStyle/>
        <a:p>
          <a:endParaRPr lang="cs-CZ"/>
        </a:p>
      </dgm:t>
    </dgm:pt>
    <dgm:pt modelId="{B778F750-02A1-43AE-9C6A-6929F716EFAC}">
      <dgm:prSet/>
      <dgm:spPr/>
      <dgm:t>
        <a:bodyPr/>
        <a:lstStyle/>
        <a:p>
          <a:pPr algn="just" rtl="0"/>
          <a:r>
            <a:rPr lang="cs-CZ" dirty="0" smtClean="0"/>
            <a:t>Bylo uveřejněno sdělení o trestním řízení nebo o řízení ve věcech přestupků vedeném proti fyzické osobě, anebo o řízení ve věcech správních deliktů vedeném proti fyzické nebo právnické osobě, kterou lze podle tohoto sdělení ztotožnit, a toto řízení nebylo ukončeno pravomocným rozhodnutím, má tato osoba právo požadovat na vydavateli uveřejnění informace o konečném výsledku řízení jako dodatečného sdělení. Vydavatel je povinen na žádost této osoby informaci o pravomocném rozhodnutí jako dodatečné sdělení uveřejnit.</a:t>
          </a:r>
          <a:endParaRPr lang="cs-CZ" dirty="0"/>
        </a:p>
      </dgm:t>
    </dgm:pt>
    <dgm:pt modelId="{92264275-3B36-4FF1-A9E8-24304CA8C5D6}" type="parTrans" cxnId="{4DE74BD5-73C4-439C-A9EB-1E45E4B41061}">
      <dgm:prSet/>
      <dgm:spPr/>
      <dgm:t>
        <a:bodyPr/>
        <a:lstStyle/>
        <a:p>
          <a:endParaRPr lang="cs-CZ"/>
        </a:p>
      </dgm:t>
    </dgm:pt>
    <dgm:pt modelId="{76150607-EB01-4EEA-BFDF-26822997E5D6}" type="sibTrans" cxnId="{4DE74BD5-73C4-439C-A9EB-1E45E4B41061}">
      <dgm:prSet/>
      <dgm:spPr/>
      <dgm:t>
        <a:bodyPr/>
        <a:lstStyle/>
        <a:p>
          <a:endParaRPr lang="cs-CZ"/>
        </a:p>
      </dgm:t>
    </dgm:pt>
    <dgm:pt modelId="{694352A6-1A0D-49A5-9CAF-E623C5F960EB}" type="pres">
      <dgm:prSet presAssocID="{59A03370-2354-40DA-ACDF-1852F4FF1731}" presName="linear" presStyleCnt="0">
        <dgm:presLayoutVars>
          <dgm:animLvl val="lvl"/>
          <dgm:resizeHandles val="exact"/>
        </dgm:presLayoutVars>
      </dgm:prSet>
      <dgm:spPr/>
      <dgm:t>
        <a:bodyPr/>
        <a:lstStyle/>
        <a:p>
          <a:endParaRPr lang="cs-CZ"/>
        </a:p>
      </dgm:t>
    </dgm:pt>
    <dgm:pt modelId="{72755F12-0684-4422-9EDE-1A4AFA0597B3}" type="pres">
      <dgm:prSet presAssocID="{B778F750-02A1-43AE-9C6A-6929F716EFAC}" presName="parentText" presStyleLbl="node1" presStyleIdx="0" presStyleCnt="1">
        <dgm:presLayoutVars>
          <dgm:chMax val="0"/>
          <dgm:bulletEnabled val="1"/>
        </dgm:presLayoutVars>
      </dgm:prSet>
      <dgm:spPr/>
      <dgm:t>
        <a:bodyPr/>
        <a:lstStyle/>
        <a:p>
          <a:endParaRPr lang="cs-CZ"/>
        </a:p>
      </dgm:t>
    </dgm:pt>
  </dgm:ptLst>
  <dgm:cxnLst>
    <dgm:cxn modelId="{4DE74BD5-73C4-439C-A9EB-1E45E4B41061}" srcId="{59A03370-2354-40DA-ACDF-1852F4FF1731}" destId="{B778F750-02A1-43AE-9C6A-6929F716EFAC}" srcOrd="0" destOrd="0" parTransId="{92264275-3B36-4FF1-A9E8-24304CA8C5D6}" sibTransId="{76150607-EB01-4EEA-BFDF-26822997E5D6}"/>
    <dgm:cxn modelId="{2E2C2150-F134-4A9B-9940-0AD7DCBAEA64}" type="presOf" srcId="{B778F750-02A1-43AE-9C6A-6929F716EFAC}" destId="{72755F12-0684-4422-9EDE-1A4AFA0597B3}" srcOrd="0" destOrd="0" presId="urn:microsoft.com/office/officeart/2005/8/layout/vList2"/>
    <dgm:cxn modelId="{E2E3BC46-3B75-4AEC-ABC8-CAC4CBF9CFF8}" type="presOf" srcId="{59A03370-2354-40DA-ACDF-1852F4FF1731}" destId="{694352A6-1A0D-49A5-9CAF-E623C5F960EB}" srcOrd="0" destOrd="0" presId="urn:microsoft.com/office/officeart/2005/8/layout/vList2"/>
    <dgm:cxn modelId="{EDBB59CC-C3F9-49E9-A306-0DEC081A2816}" type="presParOf" srcId="{694352A6-1A0D-49A5-9CAF-E623C5F960EB}" destId="{72755F12-0684-4422-9EDE-1A4AFA0597B3}"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6E9C2BE-E292-4C19-AFBE-76CB9DB7F956}" type="doc">
      <dgm:prSet loTypeId="urn:microsoft.com/office/officeart/2005/8/layout/default#1" loCatId="list" qsTypeId="urn:microsoft.com/office/officeart/2005/8/quickstyle/3d2" qsCatId="3D" csTypeId="urn:microsoft.com/office/officeart/2005/8/colors/accent0_3" csCatId="mainScheme" phldr="1"/>
      <dgm:spPr/>
      <dgm:t>
        <a:bodyPr/>
        <a:lstStyle/>
        <a:p>
          <a:endParaRPr lang="cs-CZ"/>
        </a:p>
      </dgm:t>
    </dgm:pt>
    <dgm:pt modelId="{E576B0AC-0BC8-4932-AA82-C8A654CFB0F3}">
      <dgm:prSet/>
      <dgm:spPr/>
      <dgm:t>
        <a:bodyPr/>
        <a:lstStyle/>
        <a:p>
          <a:pPr algn="just" rtl="0"/>
          <a:r>
            <a:rPr lang="cs-CZ" dirty="0" smtClean="0"/>
            <a:t>Žádost o  uveřejnění odpovědi  nebo dodatečného sdělení </a:t>
          </a:r>
          <a:r>
            <a:rPr lang="cs-CZ" b="1" dirty="0" smtClean="0"/>
            <a:t>musí mít písemnou formu a musí z ní být  zřejmé, v čem se skutkové  tvrzení, obsažené v uveřejněném  sdělení, dotýká cti, důstojnosti nebo  soukromí fyzické osoby,  anebo jména nebo  dobré pověsti právnické osoby. Součástí žádosti musí být též návrh znění odpovědi nebo dodatečného sdělení</a:t>
          </a:r>
          <a:r>
            <a:rPr lang="cs-CZ" dirty="0" smtClean="0"/>
            <a:t>.</a:t>
          </a:r>
          <a:endParaRPr lang="cs-CZ" dirty="0"/>
        </a:p>
      </dgm:t>
    </dgm:pt>
    <dgm:pt modelId="{71577E54-59EE-4C1A-B563-F9F6998D8821}" type="parTrans" cxnId="{9F1CE1A3-0825-4492-B980-E5634F802E0A}">
      <dgm:prSet/>
      <dgm:spPr/>
      <dgm:t>
        <a:bodyPr/>
        <a:lstStyle/>
        <a:p>
          <a:endParaRPr lang="cs-CZ"/>
        </a:p>
      </dgm:t>
    </dgm:pt>
    <dgm:pt modelId="{BF9BA528-0E0A-4F84-AD2B-843FFB009C14}" type="sibTrans" cxnId="{9F1CE1A3-0825-4492-B980-E5634F802E0A}">
      <dgm:prSet/>
      <dgm:spPr/>
      <dgm:t>
        <a:bodyPr/>
        <a:lstStyle/>
        <a:p>
          <a:endParaRPr lang="cs-CZ"/>
        </a:p>
      </dgm:t>
    </dgm:pt>
    <dgm:pt modelId="{E3B98E0E-6FE2-4003-8161-9C68F6B18732}" type="pres">
      <dgm:prSet presAssocID="{06E9C2BE-E292-4C19-AFBE-76CB9DB7F956}" presName="diagram" presStyleCnt="0">
        <dgm:presLayoutVars>
          <dgm:dir/>
          <dgm:resizeHandles val="exact"/>
        </dgm:presLayoutVars>
      </dgm:prSet>
      <dgm:spPr/>
      <dgm:t>
        <a:bodyPr/>
        <a:lstStyle/>
        <a:p>
          <a:endParaRPr lang="cs-CZ"/>
        </a:p>
      </dgm:t>
    </dgm:pt>
    <dgm:pt modelId="{092179F1-0B21-45EC-BFFC-5D5E6E835650}" type="pres">
      <dgm:prSet presAssocID="{E576B0AC-0BC8-4932-AA82-C8A654CFB0F3}" presName="node" presStyleLbl="node1" presStyleIdx="0" presStyleCnt="1" custScaleX="122680">
        <dgm:presLayoutVars>
          <dgm:bulletEnabled val="1"/>
        </dgm:presLayoutVars>
      </dgm:prSet>
      <dgm:spPr>
        <a:prstGeom prst="roundRect">
          <a:avLst/>
        </a:prstGeom>
      </dgm:spPr>
      <dgm:t>
        <a:bodyPr/>
        <a:lstStyle/>
        <a:p>
          <a:endParaRPr lang="cs-CZ"/>
        </a:p>
      </dgm:t>
    </dgm:pt>
  </dgm:ptLst>
  <dgm:cxnLst>
    <dgm:cxn modelId="{A88352A6-98A9-4709-AA63-BE4C2160A424}" type="presOf" srcId="{06E9C2BE-E292-4C19-AFBE-76CB9DB7F956}" destId="{E3B98E0E-6FE2-4003-8161-9C68F6B18732}" srcOrd="0" destOrd="0" presId="urn:microsoft.com/office/officeart/2005/8/layout/default#1"/>
    <dgm:cxn modelId="{2F3FF4A3-D780-4FB9-B5C8-2FEB00167459}" type="presOf" srcId="{E576B0AC-0BC8-4932-AA82-C8A654CFB0F3}" destId="{092179F1-0B21-45EC-BFFC-5D5E6E835650}" srcOrd="0" destOrd="0" presId="urn:microsoft.com/office/officeart/2005/8/layout/default#1"/>
    <dgm:cxn modelId="{9F1CE1A3-0825-4492-B980-E5634F802E0A}" srcId="{06E9C2BE-E292-4C19-AFBE-76CB9DB7F956}" destId="{E576B0AC-0BC8-4932-AA82-C8A654CFB0F3}" srcOrd="0" destOrd="0" parTransId="{71577E54-59EE-4C1A-B563-F9F6998D8821}" sibTransId="{BF9BA528-0E0A-4F84-AD2B-843FFB009C14}"/>
    <dgm:cxn modelId="{B6543DA6-81C0-4FB1-B3E4-8D3A13EB8EC9}" type="presParOf" srcId="{E3B98E0E-6FE2-4003-8161-9C68F6B18732}" destId="{092179F1-0B21-45EC-BFFC-5D5E6E835650}" srcOrd="0"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E36BDB9-3332-41BF-A1D9-1754FF623CB3}" type="doc">
      <dgm:prSet loTypeId="urn:microsoft.com/office/officeart/2005/8/layout/vList2" loCatId="list" qsTypeId="urn:microsoft.com/office/officeart/2005/8/quickstyle/simple1#5" qsCatId="simple" csTypeId="urn:microsoft.com/office/officeart/2005/8/colors/accent0_3" csCatId="mainScheme" phldr="1"/>
      <dgm:spPr/>
      <dgm:t>
        <a:bodyPr/>
        <a:lstStyle/>
        <a:p>
          <a:endParaRPr lang="cs-CZ"/>
        </a:p>
      </dgm:t>
    </dgm:pt>
    <dgm:pt modelId="{495144BF-D2D8-4FD9-B759-917E660D165F}">
      <dgm:prSet custT="1"/>
      <dgm:spPr/>
      <dgm:t>
        <a:bodyPr/>
        <a:lstStyle/>
        <a:p>
          <a:pPr rtl="0"/>
          <a:r>
            <a:rPr lang="cs-CZ" sz="24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Odpověď  nebo  dodatečné  sdělení  je  vydavatel povinen uveřejnit</a:t>
          </a:r>
          <a:endParaRPr lang="cs-CZ" sz="24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dgm:t>
    </dgm:pt>
    <dgm:pt modelId="{B35E9618-1C26-4890-BA92-D411F5778461}" type="parTrans" cxnId="{346C3070-5C8B-4632-BD69-EFA43E159C1F}">
      <dgm:prSet/>
      <dgm:spPr/>
      <dgm:t>
        <a:bodyPr/>
        <a:lstStyle/>
        <a:p>
          <a:endParaRPr lang="cs-CZ"/>
        </a:p>
      </dgm:t>
    </dgm:pt>
    <dgm:pt modelId="{97314CAE-5611-4843-9A98-D0ED078D2428}" type="sibTrans" cxnId="{346C3070-5C8B-4632-BD69-EFA43E159C1F}">
      <dgm:prSet/>
      <dgm:spPr/>
      <dgm:t>
        <a:bodyPr/>
        <a:lstStyle/>
        <a:p>
          <a:endParaRPr lang="cs-CZ"/>
        </a:p>
      </dgm:t>
    </dgm:pt>
    <dgm:pt modelId="{F61FE13D-1368-4C04-83F8-F43574CB536A}" type="pres">
      <dgm:prSet presAssocID="{7E36BDB9-3332-41BF-A1D9-1754FF623CB3}" presName="linear" presStyleCnt="0">
        <dgm:presLayoutVars>
          <dgm:animLvl val="lvl"/>
          <dgm:resizeHandles val="exact"/>
        </dgm:presLayoutVars>
      </dgm:prSet>
      <dgm:spPr/>
      <dgm:t>
        <a:bodyPr/>
        <a:lstStyle/>
        <a:p>
          <a:endParaRPr lang="cs-CZ"/>
        </a:p>
      </dgm:t>
    </dgm:pt>
    <dgm:pt modelId="{09BB0183-A99A-4CE9-BDA7-8F8FDA1ACBE1}" type="pres">
      <dgm:prSet presAssocID="{495144BF-D2D8-4FD9-B759-917E660D165F}" presName="parentText" presStyleLbl="node1" presStyleIdx="0" presStyleCnt="1">
        <dgm:presLayoutVars>
          <dgm:chMax val="0"/>
          <dgm:bulletEnabled val="1"/>
        </dgm:presLayoutVars>
      </dgm:prSet>
      <dgm:spPr/>
      <dgm:t>
        <a:bodyPr/>
        <a:lstStyle/>
        <a:p>
          <a:endParaRPr lang="cs-CZ"/>
        </a:p>
      </dgm:t>
    </dgm:pt>
  </dgm:ptLst>
  <dgm:cxnLst>
    <dgm:cxn modelId="{78B166EE-22A1-40CF-8E34-0272A55D11D9}" type="presOf" srcId="{495144BF-D2D8-4FD9-B759-917E660D165F}" destId="{09BB0183-A99A-4CE9-BDA7-8F8FDA1ACBE1}" srcOrd="0" destOrd="0" presId="urn:microsoft.com/office/officeart/2005/8/layout/vList2"/>
    <dgm:cxn modelId="{346C3070-5C8B-4632-BD69-EFA43E159C1F}" srcId="{7E36BDB9-3332-41BF-A1D9-1754FF623CB3}" destId="{495144BF-D2D8-4FD9-B759-917E660D165F}" srcOrd="0" destOrd="0" parTransId="{B35E9618-1C26-4890-BA92-D411F5778461}" sibTransId="{97314CAE-5611-4843-9A98-D0ED078D2428}"/>
    <dgm:cxn modelId="{C7900E32-5A90-42E9-B5DE-A9FD1BCEEDD3}" type="presOf" srcId="{7E36BDB9-3332-41BF-A1D9-1754FF623CB3}" destId="{F61FE13D-1368-4C04-83F8-F43574CB536A}" srcOrd="0" destOrd="0" presId="urn:microsoft.com/office/officeart/2005/8/layout/vList2"/>
    <dgm:cxn modelId="{2C5C901A-F782-4C83-B233-BCAB07D70AEE}" type="presParOf" srcId="{F61FE13D-1368-4C04-83F8-F43574CB536A}" destId="{09BB0183-A99A-4CE9-BDA7-8F8FDA1ACBE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4C0BCC8-7346-4A78-B323-6C83CADDB734}" type="doc">
      <dgm:prSet loTypeId="urn:microsoft.com/office/officeart/2005/8/layout/default#2" loCatId="list" qsTypeId="urn:microsoft.com/office/officeart/2005/8/quickstyle/simple4" qsCatId="simple" csTypeId="urn:microsoft.com/office/officeart/2005/8/colors/accent0_3" csCatId="mainScheme"/>
      <dgm:spPr/>
      <dgm:t>
        <a:bodyPr/>
        <a:lstStyle/>
        <a:p>
          <a:endParaRPr lang="cs-CZ"/>
        </a:p>
      </dgm:t>
    </dgm:pt>
    <dgm:pt modelId="{90F34E4C-5882-4AAF-B24A-9B0B51BC5507}">
      <dgm:prSet/>
      <dgm:spPr/>
      <dgm:t>
        <a:bodyPr/>
        <a:lstStyle/>
        <a:p>
          <a:pPr rtl="0"/>
          <a:r>
            <a:rPr lang="cs-CZ" b="1" cap="none" spc="0" smtClean="0">
              <a:ln w="900" cmpd="sng">
                <a:prstDash val="solid"/>
              </a:ln>
              <a:effectLst>
                <a:innerShdw blurRad="101600" dist="76200" dir="5400000">
                  <a:schemeClr val="accent1">
                    <a:satMod val="190000"/>
                    <a:tint val="100000"/>
                    <a:alpha val="74000"/>
                  </a:schemeClr>
                </a:innerShdw>
              </a:effectLst>
            </a:rPr>
            <a:t>ve stejném  periodickém tisku, v němž  bylo uveřejněno napadené sdělení, a to obdobným způsobem. </a:t>
          </a:r>
          <a:endParaRPr lang="cs-CZ" b="1" cap="none" spc="0" dirty="0">
            <a:ln w="900" cmpd="sng">
              <a:prstDash val="solid"/>
            </a:ln>
            <a:effectLst>
              <a:innerShdw blurRad="101600" dist="76200" dir="5400000">
                <a:schemeClr val="accent1">
                  <a:satMod val="190000"/>
                  <a:tint val="100000"/>
                  <a:alpha val="74000"/>
                </a:schemeClr>
              </a:innerShdw>
            </a:effectLst>
          </a:endParaRPr>
        </a:p>
      </dgm:t>
    </dgm:pt>
    <dgm:pt modelId="{C415FE9A-4F6E-496C-B006-EE943000D883}" type="parTrans" cxnId="{11B6A67E-2B49-48BE-94C7-BE30F8E93CC5}">
      <dgm:prSet/>
      <dgm:spPr/>
      <dgm:t>
        <a:bodyPr/>
        <a:lstStyle/>
        <a:p>
          <a:endParaRPr lang="cs-CZ"/>
        </a:p>
      </dgm:t>
    </dgm:pt>
    <dgm:pt modelId="{BE32239A-B328-4D50-9CD9-3C3835456274}" type="sibTrans" cxnId="{11B6A67E-2B49-48BE-94C7-BE30F8E93CC5}">
      <dgm:prSet/>
      <dgm:spPr/>
      <dgm:t>
        <a:bodyPr/>
        <a:lstStyle/>
        <a:p>
          <a:endParaRPr lang="cs-CZ"/>
        </a:p>
      </dgm:t>
    </dgm:pt>
    <dgm:pt modelId="{6C0C33D2-5ABC-4740-8D32-E724369B2A19}">
      <dgm:prSet/>
      <dgm:spPr/>
      <dgm:t>
        <a:bodyPr/>
        <a:lstStyle/>
        <a:p>
          <a:pPr rtl="0"/>
          <a:r>
            <a:rPr lang="cs-CZ" b="1" cap="none" spc="0" smtClean="0">
              <a:ln w="900" cmpd="sng">
                <a:prstDash val="solid"/>
              </a:ln>
              <a:effectLst>
                <a:innerShdw blurRad="101600" dist="76200" dir="5400000">
                  <a:schemeClr val="accent1">
                    <a:satMod val="190000"/>
                    <a:tint val="100000"/>
                    <a:alpha val="74000"/>
                  </a:schemeClr>
                </a:innerShdw>
              </a:effectLst>
            </a:rPr>
            <a:t>s výslovným označením "odpověď " nebo "dodatečné sdělení",</a:t>
          </a:r>
          <a:endParaRPr lang="cs-CZ" b="1" cap="none" spc="0" dirty="0">
            <a:ln w="900" cmpd="sng">
              <a:prstDash val="solid"/>
            </a:ln>
            <a:effectLst>
              <a:innerShdw blurRad="101600" dist="76200" dir="5400000">
                <a:schemeClr val="accent1">
                  <a:satMod val="190000"/>
                  <a:tint val="100000"/>
                  <a:alpha val="74000"/>
                </a:schemeClr>
              </a:innerShdw>
            </a:effectLst>
          </a:endParaRPr>
        </a:p>
      </dgm:t>
    </dgm:pt>
    <dgm:pt modelId="{B852D43D-7F37-40FA-B404-B88D36BAD0F9}" type="parTrans" cxnId="{34BA8A42-D293-4FAE-8BC5-7AEC25FB38BB}">
      <dgm:prSet/>
      <dgm:spPr/>
      <dgm:t>
        <a:bodyPr/>
        <a:lstStyle/>
        <a:p>
          <a:endParaRPr lang="cs-CZ"/>
        </a:p>
      </dgm:t>
    </dgm:pt>
    <dgm:pt modelId="{02D28406-68CD-4E26-9C7E-AE36188D2CBE}" type="sibTrans" cxnId="{34BA8A42-D293-4FAE-8BC5-7AEC25FB38BB}">
      <dgm:prSet/>
      <dgm:spPr/>
      <dgm:t>
        <a:bodyPr/>
        <a:lstStyle/>
        <a:p>
          <a:endParaRPr lang="cs-CZ"/>
        </a:p>
      </dgm:t>
    </dgm:pt>
    <dgm:pt modelId="{14F017BB-1351-4E4A-A7D6-A581592C4B79}">
      <dgm:prSet/>
      <dgm:spPr/>
      <dgm:t>
        <a:bodyPr/>
        <a:lstStyle/>
        <a:p>
          <a:pPr rtl="0"/>
          <a:r>
            <a:rPr lang="cs-CZ" b="1" cap="none" spc="0" smtClean="0">
              <a:ln w="900" cmpd="sng">
                <a:prstDash val="solid"/>
              </a:ln>
              <a:effectLst>
                <a:innerShdw blurRad="101600" dist="76200" dir="5400000">
                  <a:schemeClr val="accent1">
                    <a:satMod val="190000"/>
                    <a:tint val="100000"/>
                    <a:alpha val="74000"/>
                  </a:schemeClr>
                </a:innerShdw>
              </a:effectLst>
            </a:rPr>
            <a:t>na vlastní náklady,</a:t>
          </a:r>
          <a:endParaRPr lang="cs-CZ" b="1" cap="none" spc="0" dirty="0">
            <a:ln w="900" cmpd="sng">
              <a:prstDash val="solid"/>
            </a:ln>
            <a:effectLst>
              <a:innerShdw blurRad="101600" dist="76200" dir="5400000">
                <a:schemeClr val="accent1">
                  <a:satMod val="190000"/>
                  <a:tint val="100000"/>
                  <a:alpha val="74000"/>
                </a:schemeClr>
              </a:innerShdw>
            </a:effectLst>
          </a:endParaRPr>
        </a:p>
      </dgm:t>
    </dgm:pt>
    <dgm:pt modelId="{73DE67C0-94EE-48F3-9F01-5CDE36B79B85}" type="parTrans" cxnId="{F345C8DA-CD0F-47C9-8B9A-30D9602B3489}">
      <dgm:prSet/>
      <dgm:spPr/>
      <dgm:t>
        <a:bodyPr/>
        <a:lstStyle/>
        <a:p>
          <a:endParaRPr lang="cs-CZ"/>
        </a:p>
      </dgm:t>
    </dgm:pt>
    <dgm:pt modelId="{256E193E-1365-4699-A37B-6A3156920FDA}" type="sibTrans" cxnId="{F345C8DA-CD0F-47C9-8B9A-30D9602B3489}">
      <dgm:prSet/>
      <dgm:spPr/>
      <dgm:t>
        <a:bodyPr/>
        <a:lstStyle/>
        <a:p>
          <a:endParaRPr lang="cs-CZ"/>
        </a:p>
      </dgm:t>
    </dgm:pt>
    <dgm:pt modelId="{F1852513-723D-4321-A1A2-3B75BE9687AA}">
      <dgm:prSet/>
      <dgm:spPr/>
      <dgm:t>
        <a:bodyPr/>
        <a:lstStyle/>
        <a:p>
          <a:pPr rtl="0"/>
          <a:r>
            <a:rPr lang="cs-CZ" b="1" cap="none" spc="0" dirty="0" smtClean="0">
              <a:ln w="900" cmpd="sng">
                <a:prstDash val="solid"/>
              </a:ln>
              <a:effectLst>
                <a:innerShdw blurRad="101600" dist="76200" dir="5400000">
                  <a:schemeClr val="accent1">
                    <a:satMod val="190000"/>
                    <a:tint val="100000"/>
                    <a:alpha val="74000"/>
                  </a:schemeClr>
                </a:innerShdw>
              </a:effectLst>
            </a:rPr>
            <a:t>v témže jazyce, ve kterém bylo uveřejněno napadené sdělení,</a:t>
          </a:r>
          <a:endParaRPr lang="cs-CZ" b="1" cap="none" spc="0" dirty="0">
            <a:ln w="900" cmpd="sng">
              <a:prstDash val="solid"/>
            </a:ln>
            <a:effectLst>
              <a:innerShdw blurRad="101600" dist="76200" dir="5400000">
                <a:schemeClr val="accent1">
                  <a:satMod val="190000"/>
                  <a:tint val="100000"/>
                  <a:alpha val="74000"/>
                </a:schemeClr>
              </a:innerShdw>
            </a:effectLst>
          </a:endParaRPr>
        </a:p>
      </dgm:t>
    </dgm:pt>
    <dgm:pt modelId="{BB9BEB2C-2684-4CAC-B62B-ABAE4203D9A0}" type="parTrans" cxnId="{0B51854E-D4C3-4002-BD0E-5C90BC034FE7}">
      <dgm:prSet/>
      <dgm:spPr/>
      <dgm:t>
        <a:bodyPr/>
        <a:lstStyle/>
        <a:p>
          <a:endParaRPr lang="cs-CZ"/>
        </a:p>
      </dgm:t>
    </dgm:pt>
    <dgm:pt modelId="{966768A9-B771-4E5A-8482-DA5E99BAECB8}" type="sibTrans" cxnId="{0B51854E-D4C3-4002-BD0E-5C90BC034FE7}">
      <dgm:prSet/>
      <dgm:spPr/>
      <dgm:t>
        <a:bodyPr/>
        <a:lstStyle/>
        <a:p>
          <a:endParaRPr lang="cs-CZ"/>
        </a:p>
      </dgm:t>
    </dgm:pt>
    <dgm:pt modelId="{359F16E9-B3BB-467E-856F-68C9EBE099AE}">
      <dgm:prSet/>
      <dgm:spPr/>
      <dgm:t>
        <a:bodyPr/>
        <a:lstStyle/>
        <a:p>
          <a:pPr rtl="0"/>
          <a:r>
            <a:rPr lang="cs-CZ" b="1" cap="none" spc="0" smtClean="0">
              <a:ln w="900" cmpd="sng">
                <a:prstDash val="solid"/>
              </a:ln>
              <a:effectLst>
                <a:innerShdw blurRad="101600" dist="76200" dir="5400000">
                  <a:schemeClr val="accent1">
                    <a:satMod val="190000"/>
                    <a:tint val="100000"/>
                    <a:alpha val="74000"/>
                  </a:schemeClr>
                </a:innerShdw>
              </a:effectLst>
            </a:rPr>
            <a:t>s uvedením   jména   a   příjmení   nebo   názvu  osoby,  která  o uveřejnění odpovědi nebo dodatečného sdělení žádá.</a:t>
          </a:r>
          <a:endParaRPr lang="cs-CZ" b="1" cap="none" spc="0" dirty="0">
            <a:ln w="900" cmpd="sng">
              <a:prstDash val="solid"/>
            </a:ln>
            <a:effectLst>
              <a:innerShdw blurRad="101600" dist="76200" dir="5400000">
                <a:schemeClr val="accent1">
                  <a:satMod val="190000"/>
                  <a:tint val="100000"/>
                  <a:alpha val="74000"/>
                </a:schemeClr>
              </a:innerShdw>
            </a:effectLst>
          </a:endParaRPr>
        </a:p>
      </dgm:t>
    </dgm:pt>
    <dgm:pt modelId="{4C850547-1AAA-4154-9BFD-3A180B8F0773}" type="parTrans" cxnId="{B3E14BB2-3F53-43B8-97E6-7221EF3266BB}">
      <dgm:prSet/>
      <dgm:spPr/>
      <dgm:t>
        <a:bodyPr/>
        <a:lstStyle/>
        <a:p>
          <a:endParaRPr lang="cs-CZ"/>
        </a:p>
      </dgm:t>
    </dgm:pt>
    <dgm:pt modelId="{D6129198-4892-4C7F-993D-D5CD1CB15D8D}" type="sibTrans" cxnId="{B3E14BB2-3F53-43B8-97E6-7221EF3266BB}">
      <dgm:prSet/>
      <dgm:spPr/>
      <dgm:t>
        <a:bodyPr/>
        <a:lstStyle/>
        <a:p>
          <a:endParaRPr lang="cs-CZ"/>
        </a:p>
      </dgm:t>
    </dgm:pt>
    <dgm:pt modelId="{1F7ACF7E-6967-4646-84CB-5102CC4A8E44}" type="pres">
      <dgm:prSet presAssocID="{B4C0BCC8-7346-4A78-B323-6C83CADDB734}" presName="diagram" presStyleCnt="0">
        <dgm:presLayoutVars>
          <dgm:dir/>
          <dgm:resizeHandles val="exact"/>
        </dgm:presLayoutVars>
      </dgm:prSet>
      <dgm:spPr/>
      <dgm:t>
        <a:bodyPr/>
        <a:lstStyle/>
        <a:p>
          <a:endParaRPr lang="cs-CZ"/>
        </a:p>
      </dgm:t>
    </dgm:pt>
    <dgm:pt modelId="{AEBB2E6B-0BFC-468A-B527-0790245DB74C}" type="pres">
      <dgm:prSet presAssocID="{90F34E4C-5882-4AAF-B24A-9B0B51BC5507}" presName="node" presStyleLbl="node1" presStyleIdx="0" presStyleCnt="5">
        <dgm:presLayoutVars>
          <dgm:bulletEnabled val="1"/>
        </dgm:presLayoutVars>
      </dgm:prSet>
      <dgm:spPr/>
      <dgm:t>
        <a:bodyPr/>
        <a:lstStyle/>
        <a:p>
          <a:endParaRPr lang="cs-CZ"/>
        </a:p>
      </dgm:t>
    </dgm:pt>
    <dgm:pt modelId="{B8FC4C71-D7C8-4A1A-9B26-320DC0C2457A}" type="pres">
      <dgm:prSet presAssocID="{BE32239A-B328-4D50-9CD9-3C3835456274}" presName="sibTrans" presStyleCnt="0"/>
      <dgm:spPr/>
    </dgm:pt>
    <dgm:pt modelId="{F7088C02-BC7E-4B2C-B51E-5518945C5BCA}" type="pres">
      <dgm:prSet presAssocID="{6C0C33D2-5ABC-4740-8D32-E724369B2A19}" presName="node" presStyleLbl="node1" presStyleIdx="1" presStyleCnt="5">
        <dgm:presLayoutVars>
          <dgm:bulletEnabled val="1"/>
        </dgm:presLayoutVars>
      </dgm:prSet>
      <dgm:spPr/>
      <dgm:t>
        <a:bodyPr/>
        <a:lstStyle/>
        <a:p>
          <a:endParaRPr lang="cs-CZ"/>
        </a:p>
      </dgm:t>
    </dgm:pt>
    <dgm:pt modelId="{F66AD642-AFDB-44A3-9A6D-41BB259844D0}" type="pres">
      <dgm:prSet presAssocID="{02D28406-68CD-4E26-9C7E-AE36188D2CBE}" presName="sibTrans" presStyleCnt="0"/>
      <dgm:spPr/>
    </dgm:pt>
    <dgm:pt modelId="{1664A7D6-9DD6-4BAB-A047-BF574A429C8B}" type="pres">
      <dgm:prSet presAssocID="{14F017BB-1351-4E4A-A7D6-A581592C4B79}" presName="node" presStyleLbl="node1" presStyleIdx="2" presStyleCnt="5">
        <dgm:presLayoutVars>
          <dgm:bulletEnabled val="1"/>
        </dgm:presLayoutVars>
      </dgm:prSet>
      <dgm:spPr/>
      <dgm:t>
        <a:bodyPr/>
        <a:lstStyle/>
        <a:p>
          <a:endParaRPr lang="cs-CZ"/>
        </a:p>
      </dgm:t>
    </dgm:pt>
    <dgm:pt modelId="{08C08BA7-4F6B-4B05-8444-434FA45EF007}" type="pres">
      <dgm:prSet presAssocID="{256E193E-1365-4699-A37B-6A3156920FDA}" presName="sibTrans" presStyleCnt="0"/>
      <dgm:spPr/>
    </dgm:pt>
    <dgm:pt modelId="{437F1E89-67E1-4F2F-8AC4-A24C06812C73}" type="pres">
      <dgm:prSet presAssocID="{F1852513-723D-4321-A1A2-3B75BE9687AA}" presName="node" presStyleLbl="node1" presStyleIdx="3" presStyleCnt="5">
        <dgm:presLayoutVars>
          <dgm:bulletEnabled val="1"/>
        </dgm:presLayoutVars>
      </dgm:prSet>
      <dgm:spPr/>
      <dgm:t>
        <a:bodyPr/>
        <a:lstStyle/>
        <a:p>
          <a:endParaRPr lang="cs-CZ"/>
        </a:p>
      </dgm:t>
    </dgm:pt>
    <dgm:pt modelId="{9D9A481C-D51D-4FAB-ACF7-F7A2D0F6B753}" type="pres">
      <dgm:prSet presAssocID="{966768A9-B771-4E5A-8482-DA5E99BAECB8}" presName="sibTrans" presStyleCnt="0"/>
      <dgm:spPr/>
    </dgm:pt>
    <dgm:pt modelId="{F829F0D4-41C4-48DD-9E81-FEC720758CCB}" type="pres">
      <dgm:prSet presAssocID="{359F16E9-B3BB-467E-856F-68C9EBE099AE}" presName="node" presStyleLbl="node1" presStyleIdx="4" presStyleCnt="5">
        <dgm:presLayoutVars>
          <dgm:bulletEnabled val="1"/>
        </dgm:presLayoutVars>
      </dgm:prSet>
      <dgm:spPr/>
      <dgm:t>
        <a:bodyPr/>
        <a:lstStyle/>
        <a:p>
          <a:endParaRPr lang="cs-CZ"/>
        </a:p>
      </dgm:t>
    </dgm:pt>
  </dgm:ptLst>
  <dgm:cxnLst>
    <dgm:cxn modelId="{C445E0C1-B5EB-416A-A614-9BC0480FB8C5}" type="presOf" srcId="{90F34E4C-5882-4AAF-B24A-9B0B51BC5507}" destId="{AEBB2E6B-0BFC-468A-B527-0790245DB74C}" srcOrd="0" destOrd="0" presId="urn:microsoft.com/office/officeart/2005/8/layout/default#2"/>
    <dgm:cxn modelId="{0B51854E-D4C3-4002-BD0E-5C90BC034FE7}" srcId="{B4C0BCC8-7346-4A78-B323-6C83CADDB734}" destId="{F1852513-723D-4321-A1A2-3B75BE9687AA}" srcOrd="3" destOrd="0" parTransId="{BB9BEB2C-2684-4CAC-B62B-ABAE4203D9A0}" sibTransId="{966768A9-B771-4E5A-8482-DA5E99BAECB8}"/>
    <dgm:cxn modelId="{04373AC2-C54F-4206-B7F8-F1F97C8A2A3E}" type="presOf" srcId="{6C0C33D2-5ABC-4740-8D32-E724369B2A19}" destId="{F7088C02-BC7E-4B2C-B51E-5518945C5BCA}" srcOrd="0" destOrd="0" presId="urn:microsoft.com/office/officeart/2005/8/layout/default#2"/>
    <dgm:cxn modelId="{B3E14BB2-3F53-43B8-97E6-7221EF3266BB}" srcId="{B4C0BCC8-7346-4A78-B323-6C83CADDB734}" destId="{359F16E9-B3BB-467E-856F-68C9EBE099AE}" srcOrd="4" destOrd="0" parTransId="{4C850547-1AAA-4154-9BFD-3A180B8F0773}" sibTransId="{D6129198-4892-4C7F-993D-D5CD1CB15D8D}"/>
    <dgm:cxn modelId="{50D0A61F-0C3C-4CF8-A81D-42571C159B28}" type="presOf" srcId="{14F017BB-1351-4E4A-A7D6-A581592C4B79}" destId="{1664A7D6-9DD6-4BAB-A047-BF574A429C8B}" srcOrd="0" destOrd="0" presId="urn:microsoft.com/office/officeart/2005/8/layout/default#2"/>
    <dgm:cxn modelId="{12C47B41-472C-46DC-8598-5DF870ACF039}" type="presOf" srcId="{359F16E9-B3BB-467E-856F-68C9EBE099AE}" destId="{F829F0D4-41C4-48DD-9E81-FEC720758CCB}" srcOrd="0" destOrd="0" presId="urn:microsoft.com/office/officeart/2005/8/layout/default#2"/>
    <dgm:cxn modelId="{34BA8A42-D293-4FAE-8BC5-7AEC25FB38BB}" srcId="{B4C0BCC8-7346-4A78-B323-6C83CADDB734}" destId="{6C0C33D2-5ABC-4740-8D32-E724369B2A19}" srcOrd="1" destOrd="0" parTransId="{B852D43D-7F37-40FA-B404-B88D36BAD0F9}" sibTransId="{02D28406-68CD-4E26-9C7E-AE36188D2CBE}"/>
    <dgm:cxn modelId="{DF68047C-3376-4A64-A417-7F14BF1CF2F3}" type="presOf" srcId="{F1852513-723D-4321-A1A2-3B75BE9687AA}" destId="{437F1E89-67E1-4F2F-8AC4-A24C06812C73}" srcOrd="0" destOrd="0" presId="urn:microsoft.com/office/officeart/2005/8/layout/default#2"/>
    <dgm:cxn modelId="{5EC21567-EED6-4CCF-8AA0-6128CFFB3C0E}" type="presOf" srcId="{B4C0BCC8-7346-4A78-B323-6C83CADDB734}" destId="{1F7ACF7E-6967-4646-84CB-5102CC4A8E44}" srcOrd="0" destOrd="0" presId="urn:microsoft.com/office/officeart/2005/8/layout/default#2"/>
    <dgm:cxn modelId="{11B6A67E-2B49-48BE-94C7-BE30F8E93CC5}" srcId="{B4C0BCC8-7346-4A78-B323-6C83CADDB734}" destId="{90F34E4C-5882-4AAF-B24A-9B0B51BC5507}" srcOrd="0" destOrd="0" parTransId="{C415FE9A-4F6E-496C-B006-EE943000D883}" sibTransId="{BE32239A-B328-4D50-9CD9-3C3835456274}"/>
    <dgm:cxn modelId="{F345C8DA-CD0F-47C9-8B9A-30D9602B3489}" srcId="{B4C0BCC8-7346-4A78-B323-6C83CADDB734}" destId="{14F017BB-1351-4E4A-A7D6-A581592C4B79}" srcOrd="2" destOrd="0" parTransId="{73DE67C0-94EE-48F3-9F01-5CDE36B79B85}" sibTransId="{256E193E-1365-4699-A37B-6A3156920FDA}"/>
    <dgm:cxn modelId="{E8F9874D-BE95-4E6E-8568-D0EA3A2F98F9}" type="presParOf" srcId="{1F7ACF7E-6967-4646-84CB-5102CC4A8E44}" destId="{AEBB2E6B-0BFC-468A-B527-0790245DB74C}" srcOrd="0" destOrd="0" presId="urn:microsoft.com/office/officeart/2005/8/layout/default#2"/>
    <dgm:cxn modelId="{5003D49B-9064-480C-9E19-7ABF97667363}" type="presParOf" srcId="{1F7ACF7E-6967-4646-84CB-5102CC4A8E44}" destId="{B8FC4C71-D7C8-4A1A-9B26-320DC0C2457A}" srcOrd="1" destOrd="0" presId="urn:microsoft.com/office/officeart/2005/8/layout/default#2"/>
    <dgm:cxn modelId="{0ACF6CBF-905E-4521-BD9A-9F3DBC67607C}" type="presParOf" srcId="{1F7ACF7E-6967-4646-84CB-5102CC4A8E44}" destId="{F7088C02-BC7E-4B2C-B51E-5518945C5BCA}" srcOrd="2" destOrd="0" presId="urn:microsoft.com/office/officeart/2005/8/layout/default#2"/>
    <dgm:cxn modelId="{B8A0A2FC-125E-44D0-8B63-E63800DA4A18}" type="presParOf" srcId="{1F7ACF7E-6967-4646-84CB-5102CC4A8E44}" destId="{F66AD642-AFDB-44A3-9A6D-41BB259844D0}" srcOrd="3" destOrd="0" presId="urn:microsoft.com/office/officeart/2005/8/layout/default#2"/>
    <dgm:cxn modelId="{9B6618BA-FA48-4F73-BBEC-445E0AA5C74E}" type="presParOf" srcId="{1F7ACF7E-6967-4646-84CB-5102CC4A8E44}" destId="{1664A7D6-9DD6-4BAB-A047-BF574A429C8B}" srcOrd="4" destOrd="0" presId="urn:microsoft.com/office/officeart/2005/8/layout/default#2"/>
    <dgm:cxn modelId="{9CF80314-DFD4-43CF-852F-4BECE27A55E0}" type="presParOf" srcId="{1F7ACF7E-6967-4646-84CB-5102CC4A8E44}" destId="{08C08BA7-4F6B-4B05-8444-434FA45EF007}" srcOrd="5" destOrd="0" presId="urn:microsoft.com/office/officeart/2005/8/layout/default#2"/>
    <dgm:cxn modelId="{4CB79D7E-0233-4F98-9F17-8460B7E79BB5}" type="presParOf" srcId="{1F7ACF7E-6967-4646-84CB-5102CC4A8E44}" destId="{437F1E89-67E1-4F2F-8AC4-A24C06812C73}" srcOrd="6" destOrd="0" presId="urn:microsoft.com/office/officeart/2005/8/layout/default#2"/>
    <dgm:cxn modelId="{D2C400E5-44D6-4B2F-9B0F-DD6FB9DCC947}" type="presParOf" srcId="{1F7ACF7E-6967-4646-84CB-5102CC4A8E44}" destId="{9D9A481C-D51D-4FAB-ACF7-F7A2D0F6B753}" srcOrd="7" destOrd="0" presId="urn:microsoft.com/office/officeart/2005/8/layout/default#2"/>
    <dgm:cxn modelId="{C23779D6-283E-4660-B743-2A68C58C5748}" type="presParOf" srcId="{1F7ACF7E-6967-4646-84CB-5102CC4A8E44}" destId="{F829F0D4-41C4-48DD-9E81-FEC720758CCB}" srcOrd="8" destOrd="0" presId="urn:microsoft.com/office/officeart/2005/8/layout/defaul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898276-EC73-4A72-8F54-F318AFBD5F7C}">
      <dsp:nvSpPr>
        <dsp:cNvPr id="0" name=""/>
        <dsp:cNvSpPr/>
      </dsp:nvSpPr>
      <dsp:spPr>
        <a:xfrm>
          <a:off x="1438601" y="1015"/>
          <a:ext cx="1949993" cy="1382141"/>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0">
            <a:lnSpc>
              <a:spcPct val="90000"/>
            </a:lnSpc>
            <a:spcBef>
              <a:spcPct val="0"/>
            </a:spcBef>
            <a:spcAft>
              <a:spcPct val="35000"/>
            </a:spcAft>
          </a:pPr>
          <a:r>
            <a:rPr lang="cs-CZ" sz="1900" b="1" kern="1200" dirty="0" smtClean="0"/>
            <a:t>skutkového tvrzení</a:t>
          </a:r>
          <a:endParaRPr lang="cs-CZ" sz="1900" b="1" kern="1200" dirty="0"/>
        </a:p>
      </dsp:txBody>
      <dsp:txXfrm>
        <a:off x="1506072" y="68486"/>
        <a:ext cx="1815051" cy="1247199"/>
      </dsp:txXfrm>
    </dsp:sp>
    <dsp:sp modelId="{9FDE14FC-E574-416C-AE8B-13EB65C06746}">
      <dsp:nvSpPr>
        <dsp:cNvPr id="0" name=""/>
        <dsp:cNvSpPr/>
      </dsp:nvSpPr>
      <dsp:spPr>
        <a:xfrm>
          <a:off x="2137076" y="1460583"/>
          <a:ext cx="553043" cy="553043"/>
        </a:xfrm>
        <a:prstGeom prst="mathPlus">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cs-CZ" sz="900" kern="1200"/>
        </a:p>
      </dsp:txBody>
      <dsp:txXfrm>
        <a:off x="2210382" y="1672067"/>
        <a:ext cx="406431" cy="130075"/>
      </dsp:txXfrm>
    </dsp:sp>
    <dsp:sp modelId="{71855C9A-297F-469A-8241-48013BC6A4D7}">
      <dsp:nvSpPr>
        <dsp:cNvPr id="0" name=""/>
        <dsp:cNvSpPr/>
      </dsp:nvSpPr>
      <dsp:spPr>
        <a:xfrm>
          <a:off x="1242990" y="2091052"/>
          <a:ext cx="2341214" cy="2265618"/>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cs-CZ" sz="1800" kern="1200" dirty="0" smtClean="0"/>
            <a:t>a toto tvrzení se dotýká cti, důstojnosti nebo soukromí (fyzické osoby) nebo dobré pověsti (právnické osoby)</a:t>
          </a:r>
          <a:endParaRPr lang="cs-CZ" sz="1800" kern="1200" dirty="0"/>
        </a:p>
      </dsp:txBody>
      <dsp:txXfrm>
        <a:off x="1353588" y="2201650"/>
        <a:ext cx="2120018" cy="2044422"/>
      </dsp:txXfrm>
    </dsp:sp>
    <dsp:sp modelId="{DC9BCD11-159B-4BCC-BFDA-0C457A02FCF8}">
      <dsp:nvSpPr>
        <dsp:cNvPr id="0" name=""/>
        <dsp:cNvSpPr/>
      </dsp:nvSpPr>
      <dsp:spPr>
        <a:xfrm>
          <a:off x="3727233" y="2001488"/>
          <a:ext cx="303220" cy="354710"/>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cs-CZ" sz="1600" kern="1200"/>
        </a:p>
      </dsp:txBody>
      <dsp:txXfrm>
        <a:off x="3727233" y="2072430"/>
        <a:ext cx="212254" cy="212826"/>
      </dsp:txXfrm>
    </dsp:sp>
    <dsp:sp modelId="{BBFE8790-9BAA-476A-929E-E8CFF00AAEFD}">
      <dsp:nvSpPr>
        <dsp:cNvPr id="0" name=""/>
        <dsp:cNvSpPr/>
      </dsp:nvSpPr>
      <dsp:spPr>
        <a:xfrm>
          <a:off x="4156318" y="1012818"/>
          <a:ext cx="2373090" cy="2332050"/>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cs-CZ" sz="2700" kern="1200" dirty="0" smtClean="0"/>
            <a:t>Vzniká právo na odpověď</a:t>
          </a:r>
        </a:p>
        <a:p>
          <a:pPr lvl="0" algn="ctr" defTabSz="2889250" rtl="0">
            <a:lnSpc>
              <a:spcPct val="90000"/>
            </a:lnSpc>
            <a:spcBef>
              <a:spcPct val="0"/>
            </a:spcBef>
            <a:spcAft>
              <a:spcPct val="35000"/>
            </a:spcAft>
          </a:pPr>
          <a:endParaRPr lang="cs-CZ" sz="2700" kern="1200" dirty="0"/>
        </a:p>
      </dsp:txBody>
      <dsp:txXfrm>
        <a:off x="4503849" y="1354339"/>
        <a:ext cx="1678028" cy="16490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29B29D-0682-449D-AAE4-9D7520D0FEBE}">
      <dsp:nvSpPr>
        <dsp:cNvPr id="0" name=""/>
        <dsp:cNvSpPr/>
      </dsp:nvSpPr>
      <dsp:spPr>
        <a:xfrm>
          <a:off x="2125480" y="303702"/>
          <a:ext cx="4309886" cy="4309886"/>
        </a:xfrm>
        <a:prstGeom prst="pie">
          <a:avLst>
            <a:gd name="adj1" fmla="val 16200000"/>
            <a:gd name="adj2" fmla="val 19800000"/>
          </a:avLst>
        </a:prstGeom>
        <a:solidFill>
          <a:schemeClr val="accent4">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cs-CZ" sz="1600" kern="1200" dirty="0" smtClean="0"/>
            <a:t>musí být omezena pouze na skutková tvrzení</a:t>
          </a:r>
          <a:endParaRPr lang="cs-CZ" sz="1600" kern="1200" dirty="0"/>
        </a:p>
      </dsp:txBody>
      <dsp:txXfrm>
        <a:off x="4383040" y="854238"/>
        <a:ext cx="1128779" cy="872238"/>
      </dsp:txXfrm>
    </dsp:sp>
    <dsp:sp modelId="{6439E821-E17B-436A-B01D-5BD38C66A39A}">
      <dsp:nvSpPr>
        <dsp:cNvPr id="0" name=""/>
        <dsp:cNvSpPr/>
      </dsp:nvSpPr>
      <dsp:spPr>
        <a:xfrm>
          <a:off x="2176788" y="392465"/>
          <a:ext cx="4309886" cy="4309886"/>
        </a:xfrm>
        <a:prstGeom prst="pie">
          <a:avLst>
            <a:gd name="adj1" fmla="val 19800000"/>
            <a:gd name="adj2" fmla="val 1800000"/>
          </a:avLst>
        </a:prstGeom>
        <a:solidFill>
          <a:schemeClr val="accent4">
            <a:shade val="80000"/>
            <a:hueOff val="0"/>
            <a:satOff val="0"/>
            <a:lumOff val="116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cs-CZ" sz="1600" kern="1200" dirty="0" smtClean="0"/>
            <a:t>které zveřejněné tvrzení uvádí na pravou míru</a:t>
          </a:r>
          <a:endParaRPr lang="cs-CZ" sz="1600" kern="1200" dirty="0"/>
        </a:p>
      </dsp:txBody>
      <dsp:txXfrm>
        <a:off x="5101354" y="2136943"/>
        <a:ext cx="1180087" cy="846584"/>
      </dsp:txXfrm>
    </dsp:sp>
    <dsp:sp modelId="{C7E4AF5A-AD71-44F9-A420-D325D82E05E4}">
      <dsp:nvSpPr>
        <dsp:cNvPr id="0" name=""/>
        <dsp:cNvSpPr/>
      </dsp:nvSpPr>
      <dsp:spPr>
        <a:xfrm>
          <a:off x="2125480" y="481228"/>
          <a:ext cx="4309886" cy="4309886"/>
        </a:xfrm>
        <a:prstGeom prst="pie">
          <a:avLst>
            <a:gd name="adj1" fmla="val 1800000"/>
            <a:gd name="adj2" fmla="val 5400000"/>
          </a:avLst>
        </a:prstGeom>
        <a:solidFill>
          <a:schemeClr val="accent4">
            <a:shade val="80000"/>
            <a:hueOff val="0"/>
            <a:satOff val="0"/>
            <a:lumOff val="233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cs-CZ" sz="1600" kern="1200" dirty="0" smtClean="0"/>
            <a:t>doplňuje, je-li neúplné</a:t>
          </a:r>
          <a:endParaRPr lang="cs-CZ" sz="1600" kern="1200" dirty="0"/>
        </a:p>
      </dsp:txBody>
      <dsp:txXfrm>
        <a:off x="4383040" y="3393993"/>
        <a:ext cx="1128779" cy="872238"/>
      </dsp:txXfrm>
    </dsp:sp>
    <dsp:sp modelId="{6FEB48BF-0DD7-423A-994D-19D9E6147EE9}">
      <dsp:nvSpPr>
        <dsp:cNvPr id="0" name=""/>
        <dsp:cNvSpPr/>
      </dsp:nvSpPr>
      <dsp:spPr>
        <a:xfrm>
          <a:off x="2022864" y="481228"/>
          <a:ext cx="4309886" cy="4309886"/>
        </a:xfrm>
        <a:prstGeom prst="pie">
          <a:avLst>
            <a:gd name="adj1" fmla="val 5400000"/>
            <a:gd name="adj2" fmla="val 9000000"/>
          </a:avLst>
        </a:prstGeom>
        <a:solidFill>
          <a:schemeClr val="accent4">
            <a:shade val="80000"/>
            <a:hueOff val="0"/>
            <a:satOff val="0"/>
            <a:lumOff val="350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cs-CZ" sz="1600" kern="1200" dirty="0" smtClean="0"/>
            <a:t>zpřesňuje, zkresluje-li původní tvrzení pravdu</a:t>
          </a:r>
          <a:endParaRPr lang="cs-CZ" sz="1600" kern="1200" dirty="0"/>
        </a:p>
      </dsp:txBody>
      <dsp:txXfrm>
        <a:off x="2946411" y="3393993"/>
        <a:ext cx="1128779" cy="872238"/>
      </dsp:txXfrm>
    </dsp:sp>
    <dsp:sp modelId="{772200BA-C5F6-49D6-9FBD-22FB4D2A0CBB}">
      <dsp:nvSpPr>
        <dsp:cNvPr id="0" name=""/>
        <dsp:cNvSpPr/>
      </dsp:nvSpPr>
      <dsp:spPr>
        <a:xfrm>
          <a:off x="1971556" y="392465"/>
          <a:ext cx="4309886" cy="4309886"/>
        </a:xfrm>
        <a:prstGeom prst="pie">
          <a:avLst>
            <a:gd name="adj1" fmla="val 9000000"/>
            <a:gd name="adj2" fmla="val 12600000"/>
          </a:avLst>
        </a:prstGeom>
        <a:solidFill>
          <a:schemeClr val="accent4">
            <a:shade val="80000"/>
            <a:hueOff val="0"/>
            <a:satOff val="0"/>
            <a:lumOff val="467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cs-CZ" sz="1600" kern="1200" dirty="0" smtClean="0"/>
            <a:t>musí být přiměřené zveřejněnému tvrzení</a:t>
          </a:r>
          <a:endParaRPr lang="cs-CZ" sz="1600" kern="1200" dirty="0"/>
        </a:p>
      </dsp:txBody>
      <dsp:txXfrm>
        <a:off x="2176788" y="2136943"/>
        <a:ext cx="1180087" cy="846584"/>
      </dsp:txXfrm>
    </dsp:sp>
    <dsp:sp modelId="{C89DFA62-38B0-46A1-8303-A9B38A513AB7}">
      <dsp:nvSpPr>
        <dsp:cNvPr id="0" name=""/>
        <dsp:cNvSpPr/>
      </dsp:nvSpPr>
      <dsp:spPr>
        <a:xfrm>
          <a:off x="2022864" y="303702"/>
          <a:ext cx="4309886" cy="4309886"/>
        </a:xfrm>
        <a:prstGeom prst="pie">
          <a:avLst>
            <a:gd name="adj1" fmla="val 12600000"/>
            <a:gd name="adj2" fmla="val 16200000"/>
          </a:avLst>
        </a:prstGeom>
        <a:solidFill>
          <a:schemeClr val="accent4">
            <a:shade val="80000"/>
            <a:hueOff val="0"/>
            <a:satOff val="0"/>
            <a:lumOff val="5838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cs-CZ" sz="1600" kern="1200" dirty="0" smtClean="0"/>
            <a:t>musí být patrno, kdo ji činí</a:t>
          </a:r>
          <a:endParaRPr lang="cs-CZ" sz="1600" kern="1200" dirty="0"/>
        </a:p>
      </dsp:txBody>
      <dsp:txXfrm>
        <a:off x="2946411" y="854238"/>
        <a:ext cx="1128779" cy="872238"/>
      </dsp:txXfrm>
    </dsp:sp>
    <dsp:sp modelId="{511598F8-3470-4089-A917-236E4011F0AF}">
      <dsp:nvSpPr>
        <dsp:cNvPr id="0" name=""/>
        <dsp:cNvSpPr/>
      </dsp:nvSpPr>
      <dsp:spPr>
        <a:xfrm>
          <a:off x="1858520" y="36899"/>
          <a:ext cx="4843491" cy="4843491"/>
        </a:xfrm>
        <a:prstGeom prst="circularArrow">
          <a:avLst>
            <a:gd name="adj1" fmla="val 5085"/>
            <a:gd name="adj2" fmla="val 327528"/>
            <a:gd name="adj3" fmla="val 19472472"/>
            <a:gd name="adj4" fmla="val 16200251"/>
            <a:gd name="adj5" fmla="val 5932"/>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618A17C-E711-4B03-9331-B22F49C75A3A}">
      <dsp:nvSpPr>
        <dsp:cNvPr id="0" name=""/>
        <dsp:cNvSpPr/>
      </dsp:nvSpPr>
      <dsp:spPr>
        <a:xfrm>
          <a:off x="1909828" y="125662"/>
          <a:ext cx="4843491" cy="4843491"/>
        </a:xfrm>
        <a:prstGeom prst="circularArrow">
          <a:avLst>
            <a:gd name="adj1" fmla="val 5085"/>
            <a:gd name="adj2" fmla="val 327528"/>
            <a:gd name="adj3" fmla="val 1472472"/>
            <a:gd name="adj4" fmla="val 19800000"/>
            <a:gd name="adj5" fmla="val 5932"/>
          </a:avLst>
        </a:prstGeom>
        <a:solidFill>
          <a:schemeClr val="accent4">
            <a:shade val="90000"/>
            <a:hueOff val="0"/>
            <a:satOff val="0"/>
            <a:lumOff val="1167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BEDBEDC-0616-4D6D-9387-7FF060E0DD90}">
      <dsp:nvSpPr>
        <dsp:cNvPr id="0" name=""/>
        <dsp:cNvSpPr/>
      </dsp:nvSpPr>
      <dsp:spPr>
        <a:xfrm>
          <a:off x="1858520" y="214426"/>
          <a:ext cx="4843491" cy="4843491"/>
        </a:xfrm>
        <a:prstGeom prst="circularArrow">
          <a:avLst>
            <a:gd name="adj1" fmla="val 5085"/>
            <a:gd name="adj2" fmla="val 327528"/>
            <a:gd name="adj3" fmla="val 5072221"/>
            <a:gd name="adj4" fmla="val 1800000"/>
            <a:gd name="adj5" fmla="val 5932"/>
          </a:avLst>
        </a:prstGeom>
        <a:solidFill>
          <a:schemeClr val="accent4">
            <a:shade val="90000"/>
            <a:hueOff val="0"/>
            <a:satOff val="0"/>
            <a:lumOff val="2335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2CD4470-65CA-43C8-A619-E517BAEE9A33}">
      <dsp:nvSpPr>
        <dsp:cNvPr id="0" name=""/>
        <dsp:cNvSpPr/>
      </dsp:nvSpPr>
      <dsp:spPr>
        <a:xfrm>
          <a:off x="1756219" y="214426"/>
          <a:ext cx="4843491" cy="4843491"/>
        </a:xfrm>
        <a:prstGeom prst="circularArrow">
          <a:avLst>
            <a:gd name="adj1" fmla="val 5085"/>
            <a:gd name="adj2" fmla="val 327528"/>
            <a:gd name="adj3" fmla="val 8672472"/>
            <a:gd name="adj4" fmla="val 5400251"/>
            <a:gd name="adj5" fmla="val 5932"/>
          </a:avLst>
        </a:prstGeom>
        <a:solidFill>
          <a:schemeClr val="accent4">
            <a:shade val="90000"/>
            <a:hueOff val="0"/>
            <a:satOff val="0"/>
            <a:lumOff val="3503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0D715FA-2839-4290-B49A-961B7CB570A5}">
      <dsp:nvSpPr>
        <dsp:cNvPr id="0" name=""/>
        <dsp:cNvSpPr/>
      </dsp:nvSpPr>
      <dsp:spPr>
        <a:xfrm>
          <a:off x="1704910" y="125662"/>
          <a:ext cx="4843491" cy="4843491"/>
        </a:xfrm>
        <a:prstGeom prst="circularArrow">
          <a:avLst>
            <a:gd name="adj1" fmla="val 5085"/>
            <a:gd name="adj2" fmla="val 327528"/>
            <a:gd name="adj3" fmla="val 12272472"/>
            <a:gd name="adj4" fmla="val 9000000"/>
            <a:gd name="adj5" fmla="val 5932"/>
          </a:avLst>
        </a:prstGeom>
        <a:solidFill>
          <a:schemeClr val="accent4">
            <a:shade val="90000"/>
            <a:hueOff val="0"/>
            <a:satOff val="0"/>
            <a:lumOff val="4670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D28E014-3174-424E-9A6A-A50F4938959D}">
      <dsp:nvSpPr>
        <dsp:cNvPr id="0" name=""/>
        <dsp:cNvSpPr/>
      </dsp:nvSpPr>
      <dsp:spPr>
        <a:xfrm>
          <a:off x="1756219" y="36899"/>
          <a:ext cx="4843491" cy="4843491"/>
        </a:xfrm>
        <a:prstGeom prst="circularArrow">
          <a:avLst>
            <a:gd name="adj1" fmla="val 5085"/>
            <a:gd name="adj2" fmla="val 327528"/>
            <a:gd name="adj3" fmla="val 15872221"/>
            <a:gd name="adj4" fmla="val 12600000"/>
            <a:gd name="adj5" fmla="val 5932"/>
          </a:avLst>
        </a:prstGeom>
        <a:solidFill>
          <a:schemeClr val="accent4">
            <a:shade val="90000"/>
            <a:hueOff val="0"/>
            <a:satOff val="0"/>
            <a:lumOff val="58383"/>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BE2626-D196-48BB-9AF6-C4DD070202E4}">
      <dsp:nvSpPr>
        <dsp:cNvPr id="0" name=""/>
        <dsp:cNvSpPr/>
      </dsp:nvSpPr>
      <dsp:spPr>
        <a:xfrm>
          <a:off x="0" y="159"/>
          <a:ext cx="7772400" cy="502917"/>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b="1" kern="1200" spc="300" dirty="0" smtClean="0">
              <a:latin typeface="Syntax LT CE"/>
            </a:rPr>
            <a:t>Dodatečné sdělení</a:t>
          </a:r>
          <a:endParaRPr lang="cs-CZ" sz="2400" b="1" kern="1200" spc="300" dirty="0">
            <a:latin typeface="Syntax LT CE"/>
          </a:endParaRPr>
        </a:p>
      </dsp:txBody>
      <dsp:txXfrm>
        <a:off x="24550" y="24709"/>
        <a:ext cx="7723300" cy="4538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755F12-0684-4422-9EDE-1A4AFA0597B3}">
      <dsp:nvSpPr>
        <dsp:cNvPr id="0" name=""/>
        <dsp:cNvSpPr/>
      </dsp:nvSpPr>
      <dsp:spPr>
        <a:xfrm>
          <a:off x="0" y="100923"/>
          <a:ext cx="7772400" cy="4155839"/>
        </a:xfrm>
        <a:prstGeom prst="roundRect">
          <a:avLst/>
        </a:prstGeom>
        <a:gradFill rotWithShape="0">
          <a:gsLst>
            <a:gs pos="0">
              <a:schemeClr val="dk2">
                <a:hueOff val="0"/>
                <a:satOff val="0"/>
                <a:lumOff val="0"/>
                <a:alphaOff val="0"/>
                <a:tint val="50000"/>
                <a:satMod val="300000"/>
              </a:schemeClr>
            </a:gs>
            <a:gs pos="35000">
              <a:schemeClr val="dk2">
                <a:hueOff val="0"/>
                <a:satOff val="0"/>
                <a:lumOff val="0"/>
                <a:alphaOff val="0"/>
                <a:tint val="37000"/>
                <a:satMod val="300000"/>
              </a:schemeClr>
            </a:gs>
            <a:gs pos="100000">
              <a:schemeClr val="dk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lvl="0" algn="just" defTabSz="1066800" rtl="0">
            <a:lnSpc>
              <a:spcPct val="90000"/>
            </a:lnSpc>
            <a:spcBef>
              <a:spcPct val="0"/>
            </a:spcBef>
            <a:spcAft>
              <a:spcPct val="35000"/>
            </a:spcAft>
          </a:pPr>
          <a:r>
            <a:rPr lang="cs-CZ" sz="2400" kern="1200" dirty="0" smtClean="0"/>
            <a:t>Bylo uveřejněno sdělení o trestním řízení nebo o řízení ve věcech přestupků vedeném proti fyzické osobě, anebo o řízení ve věcech správních deliktů vedeném proti fyzické nebo právnické osobě, kterou lze podle tohoto sdělení ztotožnit, a toto řízení nebylo ukončeno pravomocným rozhodnutím, má tato osoba právo požadovat na vydavateli uveřejnění informace o konečném výsledku řízení jako dodatečného sdělení. Vydavatel je povinen na žádost této osoby informaci o pravomocném rozhodnutí jako dodatečné sdělení uveřejnit.</a:t>
          </a:r>
          <a:endParaRPr lang="cs-CZ" sz="2400" kern="1200" dirty="0"/>
        </a:p>
      </dsp:txBody>
      <dsp:txXfrm>
        <a:off x="202871" y="303794"/>
        <a:ext cx="7366658" cy="37500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2179F1-0B21-45EC-BFFC-5D5E6E835650}">
      <dsp:nvSpPr>
        <dsp:cNvPr id="0" name=""/>
        <dsp:cNvSpPr/>
      </dsp:nvSpPr>
      <dsp:spPr>
        <a:xfrm>
          <a:off x="42848" y="24"/>
          <a:ext cx="8143902" cy="3982997"/>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cs-CZ" sz="2800" kern="1200" dirty="0" smtClean="0"/>
            <a:t>Žádost o  uveřejnění odpovědi  nebo dodatečného sdělení </a:t>
          </a:r>
          <a:r>
            <a:rPr lang="cs-CZ" sz="2800" b="1" kern="1200" dirty="0" smtClean="0"/>
            <a:t>musí mít písemnou formu a musí z ní být  zřejmé, v čem se skutkové  tvrzení, obsažené v uveřejněném  sdělení, dotýká cti, důstojnosti nebo  soukromí fyzické osoby,  anebo jména nebo  dobré pověsti právnické osoby. Součástí žádosti musí být též návrh znění odpovědi nebo dodatečného sdělení</a:t>
          </a:r>
          <a:r>
            <a:rPr lang="cs-CZ" sz="2800" kern="1200" dirty="0" smtClean="0"/>
            <a:t>.</a:t>
          </a:r>
          <a:endParaRPr lang="cs-CZ" sz="2800" kern="1200" dirty="0"/>
        </a:p>
      </dsp:txBody>
      <dsp:txXfrm>
        <a:off x="237282" y="194458"/>
        <a:ext cx="7755034" cy="359412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BB0183-A99A-4CE9-BDA7-8F8FDA1ACBE1}">
      <dsp:nvSpPr>
        <dsp:cNvPr id="0" name=""/>
        <dsp:cNvSpPr/>
      </dsp:nvSpPr>
      <dsp:spPr>
        <a:xfrm>
          <a:off x="0" y="0"/>
          <a:ext cx="7772400" cy="660387"/>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b="1" kern="1200"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Odpověď  nebo  dodatečné  sdělení  je  vydavatel povinen uveřejnit</a:t>
          </a:r>
          <a:endParaRPr lang="cs-CZ" sz="2400" b="1" kern="1200"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dsp:txBody>
      <dsp:txXfrm>
        <a:off x="32237" y="32237"/>
        <a:ext cx="7707926" cy="59591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B2E6B-0BFC-468A-B527-0790245DB74C}">
      <dsp:nvSpPr>
        <dsp:cNvPr id="0" name=""/>
        <dsp:cNvSpPr/>
      </dsp:nvSpPr>
      <dsp:spPr>
        <a:xfrm>
          <a:off x="0" y="272259"/>
          <a:ext cx="2428875" cy="145732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b="1" kern="1200" cap="none" spc="0" smtClean="0">
              <a:ln w="900" cmpd="sng">
                <a:prstDash val="solid"/>
              </a:ln>
              <a:effectLst>
                <a:innerShdw blurRad="101600" dist="76200" dir="5400000">
                  <a:schemeClr val="accent1">
                    <a:satMod val="190000"/>
                    <a:tint val="100000"/>
                    <a:alpha val="74000"/>
                  </a:schemeClr>
                </a:innerShdw>
              </a:effectLst>
            </a:rPr>
            <a:t>ve stejném  periodickém tisku, v němž  bylo uveřejněno napadené sdělení, a to obdobným způsobem. </a:t>
          </a:r>
          <a:endParaRPr lang="cs-CZ" sz="1600" b="1" kern="1200" cap="none" spc="0" dirty="0">
            <a:ln w="900" cmpd="sng">
              <a:prstDash val="solid"/>
            </a:ln>
            <a:effectLst>
              <a:innerShdw blurRad="101600" dist="76200" dir="5400000">
                <a:schemeClr val="accent1">
                  <a:satMod val="190000"/>
                  <a:tint val="100000"/>
                  <a:alpha val="74000"/>
                </a:schemeClr>
              </a:innerShdw>
            </a:effectLst>
          </a:endParaRPr>
        </a:p>
      </dsp:txBody>
      <dsp:txXfrm>
        <a:off x="0" y="272259"/>
        <a:ext cx="2428875" cy="1457324"/>
      </dsp:txXfrm>
    </dsp:sp>
    <dsp:sp modelId="{F7088C02-BC7E-4B2C-B51E-5518945C5BCA}">
      <dsp:nvSpPr>
        <dsp:cNvPr id="0" name=""/>
        <dsp:cNvSpPr/>
      </dsp:nvSpPr>
      <dsp:spPr>
        <a:xfrm>
          <a:off x="2671762" y="272259"/>
          <a:ext cx="2428875" cy="145732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b="1" kern="1200" cap="none" spc="0" smtClean="0">
              <a:ln w="900" cmpd="sng">
                <a:prstDash val="solid"/>
              </a:ln>
              <a:effectLst>
                <a:innerShdw blurRad="101600" dist="76200" dir="5400000">
                  <a:schemeClr val="accent1">
                    <a:satMod val="190000"/>
                    <a:tint val="100000"/>
                    <a:alpha val="74000"/>
                  </a:schemeClr>
                </a:innerShdw>
              </a:effectLst>
            </a:rPr>
            <a:t>s výslovným označením "odpověď " nebo "dodatečné sdělení",</a:t>
          </a:r>
          <a:endParaRPr lang="cs-CZ" sz="1600" b="1" kern="1200" cap="none" spc="0" dirty="0">
            <a:ln w="900" cmpd="sng">
              <a:prstDash val="solid"/>
            </a:ln>
            <a:effectLst>
              <a:innerShdw blurRad="101600" dist="76200" dir="5400000">
                <a:schemeClr val="accent1">
                  <a:satMod val="190000"/>
                  <a:tint val="100000"/>
                  <a:alpha val="74000"/>
                </a:schemeClr>
              </a:innerShdw>
            </a:effectLst>
          </a:endParaRPr>
        </a:p>
      </dsp:txBody>
      <dsp:txXfrm>
        <a:off x="2671762" y="272259"/>
        <a:ext cx="2428875" cy="1457324"/>
      </dsp:txXfrm>
    </dsp:sp>
    <dsp:sp modelId="{1664A7D6-9DD6-4BAB-A047-BF574A429C8B}">
      <dsp:nvSpPr>
        <dsp:cNvPr id="0" name=""/>
        <dsp:cNvSpPr/>
      </dsp:nvSpPr>
      <dsp:spPr>
        <a:xfrm>
          <a:off x="5343525" y="272259"/>
          <a:ext cx="2428875" cy="145732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b="1" kern="1200" cap="none" spc="0" smtClean="0">
              <a:ln w="900" cmpd="sng">
                <a:prstDash val="solid"/>
              </a:ln>
              <a:effectLst>
                <a:innerShdw blurRad="101600" dist="76200" dir="5400000">
                  <a:schemeClr val="accent1">
                    <a:satMod val="190000"/>
                    <a:tint val="100000"/>
                    <a:alpha val="74000"/>
                  </a:schemeClr>
                </a:innerShdw>
              </a:effectLst>
            </a:rPr>
            <a:t>na vlastní náklady,</a:t>
          </a:r>
          <a:endParaRPr lang="cs-CZ" sz="1600" b="1" kern="1200" cap="none" spc="0" dirty="0">
            <a:ln w="900" cmpd="sng">
              <a:prstDash val="solid"/>
            </a:ln>
            <a:effectLst>
              <a:innerShdw blurRad="101600" dist="76200" dir="5400000">
                <a:schemeClr val="accent1">
                  <a:satMod val="190000"/>
                  <a:tint val="100000"/>
                  <a:alpha val="74000"/>
                </a:schemeClr>
              </a:innerShdw>
            </a:effectLst>
          </a:endParaRPr>
        </a:p>
      </dsp:txBody>
      <dsp:txXfrm>
        <a:off x="5343525" y="272259"/>
        <a:ext cx="2428875" cy="1457324"/>
      </dsp:txXfrm>
    </dsp:sp>
    <dsp:sp modelId="{437F1E89-67E1-4F2F-8AC4-A24C06812C73}">
      <dsp:nvSpPr>
        <dsp:cNvPr id="0" name=""/>
        <dsp:cNvSpPr/>
      </dsp:nvSpPr>
      <dsp:spPr>
        <a:xfrm>
          <a:off x="1335881" y="1972472"/>
          <a:ext cx="2428875" cy="145732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b="1" kern="1200" cap="none" spc="0" dirty="0" smtClean="0">
              <a:ln w="900" cmpd="sng">
                <a:prstDash val="solid"/>
              </a:ln>
              <a:effectLst>
                <a:innerShdw blurRad="101600" dist="76200" dir="5400000">
                  <a:schemeClr val="accent1">
                    <a:satMod val="190000"/>
                    <a:tint val="100000"/>
                    <a:alpha val="74000"/>
                  </a:schemeClr>
                </a:innerShdw>
              </a:effectLst>
            </a:rPr>
            <a:t>v témže jazyce, ve kterém bylo uveřejněno napadené sdělení,</a:t>
          </a:r>
          <a:endParaRPr lang="cs-CZ" sz="1600" b="1" kern="1200" cap="none" spc="0" dirty="0">
            <a:ln w="900" cmpd="sng">
              <a:prstDash val="solid"/>
            </a:ln>
            <a:effectLst>
              <a:innerShdw blurRad="101600" dist="76200" dir="5400000">
                <a:schemeClr val="accent1">
                  <a:satMod val="190000"/>
                  <a:tint val="100000"/>
                  <a:alpha val="74000"/>
                </a:schemeClr>
              </a:innerShdw>
            </a:effectLst>
          </a:endParaRPr>
        </a:p>
      </dsp:txBody>
      <dsp:txXfrm>
        <a:off x="1335881" y="1972472"/>
        <a:ext cx="2428875" cy="1457324"/>
      </dsp:txXfrm>
    </dsp:sp>
    <dsp:sp modelId="{F829F0D4-41C4-48DD-9E81-FEC720758CCB}">
      <dsp:nvSpPr>
        <dsp:cNvPr id="0" name=""/>
        <dsp:cNvSpPr/>
      </dsp:nvSpPr>
      <dsp:spPr>
        <a:xfrm>
          <a:off x="4007643" y="1972472"/>
          <a:ext cx="2428875" cy="1457324"/>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cs-CZ" sz="1600" b="1" kern="1200" cap="none" spc="0" smtClean="0">
              <a:ln w="900" cmpd="sng">
                <a:prstDash val="solid"/>
              </a:ln>
              <a:effectLst>
                <a:innerShdw blurRad="101600" dist="76200" dir="5400000">
                  <a:schemeClr val="accent1">
                    <a:satMod val="190000"/>
                    <a:tint val="100000"/>
                    <a:alpha val="74000"/>
                  </a:schemeClr>
                </a:innerShdw>
              </a:effectLst>
            </a:rPr>
            <a:t>s uvedením   jména   a   příjmení   nebo   názvu  osoby,  která  o uveřejnění odpovědi nebo dodatečného sdělení žádá.</a:t>
          </a:r>
          <a:endParaRPr lang="cs-CZ" sz="1600" b="1" kern="1200" cap="none" spc="0" dirty="0">
            <a:ln w="900" cmpd="sng">
              <a:prstDash val="solid"/>
            </a:ln>
            <a:effectLst>
              <a:innerShdw blurRad="101600" dist="76200" dir="5400000">
                <a:schemeClr val="accent1">
                  <a:satMod val="190000"/>
                  <a:tint val="100000"/>
                  <a:alpha val="74000"/>
                </a:schemeClr>
              </a:innerShdw>
            </a:effectLst>
          </a:endParaRPr>
        </a:p>
      </dsp:txBody>
      <dsp:txXfrm>
        <a:off x="4007643" y="1972472"/>
        <a:ext cx="2428875" cy="1457324"/>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1">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2">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cs-CZ"/>
          </a:p>
        </p:txBody>
      </p:sp>
      <p:sp>
        <p:nvSpPr>
          <p:cNvPr id="238595"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238597"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C62A655-83A6-4ACB-9845-6C45854ED1CE}" type="slidenum">
              <a:rPr lang="cs-CZ"/>
              <a:pPr>
                <a:defRPr/>
              </a:pPr>
              <a:t>‹#›</a:t>
            </a:fld>
            <a:endParaRPr lang="cs-CZ"/>
          </a:p>
        </p:txBody>
      </p:sp>
    </p:spTree>
    <p:extLst>
      <p:ext uri="{BB962C8B-B14F-4D97-AF65-F5344CB8AC3E}">
        <p14:creationId xmlns:p14="http://schemas.microsoft.com/office/powerpoint/2010/main" val="3424225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cs-CZ"/>
          </a:p>
        </p:txBody>
      </p:sp>
      <p:sp>
        <p:nvSpPr>
          <p:cNvPr id="334851"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cs-CZ"/>
          </a:p>
        </p:txBody>
      </p:sp>
      <p:sp>
        <p:nvSpPr>
          <p:cNvPr id="25604"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p:spPr>
      </p:sp>
      <p:sp>
        <p:nvSpPr>
          <p:cNvPr id="334853"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334854"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cs-CZ"/>
          </a:p>
        </p:txBody>
      </p:sp>
      <p:sp>
        <p:nvSpPr>
          <p:cNvPr id="334855"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1BF36CF-E5F7-4CC4-AA48-F90638E7E971}" type="slidenum">
              <a:rPr lang="cs-CZ"/>
              <a:pPr>
                <a:defRPr/>
              </a:pPr>
              <a:t>‹#›</a:t>
            </a:fld>
            <a:endParaRPr lang="cs-CZ"/>
          </a:p>
        </p:txBody>
      </p:sp>
    </p:spTree>
    <p:extLst>
      <p:ext uri="{BB962C8B-B14F-4D97-AF65-F5344CB8AC3E}">
        <p14:creationId xmlns:p14="http://schemas.microsoft.com/office/powerpoint/2010/main" val="2103315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4"/>
          <p:cNvSpPr>
            <a:spLocks noChangeArrowheads="1"/>
          </p:cNvSpPr>
          <p:nvPr/>
        </p:nvSpPr>
        <p:spPr bwMode="auto">
          <a:xfrm>
            <a:off x="0" y="-6350"/>
            <a:ext cx="9144000" cy="2536825"/>
          </a:xfrm>
          <a:prstGeom prst="rect">
            <a:avLst/>
          </a:prstGeom>
          <a:solidFill>
            <a:srgbClr val="DFE1E2"/>
          </a:solidFill>
          <a:ln w="9525">
            <a:noFill/>
            <a:miter lim="800000"/>
            <a:headEnd/>
            <a:tailEnd/>
          </a:ln>
          <a:effectLst/>
        </p:spPr>
        <p:txBody>
          <a:bodyPr wrap="none" anchor="ctr"/>
          <a:lstStyle/>
          <a:p>
            <a:pPr algn="r">
              <a:defRPr/>
            </a:pPr>
            <a:endParaRPr lang="cs-CZ"/>
          </a:p>
        </p:txBody>
      </p:sp>
      <p:pic>
        <p:nvPicPr>
          <p:cNvPr id="5" name="Picture 21" descr="pruh+znak_PF_13_gray5+fialovy_RGB"/>
          <p:cNvPicPr>
            <a:picLocks noChangeAspect="1" noChangeArrowheads="1"/>
          </p:cNvPicPr>
          <p:nvPr/>
        </p:nvPicPr>
        <p:blipFill>
          <a:blip r:embed="rId2" cstate="print"/>
          <a:srcRect t="15526" b="33673"/>
          <a:stretch>
            <a:fillRect/>
          </a:stretch>
        </p:blipFill>
        <p:spPr bwMode="auto">
          <a:xfrm>
            <a:off x="415925" y="-63500"/>
            <a:ext cx="2339975" cy="6910388"/>
          </a:xfrm>
          <a:prstGeom prst="rect">
            <a:avLst/>
          </a:prstGeom>
          <a:noFill/>
          <a:ln w="9525">
            <a:noFill/>
            <a:miter lim="800000"/>
            <a:headEnd/>
            <a:tailEnd/>
          </a:ln>
        </p:spPr>
      </p:pic>
      <p:pic>
        <p:nvPicPr>
          <p:cNvPr id="6" name="Picture 25" descr="PF_PPT"/>
          <p:cNvPicPr>
            <a:picLocks noChangeAspect="1" noChangeArrowheads="1"/>
          </p:cNvPicPr>
          <p:nvPr/>
        </p:nvPicPr>
        <p:blipFill>
          <a:blip r:embed="rId3" cstate="print"/>
          <a:srcRect/>
          <a:stretch>
            <a:fillRect/>
          </a:stretch>
        </p:blipFill>
        <p:spPr bwMode="auto">
          <a:xfrm>
            <a:off x="2705100" y="431800"/>
            <a:ext cx="5391150" cy="1666875"/>
          </a:xfrm>
          <a:prstGeom prst="rect">
            <a:avLst/>
          </a:prstGeom>
          <a:noFill/>
          <a:ln w="9525">
            <a:noFill/>
            <a:miter lim="800000"/>
            <a:headEnd/>
            <a:tailEnd/>
          </a:ln>
        </p:spPr>
      </p:pic>
      <p:sp>
        <p:nvSpPr>
          <p:cNvPr id="7" name="Rectangle 26"/>
          <p:cNvSpPr>
            <a:spLocks noChangeArrowheads="1"/>
          </p:cNvSpPr>
          <p:nvPr/>
        </p:nvSpPr>
        <p:spPr bwMode="auto">
          <a:xfrm>
            <a:off x="6391275" y="2457450"/>
            <a:ext cx="2752725" cy="115888"/>
          </a:xfrm>
          <a:prstGeom prst="rect">
            <a:avLst/>
          </a:prstGeom>
          <a:solidFill>
            <a:srgbClr val="80379B"/>
          </a:solidFill>
          <a:ln w="9525">
            <a:noFill/>
            <a:miter lim="800000"/>
            <a:headEnd/>
            <a:tailEnd/>
          </a:ln>
          <a:effectLst/>
        </p:spPr>
        <p:txBody>
          <a:bodyPr wrap="none" anchor="ctr"/>
          <a:lstStyle/>
          <a:p>
            <a:pPr algn="r">
              <a:defRPr/>
            </a:pPr>
            <a:endParaRPr lang="cs-CZ"/>
          </a:p>
        </p:txBody>
      </p:sp>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r>
              <a:rPr lang="cs-CZ"/>
              <a:t>Klepnutím lze upravit styl </a:t>
            </a:r>
            <a:br>
              <a:rPr lang="cs-CZ"/>
            </a:br>
            <a:r>
              <a:rPr lang="cs-CZ"/>
              <a:t>předlohy nadpisů.</a:t>
            </a:r>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r>
              <a:rPr lang="cs-CZ"/>
              <a:t>Klepnutím lze upravit styl předlohy podnadpisů.</a:t>
            </a:r>
          </a:p>
        </p:txBody>
      </p:sp>
      <p:sp>
        <p:nvSpPr>
          <p:cNvPr id="8" name="Rectangle 6"/>
          <p:cNvSpPr>
            <a:spLocks noGrp="1" noChangeArrowheads="1"/>
          </p:cNvSpPr>
          <p:nvPr>
            <p:ph type="ftr" sz="quarter" idx="10"/>
          </p:nvPr>
        </p:nvSpPr>
        <p:spPr>
          <a:xfrm>
            <a:off x="2705100" y="6442075"/>
            <a:ext cx="4960938" cy="279400"/>
          </a:xfrm>
        </p:spPr>
        <p:txBody>
          <a:bodyPr/>
          <a:lstStyle>
            <a:lvl1pPr>
              <a:defRPr/>
            </a:lvl1pPr>
          </a:lstStyle>
          <a:p>
            <a:pPr>
              <a:defRPr/>
            </a:pPr>
            <a:endParaRPr lang="cs-CZ"/>
          </a:p>
        </p:txBody>
      </p:sp>
      <p:sp>
        <p:nvSpPr>
          <p:cNvPr id="9" name="Rectangle 7"/>
          <p:cNvSpPr>
            <a:spLocks noGrp="1" noChangeArrowheads="1"/>
          </p:cNvSpPr>
          <p:nvPr>
            <p:ph type="sldNum" sz="quarter" idx="11"/>
          </p:nvPr>
        </p:nvSpPr>
        <p:spPr>
          <a:xfrm>
            <a:off x="8027988" y="6442075"/>
            <a:ext cx="658812" cy="279400"/>
          </a:xfrm>
        </p:spPr>
        <p:txBody>
          <a:bodyPr/>
          <a:lstStyle>
            <a:lvl1pPr>
              <a:defRPr/>
            </a:lvl1pPr>
          </a:lstStyle>
          <a:p>
            <a:pPr>
              <a:defRPr/>
            </a:pPr>
            <a:fld id="{4A018CD7-E787-4432-A1EF-1AB10C4CB468}" type="slidenum">
              <a:rPr lang="cs-CZ"/>
              <a:pPr>
                <a:defRPr/>
              </a:pPr>
              <a:t>‹#›</a:t>
            </a:fld>
            <a:endParaRPr lang="cs-CZ"/>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
        <p:nvSpPr>
          <p:cNvPr id="5" name="Rectangle 5"/>
          <p:cNvSpPr>
            <a:spLocks noGrp="1" noChangeArrowheads="1"/>
          </p:cNvSpPr>
          <p:nvPr>
            <p:ph type="sldNum" sz="quarter" idx="11"/>
          </p:nvPr>
        </p:nvSpPr>
        <p:spPr/>
        <p:txBody>
          <a:bodyPr/>
          <a:lstStyle>
            <a:lvl1pPr>
              <a:defRPr/>
            </a:lvl1pPr>
          </a:lstStyle>
          <a:p>
            <a:pPr>
              <a:defRPr/>
            </a:pPr>
            <a:fld id="{DFCA7211-0C88-49B1-A713-64FEBE0FC8C0}" type="slidenum">
              <a:rPr lang="cs-CZ"/>
              <a:pPr>
                <a:defRPr/>
              </a:pPr>
              <a:t>‹#›</a:t>
            </a:fld>
            <a:endParaRPr lang="cs-CZ"/>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
        <p:nvSpPr>
          <p:cNvPr id="5" name="Rectangle 5"/>
          <p:cNvSpPr>
            <a:spLocks noGrp="1" noChangeArrowheads="1"/>
          </p:cNvSpPr>
          <p:nvPr>
            <p:ph type="sldNum" sz="quarter" idx="11"/>
          </p:nvPr>
        </p:nvSpPr>
        <p:spPr/>
        <p:txBody>
          <a:bodyPr/>
          <a:lstStyle>
            <a:lvl1pPr>
              <a:defRPr/>
            </a:lvl1pPr>
          </a:lstStyle>
          <a:p>
            <a:pPr>
              <a:defRPr/>
            </a:pPr>
            <a:fld id="{2B0AC716-A802-485D-9AE5-9636EFCBDE07}" type="slidenum">
              <a:rPr lang="cs-CZ"/>
              <a:pPr>
                <a:defRPr/>
              </a:pPr>
              <a:t>‹#›</a:t>
            </a:fld>
            <a:endParaRPr lang="cs-CZ"/>
          </a:p>
        </p:txBody>
      </p:sp>
    </p:spTree>
  </p:cSld>
  <p:clrMapOvr>
    <a:masterClrMapping/>
  </p:clrMapOvr>
  <p:transition spd="med">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
        <p:nvSpPr>
          <p:cNvPr id="5" name="Rectangle 5"/>
          <p:cNvSpPr>
            <a:spLocks noGrp="1" noChangeArrowheads="1"/>
          </p:cNvSpPr>
          <p:nvPr>
            <p:ph type="sldNum" sz="quarter" idx="11"/>
          </p:nvPr>
        </p:nvSpPr>
        <p:spPr/>
        <p:txBody>
          <a:bodyPr/>
          <a:lstStyle>
            <a:lvl1pPr>
              <a:defRPr/>
            </a:lvl1pPr>
          </a:lstStyle>
          <a:p>
            <a:pPr>
              <a:defRPr/>
            </a:pPr>
            <a:fld id="{242F0579-2988-4B6B-A48A-6769AAD09153}" type="slidenum">
              <a:rPr lang="cs-CZ"/>
              <a:pPr>
                <a:defRPr/>
              </a:pPr>
              <a:t>‹#›</a:t>
            </a:fld>
            <a:endParaRPr lang="cs-CZ"/>
          </a:p>
        </p:txBody>
      </p:sp>
    </p:spTree>
  </p:cSld>
  <p:clrMapOvr>
    <a:masterClrMapping/>
  </p:clrMapOvr>
  <p:transition spd="med">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852988"/>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6019800" cy="4852988"/>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Tree>
  </p:cSld>
  <p:clrMapOvr>
    <a:masterClrMapping/>
  </p:clrMapOvr>
  <p:transition spd="med">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4"/>
          <p:cNvSpPr>
            <a:spLocks noChangeArrowheads="1"/>
          </p:cNvSpPr>
          <p:nvPr/>
        </p:nvSpPr>
        <p:spPr bwMode="auto">
          <a:xfrm>
            <a:off x="0" y="-6350"/>
            <a:ext cx="9144000" cy="2536825"/>
          </a:xfrm>
          <a:prstGeom prst="rect">
            <a:avLst/>
          </a:prstGeom>
          <a:solidFill>
            <a:srgbClr val="DFE1E2"/>
          </a:solidFill>
          <a:ln w="9525">
            <a:noFill/>
            <a:miter lim="800000"/>
            <a:headEnd/>
            <a:tailEnd/>
          </a:ln>
          <a:effectLst/>
        </p:spPr>
        <p:txBody>
          <a:bodyPr wrap="none" anchor="ctr"/>
          <a:lstStyle/>
          <a:p>
            <a:pPr algn="r">
              <a:defRPr/>
            </a:pPr>
            <a:endParaRPr lang="cs-CZ">
              <a:solidFill>
                <a:srgbClr val="000000"/>
              </a:solidFill>
              <a:cs typeface="Arial" charset="0"/>
            </a:endParaRPr>
          </a:p>
        </p:txBody>
      </p:sp>
      <p:pic>
        <p:nvPicPr>
          <p:cNvPr id="5" name="Picture 21" descr="pruh+znak_PF_13_gray5+fialovy_RGB"/>
          <p:cNvPicPr>
            <a:picLocks noChangeAspect="1" noChangeArrowheads="1"/>
          </p:cNvPicPr>
          <p:nvPr/>
        </p:nvPicPr>
        <p:blipFill>
          <a:blip r:embed="rId2">
            <a:extLst>
              <a:ext uri="{28A0092B-C50C-407E-A947-70E740481C1C}">
                <a14:useLocalDpi xmlns:a14="http://schemas.microsoft.com/office/drawing/2010/main" val="0"/>
              </a:ext>
            </a:extLst>
          </a:blip>
          <a:srcRect t="15526" b="33673"/>
          <a:stretch>
            <a:fillRect/>
          </a:stretch>
        </p:blipFill>
        <p:spPr bwMode="auto">
          <a:xfrm>
            <a:off x="415925" y="-63500"/>
            <a:ext cx="2339975" cy="691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5" descr="PF_PP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5100" y="431800"/>
            <a:ext cx="53911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6"/>
          <p:cNvSpPr>
            <a:spLocks noChangeArrowheads="1"/>
          </p:cNvSpPr>
          <p:nvPr/>
        </p:nvSpPr>
        <p:spPr bwMode="auto">
          <a:xfrm>
            <a:off x="6391275" y="2457450"/>
            <a:ext cx="2752725" cy="115888"/>
          </a:xfrm>
          <a:prstGeom prst="rect">
            <a:avLst/>
          </a:prstGeom>
          <a:solidFill>
            <a:srgbClr val="80379B"/>
          </a:solidFill>
          <a:ln w="9525">
            <a:noFill/>
            <a:miter lim="800000"/>
            <a:headEnd/>
            <a:tailEnd/>
          </a:ln>
          <a:effectLst/>
        </p:spPr>
        <p:txBody>
          <a:bodyPr wrap="none" anchor="ctr"/>
          <a:lstStyle/>
          <a:p>
            <a:pPr algn="r">
              <a:defRPr/>
            </a:pPr>
            <a:endParaRPr lang="cs-CZ">
              <a:solidFill>
                <a:srgbClr val="000000"/>
              </a:solidFill>
              <a:cs typeface="Arial" charset="0"/>
            </a:endParaRPr>
          </a:p>
        </p:txBody>
      </p:sp>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r>
              <a:rPr lang="cs-CZ"/>
              <a:t>Klepnutím lze upravit styl </a:t>
            </a:r>
            <a:br>
              <a:rPr lang="cs-CZ"/>
            </a:br>
            <a:r>
              <a:rPr lang="cs-CZ"/>
              <a:t>předlohy nadpisů.</a:t>
            </a:r>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r>
              <a:rPr lang="cs-CZ"/>
              <a:t>Klepnutím lze upravit styl předlohy podnadpisů.</a:t>
            </a:r>
          </a:p>
        </p:txBody>
      </p:sp>
      <p:sp>
        <p:nvSpPr>
          <p:cNvPr id="8" name="Rectangle 6"/>
          <p:cNvSpPr>
            <a:spLocks noGrp="1" noChangeArrowheads="1"/>
          </p:cNvSpPr>
          <p:nvPr>
            <p:ph type="ftr" sz="quarter" idx="10"/>
          </p:nvPr>
        </p:nvSpPr>
        <p:spPr>
          <a:xfrm>
            <a:off x="2705100" y="6442075"/>
            <a:ext cx="4960938" cy="279400"/>
          </a:xfrm>
        </p:spPr>
        <p:txBody>
          <a:bodyPr/>
          <a:lstStyle>
            <a:lvl1pPr>
              <a:defRPr/>
            </a:lvl1pPr>
          </a:lstStyle>
          <a:p>
            <a:pPr>
              <a:defRPr/>
            </a:pPr>
            <a:endParaRPr lang="cs-CZ"/>
          </a:p>
        </p:txBody>
      </p:sp>
      <p:sp>
        <p:nvSpPr>
          <p:cNvPr id="9" name="Rectangle 7"/>
          <p:cNvSpPr>
            <a:spLocks noGrp="1" noChangeArrowheads="1"/>
          </p:cNvSpPr>
          <p:nvPr>
            <p:ph type="sldNum" sz="quarter" idx="11"/>
          </p:nvPr>
        </p:nvSpPr>
        <p:spPr>
          <a:xfrm>
            <a:off x="8027988" y="6442075"/>
            <a:ext cx="658812" cy="279400"/>
          </a:xfrm>
        </p:spPr>
        <p:txBody>
          <a:bodyPr/>
          <a:lstStyle>
            <a:lvl1pPr>
              <a:defRPr/>
            </a:lvl1pPr>
          </a:lstStyle>
          <a:p>
            <a:pPr>
              <a:defRPr/>
            </a:pPr>
            <a:fld id="{6CD4967D-9565-4228-9FE9-A44A5961F732}"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63174301"/>
      </p:ext>
    </p:extLst>
  </p:cSld>
  <p:clrMapOvr>
    <a:masterClrMapping/>
  </p:clrMapOvr>
  <p:transition spd="med">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
        <p:nvSpPr>
          <p:cNvPr id="5" name="Rectangle 5"/>
          <p:cNvSpPr>
            <a:spLocks noGrp="1" noChangeArrowheads="1"/>
          </p:cNvSpPr>
          <p:nvPr>
            <p:ph type="sldNum" sz="quarter" idx="11"/>
          </p:nvPr>
        </p:nvSpPr>
        <p:spPr/>
        <p:txBody>
          <a:bodyPr/>
          <a:lstStyle>
            <a:lvl1pPr>
              <a:defRPr/>
            </a:lvl1pPr>
          </a:lstStyle>
          <a:p>
            <a:pPr>
              <a:defRPr/>
            </a:pPr>
            <a:fld id="{31853873-09D7-4CE1-8415-DF5E956BFE4C}"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832931221"/>
      </p:ext>
    </p:extLst>
  </p:cSld>
  <p:clrMapOvr>
    <a:masterClrMapping/>
  </p:clrMapOvr>
  <p:transition spd="med">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
        <p:nvSpPr>
          <p:cNvPr id="5" name="Rectangle 5"/>
          <p:cNvSpPr>
            <a:spLocks noGrp="1" noChangeArrowheads="1"/>
          </p:cNvSpPr>
          <p:nvPr>
            <p:ph type="sldNum" sz="quarter" idx="11"/>
          </p:nvPr>
        </p:nvSpPr>
        <p:spPr/>
        <p:txBody>
          <a:bodyPr/>
          <a:lstStyle>
            <a:lvl1pPr>
              <a:defRPr/>
            </a:lvl1pPr>
          </a:lstStyle>
          <a:p>
            <a:pPr>
              <a:defRPr/>
            </a:pPr>
            <a:fld id="{61A31FEB-ABF5-475C-812A-890A5584C61D}"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400890019"/>
      </p:ext>
    </p:extLst>
  </p:cSld>
  <p:clrMapOvr>
    <a:masterClrMapping/>
  </p:clrMapOvr>
  <p:transition spd="med">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p:txBody>
          <a:bodyPr/>
          <a:lstStyle>
            <a:lvl1pPr>
              <a:defRPr/>
            </a:lvl1pPr>
          </a:lstStyle>
          <a:p>
            <a:pPr>
              <a:defRPr/>
            </a:pPr>
            <a:endParaRPr lang="cs-CZ"/>
          </a:p>
        </p:txBody>
      </p:sp>
      <p:sp>
        <p:nvSpPr>
          <p:cNvPr id="6" name="Rectangle 5"/>
          <p:cNvSpPr>
            <a:spLocks noGrp="1" noChangeArrowheads="1"/>
          </p:cNvSpPr>
          <p:nvPr>
            <p:ph type="sldNum" sz="quarter" idx="11"/>
          </p:nvPr>
        </p:nvSpPr>
        <p:spPr/>
        <p:txBody>
          <a:bodyPr/>
          <a:lstStyle>
            <a:lvl1pPr>
              <a:defRPr/>
            </a:lvl1pPr>
          </a:lstStyle>
          <a:p>
            <a:pPr>
              <a:defRPr/>
            </a:pPr>
            <a:fld id="{50DBF195-E484-4AFD-A3DA-5DA1AE4A5B7C}"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599282109"/>
      </p:ext>
    </p:extLst>
  </p:cSld>
  <p:clrMapOvr>
    <a:masterClrMapping/>
  </p:clrMapOvr>
  <p:transition spd="med">
    <p:fade thruBlk="1"/>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p:txBody>
          <a:bodyPr/>
          <a:lstStyle>
            <a:lvl1pPr>
              <a:defRPr/>
            </a:lvl1pPr>
          </a:lstStyle>
          <a:p>
            <a:pPr>
              <a:defRPr/>
            </a:pPr>
            <a:endParaRPr lang="cs-CZ"/>
          </a:p>
        </p:txBody>
      </p:sp>
      <p:sp>
        <p:nvSpPr>
          <p:cNvPr id="8" name="Rectangle 5"/>
          <p:cNvSpPr>
            <a:spLocks noGrp="1" noChangeArrowheads="1"/>
          </p:cNvSpPr>
          <p:nvPr>
            <p:ph type="sldNum" sz="quarter" idx="11"/>
          </p:nvPr>
        </p:nvSpPr>
        <p:spPr/>
        <p:txBody>
          <a:bodyPr/>
          <a:lstStyle>
            <a:lvl1pPr>
              <a:defRPr/>
            </a:lvl1pPr>
          </a:lstStyle>
          <a:p>
            <a:pPr>
              <a:defRPr/>
            </a:pPr>
            <a:fld id="{9F8DD5B2-F985-42AF-8C07-17F8245AB03C}"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161066794"/>
      </p:ext>
    </p:extLst>
  </p:cSld>
  <p:clrMapOvr>
    <a:masterClrMapping/>
  </p:clrMapOvr>
  <p:transition spd="med">
    <p:fade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p:txBody>
          <a:bodyPr/>
          <a:lstStyle>
            <a:lvl1pPr>
              <a:defRPr/>
            </a:lvl1pPr>
          </a:lstStyle>
          <a:p>
            <a:pPr>
              <a:defRPr/>
            </a:pPr>
            <a:endParaRPr lang="cs-CZ"/>
          </a:p>
        </p:txBody>
      </p:sp>
      <p:sp>
        <p:nvSpPr>
          <p:cNvPr id="4" name="Rectangle 5"/>
          <p:cNvSpPr>
            <a:spLocks noGrp="1" noChangeArrowheads="1"/>
          </p:cNvSpPr>
          <p:nvPr>
            <p:ph type="sldNum" sz="quarter" idx="11"/>
          </p:nvPr>
        </p:nvSpPr>
        <p:spPr/>
        <p:txBody>
          <a:bodyPr/>
          <a:lstStyle>
            <a:lvl1pPr>
              <a:defRPr/>
            </a:lvl1pPr>
          </a:lstStyle>
          <a:p>
            <a:pPr>
              <a:defRPr/>
            </a:pPr>
            <a:fld id="{16CD346A-0625-4445-B145-8F999EE875D0}"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4153725829"/>
      </p:ext>
    </p:extLst>
  </p:cSld>
  <p:clrMapOvr>
    <a:masterClrMapping/>
  </p:clrMapOvr>
  <p:transition spd="med">
    <p:fade thruBlk="1"/>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p:txBody>
          <a:bodyPr/>
          <a:lstStyle>
            <a:lvl1pPr>
              <a:defRPr/>
            </a:lvl1pPr>
          </a:lstStyle>
          <a:p>
            <a:pPr>
              <a:defRPr/>
            </a:pPr>
            <a:endParaRPr lang="cs-CZ"/>
          </a:p>
        </p:txBody>
      </p:sp>
      <p:sp>
        <p:nvSpPr>
          <p:cNvPr id="3" name="Rectangle 5"/>
          <p:cNvSpPr>
            <a:spLocks noGrp="1" noChangeArrowheads="1"/>
          </p:cNvSpPr>
          <p:nvPr>
            <p:ph type="sldNum" sz="quarter" idx="11"/>
          </p:nvPr>
        </p:nvSpPr>
        <p:spPr/>
        <p:txBody>
          <a:bodyPr/>
          <a:lstStyle>
            <a:lvl1pPr>
              <a:defRPr/>
            </a:lvl1pPr>
          </a:lstStyle>
          <a:p>
            <a:pPr>
              <a:defRPr/>
            </a:pPr>
            <a:fld id="{5164619D-56E4-4BD6-A268-F1057920CE9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2016329831"/>
      </p:ext>
    </p:extLst>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
        <p:nvSpPr>
          <p:cNvPr id="5" name="Rectangle 5"/>
          <p:cNvSpPr>
            <a:spLocks noGrp="1" noChangeArrowheads="1"/>
          </p:cNvSpPr>
          <p:nvPr>
            <p:ph type="sldNum" sz="quarter" idx="11"/>
          </p:nvPr>
        </p:nvSpPr>
        <p:spPr/>
        <p:txBody>
          <a:bodyPr/>
          <a:lstStyle>
            <a:lvl1pPr>
              <a:defRPr/>
            </a:lvl1pPr>
          </a:lstStyle>
          <a:p>
            <a:pPr>
              <a:defRPr/>
            </a:pPr>
            <a:fld id="{DA197DCC-710C-4E94-AE5A-D80CD2084CBC}" type="slidenum">
              <a:rPr lang="cs-CZ"/>
              <a:pPr>
                <a:defRPr/>
              </a:pPr>
              <a:t>‹#›</a:t>
            </a:fld>
            <a:endParaRPr lang="cs-CZ"/>
          </a:p>
        </p:txBody>
      </p:sp>
    </p:spTree>
  </p:cSld>
  <p:clrMapOvr>
    <a:masterClrMapping/>
  </p:clrMapOvr>
  <p:transition spd="med">
    <p:fade thruBlk="1"/>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p:txBody>
          <a:bodyPr/>
          <a:lstStyle>
            <a:lvl1pPr>
              <a:defRPr/>
            </a:lvl1pPr>
          </a:lstStyle>
          <a:p>
            <a:pPr>
              <a:defRPr/>
            </a:pPr>
            <a:endParaRPr lang="cs-CZ"/>
          </a:p>
        </p:txBody>
      </p:sp>
      <p:sp>
        <p:nvSpPr>
          <p:cNvPr id="6" name="Rectangle 5"/>
          <p:cNvSpPr>
            <a:spLocks noGrp="1" noChangeArrowheads="1"/>
          </p:cNvSpPr>
          <p:nvPr>
            <p:ph type="sldNum" sz="quarter" idx="11"/>
          </p:nvPr>
        </p:nvSpPr>
        <p:spPr/>
        <p:txBody>
          <a:bodyPr/>
          <a:lstStyle>
            <a:lvl1pPr>
              <a:defRPr/>
            </a:lvl1pPr>
          </a:lstStyle>
          <a:p>
            <a:pPr>
              <a:defRPr/>
            </a:pPr>
            <a:fld id="{38561F35-634C-4C88-9C2A-1CD59B88CB52}"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52539941"/>
      </p:ext>
    </p:extLst>
  </p:cSld>
  <p:clrMapOvr>
    <a:masterClrMapping/>
  </p:clrMapOvr>
  <p:transition spd="med">
    <p:fade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p:txBody>
          <a:bodyPr/>
          <a:lstStyle>
            <a:lvl1pPr>
              <a:defRPr/>
            </a:lvl1pPr>
          </a:lstStyle>
          <a:p>
            <a:pPr>
              <a:defRPr/>
            </a:pPr>
            <a:endParaRPr lang="cs-CZ"/>
          </a:p>
        </p:txBody>
      </p:sp>
      <p:sp>
        <p:nvSpPr>
          <p:cNvPr id="6" name="Rectangle 5"/>
          <p:cNvSpPr>
            <a:spLocks noGrp="1" noChangeArrowheads="1"/>
          </p:cNvSpPr>
          <p:nvPr>
            <p:ph type="sldNum" sz="quarter" idx="11"/>
          </p:nvPr>
        </p:nvSpPr>
        <p:spPr/>
        <p:txBody>
          <a:bodyPr/>
          <a:lstStyle>
            <a:lvl1pPr>
              <a:defRPr/>
            </a:lvl1pPr>
          </a:lstStyle>
          <a:p>
            <a:pPr>
              <a:defRPr/>
            </a:pPr>
            <a:fld id="{2A895EDE-F0C9-445D-8B7D-76E92A8A296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1760215828"/>
      </p:ext>
    </p:extLst>
  </p:cSld>
  <p:clrMapOvr>
    <a:masterClrMapping/>
  </p:clrMapOvr>
  <p:transition spd="med">
    <p:fade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
        <p:nvSpPr>
          <p:cNvPr id="5" name="Rectangle 5"/>
          <p:cNvSpPr>
            <a:spLocks noGrp="1" noChangeArrowheads="1"/>
          </p:cNvSpPr>
          <p:nvPr>
            <p:ph type="sldNum" sz="quarter" idx="11"/>
          </p:nvPr>
        </p:nvSpPr>
        <p:spPr/>
        <p:txBody>
          <a:bodyPr/>
          <a:lstStyle>
            <a:lvl1pPr>
              <a:defRPr/>
            </a:lvl1pPr>
          </a:lstStyle>
          <a:p>
            <a:pPr>
              <a:defRPr/>
            </a:pPr>
            <a:fld id="{6ACC77BE-BAFD-4586-BEB7-590D833F5F34}"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590685296"/>
      </p:ext>
    </p:extLst>
  </p:cSld>
  <p:clrMapOvr>
    <a:masterClrMapping/>
  </p:clrMapOvr>
  <p:transition spd="med">
    <p:fade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p:txBody>
          <a:bodyPr/>
          <a:lstStyle>
            <a:lvl1pPr>
              <a:defRPr/>
            </a:lvl1pPr>
          </a:lstStyle>
          <a:p>
            <a:pPr>
              <a:defRPr/>
            </a:pPr>
            <a:endParaRPr lang="cs-CZ"/>
          </a:p>
        </p:txBody>
      </p:sp>
      <p:sp>
        <p:nvSpPr>
          <p:cNvPr id="5" name="Rectangle 5"/>
          <p:cNvSpPr>
            <a:spLocks noGrp="1" noChangeArrowheads="1"/>
          </p:cNvSpPr>
          <p:nvPr>
            <p:ph type="sldNum" sz="quarter" idx="11"/>
          </p:nvPr>
        </p:nvSpPr>
        <p:spPr/>
        <p:txBody>
          <a:bodyPr/>
          <a:lstStyle>
            <a:lvl1pPr>
              <a:defRPr/>
            </a:lvl1pPr>
          </a:lstStyle>
          <a:p>
            <a:pPr>
              <a:defRPr/>
            </a:pPr>
            <a:fld id="{342F945C-188E-4679-8E75-7CD803F0C45B}" type="slidenum">
              <a:rPr lang="cs-CZ">
                <a:solidFill>
                  <a:srgbClr val="000000"/>
                </a:solidFill>
              </a:rPr>
              <a:pPr>
                <a:defRPr/>
              </a:pPr>
              <a:t>‹#›</a:t>
            </a:fld>
            <a:endParaRPr lang="cs-CZ">
              <a:solidFill>
                <a:srgbClr val="000000"/>
              </a:solidFill>
            </a:endParaRPr>
          </a:p>
        </p:txBody>
      </p:sp>
    </p:spTree>
    <p:extLst>
      <p:ext uri="{BB962C8B-B14F-4D97-AF65-F5344CB8AC3E}">
        <p14:creationId xmlns:p14="http://schemas.microsoft.com/office/powerpoint/2010/main" val="3715451773"/>
      </p:ext>
    </p:extLst>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p:txBody>
          <a:bodyPr/>
          <a:lstStyle>
            <a:lvl1pPr>
              <a:defRPr/>
            </a:lvl1pPr>
          </a:lstStyle>
          <a:p>
            <a:pPr>
              <a:defRPr/>
            </a:pPr>
            <a:endParaRPr lang="cs-CZ"/>
          </a:p>
        </p:txBody>
      </p:sp>
      <p:sp>
        <p:nvSpPr>
          <p:cNvPr id="6" name="Rectangle 5"/>
          <p:cNvSpPr>
            <a:spLocks noGrp="1" noChangeArrowheads="1"/>
          </p:cNvSpPr>
          <p:nvPr>
            <p:ph type="sldNum" sz="quarter" idx="11"/>
          </p:nvPr>
        </p:nvSpPr>
        <p:spPr/>
        <p:txBody>
          <a:bodyPr/>
          <a:lstStyle>
            <a:lvl1pPr>
              <a:defRPr/>
            </a:lvl1pPr>
          </a:lstStyle>
          <a:p>
            <a:pPr>
              <a:defRPr/>
            </a:pPr>
            <a:fld id="{24F8835B-6CB7-42B7-B2A7-85F847EEC6FB}" type="slidenum">
              <a:rPr lang="cs-CZ"/>
              <a:pPr>
                <a:defRPr/>
              </a:pPr>
              <a:t>‹#›</a:t>
            </a:fld>
            <a:endParaRPr lang="cs-CZ"/>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p:txBody>
          <a:bodyPr/>
          <a:lstStyle>
            <a:lvl1pPr>
              <a:defRPr/>
            </a:lvl1pPr>
          </a:lstStyle>
          <a:p>
            <a:pPr>
              <a:defRPr/>
            </a:pPr>
            <a:endParaRPr lang="cs-CZ"/>
          </a:p>
        </p:txBody>
      </p:sp>
      <p:sp>
        <p:nvSpPr>
          <p:cNvPr id="8" name="Rectangle 5"/>
          <p:cNvSpPr>
            <a:spLocks noGrp="1" noChangeArrowheads="1"/>
          </p:cNvSpPr>
          <p:nvPr>
            <p:ph type="sldNum" sz="quarter" idx="11"/>
          </p:nvPr>
        </p:nvSpPr>
        <p:spPr/>
        <p:txBody>
          <a:bodyPr/>
          <a:lstStyle>
            <a:lvl1pPr>
              <a:defRPr/>
            </a:lvl1pPr>
          </a:lstStyle>
          <a:p>
            <a:pPr>
              <a:defRPr/>
            </a:pPr>
            <a:fld id="{665B2D62-F1AF-40FC-A188-9A91FB813043}" type="slidenum">
              <a:rPr lang="cs-CZ"/>
              <a:pPr>
                <a:defRPr/>
              </a:pPr>
              <a:t>‹#›</a:t>
            </a:fld>
            <a:endParaRPr lang="cs-CZ"/>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Rectangle 4"/>
          <p:cNvSpPr>
            <a:spLocks noGrp="1" noChangeArrowheads="1"/>
          </p:cNvSpPr>
          <p:nvPr>
            <p:ph type="ftr" sz="quarter" idx="10"/>
          </p:nvPr>
        </p:nvSpPr>
        <p:spPr/>
        <p:txBody>
          <a:bodyPr/>
          <a:lstStyle>
            <a:lvl1pPr>
              <a:defRPr/>
            </a:lvl1pPr>
          </a:lstStyle>
          <a:p>
            <a:pPr>
              <a:defRPr/>
            </a:pPr>
            <a:endParaRPr lang="cs-CZ"/>
          </a:p>
        </p:txBody>
      </p:sp>
      <p:sp>
        <p:nvSpPr>
          <p:cNvPr id="4" name="Rectangle 5"/>
          <p:cNvSpPr>
            <a:spLocks noGrp="1" noChangeArrowheads="1"/>
          </p:cNvSpPr>
          <p:nvPr>
            <p:ph type="sldNum" sz="quarter" idx="11"/>
          </p:nvPr>
        </p:nvSpPr>
        <p:spPr/>
        <p:txBody>
          <a:bodyPr/>
          <a:lstStyle>
            <a:lvl1pPr>
              <a:defRPr/>
            </a:lvl1pPr>
          </a:lstStyle>
          <a:p>
            <a:pPr>
              <a:defRPr/>
            </a:pPr>
            <a:fld id="{71AC9C92-DC84-4BDF-9CC9-BE57C3775546}" type="slidenum">
              <a:rPr lang="cs-CZ"/>
              <a:pPr>
                <a:defRPr/>
              </a:pPr>
              <a:t>‹#›</a:t>
            </a:fld>
            <a:endParaRPr lang="cs-CZ"/>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p:txBody>
          <a:bodyPr/>
          <a:lstStyle>
            <a:lvl1pPr>
              <a:defRPr/>
            </a:lvl1pPr>
          </a:lstStyle>
          <a:p>
            <a:pPr>
              <a:defRPr/>
            </a:pPr>
            <a:endParaRPr lang="cs-CZ"/>
          </a:p>
        </p:txBody>
      </p:sp>
      <p:sp>
        <p:nvSpPr>
          <p:cNvPr id="3" name="Rectangle 5"/>
          <p:cNvSpPr>
            <a:spLocks noGrp="1" noChangeArrowheads="1"/>
          </p:cNvSpPr>
          <p:nvPr>
            <p:ph type="sldNum" sz="quarter" idx="11"/>
          </p:nvPr>
        </p:nvSpPr>
        <p:spPr/>
        <p:txBody>
          <a:bodyPr/>
          <a:lstStyle>
            <a:lvl1pPr>
              <a:defRPr/>
            </a:lvl1pPr>
          </a:lstStyle>
          <a:p>
            <a:pPr>
              <a:defRPr/>
            </a:pPr>
            <a:fld id="{611DA8CE-72D6-4D08-AB9C-6B3C8689E59F}" type="slidenum">
              <a:rPr lang="cs-CZ"/>
              <a:pPr>
                <a:defRPr/>
              </a:pPr>
              <a:t>‹#›</a:t>
            </a:fld>
            <a:endParaRPr lang="cs-CZ"/>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p:txBody>
          <a:bodyPr/>
          <a:lstStyle>
            <a:lvl1pPr>
              <a:defRPr/>
            </a:lvl1pPr>
          </a:lstStyle>
          <a:p>
            <a:pPr>
              <a:defRPr/>
            </a:pPr>
            <a:endParaRPr lang="cs-CZ"/>
          </a:p>
        </p:txBody>
      </p:sp>
      <p:sp>
        <p:nvSpPr>
          <p:cNvPr id="6" name="Rectangle 5"/>
          <p:cNvSpPr>
            <a:spLocks noGrp="1" noChangeArrowheads="1"/>
          </p:cNvSpPr>
          <p:nvPr>
            <p:ph type="sldNum" sz="quarter" idx="11"/>
          </p:nvPr>
        </p:nvSpPr>
        <p:spPr/>
        <p:txBody>
          <a:bodyPr/>
          <a:lstStyle>
            <a:lvl1pPr>
              <a:defRPr/>
            </a:lvl1pPr>
          </a:lstStyle>
          <a:p>
            <a:pPr>
              <a:defRPr/>
            </a:pPr>
            <a:fld id="{8C925D77-8B73-4BF7-BC36-BC01E40D329D}" type="slidenum">
              <a:rPr lang="cs-CZ"/>
              <a:pPr>
                <a:defRPr/>
              </a:pPr>
              <a:t>‹#›</a:t>
            </a:fld>
            <a:endParaRPr lang="cs-CZ"/>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4"/>
          <p:cNvSpPr>
            <a:spLocks noGrp="1" noChangeArrowheads="1"/>
          </p:cNvSpPr>
          <p:nvPr>
            <p:ph type="ftr" sz="quarter" idx="10"/>
          </p:nvPr>
        </p:nvSpPr>
        <p:spPr/>
        <p:txBody>
          <a:bodyPr/>
          <a:lstStyle>
            <a:lvl1pPr>
              <a:defRPr/>
            </a:lvl1pPr>
          </a:lstStyle>
          <a:p>
            <a:pPr>
              <a:defRPr/>
            </a:pPr>
            <a:endParaRPr lang="cs-CZ"/>
          </a:p>
        </p:txBody>
      </p:sp>
      <p:sp>
        <p:nvSpPr>
          <p:cNvPr id="6" name="Rectangle 5"/>
          <p:cNvSpPr>
            <a:spLocks noGrp="1" noChangeArrowheads="1"/>
          </p:cNvSpPr>
          <p:nvPr>
            <p:ph type="sldNum" sz="quarter" idx="11"/>
          </p:nvPr>
        </p:nvSpPr>
        <p:spPr/>
        <p:txBody>
          <a:bodyPr/>
          <a:lstStyle>
            <a:lvl1pPr>
              <a:defRPr/>
            </a:lvl1pPr>
          </a:lstStyle>
          <a:p>
            <a:pPr>
              <a:defRPr/>
            </a:pPr>
            <a:fld id="{0DFF16FB-70C4-4E88-9A6D-B09E714775B1}" type="slidenum">
              <a:rPr lang="cs-CZ"/>
              <a:pPr>
                <a:defRPr/>
              </a:pPr>
              <a:t>‹#›</a:t>
            </a:fld>
            <a:endParaRPr lang="cs-CZ"/>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emf"/><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6316" name="Rectangle 12"/>
          <p:cNvSpPr>
            <a:spLocks noChangeArrowheads="1"/>
          </p:cNvSpPr>
          <p:nvPr/>
        </p:nvSpPr>
        <p:spPr bwMode="auto">
          <a:xfrm>
            <a:off x="0" y="-6350"/>
            <a:ext cx="9144000" cy="889000"/>
          </a:xfrm>
          <a:prstGeom prst="rect">
            <a:avLst/>
          </a:prstGeom>
          <a:solidFill>
            <a:srgbClr val="DFE1E2"/>
          </a:solidFill>
          <a:ln w="9525">
            <a:noFill/>
            <a:miter lim="800000"/>
            <a:headEnd/>
            <a:tailEnd/>
          </a:ln>
          <a:effectLst/>
        </p:spPr>
        <p:txBody>
          <a:bodyPr wrap="none" anchor="ctr"/>
          <a:lstStyle/>
          <a:p>
            <a:pPr algn="ctr">
              <a:defRPr/>
            </a:pPr>
            <a:endParaRPr lang="cs-CZ"/>
          </a:p>
        </p:txBody>
      </p:sp>
      <p:sp>
        <p:nvSpPr>
          <p:cNvPr id="1027" name="Rectangle 2"/>
          <p:cNvSpPr>
            <a:spLocks noGrp="1" noChangeArrowheads="1"/>
          </p:cNvSpPr>
          <p:nvPr>
            <p:ph type="title"/>
          </p:nvPr>
        </p:nvSpPr>
        <p:spPr bwMode="auto">
          <a:xfrm>
            <a:off x="914400" y="1125538"/>
            <a:ext cx="7772400" cy="5032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smtClean="0"/>
              <a:t>Klepnutím lze upravit styl předlohy nadpisů.</a:t>
            </a:r>
          </a:p>
        </p:txBody>
      </p:sp>
      <p:sp>
        <p:nvSpPr>
          <p:cNvPr id="1028" name="Rectangle 3"/>
          <p:cNvSpPr>
            <a:spLocks noGrp="1" noChangeArrowheads="1"/>
          </p:cNvSpPr>
          <p:nvPr>
            <p:ph type="body" idx="1"/>
          </p:nvPr>
        </p:nvSpPr>
        <p:spPr bwMode="auto">
          <a:xfrm>
            <a:off x="900113" y="1773238"/>
            <a:ext cx="7772400" cy="43576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pPr>
              <a:defRPr/>
            </a:pPr>
            <a:endParaRPr lang="cs-CZ"/>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200" b="1">
                <a:latin typeface="+mn-lt"/>
              </a:defRPr>
            </a:lvl1pPr>
          </a:lstStyle>
          <a:p>
            <a:pPr>
              <a:defRPr/>
            </a:pPr>
            <a:fld id="{5B7444B8-97B4-422A-A9A4-1765BA092C71}" type="slidenum">
              <a:rPr lang="cs-CZ"/>
              <a:pPr>
                <a:defRPr/>
              </a:pPr>
              <a:t>‹#›</a:t>
            </a:fld>
            <a:endParaRPr lang="cs-CZ"/>
          </a:p>
        </p:txBody>
      </p:sp>
      <p:sp>
        <p:nvSpPr>
          <p:cNvPr id="226314" name="Text Box 10"/>
          <p:cNvSpPr txBox="1">
            <a:spLocks noChangeArrowheads="1"/>
          </p:cNvSpPr>
          <p:nvPr/>
        </p:nvSpPr>
        <p:spPr bwMode="auto">
          <a:xfrm>
            <a:off x="6588125" y="161925"/>
            <a:ext cx="2160588" cy="212725"/>
          </a:xfrm>
          <a:prstGeom prst="rect">
            <a:avLst/>
          </a:prstGeom>
          <a:noFill/>
          <a:ln w="9525">
            <a:noFill/>
            <a:miter lim="800000"/>
            <a:headEnd/>
            <a:tailEnd/>
          </a:ln>
          <a:effectLst/>
        </p:spPr>
        <p:txBody>
          <a:bodyPr lIns="0" tIns="0" rIns="0" bIns="0">
            <a:spAutoFit/>
          </a:bodyPr>
          <a:lstStyle/>
          <a:p>
            <a:pPr algn="r">
              <a:defRPr/>
            </a:pPr>
            <a:r>
              <a:rPr lang="cs-CZ" sz="1400">
                <a:solidFill>
                  <a:srgbClr val="68676C"/>
                </a:solidFill>
                <a:latin typeface="Trebuchet MS" pitchFamily="34" charset="0"/>
              </a:rPr>
              <a:t>www.law.muni.cz</a:t>
            </a:r>
          </a:p>
        </p:txBody>
      </p:sp>
      <p:pic>
        <p:nvPicPr>
          <p:cNvPr id="1032" name="Picture 18" descr="PF_PPT2"/>
          <p:cNvPicPr>
            <a:picLocks noChangeAspect="1" noChangeArrowheads="1"/>
          </p:cNvPicPr>
          <p:nvPr/>
        </p:nvPicPr>
        <p:blipFill>
          <a:blip r:embed="rId13" cstate="print"/>
          <a:srcRect/>
          <a:stretch>
            <a:fillRect/>
          </a:stretch>
        </p:blipFill>
        <p:spPr bwMode="auto">
          <a:xfrm>
            <a:off x="2705100" y="214313"/>
            <a:ext cx="2422525" cy="406400"/>
          </a:xfrm>
          <a:prstGeom prst="rect">
            <a:avLst/>
          </a:prstGeom>
          <a:noFill/>
          <a:ln w="9525">
            <a:noFill/>
            <a:miter lim="800000"/>
            <a:headEnd/>
            <a:tailEnd/>
          </a:ln>
        </p:spPr>
      </p:pic>
      <p:pic>
        <p:nvPicPr>
          <p:cNvPr id="1033" name="Picture 24" descr="PF_PPT_nahled"/>
          <p:cNvPicPr>
            <a:picLocks noChangeAspect="1" noChangeArrowheads="1"/>
          </p:cNvPicPr>
          <p:nvPr/>
        </p:nvPicPr>
        <p:blipFill>
          <a:blip r:embed="rId14" cstate="print"/>
          <a:srcRect/>
          <a:stretch>
            <a:fillRect/>
          </a:stretch>
        </p:blipFill>
        <p:spPr bwMode="auto">
          <a:xfrm>
            <a:off x="415925" y="-6350"/>
            <a:ext cx="2339975" cy="884238"/>
          </a:xfrm>
          <a:prstGeom prst="rect">
            <a:avLst/>
          </a:prstGeom>
          <a:noFill/>
          <a:ln w="9525">
            <a:noFill/>
            <a:miter lim="800000"/>
            <a:headEnd/>
            <a:tailEnd/>
          </a:ln>
        </p:spPr>
      </p:pic>
      <p:sp>
        <p:nvSpPr>
          <p:cNvPr id="226329" name="Rectangle 25"/>
          <p:cNvSpPr>
            <a:spLocks noChangeArrowheads="1"/>
          </p:cNvSpPr>
          <p:nvPr/>
        </p:nvSpPr>
        <p:spPr bwMode="auto">
          <a:xfrm>
            <a:off x="6391275" y="819150"/>
            <a:ext cx="2752725" cy="115888"/>
          </a:xfrm>
          <a:prstGeom prst="rect">
            <a:avLst/>
          </a:prstGeom>
          <a:solidFill>
            <a:srgbClr val="80379B"/>
          </a:solidFill>
          <a:ln w="9525">
            <a:noFill/>
            <a:miter lim="800000"/>
            <a:headEnd/>
            <a:tailEnd/>
          </a:ln>
          <a:effectLst/>
        </p:spPr>
        <p:txBody>
          <a:bodyPr wrap="none" anchor="ctr"/>
          <a:lstStyle/>
          <a:p>
            <a:pPr algn="r">
              <a:defRPr/>
            </a:pPr>
            <a:endParaRPr lang="cs-CZ"/>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Trebuchet MS" pitchFamily="34" charset="0"/>
        </a:defRPr>
      </a:lvl2pPr>
      <a:lvl3pPr algn="l" rtl="0" eaLnBrk="0" fontAlgn="base" hangingPunct="0">
        <a:spcBef>
          <a:spcPct val="0"/>
        </a:spcBef>
        <a:spcAft>
          <a:spcPct val="0"/>
        </a:spcAft>
        <a:defRPr sz="3200">
          <a:solidFill>
            <a:schemeClr val="tx1"/>
          </a:solidFill>
          <a:latin typeface="Trebuchet MS" pitchFamily="34" charset="0"/>
        </a:defRPr>
      </a:lvl3pPr>
      <a:lvl4pPr algn="l" rtl="0" eaLnBrk="0" fontAlgn="base" hangingPunct="0">
        <a:spcBef>
          <a:spcPct val="0"/>
        </a:spcBef>
        <a:spcAft>
          <a:spcPct val="0"/>
        </a:spcAft>
        <a:defRPr sz="3200">
          <a:solidFill>
            <a:schemeClr val="tx1"/>
          </a:solidFill>
          <a:latin typeface="Trebuchet MS" pitchFamily="34" charset="0"/>
        </a:defRPr>
      </a:lvl4pPr>
      <a:lvl5pPr algn="l" rtl="0" eaLnBrk="0" fontAlgn="base" hangingPunct="0">
        <a:spcBef>
          <a:spcPct val="0"/>
        </a:spcBef>
        <a:spcAft>
          <a:spcPct val="0"/>
        </a:spcAft>
        <a:defRPr sz="3200">
          <a:solidFill>
            <a:schemeClr val="tx1"/>
          </a:solidFill>
          <a:latin typeface="Trebuchet MS" pitchFamily="34" charset="0"/>
        </a:defRPr>
      </a:lvl5pPr>
      <a:lvl6pPr marL="457200" algn="l" rtl="0" fontAlgn="base">
        <a:spcBef>
          <a:spcPct val="0"/>
        </a:spcBef>
        <a:spcAft>
          <a:spcPct val="0"/>
        </a:spcAft>
        <a:defRPr sz="3200">
          <a:solidFill>
            <a:schemeClr val="tx1"/>
          </a:solidFill>
          <a:latin typeface="Trebuchet MS" pitchFamily="34" charset="0"/>
        </a:defRPr>
      </a:lvl6pPr>
      <a:lvl7pPr marL="914400" algn="l" rtl="0" fontAlgn="base">
        <a:spcBef>
          <a:spcPct val="0"/>
        </a:spcBef>
        <a:spcAft>
          <a:spcPct val="0"/>
        </a:spcAft>
        <a:defRPr sz="3200">
          <a:solidFill>
            <a:schemeClr val="tx1"/>
          </a:solidFill>
          <a:latin typeface="Trebuchet MS" pitchFamily="34" charset="0"/>
        </a:defRPr>
      </a:lvl7pPr>
      <a:lvl8pPr marL="1371600" algn="l" rtl="0" fontAlgn="base">
        <a:spcBef>
          <a:spcPct val="0"/>
        </a:spcBef>
        <a:spcAft>
          <a:spcPct val="0"/>
        </a:spcAft>
        <a:defRPr sz="3200">
          <a:solidFill>
            <a:schemeClr val="tx1"/>
          </a:solidFill>
          <a:latin typeface="Trebuchet MS" pitchFamily="34" charset="0"/>
        </a:defRPr>
      </a:lvl8pPr>
      <a:lvl9pPr marL="1828800" algn="l" rtl="0" fontAlgn="base">
        <a:spcBef>
          <a:spcPct val="0"/>
        </a:spcBef>
        <a:spcAft>
          <a:spcPct val="0"/>
        </a:spcAft>
        <a:defRPr sz="3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A9AAAE"/>
        </a:buClr>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9AAAE"/>
        </a:buClr>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A9AAAE"/>
        </a:buClr>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A9AAAE"/>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A9AAA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7330" name="Rectangle 2"/>
          <p:cNvSpPr>
            <a:spLocks noChangeArrowheads="1"/>
          </p:cNvSpPr>
          <p:nvPr/>
        </p:nvSpPr>
        <p:spPr bwMode="auto">
          <a:xfrm>
            <a:off x="0" y="-6350"/>
            <a:ext cx="9144000" cy="2536825"/>
          </a:xfrm>
          <a:prstGeom prst="rect">
            <a:avLst/>
          </a:prstGeom>
          <a:solidFill>
            <a:srgbClr val="DFE1E2"/>
          </a:solidFill>
          <a:ln w="9525">
            <a:noFill/>
            <a:miter lim="800000"/>
            <a:headEnd/>
            <a:tailEnd/>
          </a:ln>
          <a:effectLst/>
        </p:spPr>
        <p:txBody>
          <a:bodyPr wrap="none" anchor="ctr"/>
          <a:lstStyle/>
          <a:p>
            <a:pPr algn="ctr">
              <a:defRPr/>
            </a:pPr>
            <a:endParaRPr lang="cs-CZ"/>
          </a:p>
        </p:txBody>
      </p:sp>
      <p:sp>
        <p:nvSpPr>
          <p:cNvPr id="227332" name="Rectangle 4"/>
          <p:cNvSpPr>
            <a:spLocks noGrp="1" noChangeArrowheads="1"/>
          </p:cNvSpPr>
          <p:nvPr>
            <p:ph type="ftr" sz="quarter" idx="3"/>
          </p:nvPr>
        </p:nvSpPr>
        <p:spPr bwMode="auto">
          <a:xfrm>
            <a:off x="2705100" y="6442075"/>
            <a:ext cx="4960938"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200">
                <a:solidFill>
                  <a:srgbClr val="777777"/>
                </a:solidFill>
                <a:latin typeface="+mn-lt"/>
              </a:defRPr>
            </a:lvl1pPr>
          </a:lstStyle>
          <a:p>
            <a:pPr>
              <a:defRPr/>
            </a:pPr>
            <a:endParaRPr lang="cs-CZ"/>
          </a:p>
        </p:txBody>
      </p:sp>
      <p:sp>
        <p:nvSpPr>
          <p:cNvPr id="13316" name="Rectangle 11"/>
          <p:cNvSpPr>
            <a:spLocks noGrp="1" noChangeArrowheads="1"/>
          </p:cNvSpPr>
          <p:nvPr>
            <p:ph type="title"/>
          </p:nvPr>
        </p:nvSpPr>
        <p:spPr bwMode="auto">
          <a:xfrm>
            <a:off x="2705100" y="3141663"/>
            <a:ext cx="5969000" cy="3311525"/>
          </a:xfrm>
          <a:prstGeom prst="rect">
            <a:avLst/>
          </a:prstGeom>
          <a:noFill/>
          <a:ln w="9525">
            <a:noFill/>
            <a:miter lim="800000"/>
            <a:headEnd/>
            <a:tailEnd/>
          </a:ln>
        </p:spPr>
        <p:txBody>
          <a:bodyPr vert="horz" wrap="square" lIns="0" tIns="0" rIns="0" bIns="1080000" numCol="1" anchor="t" anchorCtr="0" compatLnSpc="1">
            <a:prstTxWarp prst="textNoShape">
              <a:avLst/>
            </a:prstTxWarp>
          </a:bodyPr>
          <a:lstStyle/>
          <a:p>
            <a:pPr lvl="0"/>
            <a:r>
              <a:rPr lang="cs-CZ" smtClean="0"/>
              <a:t>Klepnutím lze upravit styl předlohy nadpisů.</a:t>
            </a:r>
          </a:p>
        </p:txBody>
      </p:sp>
      <p:sp>
        <p:nvSpPr>
          <p:cNvPr id="227350" name="Rectangle 22"/>
          <p:cNvSpPr>
            <a:spLocks noChangeArrowheads="1"/>
          </p:cNvSpPr>
          <p:nvPr/>
        </p:nvSpPr>
        <p:spPr bwMode="auto">
          <a:xfrm>
            <a:off x="6391275" y="2457450"/>
            <a:ext cx="2752725" cy="115888"/>
          </a:xfrm>
          <a:prstGeom prst="rect">
            <a:avLst/>
          </a:prstGeom>
          <a:solidFill>
            <a:srgbClr val="80379B"/>
          </a:solidFill>
          <a:ln w="9525">
            <a:noFill/>
            <a:miter lim="800000"/>
            <a:headEnd/>
            <a:tailEnd/>
          </a:ln>
          <a:effectLst/>
        </p:spPr>
        <p:txBody>
          <a:bodyPr wrap="none" anchor="ctr"/>
          <a:lstStyle/>
          <a:p>
            <a:pPr algn="r">
              <a:defRPr/>
            </a:pPr>
            <a:endParaRPr lang="cs-CZ"/>
          </a:p>
        </p:txBody>
      </p:sp>
      <p:pic>
        <p:nvPicPr>
          <p:cNvPr id="13318" name="Picture 23" descr="PF_PPT"/>
          <p:cNvPicPr>
            <a:picLocks noChangeAspect="1" noChangeArrowheads="1"/>
          </p:cNvPicPr>
          <p:nvPr/>
        </p:nvPicPr>
        <p:blipFill>
          <a:blip r:embed="rId13" cstate="print"/>
          <a:srcRect/>
          <a:stretch>
            <a:fillRect/>
          </a:stretch>
        </p:blipFill>
        <p:spPr bwMode="auto">
          <a:xfrm>
            <a:off x="2705100" y="431800"/>
            <a:ext cx="5391150" cy="1666875"/>
          </a:xfrm>
          <a:prstGeom prst="rect">
            <a:avLst/>
          </a:prstGeom>
          <a:noFill/>
          <a:ln w="9525">
            <a:noFill/>
            <a:miter lim="800000"/>
            <a:headEnd/>
            <a:tailEnd/>
          </a:ln>
        </p:spPr>
      </p:pic>
      <p:pic>
        <p:nvPicPr>
          <p:cNvPr id="13319" name="Picture 24" descr="pruh+znak_PF_13_gray5+fialovy_RGB"/>
          <p:cNvPicPr>
            <a:picLocks noChangeAspect="1" noChangeArrowheads="1"/>
          </p:cNvPicPr>
          <p:nvPr/>
        </p:nvPicPr>
        <p:blipFill>
          <a:blip r:embed="rId14" cstate="print"/>
          <a:srcRect t="15526" b="33673"/>
          <a:stretch>
            <a:fillRect/>
          </a:stretch>
        </p:blipFill>
        <p:spPr bwMode="auto">
          <a:xfrm>
            <a:off x="415925" y="-63500"/>
            <a:ext cx="2339975" cy="69103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ransition/>
  <p:timing>
    <p:tnLst>
      <p:par>
        <p:cTn id="1" dur="indefinite" restart="never" nodeType="tmRoot"/>
      </p:par>
    </p:tnLst>
  </p:timing>
  <p:hf hdr="0" ftr="0" dt="0"/>
  <p:txStyles>
    <p:titleStyle>
      <a:lvl1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mj-lt"/>
          <a:ea typeface="+mj-ea"/>
          <a:cs typeface="+mj-cs"/>
        </a:defRPr>
      </a:lvl1pPr>
      <a:lvl2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2pPr>
      <a:lvl3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3pPr>
      <a:lvl4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4pPr>
      <a:lvl5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eaLnBrk="0" fontAlgn="base" hangingPunct="0">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eaLnBrk="0" fontAlgn="base" hangingPunct="0">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26316" name="Rectangle 12"/>
          <p:cNvSpPr>
            <a:spLocks noChangeArrowheads="1"/>
          </p:cNvSpPr>
          <p:nvPr/>
        </p:nvSpPr>
        <p:spPr bwMode="auto">
          <a:xfrm>
            <a:off x="0" y="-6350"/>
            <a:ext cx="9144000" cy="889000"/>
          </a:xfrm>
          <a:prstGeom prst="rect">
            <a:avLst/>
          </a:prstGeom>
          <a:solidFill>
            <a:srgbClr val="DFE1E2"/>
          </a:solidFill>
          <a:ln w="9525">
            <a:noFill/>
            <a:miter lim="800000"/>
            <a:headEnd/>
            <a:tailEnd/>
          </a:ln>
          <a:effectLst/>
        </p:spPr>
        <p:txBody>
          <a:bodyPr wrap="none" anchor="ctr"/>
          <a:lstStyle/>
          <a:p>
            <a:pPr algn="ctr">
              <a:defRPr/>
            </a:pPr>
            <a:endParaRPr lang="cs-CZ">
              <a:solidFill>
                <a:srgbClr val="000000"/>
              </a:solidFill>
              <a:cs typeface="Arial" charset="0"/>
            </a:endParaRPr>
          </a:p>
        </p:txBody>
      </p:sp>
      <p:sp>
        <p:nvSpPr>
          <p:cNvPr id="1027" name="Rectangle 2"/>
          <p:cNvSpPr>
            <a:spLocks noGrp="1" noChangeArrowheads="1"/>
          </p:cNvSpPr>
          <p:nvPr>
            <p:ph type="title"/>
          </p:nvPr>
        </p:nvSpPr>
        <p:spPr bwMode="auto">
          <a:xfrm>
            <a:off x="914400" y="1125538"/>
            <a:ext cx="7772400"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 předlohy nadpisů.</a:t>
            </a:r>
          </a:p>
        </p:txBody>
      </p:sp>
      <p:sp>
        <p:nvSpPr>
          <p:cNvPr id="1028" name="Rectangle 3"/>
          <p:cNvSpPr>
            <a:spLocks noGrp="1" noChangeArrowheads="1"/>
          </p:cNvSpPr>
          <p:nvPr>
            <p:ph type="body" idx="1"/>
          </p:nvPr>
        </p:nvSpPr>
        <p:spPr bwMode="auto">
          <a:xfrm>
            <a:off x="900113" y="1773238"/>
            <a:ext cx="7772400" cy="435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200">
                <a:solidFill>
                  <a:srgbClr val="777777"/>
                </a:solidFill>
                <a:latin typeface="+mn-lt"/>
                <a:cs typeface="+mn-cs"/>
              </a:defRPr>
            </a:lvl1pPr>
          </a:lstStyle>
          <a:p>
            <a:pPr>
              <a:defRPr/>
            </a:pPr>
            <a:endParaRPr lang="cs-CZ"/>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200" b="1">
                <a:latin typeface="+mn-lt"/>
                <a:cs typeface="+mn-cs"/>
              </a:defRPr>
            </a:lvl1pPr>
          </a:lstStyle>
          <a:p>
            <a:pPr>
              <a:defRPr/>
            </a:pPr>
            <a:fld id="{3C2FC58D-FCBF-49A2-A6A3-E21838719649}" type="slidenum">
              <a:rPr lang="cs-CZ">
                <a:solidFill>
                  <a:srgbClr val="000000"/>
                </a:solidFill>
              </a:rPr>
              <a:pPr>
                <a:defRPr/>
              </a:pPr>
              <a:t>‹#›</a:t>
            </a:fld>
            <a:endParaRPr lang="cs-CZ">
              <a:solidFill>
                <a:srgbClr val="000000"/>
              </a:solidFill>
            </a:endParaRPr>
          </a:p>
        </p:txBody>
      </p:sp>
      <p:sp>
        <p:nvSpPr>
          <p:cNvPr id="226314" name="Text Box 10"/>
          <p:cNvSpPr txBox="1">
            <a:spLocks noChangeArrowheads="1"/>
          </p:cNvSpPr>
          <p:nvPr/>
        </p:nvSpPr>
        <p:spPr bwMode="auto">
          <a:xfrm>
            <a:off x="6588125" y="161925"/>
            <a:ext cx="2160588" cy="212725"/>
          </a:xfrm>
          <a:prstGeom prst="rect">
            <a:avLst/>
          </a:prstGeom>
          <a:noFill/>
          <a:ln w="9525">
            <a:noFill/>
            <a:miter lim="800000"/>
            <a:headEnd/>
            <a:tailEnd/>
          </a:ln>
          <a:effectLst/>
        </p:spPr>
        <p:txBody>
          <a:bodyPr lIns="0" tIns="0" rIns="0" bIns="0">
            <a:spAutoFit/>
          </a:bodyPr>
          <a:lstStyle/>
          <a:p>
            <a:pPr algn="r">
              <a:defRPr/>
            </a:pPr>
            <a:r>
              <a:rPr lang="cs-CZ" sz="1400">
                <a:solidFill>
                  <a:srgbClr val="68676C"/>
                </a:solidFill>
                <a:latin typeface="Trebuchet MS" pitchFamily="34" charset="0"/>
                <a:cs typeface="Arial" charset="0"/>
              </a:rPr>
              <a:t>www.law.muni.cz</a:t>
            </a:r>
          </a:p>
        </p:txBody>
      </p:sp>
      <p:pic>
        <p:nvPicPr>
          <p:cNvPr id="1032" name="Picture 18" descr="PF_PPT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705100" y="214313"/>
            <a:ext cx="2422525"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24" descr="PF_PPT_nahled"/>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5925" y="-6350"/>
            <a:ext cx="2339975"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6329" name="Rectangle 25"/>
          <p:cNvSpPr>
            <a:spLocks noChangeArrowheads="1"/>
          </p:cNvSpPr>
          <p:nvPr/>
        </p:nvSpPr>
        <p:spPr bwMode="auto">
          <a:xfrm>
            <a:off x="6391275" y="819150"/>
            <a:ext cx="2752725" cy="115888"/>
          </a:xfrm>
          <a:prstGeom prst="rect">
            <a:avLst/>
          </a:prstGeom>
          <a:solidFill>
            <a:srgbClr val="80379B"/>
          </a:solidFill>
          <a:ln w="9525">
            <a:noFill/>
            <a:miter lim="800000"/>
            <a:headEnd/>
            <a:tailEnd/>
          </a:ln>
          <a:effectLst/>
        </p:spPr>
        <p:txBody>
          <a:bodyPr wrap="none" anchor="ctr"/>
          <a:lstStyle/>
          <a:p>
            <a:pPr algn="r">
              <a:defRPr/>
            </a:pPr>
            <a:endParaRPr lang="cs-CZ">
              <a:solidFill>
                <a:srgbClr val="000000"/>
              </a:solidFill>
              <a:cs typeface="Arial" charset="0"/>
            </a:endParaRPr>
          </a:p>
        </p:txBody>
      </p:sp>
    </p:spTree>
    <p:extLst>
      <p:ext uri="{BB962C8B-B14F-4D97-AF65-F5344CB8AC3E}">
        <p14:creationId xmlns:p14="http://schemas.microsoft.com/office/powerpoint/2010/main" val="3544993937"/>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Trebuchet MS" pitchFamily="34" charset="0"/>
        </a:defRPr>
      </a:lvl2pPr>
      <a:lvl3pPr algn="l" rtl="0" eaLnBrk="0" fontAlgn="base" hangingPunct="0">
        <a:spcBef>
          <a:spcPct val="0"/>
        </a:spcBef>
        <a:spcAft>
          <a:spcPct val="0"/>
        </a:spcAft>
        <a:defRPr sz="3200">
          <a:solidFill>
            <a:schemeClr val="tx1"/>
          </a:solidFill>
          <a:latin typeface="Trebuchet MS" pitchFamily="34" charset="0"/>
        </a:defRPr>
      </a:lvl3pPr>
      <a:lvl4pPr algn="l" rtl="0" eaLnBrk="0" fontAlgn="base" hangingPunct="0">
        <a:spcBef>
          <a:spcPct val="0"/>
        </a:spcBef>
        <a:spcAft>
          <a:spcPct val="0"/>
        </a:spcAft>
        <a:defRPr sz="3200">
          <a:solidFill>
            <a:schemeClr val="tx1"/>
          </a:solidFill>
          <a:latin typeface="Trebuchet MS" pitchFamily="34" charset="0"/>
        </a:defRPr>
      </a:lvl4pPr>
      <a:lvl5pPr algn="l" rtl="0" eaLnBrk="0" fontAlgn="base" hangingPunct="0">
        <a:spcBef>
          <a:spcPct val="0"/>
        </a:spcBef>
        <a:spcAft>
          <a:spcPct val="0"/>
        </a:spcAft>
        <a:defRPr sz="3200">
          <a:solidFill>
            <a:schemeClr val="tx1"/>
          </a:solidFill>
          <a:latin typeface="Trebuchet MS" pitchFamily="34" charset="0"/>
        </a:defRPr>
      </a:lvl5pPr>
      <a:lvl6pPr marL="457200" algn="l" rtl="0" fontAlgn="base">
        <a:spcBef>
          <a:spcPct val="0"/>
        </a:spcBef>
        <a:spcAft>
          <a:spcPct val="0"/>
        </a:spcAft>
        <a:defRPr sz="3200">
          <a:solidFill>
            <a:schemeClr val="tx1"/>
          </a:solidFill>
          <a:latin typeface="Trebuchet MS" pitchFamily="34" charset="0"/>
        </a:defRPr>
      </a:lvl6pPr>
      <a:lvl7pPr marL="914400" algn="l" rtl="0" fontAlgn="base">
        <a:spcBef>
          <a:spcPct val="0"/>
        </a:spcBef>
        <a:spcAft>
          <a:spcPct val="0"/>
        </a:spcAft>
        <a:defRPr sz="3200">
          <a:solidFill>
            <a:schemeClr val="tx1"/>
          </a:solidFill>
          <a:latin typeface="Trebuchet MS" pitchFamily="34" charset="0"/>
        </a:defRPr>
      </a:lvl7pPr>
      <a:lvl8pPr marL="1371600" algn="l" rtl="0" fontAlgn="base">
        <a:spcBef>
          <a:spcPct val="0"/>
        </a:spcBef>
        <a:spcAft>
          <a:spcPct val="0"/>
        </a:spcAft>
        <a:defRPr sz="3200">
          <a:solidFill>
            <a:schemeClr val="tx1"/>
          </a:solidFill>
          <a:latin typeface="Trebuchet MS" pitchFamily="34" charset="0"/>
        </a:defRPr>
      </a:lvl8pPr>
      <a:lvl9pPr marL="1828800" algn="l" rtl="0" fontAlgn="base">
        <a:spcBef>
          <a:spcPct val="0"/>
        </a:spcBef>
        <a:spcAft>
          <a:spcPct val="0"/>
        </a:spcAft>
        <a:defRPr sz="3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A9AAAE"/>
        </a:buClr>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9AAAE"/>
        </a:buClr>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A9AAAE"/>
        </a:buClr>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A9AAAE"/>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A9AAA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4.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4.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6"/>
          <p:cNvSpPr>
            <a:spLocks noGrp="1" noChangeArrowheads="1"/>
          </p:cNvSpPr>
          <p:nvPr>
            <p:ph type="title"/>
          </p:nvPr>
        </p:nvSpPr>
        <p:spPr/>
        <p:txBody>
          <a:bodyPr/>
          <a:lstStyle/>
          <a:p>
            <a:pPr algn="ctr" eaLnBrk="1" hangingPunct="1"/>
            <a:r>
              <a:rPr lang="cs-CZ" dirty="0" smtClean="0"/>
              <a:t>Mediální právo </a:t>
            </a:r>
            <a:br>
              <a:rPr lang="cs-CZ" dirty="0" smtClean="0"/>
            </a:br>
            <a:r>
              <a:rPr lang="cs-CZ" smtClean="0"/>
              <a:t/>
            </a:r>
            <a:br>
              <a:rPr lang="cs-CZ" smtClean="0"/>
            </a:br>
            <a:r>
              <a:rPr lang="cs-CZ" smtClean="0"/>
              <a:t>XII.</a:t>
            </a:r>
            <a:endParaRPr lang="cs-CZ"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Zástupný symbol pro číslo snímku 4"/>
          <p:cNvSpPr>
            <a:spLocks noGrp="1"/>
          </p:cNvSpPr>
          <p:nvPr>
            <p:ph type="sldNum" sz="quarter" idx="11"/>
          </p:nvPr>
        </p:nvSpPr>
        <p:spPr/>
        <p:txBody>
          <a:bodyPr/>
          <a:lstStyle/>
          <a:p>
            <a:fld id="{25F2A5A4-9148-4935-B8A6-5E91629EF928}" type="slidenum">
              <a:rPr lang="cs-CZ"/>
              <a:pPr/>
              <a:t>10</a:t>
            </a:fld>
            <a:endParaRPr lang="cs-CZ"/>
          </a:p>
        </p:txBody>
      </p:sp>
      <p:sp>
        <p:nvSpPr>
          <p:cNvPr id="284674" name="Rectangle 2"/>
          <p:cNvSpPr>
            <a:spLocks noGrp="1" noChangeArrowheads="1"/>
          </p:cNvSpPr>
          <p:nvPr>
            <p:ph type="title"/>
          </p:nvPr>
        </p:nvSpPr>
        <p:spPr>
          <a:xfrm>
            <a:off x="1619250" y="1125538"/>
            <a:ext cx="6929438" cy="647700"/>
          </a:xfrm>
        </p:spPr>
        <p:txBody>
          <a:bodyPr/>
          <a:lstStyle/>
          <a:p>
            <a:r>
              <a:rPr lang="cs-CZ"/>
              <a:t>Česká tisková kancelář</a:t>
            </a:r>
          </a:p>
        </p:txBody>
      </p:sp>
      <p:sp>
        <p:nvSpPr>
          <p:cNvPr id="284675" name="Rectangle 3"/>
          <p:cNvSpPr>
            <a:spLocks noGrp="1" noChangeArrowheads="1"/>
          </p:cNvSpPr>
          <p:nvPr>
            <p:ph type="body" idx="1"/>
          </p:nvPr>
        </p:nvSpPr>
        <p:spPr/>
        <p:txBody>
          <a:bodyPr/>
          <a:lstStyle/>
          <a:p>
            <a:r>
              <a:rPr lang="cs-CZ" sz="2000">
                <a:latin typeface="Syntax LT CE" pitchFamily="34" charset="0"/>
              </a:rPr>
              <a:t>Zřízena zákonem (zákon č. 517/1992 Sb., o České tiskové kanceláři)</a:t>
            </a:r>
          </a:p>
          <a:p>
            <a:pPr algn="just"/>
            <a:r>
              <a:rPr lang="cs-CZ" sz="2000">
                <a:latin typeface="Syntax LT CE" pitchFamily="34" charset="0"/>
              </a:rPr>
              <a:t>Zanikne převodem všech majetkových práv na jiný právní subjekt zvláštním zákonem nebo postupem podle zvláštního zákona</a:t>
            </a:r>
          </a:p>
          <a:p>
            <a:pPr algn="just"/>
            <a:r>
              <a:rPr lang="cs-CZ" sz="2000">
                <a:latin typeface="Syntax LT CE" pitchFamily="34" charset="0"/>
              </a:rPr>
              <a:t>Zvláštní právnická osoba</a:t>
            </a:r>
          </a:p>
          <a:p>
            <a:pPr algn="just"/>
            <a:r>
              <a:rPr lang="cs-CZ" sz="2000">
                <a:latin typeface="Syntax LT CE" pitchFamily="34" charset="0"/>
              </a:rPr>
              <a:t>Ekonomicky nezávislá na státu</a:t>
            </a:r>
          </a:p>
          <a:p>
            <a:pPr algn="just"/>
            <a:r>
              <a:rPr lang="cs-CZ" sz="2000">
                <a:latin typeface="Syntax LT CE" pitchFamily="34" charset="0"/>
              </a:rPr>
              <a:t>Může podnikat, pokud to neohrozí její činnost</a:t>
            </a:r>
          </a:p>
          <a:p>
            <a:pPr algn="just"/>
            <a:r>
              <a:rPr lang="cs-CZ" sz="2000">
                <a:latin typeface="Syntax LT CE" pitchFamily="34" charset="0"/>
              </a:rPr>
              <a:t>Statutárním orgánem je ředitel</a:t>
            </a:r>
          </a:p>
        </p:txBody>
      </p:sp>
      <p:pic>
        <p:nvPicPr>
          <p:cNvPr id="2846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64" y="908720"/>
            <a:ext cx="138112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4677" name="Picture 5" descr="CTK I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463" y="4149725"/>
            <a:ext cx="3067050" cy="2524125"/>
          </a:xfrm>
          <a:prstGeom prst="rect">
            <a:avLst/>
          </a:prstGeom>
          <a:noFill/>
          <a:extLst>
            <a:ext uri="{909E8E84-426E-40DD-AFC4-6F175D3DCCD1}">
              <a14:hiddenFill xmlns:a14="http://schemas.microsoft.com/office/drawing/2010/main">
                <a:solidFill>
                  <a:srgbClr val="FFFFFF"/>
                </a:solidFill>
              </a14:hiddenFill>
            </a:ext>
          </a:extLst>
        </p:spPr>
      </p:pic>
      <p:sp>
        <p:nvSpPr>
          <p:cNvPr id="284678" name="Text Box 6"/>
          <p:cNvSpPr txBox="1">
            <a:spLocks noChangeArrowheads="1"/>
          </p:cNvSpPr>
          <p:nvPr/>
        </p:nvSpPr>
        <p:spPr bwMode="auto">
          <a:xfrm>
            <a:off x="376238" y="4581525"/>
            <a:ext cx="3979862" cy="1493838"/>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r>
              <a:rPr lang="cs-CZ" sz="1800">
                <a:latin typeface="Syntax LT CE" pitchFamily="34" charset="0"/>
              </a:rPr>
              <a:t>Tisková kancelář může dostat účelovou dotaci ze státního rozpočtu České republiky, která však nemůže být poskytnuta na krytí ztráty z hospodaření.</a:t>
            </a:r>
          </a:p>
        </p:txBody>
      </p:sp>
      <p:sp>
        <p:nvSpPr>
          <p:cNvPr id="284679" name="Freeform 7"/>
          <p:cNvSpPr>
            <a:spLocks/>
          </p:cNvSpPr>
          <p:nvPr/>
        </p:nvSpPr>
        <p:spPr bwMode="auto">
          <a:xfrm>
            <a:off x="203200" y="3573463"/>
            <a:ext cx="338138" cy="922337"/>
          </a:xfrm>
          <a:custGeom>
            <a:avLst/>
            <a:gdLst>
              <a:gd name="T0" fmla="*/ 213 w 213"/>
              <a:gd name="T1" fmla="*/ 0 h 581"/>
              <a:gd name="T2" fmla="*/ 2 w 213"/>
              <a:gd name="T3" fmla="*/ 238 h 581"/>
              <a:gd name="T4" fmla="*/ 202 w 213"/>
              <a:gd name="T5" fmla="*/ 581 h 581"/>
            </a:gdLst>
            <a:ahLst/>
            <a:cxnLst>
              <a:cxn ang="0">
                <a:pos x="T0" y="T1"/>
              </a:cxn>
              <a:cxn ang="0">
                <a:pos x="T2" y="T3"/>
              </a:cxn>
              <a:cxn ang="0">
                <a:pos x="T4" y="T5"/>
              </a:cxn>
            </a:cxnLst>
            <a:rect l="0" t="0" r="r" b="b"/>
            <a:pathLst>
              <a:path w="213" h="581">
                <a:moveTo>
                  <a:pt x="213" y="0"/>
                </a:moveTo>
                <a:cubicBezTo>
                  <a:pt x="178" y="40"/>
                  <a:pt x="4" y="141"/>
                  <a:pt x="2" y="238"/>
                </a:cubicBezTo>
                <a:cubicBezTo>
                  <a:pt x="0" y="335"/>
                  <a:pt x="160" y="510"/>
                  <a:pt x="202" y="581"/>
                </a:cubicBezTo>
              </a:path>
            </a:pathLst>
          </a:custGeom>
          <a:noFill/>
          <a:ln w="28575" cap="flat" cmpd="sng">
            <a:solidFill>
              <a:schemeClr val="tx2"/>
            </a:solidFill>
            <a:prstDash val="solid"/>
            <a:miter lim="800000"/>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
        <p:nvSpPr>
          <p:cNvPr id="284680" name="Freeform 8"/>
          <p:cNvSpPr>
            <a:spLocks/>
          </p:cNvSpPr>
          <p:nvPr/>
        </p:nvSpPr>
        <p:spPr bwMode="auto">
          <a:xfrm>
            <a:off x="4005263" y="3189288"/>
            <a:ext cx="3157537" cy="949325"/>
          </a:xfrm>
          <a:custGeom>
            <a:avLst/>
            <a:gdLst>
              <a:gd name="T0" fmla="*/ 0 w 1989"/>
              <a:gd name="T1" fmla="*/ 0 h 598"/>
              <a:gd name="T2" fmla="*/ 1927 w 1989"/>
              <a:gd name="T3" fmla="*/ 213 h 598"/>
              <a:gd name="T4" fmla="*/ 1945 w 1989"/>
              <a:gd name="T5" fmla="*/ 598 h 598"/>
            </a:gdLst>
            <a:ahLst/>
            <a:cxnLst>
              <a:cxn ang="0">
                <a:pos x="T0" y="T1"/>
              </a:cxn>
              <a:cxn ang="0">
                <a:pos x="T2" y="T3"/>
              </a:cxn>
              <a:cxn ang="0">
                <a:pos x="T4" y="T5"/>
              </a:cxn>
            </a:cxnLst>
            <a:rect l="0" t="0" r="r" b="b"/>
            <a:pathLst>
              <a:path w="1989" h="598">
                <a:moveTo>
                  <a:pt x="0" y="0"/>
                </a:moveTo>
                <a:cubicBezTo>
                  <a:pt x="320" y="35"/>
                  <a:pt x="1735" y="14"/>
                  <a:pt x="1927" y="213"/>
                </a:cubicBezTo>
                <a:cubicBezTo>
                  <a:pt x="1989" y="412"/>
                  <a:pt x="1941" y="518"/>
                  <a:pt x="1945" y="598"/>
                </a:cubicBezTo>
              </a:path>
            </a:pathLst>
          </a:custGeom>
          <a:noFill/>
          <a:ln w="19050" cap="flat" cmpd="sng">
            <a:solidFill>
              <a:schemeClr val="tx2"/>
            </a:solidFill>
            <a:prstDash val="solid"/>
            <a:miter lim="800000"/>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cs-CZ"/>
          </a:p>
        </p:txBody>
      </p:sp>
    </p:spTree>
    <p:extLst>
      <p:ext uri="{BB962C8B-B14F-4D97-AF65-F5344CB8AC3E}">
        <p14:creationId xmlns:p14="http://schemas.microsoft.com/office/powerpoint/2010/main" val="3185751260"/>
      </p:ext>
    </p:extLst>
  </p:cSld>
  <p:clrMapOvr>
    <a:masterClrMapping/>
  </p:clrMapOvr>
  <p:transition spd="med">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84674"/>
                                        </p:tgtEl>
                                        <p:attrNameLst>
                                          <p:attrName>style.visibility</p:attrName>
                                        </p:attrNameLst>
                                      </p:cBhvr>
                                      <p:to>
                                        <p:strVal val="visible"/>
                                      </p:to>
                                    </p:set>
                                    <p:animEffect transition="in" filter="fade">
                                      <p:cBhvr>
                                        <p:cTn id="7" dur="2000"/>
                                        <p:tgtEl>
                                          <p:spTgt spid="284674"/>
                                        </p:tgtEl>
                                      </p:cBhvr>
                                    </p:animEffect>
                                  </p:childTnLst>
                                </p:cTn>
                              </p:par>
                              <p:par>
                                <p:cTn id="8" presetID="2" presetClass="entr" presetSubtype="8" fill="hold" nodeType="withEffect">
                                  <p:stCondLst>
                                    <p:cond delay="0"/>
                                  </p:stCondLst>
                                  <p:childTnLst>
                                    <p:set>
                                      <p:cBhvr>
                                        <p:cTn id="9" dur="1" fill="hold">
                                          <p:stCondLst>
                                            <p:cond delay="0"/>
                                          </p:stCondLst>
                                        </p:cTn>
                                        <p:tgtEl>
                                          <p:spTgt spid="284676"/>
                                        </p:tgtEl>
                                        <p:attrNameLst>
                                          <p:attrName>style.visibility</p:attrName>
                                        </p:attrNameLst>
                                      </p:cBhvr>
                                      <p:to>
                                        <p:strVal val="visible"/>
                                      </p:to>
                                    </p:set>
                                    <p:anim calcmode="lin" valueType="num">
                                      <p:cBhvr additive="base">
                                        <p:cTn id="10" dur="500" fill="hold"/>
                                        <p:tgtEl>
                                          <p:spTgt spid="284676"/>
                                        </p:tgtEl>
                                        <p:attrNameLst>
                                          <p:attrName>ppt_x</p:attrName>
                                        </p:attrNameLst>
                                      </p:cBhvr>
                                      <p:tavLst>
                                        <p:tav tm="0">
                                          <p:val>
                                            <p:strVal val="0-#ppt_w/2"/>
                                          </p:val>
                                        </p:tav>
                                        <p:tav tm="100000">
                                          <p:val>
                                            <p:strVal val="#ppt_x"/>
                                          </p:val>
                                        </p:tav>
                                      </p:tavLst>
                                    </p:anim>
                                    <p:anim calcmode="lin" valueType="num">
                                      <p:cBhvr additive="base">
                                        <p:cTn id="11" dur="500" fill="hold"/>
                                        <p:tgtEl>
                                          <p:spTgt spid="284676"/>
                                        </p:tgtEl>
                                        <p:attrNameLst>
                                          <p:attrName>ppt_y</p:attrName>
                                        </p:attrNameLst>
                                      </p:cBhvr>
                                      <p:tavLst>
                                        <p:tav tm="0">
                                          <p:val>
                                            <p:strVal val="#ppt_y"/>
                                          </p:val>
                                        </p:tav>
                                        <p:tav tm="100000">
                                          <p:val>
                                            <p:strVal val="#ppt_y"/>
                                          </p:val>
                                        </p:tav>
                                      </p:tavLst>
                                    </p:anim>
                                  </p:childTnLst>
                                </p:cTn>
                              </p:par>
                            </p:childTnLst>
                          </p:cTn>
                        </p:par>
                        <p:par>
                          <p:cTn id="12" fill="hold" nodeType="afterGroup">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284675">
                                            <p:txEl>
                                              <p:pRg st="0" end="0"/>
                                            </p:txEl>
                                          </p:spTgt>
                                        </p:tgtEl>
                                        <p:attrNameLst>
                                          <p:attrName>style.visibility</p:attrName>
                                        </p:attrNameLst>
                                      </p:cBhvr>
                                      <p:to>
                                        <p:strVal val="visible"/>
                                      </p:to>
                                    </p:set>
                                    <p:animEffect transition="in" filter="fade">
                                      <p:cBhvr>
                                        <p:cTn id="15" dur="1000"/>
                                        <p:tgtEl>
                                          <p:spTgt spid="284675">
                                            <p:txEl>
                                              <p:pRg st="0" end="0"/>
                                            </p:txEl>
                                          </p:spTgt>
                                        </p:tgtEl>
                                      </p:cBhvr>
                                    </p:animEffect>
                                  </p:childTnLst>
                                </p:cTn>
                              </p:par>
                            </p:childTnLst>
                          </p:cTn>
                        </p:par>
                        <p:par>
                          <p:cTn id="16" fill="hold" nodeType="afterGroup">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284675">
                                            <p:txEl>
                                              <p:pRg st="1" end="1"/>
                                            </p:txEl>
                                          </p:spTgt>
                                        </p:tgtEl>
                                        <p:attrNameLst>
                                          <p:attrName>style.visibility</p:attrName>
                                        </p:attrNameLst>
                                      </p:cBhvr>
                                      <p:to>
                                        <p:strVal val="visible"/>
                                      </p:to>
                                    </p:set>
                                    <p:animEffect transition="in" filter="fade">
                                      <p:cBhvr>
                                        <p:cTn id="19" dur="1000"/>
                                        <p:tgtEl>
                                          <p:spTgt spid="284675">
                                            <p:txEl>
                                              <p:pRg st="1" end="1"/>
                                            </p:txEl>
                                          </p:spTgt>
                                        </p:tgtEl>
                                      </p:cBhvr>
                                    </p:animEffect>
                                  </p:childTnLst>
                                </p:cTn>
                              </p:par>
                            </p:childTnLst>
                          </p:cTn>
                        </p:par>
                        <p:par>
                          <p:cTn id="20" fill="hold" nodeType="afterGroup">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284675">
                                            <p:txEl>
                                              <p:pRg st="2" end="2"/>
                                            </p:txEl>
                                          </p:spTgt>
                                        </p:tgtEl>
                                        <p:attrNameLst>
                                          <p:attrName>style.visibility</p:attrName>
                                        </p:attrNameLst>
                                      </p:cBhvr>
                                      <p:to>
                                        <p:strVal val="visible"/>
                                      </p:to>
                                    </p:set>
                                    <p:animEffect transition="in" filter="fade">
                                      <p:cBhvr>
                                        <p:cTn id="23" dur="1000"/>
                                        <p:tgtEl>
                                          <p:spTgt spid="284675">
                                            <p:txEl>
                                              <p:pRg st="2" end="2"/>
                                            </p:txEl>
                                          </p:spTgt>
                                        </p:tgtEl>
                                      </p:cBhvr>
                                    </p:animEffect>
                                  </p:childTnLst>
                                </p:cTn>
                              </p:par>
                            </p:childTnLst>
                          </p:cTn>
                        </p:par>
                        <p:par>
                          <p:cTn id="24" fill="hold" nodeType="afterGroup">
                            <p:stCondLst>
                              <p:cond delay="5000"/>
                            </p:stCondLst>
                            <p:childTnLst>
                              <p:par>
                                <p:cTn id="25" presetID="10" presetClass="entr" presetSubtype="0" fill="hold" grpId="0" nodeType="afterEffect">
                                  <p:stCondLst>
                                    <p:cond delay="0"/>
                                  </p:stCondLst>
                                  <p:childTnLst>
                                    <p:set>
                                      <p:cBhvr>
                                        <p:cTn id="26" dur="1" fill="hold">
                                          <p:stCondLst>
                                            <p:cond delay="0"/>
                                          </p:stCondLst>
                                        </p:cTn>
                                        <p:tgtEl>
                                          <p:spTgt spid="284680"/>
                                        </p:tgtEl>
                                        <p:attrNameLst>
                                          <p:attrName>style.visibility</p:attrName>
                                        </p:attrNameLst>
                                      </p:cBhvr>
                                      <p:to>
                                        <p:strVal val="visible"/>
                                      </p:to>
                                    </p:set>
                                    <p:animEffect transition="in" filter="fade">
                                      <p:cBhvr>
                                        <p:cTn id="27" dur="1000"/>
                                        <p:tgtEl>
                                          <p:spTgt spid="284680"/>
                                        </p:tgtEl>
                                      </p:cBhvr>
                                    </p:animEffect>
                                  </p:childTnLst>
                                </p:cTn>
                              </p:par>
                            </p:childTnLst>
                          </p:cTn>
                        </p:par>
                        <p:par>
                          <p:cTn id="28" fill="hold" nodeType="afterGroup">
                            <p:stCondLst>
                              <p:cond delay="6000"/>
                            </p:stCondLst>
                            <p:childTnLst>
                              <p:par>
                                <p:cTn id="29" presetID="10" presetClass="entr" presetSubtype="0" fill="hold" nodeType="afterEffect">
                                  <p:stCondLst>
                                    <p:cond delay="0"/>
                                  </p:stCondLst>
                                  <p:childTnLst>
                                    <p:set>
                                      <p:cBhvr>
                                        <p:cTn id="30" dur="1" fill="hold">
                                          <p:stCondLst>
                                            <p:cond delay="0"/>
                                          </p:stCondLst>
                                        </p:cTn>
                                        <p:tgtEl>
                                          <p:spTgt spid="284677"/>
                                        </p:tgtEl>
                                        <p:attrNameLst>
                                          <p:attrName>style.visibility</p:attrName>
                                        </p:attrNameLst>
                                      </p:cBhvr>
                                      <p:to>
                                        <p:strVal val="visible"/>
                                      </p:to>
                                    </p:set>
                                    <p:animEffect transition="in" filter="fade">
                                      <p:cBhvr>
                                        <p:cTn id="31" dur="1000"/>
                                        <p:tgtEl>
                                          <p:spTgt spid="284677"/>
                                        </p:tgtEl>
                                      </p:cBhvr>
                                    </p:animEffect>
                                  </p:childTnLst>
                                </p:cTn>
                              </p:par>
                            </p:childTnLst>
                          </p:cTn>
                        </p:par>
                        <p:par>
                          <p:cTn id="32" fill="hold" nodeType="afterGroup">
                            <p:stCondLst>
                              <p:cond delay="7000"/>
                            </p:stCondLst>
                            <p:childTnLst>
                              <p:par>
                                <p:cTn id="33" presetID="10" presetClass="entr" presetSubtype="0" fill="hold" grpId="0" nodeType="afterEffect">
                                  <p:stCondLst>
                                    <p:cond delay="0"/>
                                  </p:stCondLst>
                                  <p:childTnLst>
                                    <p:set>
                                      <p:cBhvr>
                                        <p:cTn id="34" dur="1" fill="hold">
                                          <p:stCondLst>
                                            <p:cond delay="0"/>
                                          </p:stCondLst>
                                        </p:cTn>
                                        <p:tgtEl>
                                          <p:spTgt spid="284675">
                                            <p:txEl>
                                              <p:pRg st="3" end="3"/>
                                            </p:txEl>
                                          </p:spTgt>
                                        </p:tgtEl>
                                        <p:attrNameLst>
                                          <p:attrName>style.visibility</p:attrName>
                                        </p:attrNameLst>
                                      </p:cBhvr>
                                      <p:to>
                                        <p:strVal val="visible"/>
                                      </p:to>
                                    </p:set>
                                    <p:animEffect transition="in" filter="fade">
                                      <p:cBhvr>
                                        <p:cTn id="35" dur="1000"/>
                                        <p:tgtEl>
                                          <p:spTgt spid="284675">
                                            <p:txEl>
                                              <p:pRg st="3" end="3"/>
                                            </p:txEl>
                                          </p:spTgt>
                                        </p:tgtEl>
                                      </p:cBhvr>
                                    </p:animEffect>
                                  </p:childTnLst>
                                </p:cTn>
                              </p:par>
                            </p:childTnLst>
                          </p:cTn>
                        </p:par>
                        <p:par>
                          <p:cTn id="36" fill="hold" nodeType="afterGroup">
                            <p:stCondLst>
                              <p:cond delay="8000"/>
                            </p:stCondLst>
                            <p:childTnLst>
                              <p:par>
                                <p:cTn id="37" presetID="10" presetClass="entr" presetSubtype="0" fill="hold" grpId="0" nodeType="afterEffect">
                                  <p:stCondLst>
                                    <p:cond delay="0"/>
                                  </p:stCondLst>
                                  <p:childTnLst>
                                    <p:set>
                                      <p:cBhvr>
                                        <p:cTn id="38" dur="1" fill="hold">
                                          <p:stCondLst>
                                            <p:cond delay="0"/>
                                          </p:stCondLst>
                                        </p:cTn>
                                        <p:tgtEl>
                                          <p:spTgt spid="284679"/>
                                        </p:tgtEl>
                                        <p:attrNameLst>
                                          <p:attrName>style.visibility</p:attrName>
                                        </p:attrNameLst>
                                      </p:cBhvr>
                                      <p:to>
                                        <p:strVal val="visible"/>
                                      </p:to>
                                    </p:set>
                                    <p:animEffect transition="in" filter="fade">
                                      <p:cBhvr>
                                        <p:cTn id="39" dur="1000"/>
                                        <p:tgtEl>
                                          <p:spTgt spid="284679"/>
                                        </p:tgtEl>
                                      </p:cBhvr>
                                    </p:animEffect>
                                  </p:childTnLst>
                                </p:cTn>
                              </p:par>
                            </p:childTnLst>
                          </p:cTn>
                        </p:par>
                        <p:par>
                          <p:cTn id="40" fill="hold" nodeType="afterGroup">
                            <p:stCondLst>
                              <p:cond delay="9000"/>
                            </p:stCondLst>
                            <p:childTnLst>
                              <p:par>
                                <p:cTn id="41" presetID="10" presetClass="entr" presetSubtype="0" fill="hold" grpId="0" nodeType="afterEffect">
                                  <p:stCondLst>
                                    <p:cond delay="0"/>
                                  </p:stCondLst>
                                  <p:childTnLst>
                                    <p:set>
                                      <p:cBhvr>
                                        <p:cTn id="42" dur="1" fill="hold">
                                          <p:stCondLst>
                                            <p:cond delay="0"/>
                                          </p:stCondLst>
                                        </p:cTn>
                                        <p:tgtEl>
                                          <p:spTgt spid="284678"/>
                                        </p:tgtEl>
                                        <p:attrNameLst>
                                          <p:attrName>style.visibility</p:attrName>
                                        </p:attrNameLst>
                                      </p:cBhvr>
                                      <p:to>
                                        <p:strVal val="visible"/>
                                      </p:to>
                                    </p:set>
                                    <p:animEffect transition="in" filter="fade">
                                      <p:cBhvr>
                                        <p:cTn id="43" dur="1000"/>
                                        <p:tgtEl>
                                          <p:spTgt spid="284678"/>
                                        </p:tgtEl>
                                      </p:cBhvr>
                                    </p:animEffect>
                                  </p:childTnLst>
                                </p:cTn>
                              </p:par>
                            </p:childTnLst>
                          </p:cTn>
                        </p:par>
                        <p:par>
                          <p:cTn id="44" fill="hold" nodeType="afterGroup">
                            <p:stCondLst>
                              <p:cond delay="10000"/>
                            </p:stCondLst>
                            <p:childTnLst>
                              <p:par>
                                <p:cTn id="45" presetID="10" presetClass="entr" presetSubtype="0" fill="hold" grpId="0" nodeType="afterEffect">
                                  <p:stCondLst>
                                    <p:cond delay="0"/>
                                  </p:stCondLst>
                                  <p:childTnLst>
                                    <p:set>
                                      <p:cBhvr>
                                        <p:cTn id="46" dur="1" fill="hold">
                                          <p:stCondLst>
                                            <p:cond delay="0"/>
                                          </p:stCondLst>
                                        </p:cTn>
                                        <p:tgtEl>
                                          <p:spTgt spid="284675">
                                            <p:txEl>
                                              <p:pRg st="4" end="4"/>
                                            </p:txEl>
                                          </p:spTgt>
                                        </p:tgtEl>
                                        <p:attrNameLst>
                                          <p:attrName>style.visibility</p:attrName>
                                        </p:attrNameLst>
                                      </p:cBhvr>
                                      <p:to>
                                        <p:strVal val="visible"/>
                                      </p:to>
                                    </p:set>
                                    <p:animEffect transition="in" filter="fade">
                                      <p:cBhvr>
                                        <p:cTn id="47" dur="1000"/>
                                        <p:tgtEl>
                                          <p:spTgt spid="284675">
                                            <p:txEl>
                                              <p:pRg st="4" end="4"/>
                                            </p:txEl>
                                          </p:spTgt>
                                        </p:tgtEl>
                                      </p:cBhvr>
                                    </p:animEffect>
                                  </p:childTnLst>
                                </p:cTn>
                              </p:par>
                            </p:childTnLst>
                          </p:cTn>
                        </p:par>
                        <p:par>
                          <p:cTn id="48" fill="hold" nodeType="afterGroup">
                            <p:stCondLst>
                              <p:cond delay="11000"/>
                            </p:stCondLst>
                            <p:childTnLst>
                              <p:par>
                                <p:cTn id="49" presetID="10" presetClass="entr" presetSubtype="0" fill="hold" grpId="0" nodeType="afterEffect">
                                  <p:stCondLst>
                                    <p:cond delay="0"/>
                                  </p:stCondLst>
                                  <p:childTnLst>
                                    <p:set>
                                      <p:cBhvr>
                                        <p:cTn id="50" dur="1" fill="hold">
                                          <p:stCondLst>
                                            <p:cond delay="0"/>
                                          </p:stCondLst>
                                        </p:cTn>
                                        <p:tgtEl>
                                          <p:spTgt spid="284675">
                                            <p:txEl>
                                              <p:pRg st="5" end="5"/>
                                            </p:txEl>
                                          </p:spTgt>
                                        </p:tgtEl>
                                        <p:attrNameLst>
                                          <p:attrName>style.visibility</p:attrName>
                                        </p:attrNameLst>
                                      </p:cBhvr>
                                      <p:to>
                                        <p:strVal val="visible"/>
                                      </p:to>
                                    </p:set>
                                    <p:animEffect transition="in" filter="fade">
                                      <p:cBhvr>
                                        <p:cTn id="51" dur="1000"/>
                                        <p:tgtEl>
                                          <p:spTgt spid="2846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4" grpId="0"/>
      <p:bldP spid="284675" grpId="0" build="p"/>
      <p:bldP spid="284678" grpId="0" animBg="1"/>
      <p:bldP spid="284679" grpId="0" animBg="1"/>
      <p:bldP spid="284680"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Zástupný symbol pro číslo snímku 4"/>
          <p:cNvSpPr>
            <a:spLocks noGrp="1"/>
          </p:cNvSpPr>
          <p:nvPr>
            <p:ph type="sldNum" sz="quarter" idx="11"/>
          </p:nvPr>
        </p:nvSpPr>
        <p:spPr/>
        <p:txBody>
          <a:bodyPr/>
          <a:lstStyle/>
          <a:p>
            <a:fld id="{B7681A0E-86AB-43ED-8301-C2319A2764D0}" type="slidenum">
              <a:rPr lang="cs-CZ"/>
              <a:pPr/>
              <a:t>11</a:t>
            </a:fld>
            <a:endParaRPr lang="cs-CZ"/>
          </a:p>
        </p:txBody>
      </p:sp>
      <p:sp>
        <p:nvSpPr>
          <p:cNvPr id="285698" name="Rectangle 2"/>
          <p:cNvSpPr>
            <a:spLocks noGrp="1" noChangeArrowheads="1"/>
          </p:cNvSpPr>
          <p:nvPr>
            <p:ph type="body" idx="1"/>
          </p:nvPr>
        </p:nvSpPr>
        <p:spPr>
          <a:xfrm>
            <a:off x="457200" y="1052513"/>
            <a:ext cx="8229600" cy="5586412"/>
          </a:xfrm>
        </p:spPr>
        <p:txBody>
          <a:bodyPr/>
          <a:lstStyle/>
          <a:p>
            <a:pPr algn="just">
              <a:lnSpc>
                <a:spcPct val="80000"/>
              </a:lnSpc>
            </a:pPr>
            <a:r>
              <a:rPr lang="cs-CZ" sz="2000" b="1" u="sng">
                <a:latin typeface="Syntax LT CE" pitchFamily="34" charset="0"/>
              </a:rPr>
              <a:t>POSLÁNÍ</a:t>
            </a:r>
            <a:r>
              <a:rPr lang="cs-CZ" sz="2000">
                <a:latin typeface="Syntax LT CE" pitchFamily="34" charset="0"/>
              </a:rPr>
              <a:t>: poskytovat </a:t>
            </a:r>
            <a:r>
              <a:rPr lang="cs-CZ" sz="2000" b="1" u="sng">
                <a:latin typeface="Syntax LT CE" pitchFamily="34" charset="0"/>
              </a:rPr>
              <a:t>objektivní a všestranné</a:t>
            </a:r>
            <a:r>
              <a:rPr lang="cs-CZ" sz="2000">
                <a:latin typeface="Syntax LT CE" pitchFamily="34" charset="0"/>
              </a:rPr>
              <a:t> informace pro svobodné vytváření názorů</a:t>
            </a:r>
          </a:p>
          <a:p>
            <a:pPr algn="just">
              <a:lnSpc>
                <a:spcPct val="80000"/>
              </a:lnSpc>
            </a:pPr>
            <a:r>
              <a:rPr lang="cs-CZ" sz="2000">
                <a:latin typeface="Syntax LT CE" pitchFamily="34" charset="0"/>
              </a:rPr>
              <a:t>Poskytuje </a:t>
            </a:r>
            <a:r>
              <a:rPr lang="cs-CZ" sz="2000" b="1" u="sng">
                <a:latin typeface="Syntax LT CE" pitchFamily="34" charset="0"/>
              </a:rPr>
              <a:t>službu veřejnosti</a:t>
            </a:r>
            <a:r>
              <a:rPr lang="cs-CZ" sz="2000">
                <a:latin typeface="Syntax LT CE" pitchFamily="34" charset="0"/>
              </a:rPr>
              <a:t> šířením slovního a obrazového zpravodajství z České republiky a ze zahraničí (i do zahraničí)</a:t>
            </a:r>
          </a:p>
          <a:p>
            <a:pPr algn="just">
              <a:lnSpc>
                <a:spcPct val="80000"/>
              </a:lnSpc>
            </a:pPr>
            <a:r>
              <a:rPr lang="cs-CZ" sz="2000">
                <a:latin typeface="Syntax LT CE" pitchFamily="34" charset="0"/>
              </a:rPr>
              <a:t>Za úplatu poskytuje slovní a obrazové zpravodajství ostatním hromadným sdělovacím prostředkům i jiným právnickým a fyzickým osobám</a:t>
            </a:r>
          </a:p>
          <a:p>
            <a:pPr algn="just">
              <a:lnSpc>
                <a:spcPct val="80000"/>
              </a:lnSpc>
            </a:pPr>
            <a:r>
              <a:rPr lang="cs-CZ" sz="2000" b="1">
                <a:latin typeface="Syntax LT CE" pitchFamily="34" charset="0"/>
              </a:rPr>
              <a:t>III. ÚS 433/2000</a:t>
            </a:r>
          </a:p>
          <a:p>
            <a:pPr lvl="1" algn="just">
              <a:lnSpc>
                <a:spcPct val="80000"/>
              </a:lnSpc>
            </a:pPr>
            <a:r>
              <a:rPr lang="cs-CZ" sz="1800">
                <a:latin typeface="Syntax LT CE" pitchFamily="34" charset="0"/>
              </a:rPr>
              <a:t>Veřejná informační služba je jednou z forem podnikatelské činnosti, kterou je ČTK oprávněna vykonávat. Nejde tedy o poskytování objektivních a všestranných informací podle § 2 zákona č. 517/1992 Sb. , ale o činnost jiného charakteru. […] Ze žádného zákona se přitom nedá vyvodit, že by ČTK v rámci své podnikatelské činnosti byla povinna zveřejnit jakoukoli informaci, kterou jí ke zveřejnění někdo předloží. Povinnost ČTK zveřejnit určitou informaci v rámci podnikatelské činnosti vzniká na základě smlouvy, která byla uzavřena mezi ČTK a konkrétním subjektem. Skutečnost, že ČTK někde (např. formou informační brožury) zveřejnila nabídku svých podnikatelských služeb, nelze rovněž považovat za nabídku k uzavření konkrétní smlouvy (ofertu) o zveřejnění určitých informací. Za této situace má ČTK jako podnikatelský subjekt právo nabídku k poskytnutí služby, kterou jí někdo učinil, odmítnout, a takové odmítnutí nelze považovat za porušení základních práv oferenta.</a:t>
            </a:r>
          </a:p>
        </p:txBody>
      </p:sp>
    </p:spTree>
    <p:extLst>
      <p:ext uri="{BB962C8B-B14F-4D97-AF65-F5344CB8AC3E}">
        <p14:creationId xmlns:p14="http://schemas.microsoft.com/office/powerpoint/2010/main" val="333762622"/>
      </p:ext>
    </p:extLst>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4A3DBFEC-344A-45BE-86E2-5C84A52A0D6B}" type="slidenum">
              <a:rPr lang="cs-CZ"/>
              <a:pPr/>
              <a:t>12</a:t>
            </a:fld>
            <a:endParaRPr lang="cs-CZ"/>
          </a:p>
        </p:txBody>
      </p:sp>
      <p:sp>
        <p:nvSpPr>
          <p:cNvPr id="286722" name="Rectangle 2"/>
          <p:cNvSpPr>
            <a:spLocks noGrp="1" noChangeArrowheads="1"/>
          </p:cNvSpPr>
          <p:nvPr>
            <p:ph type="title"/>
          </p:nvPr>
        </p:nvSpPr>
        <p:spPr/>
        <p:txBody>
          <a:bodyPr/>
          <a:lstStyle/>
          <a:p>
            <a:r>
              <a:rPr lang="cs-CZ"/>
              <a:t>Rada tiskové kanceláře</a:t>
            </a:r>
          </a:p>
        </p:txBody>
      </p:sp>
      <p:sp>
        <p:nvSpPr>
          <p:cNvPr id="286723" name="Rectangle 3"/>
          <p:cNvSpPr>
            <a:spLocks noGrp="1" noChangeArrowheads="1"/>
          </p:cNvSpPr>
          <p:nvPr>
            <p:ph type="body" idx="1"/>
          </p:nvPr>
        </p:nvSpPr>
        <p:spPr/>
        <p:txBody>
          <a:bodyPr/>
          <a:lstStyle/>
          <a:p>
            <a:pPr>
              <a:lnSpc>
                <a:spcPct val="90000"/>
              </a:lnSpc>
            </a:pPr>
            <a:r>
              <a:rPr lang="cs-CZ" sz="2000">
                <a:latin typeface="Syntax LT CE" pitchFamily="34" charset="0"/>
              </a:rPr>
              <a:t>7 členů</a:t>
            </a:r>
          </a:p>
          <a:p>
            <a:pPr>
              <a:lnSpc>
                <a:spcPct val="90000"/>
              </a:lnSpc>
            </a:pPr>
            <a:r>
              <a:rPr lang="cs-CZ" sz="2000">
                <a:latin typeface="Syntax LT CE" pitchFamily="34" charset="0"/>
              </a:rPr>
              <a:t>Volí a odvolává Poslanecká sněmovna</a:t>
            </a:r>
          </a:p>
          <a:p>
            <a:pPr>
              <a:lnSpc>
                <a:spcPct val="90000"/>
              </a:lnSpc>
            </a:pPr>
            <a:r>
              <a:rPr lang="cs-CZ" sz="2000">
                <a:latin typeface="Syntax LT CE" pitchFamily="34" charset="0"/>
              </a:rPr>
              <a:t>Funkční období 5 let (nejvíce 2x)</a:t>
            </a:r>
          </a:p>
          <a:p>
            <a:pPr>
              <a:lnSpc>
                <a:spcPct val="90000"/>
              </a:lnSpc>
            </a:pPr>
            <a:r>
              <a:rPr lang="cs-CZ" sz="2000">
                <a:latin typeface="Syntax LT CE" pitchFamily="34" charset="0"/>
              </a:rPr>
              <a:t>Rada volí předsedu</a:t>
            </a:r>
          </a:p>
          <a:p>
            <a:pPr>
              <a:lnSpc>
                <a:spcPct val="90000"/>
              </a:lnSpc>
            </a:pPr>
            <a:r>
              <a:rPr lang="cs-CZ" sz="2000">
                <a:latin typeface="Syntax LT CE" pitchFamily="34" charset="0"/>
              </a:rPr>
              <a:t>Dbá na důsledné plnění poslání tiskové kanceláře</a:t>
            </a:r>
          </a:p>
          <a:p>
            <a:pPr>
              <a:lnSpc>
                <a:spcPct val="90000"/>
              </a:lnSpc>
            </a:pPr>
            <a:r>
              <a:rPr lang="cs-CZ" sz="2000">
                <a:latin typeface="Syntax LT CE" pitchFamily="34" charset="0"/>
              </a:rPr>
              <a:t>Jmenuje a odvolává generálního ředitele</a:t>
            </a:r>
          </a:p>
          <a:p>
            <a:pPr>
              <a:lnSpc>
                <a:spcPct val="90000"/>
              </a:lnSpc>
            </a:pPr>
            <a:r>
              <a:rPr lang="cs-CZ" sz="2000">
                <a:latin typeface="Syntax LT CE" pitchFamily="34" charset="0"/>
              </a:rPr>
              <a:t>Rozhoduje o stížnostech týkajících se ředitele</a:t>
            </a:r>
          </a:p>
          <a:p>
            <a:pPr>
              <a:lnSpc>
                <a:spcPct val="90000"/>
              </a:lnSpc>
            </a:pPr>
            <a:r>
              <a:rPr lang="cs-CZ" sz="2000">
                <a:latin typeface="Syntax LT CE" pitchFamily="34" charset="0"/>
              </a:rPr>
              <a:t>Rozhoduje o stížnostech týkajících se činnosti tiskové kanceláře,</a:t>
            </a:r>
          </a:p>
          <a:p>
            <a:pPr>
              <a:lnSpc>
                <a:spcPct val="90000"/>
              </a:lnSpc>
            </a:pPr>
            <a:r>
              <a:rPr lang="cs-CZ" sz="2000">
                <a:latin typeface="Syntax LT CE" pitchFamily="34" charset="0"/>
              </a:rPr>
              <a:t>Dohlíží na využití účelových dotací (ze státního rozpočtu, nesmí být použita na krytí ztrát)</a:t>
            </a:r>
          </a:p>
        </p:txBody>
      </p:sp>
    </p:spTree>
    <p:extLst>
      <p:ext uri="{BB962C8B-B14F-4D97-AF65-F5344CB8AC3E}">
        <p14:creationId xmlns:p14="http://schemas.microsoft.com/office/powerpoint/2010/main" val="1555965828"/>
      </p:ext>
    </p:extLst>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9C90CCE2-0A5D-4F38-9834-D8D0A3B35273}" type="slidenum">
              <a:rPr lang="cs-CZ"/>
              <a:pPr/>
              <a:t>13</a:t>
            </a:fld>
            <a:endParaRPr lang="cs-CZ"/>
          </a:p>
        </p:txBody>
      </p:sp>
      <p:sp>
        <p:nvSpPr>
          <p:cNvPr id="289794" name="Rectangle 2"/>
          <p:cNvSpPr>
            <a:spLocks noGrp="1" noChangeArrowheads="1"/>
          </p:cNvSpPr>
          <p:nvPr>
            <p:ph type="title"/>
          </p:nvPr>
        </p:nvSpPr>
        <p:spPr/>
        <p:txBody>
          <a:bodyPr/>
          <a:lstStyle/>
          <a:p>
            <a:r>
              <a:rPr lang="cs-CZ"/>
              <a:t>Český rozhlas, Česká televize</a:t>
            </a:r>
          </a:p>
        </p:txBody>
      </p:sp>
      <p:sp>
        <p:nvSpPr>
          <p:cNvPr id="289795" name="Rectangle 3"/>
          <p:cNvSpPr>
            <a:spLocks noGrp="1" noChangeArrowheads="1"/>
          </p:cNvSpPr>
          <p:nvPr>
            <p:ph type="body" idx="1"/>
          </p:nvPr>
        </p:nvSpPr>
        <p:spPr/>
        <p:txBody>
          <a:bodyPr/>
          <a:lstStyle/>
          <a:p>
            <a:pPr algn="just"/>
            <a:r>
              <a:rPr lang="cs-CZ">
                <a:latin typeface="Syntax LT CE" pitchFamily="34" charset="0"/>
              </a:rPr>
              <a:t>Zvláštní subjekty zřízené zákonem (zákon č. 483/1991 Sb., o České televizi a zákon č. 484/1991 Sb., o Českém rozhlasu)</a:t>
            </a:r>
          </a:p>
          <a:p>
            <a:r>
              <a:rPr lang="cs-CZ">
                <a:latin typeface="Syntax LT CE" pitchFamily="34" charset="0"/>
              </a:rPr>
              <a:t>Nezávislé na státu</a:t>
            </a:r>
          </a:p>
          <a:p>
            <a:r>
              <a:rPr lang="cs-CZ">
                <a:latin typeface="Syntax LT CE" pitchFamily="34" charset="0"/>
              </a:rPr>
              <a:t>Poskytují službu veřejnosti tvorbou a šířením televizních (rozhlasových) programů</a:t>
            </a:r>
          </a:p>
        </p:txBody>
      </p:sp>
    </p:spTree>
    <p:extLst>
      <p:ext uri="{BB962C8B-B14F-4D97-AF65-F5344CB8AC3E}">
        <p14:creationId xmlns:p14="http://schemas.microsoft.com/office/powerpoint/2010/main" val="2908165092"/>
      </p:ext>
    </p:extLst>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1FA69DBB-0BAE-487B-896B-1D6EFC9D17E7}" type="slidenum">
              <a:rPr lang="cs-CZ"/>
              <a:pPr/>
              <a:t>14</a:t>
            </a:fld>
            <a:endParaRPr lang="cs-CZ"/>
          </a:p>
        </p:txBody>
      </p:sp>
      <p:sp>
        <p:nvSpPr>
          <p:cNvPr id="318466" name="Rectangle 2"/>
          <p:cNvSpPr>
            <a:spLocks noGrp="1" noChangeArrowheads="1"/>
          </p:cNvSpPr>
          <p:nvPr>
            <p:ph type="title"/>
          </p:nvPr>
        </p:nvSpPr>
        <p:spPr/>
        <p:txBody>
          <a:bodyPr/>
          <a:lstStyle/>
          <a:p>
            <a:r>
              <a:rPr lang="cs-CZ"/>
              <a:t>Česká televize</a:t>
            </a:r>
          </a:p>
        </p:txBody>
      </p:sp>
      <p:sp>
        <p:nvSpPr>
          <p:cNvPr id="318467" name="Rectangle 3"/>
          <p:cNvSpPr>
            <a:spLocks noGrp="1" noChangeArrowheads="1"/>
          </p:cNvSpPr>
          <p:nvPr>
            <p:ph type="body" idx="1"/>
          </p:nvPr>
        </p:nvSpPr>
        <p:spPr/>
        <p:txBody>
          <a:bodyPr/>
          <a:lstStyle/>
          <a:p>
            <a:pPr marL="0" indent="0" algn="just">
              <a:buFont typeface="Wingdings" pitchFamily="2" charset="2"/>
              <a:buNone/>
            </a:pPr>
            <a:r>
              <a:rPr lang="cs-CZ">
                <a:latin typeface="Syntax LT CE" pitchFamily="34" charset="0"/>
              </a:rPr>
              <a:t>Účelem existence televize veřejné služby je zajistit veřejnosti zdroj informací, kritické reflexe, umělecké tvorby a zábavy, které jsou chráněny před lobbyistickými tlaky. Česká televize přispívá k vytváření prostoru svobody slova, myšlení a tvorby, v němž může vyrůstat demokracie. Informuje, poskytuje kritickou reflexi událostí, vzdělává a baví v ovzduší úcty k člověku, k jeho dílu i ke všem formám existence. (Kodex ČT)</a:t>
            </a:r>
            <a:endParaRPr lang="cs-CZ"/>
          </a:p>
        </p:txBody>
      </p:sp>
    </p:spTree>
    <p:extLst>
      <p:ext uri="{BB962C8B-B14F-4D97-AF65-F5344CB8AC3E}">
        <p14:creationId xmlns:p14="http://schemas.microsoft.com/office/powerpoint/2010/main" val="1494076451"/>
      </p:ext>
    </p:extLst>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Zástupný symbol pro číslo snímku 4"/>
          <p:cNvSpPr>
            <a:spLocks noGrp="1"/>
          </p:cNvSpPr>
          <p:nvPr>
            <p:ph type="sldNum" sz="quarter" idx="11"/>
          </p:nvPr>
        </p:nvSpPr>
        <p:spPr/>
        <p:txBody>
          <a:bodyPr/>
          <a:lstStyle/>
          <a:p>
            <a:fld id="{92CA5193-167F-4E93-AE3C-197BAE7729B3}" type="slidenum">
              <a:rPr lang="cs-CZ"/>
              <a:pPr/>
              <a:t>15</a:t>
            </a:fld>
            <a:endParaRPr lang="cs-CZ"/>
          </a:p>
        </p:txBody>
      </p:sp>
      <p:sp>
        <p:nvSpPr>
          <p:cNvPr id="290818" name="Rectangle 2"/>
          <p:cNvSpPr>
            <a:spLocks noGrp="1" noChangeArrowheads="1"/>
          </p:cNvSpPr>
          <p:nvPr>
            <p:ph type="body" idx="1"/>
          </p:nvPr>
        </p:nvSpPr>
        <p:spPr>
          <a:xfrm>
            <a:off x="457200" y="1196975"/>
            <a:ext cx="8229600" cy="4929188"/>
          </a:xfrm>
        </p:spPr>
        <p:txBody>
          <a:bodyPr/>
          <a:lstStyle/>
          <a:p>
            <a:pPr>
              <a:lnSpc>
                <a:spcPct val="80000"/>
              </a:lnSpc>
            </a:pPr>
            <a:r>
              <a:rPr lang="cs-CZ" sz="2000">
                <a:latin typeface="Syntax LT CE" pitchFamily="34" charset="0"/>
              </a:rPr>
              <a:t>Úkoly veřejné služby v oblasti televizního (rozhlasového):</a:t>
            </a:r>
          </a:p>
          <a:p>
            <a:pPr lvl="1">
              <a:lnSpc>
                <a:spcPct val="80000"/>
              </a:lnSpc>
            </a:pPr>
            <a:r>
              <a:rPr lang="cs-CZ" sz="2000">
                <a:latin typeface="Syntax LT CE" pitchFamily="34" charset="0"/>
              </a:rPr>
              <a:t>poskytování </a:t>
            </a:r>
            <a:r>
              <a:rPr lang="cs-CZ" sz="2000" b="1">
                <a:latin typeface="Syntax LT CE" pitchFamily="34" charset="0"/>
              </a:rPr>
              <a:t>objektivních</a:t>
            </a:r>
            <a:r>
              <a:rPr lang="cs-CZ" sz="2000">
                <a:latin typeface="Syntax LT CE" pitchFamily="34" charset="0"/>
              </a:rPr>
              <a:t>, </a:t>
            </a:r>
            <a:r>
              <a:rPr lang="cs-CZ" sz="2000" b="1">
                <a:latin typeface="Syntax LT CE" pitchFamily="34" charset="0"/>
              </a:rPr>
              <a:t>ověřených</a:t>
            </a:r>
            <a:r>
              <a:rPr lang="cs-CZ" sz="2000">
                <a:latin typeface="Syntax LT CE" pitchFamily="34" charset="0"/>
              </a:rPr>
              <a:t>, </a:t>
            </a:r>
            <a:r>
              <a:rPr lang="cs-CZ" sz="2000" b="1">
                <a:latin typeface="Syntax LT CE" pitchFamily="34" charset="0"/>
              </a:rPr>
              <a:t>ve svém celku vyvážených</a:t>
            </a:r>
            <a:r>
              <a:rPr lang="cs-CZ" sz="2000">
                <a:latin typeface="Syntax LT CE" pitchFamily="34" charset="0"/>
              </a:rPr>
              <a:t> a </a:t>
            </a:r>
            <a:r>
              <a:rPr lang="cs-CZ" sz="2000" b="1">
                <a:latin typeface="Syntax LT CE" pitchFamily="34" charset="0"/>
              </a:rPr>
              <a:t>všestranných </a:t>
            </a:r>
            <a:r>
              <a:rPr lang="cs-CZ" sz="2000">
                <a:latin typeface="Syntax LT CE" pitchFamily="34" charset="0"/>
              </a:rPr>
              <a:t>informací pro svobodné vytváření názorů,</a:t>
            </a:r>
          </a:p>
          <a:p>
            <a:pPr lvl="1">
              <a:lnSpc>
                <a:spcPct val="80000"/>
              </a:lnSpc>
            </a:pPr>
            <a:r>
              <a:rPr lang="cs-CZ" sz="2000" b="1">
                <a:latin typeface="Syntax LT CE" pitchFamily="34" charset="0"/>
              </a:rPr>
              <a:t>přispívání k právnímu vědomí</a:t>
            </a:r>
            <a:r>
              <a:rPr lang="cs-CZ" sz="2000">
                <a:latin typeface="Syntax LT CE" pitchFamily="34" charset="0"/>
              </a:rPr>
              <a:t> obyvatel České republiky,</a:t>
            </a:r>
          </a:p>
          <a:p>
            <a:pPr lvl="1" algn="just">
              <a:lnSpc>
                <a:spcPct val="80000"/>
              </a:lnSpc>
            </a:pPr>
            <a:r>
              <a:rPr lang="cs-CZ" sz="2000">
                <a:latin typeface="Syntax LT CE" pitchFamily="34" charset="0"/>
              </a:rPr>
              <a:t>vytváření a šíření programů a poskytování vyvážené nabídky pořadů pro všechny skupiny obyvatel se zřetelem na svobodu jejich náboženské víry a přesvědčení, kulturu, etnický nebo národnostní původ, národní totožnost, sociální původ, věk nebo pohlaví tak, aby tyto programy a pořady odrážely rozmanitost názorů a politických, náboženských, filozofických a uměleckých směrů, a to s cílem posílit vzájemné porozumění a toleranci a podporovat soudržnost pluralitní společnosti,</a:t>
            </a:r>
          </a:p>
          <a:p>
            <a:pPr lvl="1" algn="just">
              <a:lnSpc>
                <a:spcPct val="80000"/>
              </a:lnSpc>
            </a:pPr>
            <a:r>
              <a:rPr lang="cs-CZ" sz="2000" b="1">
                <a:latin typeface="Syntax LT CE" pitchFamily="34" charset="0"/>
              </a:rPr>
              <a:t>rozvíjení kulturní identity</a:t>
            </a:r>
            <a:r>
              <a:rPr lang="cs-CZ" sz="2000">
                <a:latin typeface="Syntax LT CE" pitchFamily="34" charset="0"/>
              </a:rPr>
              <a:t> obyvatel České republiky včetně příslušníků národnostních nebo etnických menšin,</a:t>
            </a:r>
          </a:p>
          <a:p>
            <a:pPr lvl="1" algn="just">
              <a:lnSpc>
                <a:spcPct val="80000"/>
              </a:lnSpc>
            </a:pPr>
            <a:r>
              <a:rPr lang="cs-CZ" sz="2000">
                <a:latin typeface="Syntax LT CE" pitchFamily="34" charset="0"/>
              </a:rPr>
              <a:t>výroba a vysílání zejména zpravodajských, publicistických, dokumentárních, uměleckých, dramatických, sportovních, zábavných a vzdělávacích pořadů a pořadů pro děti a mládež.</a:t>
            </a:r>
          </a:p>
        </p:txBody>
      </p:sp>
    </p:spTree>
    <p:extLst>
      <p:ext uri="{BB962C8B-B14F-4D97-AF65-F5344CB8AC3E}">
        <p14:creationId xmlns:p14="http://schemas.microsoft.com/office/powerpoint/2010/main" val="45737861"/>
      </p:ext>
    </p:extLst>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E1FAB3A1-5886-4059-B094-CB26A1E4FC1B}" type="slidenum">
              <a:rPr lang="cs-CZ"/>
              <a:pPr/>
              <a:t>16</a:t>
            </a:fld>
            <a:endParaRPr lang="cs-CZ"/>
          </a:p>
        </p:txBody>
      </p:sp>
      <p:sp>
        <p:nvSpPr>
          <p:cNvPr id="291842" name="Rectangle 2"/>
          <p:cNvSpPr>
            <a:spLocks noGrp="1" noChangeArrowheads="1"/>
          </p:cNvSpPr>
          <p:nvPr>
            <p:ph type="title"/>
          </p:nvPr>
        </p:nvSpPr>
        <p:spPr/>
        <p:txBody>
          <a:bodyPr/>
          <a:lstStyle/>
          <a:p>
            <a:r>
              <a:rPr lang="cs-CZ"/>
              <a:t>7 – As 38/2004-58</a:t>
            </a:r>
          </a:p>
        </p:txBody>
      </p:sp>
      <p:sp>
        <p:nvSpPr>
          <p:cNvPr id="291843" name="Rectangle 3"/>
          <p:cNvSpPr>
            <a:spLocks noGrp="1" noChangeArrowheads="1"/>
          </p:cNvSpPr>
          <p:nvPr>
            <p:ph type="body" idx="1"/>
          </p:nvPr>
        </p:nvSpPr>
        <p:spPr>
          <a:xfrm>
            <a:off x="720725" y="2017713"/>
            <a:ext cx="7954963" cy="4114800"/>
          </a:xfrm>
        </p:spPr>
        <p:txBody>
          <a:bodyPr/>
          <a:lstStyle/>
          <a:p>
            <a:pPr marL="0" indent="0" algn="just">
              <a:lnSpc>
                <a:spcPct val="80000"/>
              </a:lnSpc>
              <a:buFont typeface="Wingdings" pitchFamily="2" charset="2"/>
              <a:buNone/>
            </a:pPr>
            <a:r>
              <a:rPr lang="cs-CZ" sz="1600">
                <a:latin typeface="Syntax LT CE" pitchFamily="34" charset="0"/>
              </a:rPr>
              <a:t>Jak na to správně poukázal městský soud, požadavek respektování zásad objektivity a vyváženosti a zejména nepřípustnost jednostranného zvýhodňování některé politické strany nebo hnutí, popřípadě jejich názorů nebo názorů jednotlivých skupin veřejnosti, je stanoven výlučně ve vztahu k pořadům zpravodajským a politicko-publicistickým. Proto bylo pro uložení pokuty podle § 60 odst. 1 písm. b) zákona o vysílání stěžejní, zda se jednalo o tento druh pořadu. Stěžovatel tedy měl především </a:t>
            </a:r>
            <a:r>
              <a:rPr lang="cs-CZ" sz="1600" b="1">
                <a:latin typeface="Syntax LT CE" pitchFamily="34" charset="0"/>
              </a:rPr>
              <a:t>věcně definovat, co se rozumí pořadem zpravodajským, resp. politicko-publicistickým</a:t>
            </a:r>
            <a:r>
              <a:rPr lang="cs-CZ" sz="1600">
                <a:latin typeface="Syntax LT CE" pitchFamily="34" charset="0"/>
              </a:rPr>
              <a:t> a poté uvést, zda pořad „České hlasování“ těmto znakům odpovídá či nikoliv, jak to také důvodně vytýká stěžovateli městský soud v napadeném rozsudku. Stěžovatel se však omezil na citaci vlastního obsahu pořadu na webových stránkách ČT a na základě toho konstatoval, že pořad lze považovat za publicistický. Z informace uveřejněné na webových stránkách ČT však takový závěr sám o sobě vůbec nevyplývá. Navíc stěžovatel v této souvislosti činí zcela nekonkrétní závěry, že ve vztahu k § 31 odst. 2 zákona o vysílání „vyvstalo vážné podezření“ a že „lze vyslovit podezření i z porušení § 31 odst. 33 zákona o vysílání“, což potvrzuje závěr o neujasněnosti jeho názoru při posuzování věci. Je-li nepřezkoumatelné, zda se jednalo o pořad, na který lze uplatnit požadavek obsažený v § 31 odst. 2, 3 zákona o vysílání, je nepřezkoumatelné celé správní rozhodnutí. Pokud za této situace městský soud zrušil napadené rozhodnutí stěžovatele jako nepřezkoumatelné pro nedostatek důvodů, nelze mu vytýkat nesprávné posouzené právní otázky. </a:t>
            </a:r>
          </a:p>
        </p:txBody>
      </p:sp>
    </p:spTree>
    <p:extLst>
      <p:ext uri="{BB962C8B-B14F-4D97-AF65-F5344CB8AC3E}">
        <p14:creationId xmlns:p14="http://schemas.microsoft.com/office/powerpoint/2010/main" val="1186035672"/>
      </p:ext>
    </p:extLst>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05456ED9-A4DD-49DE-BFA0-A08A217261C4}" type="slidenum">
              <a:rPr lang="cs-CZ"/>
              <a:pPr/>
              <a:t>17</a:t>
            </a:fld>
            <a:endParaRPr lang="cs-CZ"/>
          </a:p>
        </p:txBody>
      </p:sp>
      <p:sp>
        <p:nvSpPr>
          <p:cNvPr id="294914" name="Rectangle 2"/>
          <p:cNvSpPr>
            <a:spLocks noGrp="1" noChangeArrowheads="1"/>
          </p:cNvSpPr>
          <p:nvPr>
            <p:ph type="title"/>
          </p:nvPr>
        </p:nvSpPr>
        <p:spPr/>
        <p:txBody>
          <a:bodyPr/>
          <a:lstStyle/>
          <a:p>
            <a:r>
              <a:rPr lang="cs-CZ" sz="2000"/>
              <a:t>Rada České televize (Rada Českého rozhlasu)</a:t>
            </a:r>
          </a:p>
        </p:txBody>
      </p:sp>
      <p:sp>
        <p:nvSpPr>
          <p:cNvPr id="294915" name="Rectangle 3"/>
          <p:cNvSpPr>
            <a:spLocks noGrp="1" noChangeArrowheads="1"/>
          </p:cNvSpPr>
          <p:nvPr>
            <p:ph type="body" idx="1"/>
          </p:nvPr>
        </p:nvSpPr>
        <p:spPr/>
        <p:txBody>
          <a:bodyPr/>
          <a:lstStyle/>
          <a:p>
            <a:pPr>
              <a:lnSpc>
                <a:spcPct val="90000"/>
              </a:lnSpc>
            </a:pPr>
            <a:r>
              <a:rPr lang="cs-CZ" sz="2000">
                <a:latin typeface="Syntax LT CE" pitchFamily="34" charset="0"/>
              </a:rPr>
              <a:t>právo veřejnosti na kontrolu činnosti Českého rozhlasu (České televize)</a:t>
            </a:r>
          </a:p>
          <a:p>
            <a:pPr>
              <a:lnSpc>
                <a:spcPct val="90000"/>
              </a:lnSpc>
            </a:pPr>
            <a:r>
              <a:rPr lang="cs-CZ" sz="2000">
                <a:latin typeface="Syntax LT CE" pitchFamily="34" charset="0"/>
              </a:rPr>
              <a:t>Rada ČT – 15 členů</a:t>
            </a:r>
          </a:p>
          <a:p>
            <a:pPr>
              <a:lnSpc>
                <a:spcPct val="90000"/>
              </a:lnSpc>
            </a:pPr>
            <a:r>
              <a:rPr lang="cs-CZ" sz="2000">
                <a:latin typeface="Syntax LT CE" pitchFamily="34" charset="0"/>
              </a:rPr>
              <a:t>Rada ČRo – 9 členů</a:t>
            </a:r>
          </a:p>
          <a:p>
            <a:pPr>
              <a:lnSpc>
                <a:spcPct val="90000"/>
              </a:lnSpc>
            </a:pPr>
            <a:r>
              <a:rPr lang="cs-CZ" sz="2000">
                <a:latin typeface="Syntax LT CE" pitchFamily="34" charset="0"/>
              </a:rPr>
              <a:t>Členy Rady volí a odvolává Poslanecká sněmovna Parlamentu České republiky</a:t>
            </a:r>
          </a:p>
          <a:p>
            <a:pPr algn="just">
              <a:lnSpc>
                <a:spcPct val="90000"/>
              </a:lnSpc>
            </a:pPr>
            <a:r>
              <a:rPr lang="cs-CZ" sz="2000">
                <a:latin typeface="Syntax LT CE" pitchFamily="34" charset="0"/>
              </a:rPr>
              <a:t>Návrhy kandidátů PS PČR organizace a sdružení představující kulturní, regionální, sociální, odborové, zaměstnavatelské, náboženské, vzdělávací, vědecké, ekologické a národnostní zájmy. Ve lhůtě 15 dnů ode dne zveřejnění výzvy předsedy PS PČR k předložení návrhů.</a:t>
            </a:r>
          </a:p>
        </p:txBody>
      </p:sp>
    </p:spTree>
    <p:extLst>
      <p:ext uri="{BB962C8B-B14F-4D97-AF65-F5344CB8AC3E}">
        <p14:creationId xmlns:p14="http://schemas.microsoft.com/office/powerpoint/2010/main" val="3185620619"/>
      </p:ext>
    </p:extLst>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Zástupný symbol pro číslo snímku 4"/>
          <p:cNvSpPr>
            <a:spLocks noGrp="1"/>
          </p:cNvSpPr>
          <p:nvPr>
            <p:ph type="sldNum" sz="quarter" idx="11"/>
          </p:nvPr>
        </p:nvSpPr>
        <p:spPr/>
        <p:txBody>
          <a:bodyPr/>
          <a:lstStyle/>
          <a:p>
            <a:fld id="{3A321D1A-1820-4B30-86D6-D3CE05AA7FA2}" type="slidenum">
              <a:rPr lang="cs-CZ"/>
              <a:pPr/>
              <a:t>18</a:t>
            </a:fld>
            <a:endParaRPr lang="cs-CZ"/>
          </a:p>
        </p:txBody>
      </p:sp>
      <p:sp>
        <p:nvSpPr>
          <p:cNvPr id="295938" name="Rectangle 2"/>
          <p:cNvSpPr>
            <a:spLocks noGrp="1" noChangeArrowheads="1"/>
          </p:cNvSpPr>
          <p:nvPr>
            <p:ph type="body" idx="1"/>
          </p:nvPr>
        </p:nvSpPr>
        <p:spPr>
          <a:xfrm>
            <a:off x="457200" y="1196975"/>
            <a:ext cx="8229600" cy="4929188"/>
          </a:xfrm>
        </p:spPr>
        <p:txBody>
          <a:bodyPr/>
          <a:lstStyle/>
          <a:p>
            <a:pPr>
              <a:lnSpc>
                <a:spcPct val="80000"/>
              </a:lnSpc>
            </a:pPr>
            <a:r>
              <a:rPr lang="cs-CZ" sz="2000">
                <a:latin typeface="Arial" charset="0"/>
              </a:rPr>
              <a:t>funkční období 6 let, přičemž každé 2 roky je volena jedna třetina členů</a:t>
            </a:r>
          </a:p>
          <a:p>
            <a:pPr>
              <a:lnSpc>
                <a:spcPct val="80000"/>
              </a:lnSpc>
            </a:pPr>
            <a:r>
              <a:rPr lang="cs-CZ" sz="2000">
                <a:latin typeface="Arial" charset="0"/>
              </a:rPr>
              <a:t>Rada je ze své činnosti odpovědna Poslanecké sněmovně</a:t>
            </a:r>
          </a:p>
          <a:p>
            <a:pPr algn="just">
              <a:lnSpc>
                <a:spcPct val="80000"/>
              </a:lnSpc>
            </a:pPr>
            <a:r>
              <a:rPr lang="cs-CZ" sz="2000">
                <a:latin typeface="Arial" charset="0"/>
              </a:rPr>
              <a:t>Člen Rady nesmí zastávat žádnou funkci v politických stranách, politických hnutích nebo občanských sdruženích, ani nesmí při výkonu své funkce v Radě jejich jménem vystupovat nebo působit v jejich prospěch nebo ve prospěch jiných skupinových zájmů; dále se nesmí podílet na podnikání v oblasti hromadných sdělovacích prostředků.</a:t>
            </a:r>
          </a:p>
          <a:p>
            <a:pPr algn="just">
              <a:lnSpc>
                <a:spcPct val="80000"/>
              </a:lnSpc>
            </a:pPr>
            <a:r>
              <a:rPr lang="cs-CZ" sz="2000">
                <a:latin typeface="Arial" charset="0"/>
              </a:rPr>
              <a:t>Jednání Rady je veřejné.</a:t>
            </a:r>
          </a:p>
          <a:p>
            <a:pPr algn="just">
              <a:lnSpc>
                <a:spcPct val="80000"/>
              </a:lnSpc>
            </a:pPr>
            <a:r>
              <a:rPr lang="cs-CZ" sz="2000">
                <a:latin typeface="Arial" charset="0"/>
              </a:rPr>
              <a:t>Pl. ÚS 24/01</a:t>
            </a:r>
          </a:p>
          <a:p>
            <a:pPr lvl="1" algn="just">
              <a:lnSpc>
                <a:spcPct val="80000"/>
              </a:lnSpc>
            </a:pPr>
            <a:r>
              <a:rPr lang="cs-CZ" sz="1600">
                <a:latin typeface="Arial" charset="0"/>
              </a:rPr>
              <a:t>Znovu je třeba připomenout zřejmý záměr Poslanecké sněmovny o vytvoření svého orgánu (s respektováním zásady poměrného zastoupení), který zjevně vytvořil podmínky pro zefektivnění činnosti Poslanecké sněmovny při volbě členů Rady České televize. Zachování rovných podmínek občanů z hlediska přístupu k veřejným funkcím je nutno spatřovat v jejich rovné možnosti prostřednictvím návrhů oprávněných subjektů ucházet se o funkci člena Rady České televize, a to i z hlediska existence a kompetencí Poslaneckou sněmovnou ustaveného volebního výboru na zásadě poměrného zastoupení.</a:t>
            </a:r>
          </a:p>
        </p:txBody>
      </p:sp>
    </p:spTree>
    <p:extLst>
      <p:ext uri="{BB962C8B-B14F-4D97-AF65-F5344CB8AC3E}">
        <p14:creationId xmlns:p14="http://schemas.microsoft.com/office/powerpoint/2010/main" val="3096885917"/>
      </p:ext>
    </p:extLst>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7CBC9E6B-E567-4895-8535-AE4E85B04C19}" type="slidenum">
              <a:rPr lang="cs-CZ"/>
              <a:pPr/>
              <a:t>19</a:t>
            </a:fld>
            <a:endParaRPr lang="cs-CZ"/>
          </a:p>
        </p:txBody>
      </p:sp>
      <p:sp>
        <p:nvSpPr>
          <p:cNvPr id="296962" name="Rectangle 2"/>
          <p:cNvSpPr>
            <a:spLocks noGrp="1" noChangeArrowheads="1"/>
          </p:cNvSpPr>
          <p:nvPr>
            <p:ph type="body" idx="1"/>
          </p:nvPr>
        </p:nvSpPr>
        <p:spPr>
          <a:xfrm>
            <a:off x="457200" y="1125538"/>
            <a:ext cx="8229600" cy="4579937"/>
          </a:xfrm>
        </p:spPr>
        <p:txBody>
          <a:bodyPr/>
          <a:lstStyle/>
          <a:p>
            <a:pPr>
              <a:lnSpc>
                <a:spcPct val="80000"/>
              </a:lnSpc>
              <a:buFont typeface="Wingdings" pitchFamily="2" charset="2"/>
              <a:buNone/>
            </a:pPr>
            <a:r>
              <a:rPr lang="cs-CZ" sz="1800" u="sng">
                <a:latin typeface="Syntax LT CE" pitchFamily="34" charset="0"/>
              </a:rPr>
              <a:t>Do působnosti Rady náleží:</a:t>
            </a:r>
          </a:p>
          <a:p>
            <a:pPr algn="just">
              <a:lnSpc>
                <a:spcPct val="80000"/>
              </a:lnSpc>
            </a:pPr>
            <a:r>
              <a:rPr lang="cs-CZ" sz="1800">
                <a:latin typeface="Syntax LT CE" pitchFamily="34" charset="0"/>
              </a:rPr>
              <a:t>jmenovat a odvolávat generálního ředitele a na jeho návrh ředitele rozhlasových studií (a na jeho návrh ředitele televizních studií)</a:t>
            </a:r>
          </a:p>
          <a:p>
            <a:pPr algn="just">
              <a:lnSpc>
                <a:spcPct val="80000"/>
              </a:lnSpc>
            </a:pPr>
            <a:r>
              <a:rPr lang="cs-CZ" sz="1800">
                <a:latin typeface="Syntax LT CE" pitchFamily="34" charset="0"/>
              </a:rPr>
              <a:t>schvalovat rozpočet a závěrečný účet a kontrolovat plnění rozpočtu</a:t>
            </a:r>
          </a:p>
          <a:p>
            <a:pPr algn="just">
              <a:lnSpc>
                <a:spcPct val="80000"/>
              </a:lnSpc>
            </a:pPr>
            <a:r>
              <a:rPr lang="cs-CZ" sz="1800">
                <a:latin typeface="Syntax LT CE" pitchFamily="34" charset="0"/>
              </a:rPr>
              <a:t>kontrolovat účelné a hospodárné využívání finančních zdrojů a majetku České televize podle schváleného rozpočtu a na zjištěné nedostatky písemně upozorňovat generálního ředitele (ČT)</a:t>
            </a:r>
          </a:p>
          <a:p>
            <a:pPr algn="just">
              <a:lnSpc>
                <a:spcPct val="80000"/>
              </a:lnSpc>
            </a:pPr>
            <a:r>
              <a:rPr lang="cs-CZ" sz="1800">
                <a:latin typeface="Syntax LT CE" pitchFamily="34" charset="0"/>
              </a:rPr>
              <a:t>schvalovat na návrh generálního ředitele Statut</a:t>
            </a:r>
          </a:p>
          <a:p>
            <a:pPr algn="just">
              <a:lnSpc>
                <a:spcPct val="80000"/>
              </a:lnSpc>
            </a:pPr>
            <a:r>
              <a:rPr lang="cs-CZ" sz="1800">
                <a:latin typeface="Syntax LT CE" pitchFamily="34" charset="0"/>
              </a:rPr>
              <a:t>předkládat Poslanecké sněmovně ke schválení Kodex, který stanoví zásady naplňování veřejné služby; porušení Kodexu je kvalifikováno jako </a:t>
            </a:r>
            <a:r>
              <a:rPr lang="cs-CZ" sz="1800" b="1">
                <a:latin typeface="Syntax LT CE" pitchFamily="34" charset="0"/>
              </a:rPr>
              <a:t>porušení pracovní kázně</a:t>
            </a:r>
            <a:endParaRPr lang="cs-CZ" sz="1800">
              <a:latin typeface="Syntax LT CE" pitchFamily="34" charset="0"/>
            </a:endParaRPr>
          </a:p>
          <a:p>
            <a:pPr algn="just">
              <a:lnSpc>
                <a:spcPct val="80000"/>
              </a:lnSpc>
            </a:pPr>
            <a:r>
              <a:rPr lang="cs-CZ" sz="1800">
                <a:latin typeface="Syntax LT CE" pitchFamily="34" charset="0"/>
              </a:rPr>
              <a:t>schvalovat návrhy generálního ředitele na zřizování nebo zrušení rozhlasových (televizních) studií</a:t>
            </a:r>
          </a:p>
          <a:p>
            <a:pPr algn="just">
              <a:lnSpc>
                <a:spcPct val="80000"/>
              </a:lnSpc>
            </a:pPr>
            <a:r>
              <a:rPr lang="cs-CZ" sz="1800">
                <a:latin typeface="Syntax LT CE" pitchFamily="34" charset="0"/>
              </a:rPr>
              <a:t>rozhodovat o stížnostech týkajících se generálního ředitele,</a:t>
            </a:r>
          </a:p>
          <a:p>
            <a:pPr algn="just">
              <a:lnSpc>
                <a:spcPct val="80000"/>
              </a:lnSpc>
            </a:pPr>
            <a:r>
              <a:rPr lang="cs-CZ" sz="1800">
                <a:latin typeface="Syntax LT CE" pitchFamily="34" charset="0"/>
              </a:rPr>
              <a:t>dohlížet na plnění úkolů veřejné služby v oblasti rozhlasového (televizního) vysílání a na naplňování zásad vyplývajících z Kodexu a za tím účelem vydávat doporučení týkající se programové nabídky,</a:t>
            </a:r>
          </a:p>
          <a:p>
            <a:pPr algn="just">
              <a:lnSpc>
                <a:spcPct val="80000"/>
              </a:lnSpc>
            </a:pPr>
            <a:r>
              <a:rPr lang="cs-CZ" sz="1800">
                <a:latin typeface="Syntax LT CE" pitchFamily="34" charset="0"/>
              </a:rPr>
              <a:t>určovat mzdu generálního ředitele.</a:t>
            </a:r>
          </a:p>
        </p:txBody>
      </p:sp>
      <p:sp>
        <p:nvSpPr>
          <p:cNvPr id="296963" name="Text Box 3"/>
          <p:cNvSpPr txBox="1">
            <a:spLocks noChangeArrowheads="1"/>
          </p:cNvSpPr>
          <p:nvPr/>
        </p:nvSpPr>
        <p:spPr bwMode="auto">
          <a:xfrm>
            <a:off x="633413" y="5699125"/>
            <a:ext cx="8121650" cy="71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lnSpc>
                <a:spcPct val="80000"/>
              </a:lnSpc>
              <a:spcBef>
                <a:spcPct val="20000"/>
              </a:spcBef>
            </a:pPr>
            <a:r>
              <a:rPr lang="cs-CZ" b="1" u="sng">
                <a:latin typeface="Arial" charset="0"/>
              </a:rPr>
              <a:t>Nesmí přímo zasahovat do výroby a vysílání pořadů</a:t>
            </a:r>
            <a:r>
              <a:rPr lang="cs-CZ" sz="1800" b="1" u="sng">
                <a:latin typeface="Arial" charset="0"/>
              </a:rPr>
              <a:t>.</a:t>
            </a:r>
          </a:p>
          <a:p>
            <a:pPr algn="just">
              <a:spcBef>
                <a:spcPct val="20000"/>
              </a:spcBef>
            </a:pPr>
            <a:endParaRPr lang="cs-CZ" sz="1800">
              <a:latin typeface="Arial" charset="0"/>
            </a:endParaRPr>
          </a:p>
        </p:txBody>
      </p:sp>
    </p:spTree>
    <p:extLst>
      <p:ext uri="{BB962C8B-B14F-4D97-AF65-F5344CB8AC3E}">
        <p14:creationId xmlns:p14="http://schemas.microsoft.com/office/powerpoint/2010/main" val="1712530371"/>
      </p:ext>
    </p:extLst>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914400" y="1125538"/>
            <a:ext cx="7772400" cy="731837"/>
          </a:xfrm>
        </p:spPr>
        <p:txBody>
          <a:bodyPr/>
          <a:lstStyle/>
          <a:p>
            <a:pPr eaLnBrk="1" hangingPunct="1"/>
            <a:r>
              <a:rPr lang="cs-CZ" sz="2800" smtClean="0">
                <a:latin typeface="Syntax LT CE" pitchFamily="34" charset="0"/>
              </a:rPr>
              <a:t>Právo na odpověď</a:t>
            </a:r>
            <a:r>
              <a:rPr lang="cs-CZ" sz="2800" smtClean="0"/>
              <a:t> vzniká, došlo-li k uveřejnění:</a:t>
            </a:r>
            <a:endParaRPr lang="cs-CZ" sz="2800" smtClean="0">
              <a:latin typeface="Syntax LT CE" pitchFamily="34" charset="0"/>
            </a:endParaRPr>
          </a:p>
        </p:txBody>
      </p:sp>
      <p:graphicFrame>
        <p:nvGraphicFramePr>
          <p:cNvPr id="6" name="Diagram 5"/>
          <p:cNvGraphicFramePr/>
          <p:nvPr/>
        </p:nvGraphicFramePr>
        <p:xfrm>
          <a:off x="900113" y="1773238"/>
          <a:ext cx="7772400" cy="4357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Zástupný symbol pro číslo snímku 6"/>
          <p:cNvSpPr>
            <a:spLocks noGrp="1"/>
          </p:cNvSpPr>
          <p:nvPr>
            <p:ph type="sldNum" sz="quarter" idx="11"/>
          </p:nvPr>
        </p:nvSpPr>
        <p:spPr/>
        <p:txBody>
          <a:bodyPr/>
          <a:lstStyle/>
          <a:p>
            <a:pPr>
              <a:defRPr/>
            </a:pPr>
            <a:fld id="{BE6D1F1F-33CB-4F72-8D23-0B1873A68A31}" type="slidenum">
              <a:rPr lang="cs-CZ" smtClean="0"/>
              <a:pPr>
                <a:defRPr/>
              </a:pPr>
              <a:t>2</a:t>
            </a:fld>
            <a:endParaRPr lang="cs-CZ"/>
          </a:p>
        </p:txBody>
      </p:sp>
    </p:spTree>
    <p:extLst>
      <p:ext uri="{BB962C8B-B14F-4D97-AF65-F5344CB8AC3E}">
        <p14:creationId xmlns:p14="http://schemas.microsoft.com/office/powerpoint/2010/main" val="324145551"/>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861247B5-C9FF-4F4E-90B6-188F193660B0}" type="slidenum">
              <a:rPr lang="cs-CZ"/>
              <a:pPr/>
              <a:t>20</a:t>
            </a:fld>
            <a:endParaRPr lang="cs-CZ"/>
          </a:p>
        </p:txBody>
      </p:sp>
      <p:sp>
        <p:nvSpPr>
          <p:cNvPr id="299010" name="Rectangle 2"/>
          <p:cNvSpPr>
            <a:spLocks noGrp="1" noChangeArrowheads="1"/>
          </p:cNvSpPr>
          <p:nvPr>
            <p:ph type="title"/>
          </p:nvPr>
        </p:nvSpPr>
        <p:spPr/>
        <p:txBody>
          <a:bodyPr/>
          <a:lstStyle/>
          <a:p>
            <a:r>
              <a:rPr lang="cs-CZ"/>
              <a:t>Generální ředitel</a:t>
            </a:r>
          </a:p>
        </p:txBody>
      </p:sp>
      <p:sp>
        <p:nvSpPr>
          <p:cNvPr id="299011" name="Rectangle 3"/>
          <p:cNvSpPr>
            <a:spLocks noGrp="1" noChangeArrowheads="1"/>
          </p:cNvSpPr>
          <p:nvPr>
            <p:ph type="body" idx="1"/>
          </p:nvPr>
        </p:nvSpPr>
        <p:spPr/>
        <p:txBody>
          <a:bodyPr/>
          <a:lstStyle/>
          <a:p>
            <a:pPr>
              <a:lnSpc>
                <a:spcPct val="90000"/>
              </a:lnSpc>
            </a:pPr>
            <a:r>
              <a:rPr lang="cs-CZ">
                <a:latin typeface="Syntax LT CE" pitchFamily="34" charset="0"/>
              </a:rPr>
              <a:t>statutární orgán</a:t>
            </a:r>
          </a:p>
          <a:p>
            <a:pPr>
              <a:lnSpc>
                <a:spcPct val="90000"/>
              </a:lnSpc>
            </a:pPr>
            <a:r>
              <a:rPr lang="cs-CZ">
                <a:latin typeface="Syntax LT CE" pitchFamily="34" charset="0"/>
              </a:rPr>
              <a:t>odpovědný Radě</a:t>
            </a:r>
          </a:p>
          <a:p>
            <a:pPr>
              <a:lnSpc>
                <a:spcPct val="90000"/>
              </a:lnSpc>
            </a:pPr>
            <a:r>
              <a:rPr lang="cs-CZ">
                <a:latin typeface="Syntax LT CE" pitchFamily="34" charset="0"/>
              </a:rPr>
              <a:t>s předchozím souhlasem Rady zřizuje a zrušuje rozhlasová studia s výjimkou zrušení rozhlasových studií v sídlech krajů</a:t>
            </a:r>
          </a:p>
          <a:p>
            <a:pPr>
              <a:lnSpc>
                <a:spcPct val="90000"/>
              </a:lnSpc>
            </a:pPr>
            <a:r>
              <a:rPr lang="cs-CZ">
                <a:latin typeface="Syntax LT CE" pitchFamily="34" charset="0"/>
              </a:rPr>
              <a:t>s předchozím souhlasem Rady zřizuje a zrušuje Televizní studia, s výjimkou Televizního studia Brno a Televizního studia Ostrava</a:t>
            </a:r>
          </a:p>
        </p:txBody>
      </p:sp>
    </p:spTree>
    <p:extLst>
      <p:ext uri="{BB962C8B-B14F-4D97-AF65-F5344CB8AC3E}">
        <p14:creationId xmlns:p14="http://schemas.microsoft.com/office/powerpoint/2010/main" val="2685454683"/>
      </p:ext>
    </p:extLst>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C1EEA264-E344-4F8F-81B8-0910CA1CA8F2}" type="slidenum">
              <a:rPr lang="cs-CZ"/>
              <a:pPr/>
              <a:t>21</a:t>
            </a:fld>
            <a:endParaRPr lang="cs-CZ"/>
          </a:p>
        </p:txBody>
      </p:sp>
      <p:sp>
        <p:nvSpPr>
          <p:cNvPr id="300034" name="Rectangle 2"/>
          <p:cNvSpPr>
            <a:spLocks noGrp="1" noChangeArrowheads="1"/>
          </p:cNvSpPr>
          <p:nvPr>
            <p:ph type="title"/>
          </p:nvPr>
        </p:nvSpPr>
        <p:spPr/>
        <p:txBody>
          <a:bodyPr/>
          <a:lstStyle/>
          <a:p>
            <a:r>
              <a:rPr lang="cs-CZ"/>
              <a:t>Financování</a:t>
            </a:r>
          </a:p>
        </p:txBody>
      </p:sp>
      <p:sp>
        <p:nvSpPr>
          <p:cNvPr id="300035" name="Rectangle 3"/>
          <p:cNvSpPr>
            <a:spLocks noGrp="1" noChangeArrowheads="1"/>
          </p:cNvSpPr>
          <p:nvPr>
            <p:ph type="body" idx="1"/>
          </p:nvPr>
        </p:nvSpPr>
        <p:spPr/>
        <p:txBody>
          <a:bodyPr/>
          <a:lstStyle/>
          <a:p>
            <a:pPr>
              <a:lnSpc>
                <a:spcPct val="90000"/>
              </a:lnSpc>
              <a:buFont typeface="Wingdings" pitchFamily="2" charset="2"/>
              <a:buNone/>
            </a:pPr>
            <a:r>
              <a:rPr lang="cs-CZ">
                <a:latin typeface="Syntax LT CE" pitchFamily="34" charset="0"/>
              </a:rPr>
              <a:t>Finančními zdroji jsou zejména:</a:t>
            </a:r>
          </a:p>
          <a:p>
            <a:pPr>
              <a:lnSpc>
                <a:spcPct val="90000"/>
              </a:lnSpc>
            </a:pPr>
            <a:r>
              <a:rPr lang="cs-CZ">
                <a:latin typeface="Syntax LT CE" pitchFamily="34" charset="0"/>
              </a:rPr>
              <a:t>rozhlasové poplatky vybírané podle zvláštního právního předpisu</a:t>
            </a:r>
          </a:p>
          <a:p>
            <a:pPr>
              <a:lnSpc>
                <a:spcPct val="90000"/>
              </a:lnSpc>
            </a:pPr>
            <a:r>
              <a:rPr lang="cs-CZ">
                <a:latin typeface="Syntax LT CE" pitchFamily="34" charset="0"/>
              </a:rPr>
              <a:t>příjem z vlastní podnikatelské činnosti</a:t>
            </a:r>
          </a:p>
          <a:p>
            <a:pPr>
              <a:lnSpc>
                <a:spcPct val="90000"/>
              </a:lnSpc>
            </a:pPr>
            <a:r>
              <a:rPr lang="cs-CZ">
                <a:latin typeface="Syntax LT CE" pitchFamily="34" charset="0"/>
              </a:rPr>
              <a:t>náklady spojené s vysíláním ČRo do zahraničí hradí ČR ze státního rozpočtu</a:t>
            </a:r>
          </a:p>
          <a:p>
            <a:pPr algn="just">
              <a:lnSpc>
                <a:spcPct val="90000"/>
              </a:lnSpc>
              <a:buFont typeface="Wingdings" pitchFamily="2" charset="2"/>
              <a:buNone/>
            </a:pPr>
            <a:r>
              <a:rPr lang="cs-CZ">
                <a:latin typeface="Syntax LT CE" pitchFamily="34" charset="0"/>
              </a:rPr>
              <a:t>	</a:t>
            </a:r>
            <a:r>
              <a:rPr lang="cs-CZ" b="1">
                <a:latin typeface="Syntax LT CE" pitchFamily="34" charset="0"/>
              </a:rPr>
              <a:t>Mohou využívat svoji technickou a výrobní základnu pouze v souladu s tímto zákonem</a:t>
            </a:r>
          </a:p>
        </p:txBody>
      </p:sp>
    </p:spTree>
    <p:extLst>
      <p:ext uri="{BB962C8B-B14F-4D97-AF65-F5344CB8AC3E}">
        <p14:creationId xmlns:p14="http://schemas.microsoft.com/office/powerpoint/2010/main" val="3674203444"/>
      </p:ext>
    </p:extLst>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B8065D6C-035F-44F5-AED1-2FF0F32DF6A5}" type="slidenum">
              <a:rPr lang="cs-CZ"/>
              <a:pPr/>
              <a:t>22</a:t>
            </a:fld>
            <a:endParaRPr lang="cs-CZ"/>
          </a:p>
        </p:txBody>
      </p:sp>
      <p:sp>
        <p:nvSpPr>
          <p:cNvPr id="301058" name="Rectangle 2"/>
          <p:cNvSpPr>
            <a:spLocks noGrp="1" noChangeArrowheads="1"/>
          </p:cNvSpPr>
          <p:nvPr>
            <p:ph type="title"/>
          </p:nvPr>
        </p:nvSpPr>
        <p:spPr/>
        <p:txBody>
          <a:bodyPr/>
          <a:lstStyle/>
          <a:p>
            <a:r>
              <a:rPr lang="cs-CZ"/>
              <a:t>Rozhlasová a televizní studia</a:t>
            </a:r>
          </a:p>
        </p:txBody>
      </p:sp>
      <p:sp>
        <p:nvSpPr>
          <p:cNvPr id="301059" name="Rectangle 3"/>
          <p:cNvSpPr>
            <a:spLocks noGrp="1" noChangeArrowheads="1"/>
          </p:cNvSpPr>
          <p:nvPr>
            <p:ph type="body" idx="1"/>
          </p:nvPr>
        </p:nvSpPr>
        <p:spPr/>
        <p:txBody>
          <a:bodyPr/>
          <a:lstStyle/>
          <a:p>
            <a:pPr algn="just">
              <a:lnSpc>
                <a:spcPct val="90000"/>
              </a:lnSpc>
            </a:pPr>
            <a:r>
              <a:rPr lang="cs-CZ" sz="2000">
                <a:latin typeface="Syntax LT CE" pitchFamily="34" charset="0"/>
              </a:rPr>
              <a:t>Součástí ČRo jsou zejména rozhlasová studia </a:t>
            </a:r>
            <a:r>
              <a:rPr lang="cs-CZ" sz="2000" b="1">
                <a:latin typeface="Syntax LT CE" pitchFamily="34" charset="0"/>
              </a:rPr>
              <a:t>v sídlech krajů</a:t>
            </a:r>
            <a:r>
              <a:rPr lang="cs-CZ" sz="2000">
                <a:latin typeface="Syntax LT CE" pitchFamily="34" charset="0"/>
              </a:rPr>
              <a:t>, případně rozhlasová studia zřízená generálním ředitelem.</a:t>
            </a:r>
          </a:p>
          <a:p>
            <a:pPr algn="just">
              <a:lnSpc>
                <a:spcPct val="90000"/>
              </a:lnSpc>
            </a:pPr>
            <a:r>
              <a:rPr lang="cs-CZ" sz="2000">
                <a:latin typeface="Syntax LT CE" pitchFamily="34" charset="0"/>
              </a:rPr>
              <a:t>Podíl vysílání všech rozhlasových studií na celostátních vysílacích okruzích, vyjma okruhů zpravodajsko-publicistických, musí činit minimálně </a:t>
            </a:r>
            <a:r>
              <a:rPr lang="cs-CZ" sz="2000" b="1">
                <a:latin typeface="Syntax LT CE" pitchFamily="34" charset="0"/>
              </a:rPr>
              <a:t>30 %</a:t>
            </a:r>
            <a:r>
              <a:rPr lang="cs-CZ" sz="2000">
                <a:latin typeface="Syntax LT CE" pitchFamily="34" charset="0"/>
              </a:rPr>
              <a:t> celkového vysílacího času v měsíčním úhrnu.</a:t>
            </a:r>
          </a:p>
          <a:p>
            <a:pPr algn="just">
              <a:lnSpc>
                <a:spcPct val="90000"/>
              </a:lnSpc>
            </a:pPr>
            <a:r>
              <a:rPr lang="cs-CZ" sz="2000">
                <a:latin typeface="Syntax LT CE" pitchFamily="34" charset="0"/>
              </a:rPr>
              <a:t>Součástí ČT jsou Televizní studio</a:t>
            </a:r>
            <a:r>
              <a:rPr lang="cs-CZ" sz="2000" b="1">
                <a:latin typeface="Syntax LT CE" pitchFamily="34" charset="0"/>
              </a:rPr>
              <a:t> Brno</a:t>
            </a:r>
            <a:r>
              <a:rPr lang="cs-CZ" sz="2000">
                <a:latin typeface="Syntax LT CE" pitchFamily="34" charset="0"/>
              </a:rPr>
              <a:t>, Televizní studio </a:t>
            </a:r>
            <a:r>
              <a:rPr lang="cs-CZ" sz="2000" b="1">
                <a:latin typeface="Syntax LT CE" pitchFamily="34" charset="0"/>
              </a:rPr>
              <a:t>Ostrava</a:t>
            </a:r>
            <a:r>
              <a:rPr lang="cs-CZ" sz="2000">
                <a:latin typeface="Syntax LT CE" pitchFamily="34" charset="0"/>
              </a:rPr>
              <a:t> a televizní studia zřízená generálním ředitelem.</a:t>
            </a:r>
          </a:p>
          <a:p>
            <a:pPr algn="just">
              <a:lnSpc>
                <a:spcPct val="90000"/>
              </a:lnSpc>
            </a:pPr>
            <a:r>
              <a:rPr lang="cs-CZ" sz="2000">
                <a:latin typeface="Syntax LT CE" pitchFamily="34" charset="0"/>
              </a:rPr>
              <a:t>Podíl vysílání televizních studií na celostátních vysílacích okruzích musí činit minimálně </a:t>
            </a:r>
            <a:r>
              <a:rPr lang="cs-CZ" sz="2000" b="1">
                <a:latin typeface="Syntax LT CE" pitchFamily="34" charset="0"/>
              </a:rPr>
              <a:t>20 %</a:t>
            </a:r>
            <a:r>
              <a:rPr lang="cs-CZ" sz="2000">
                <a:latin typeface="Syntax LT CE" pitchFamily="34" charset="0"/>
              </a:rPr>
              <a:t> celkového vysílacího času České televize v měsíčním úhrnu.</a:t>
            </a:r>
          </a:p>
        </p:txBody>
      </p:sp>
    </p:spTree>
    <p:extLst>
      <p:ext uri="{BB962C8B-B14F-4D97-AF65-F5344CB8AC3E}">
        <p14:creationId xmlns:p14="http://schemas.microsoft.com/office/powerpoint/2010/main" val="8415844"/>
      </p:ext>
    </p:extLst>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fld id="{286457BB-6B42-455A-8FA0-0BE0A7AE9DD5}" type="slidenum">
              <a:rPr lang="cs-CZ"/>
              <a:pPr/>
              <a:t>23</a:t>
            </a:fld>
            <a:endParaRPr lang="cs-CZ"/>
          </a:p>
        </p:txBody>
      </p:sp>
      <p:sp>
        <p:nvSpPr>
          <p:cNvPr id="302082" name="Rectangle 2"/>
          <p:cNvSpPr>
            <a:spLocks noGrp="1" noChangeArrowheads="1"/>
          </p:cNvSpPr>
          <p:nvPr>
            <p:ph type="title"/>
          </p:nvPr>
        </p:nvSpPr>
        <p:spPr/>
        <p:txBody>
          <a:bodyPr/>
          <a:lstStyle/>
          <a:p>
            <a:r>
              <a:rPr lang="cs-CZ"/>
              <a:t>Rozhlasový a televizní poplatek</a:t>
            </a:r>
          </a:p>
        </p:txBody>
      </p:sp>
      <p:sp>
        <p:nvSpPr>
          <p:cNvPr id="302083" name="Rectangle 3"/>
          <p:cNvSpPr>
            <a:spLocks noGrp="1" noChangeArrowheads="1"/>
          </p:cNvSpPr>
          <p:nvPr>
            <p:ph type="body" idx="1"/>
          </p:nvPr>
        </p:nvSpPr>
        <p:spPr/>
        <p:txBody>
          <a:bodyPr/>
          <a:lstStyle/>
          <a:p>
            <a:pPr algn="just"/>
            <a:r>
              <a:rPr lang="cs-CZ" b="1">
                <a:latin typeface="Syntax LT CE" pitchFamily="34" charset="0"/>
              </a:rPr>
              <a:t>Rozhlasový poplatek</a:t>
            </a:r>
            <a:r>
              <a:rPr lang="cs-CZ">
                <a:latin typeface="Syntax LT CE" pitchFamily="34" charset="0"/>
              </a:rPr>
              <a:t> se platí ze zařízení technicky způsobilého k individuálně volitelné reprodukci rozhlasového vysílání bez ohledu na způsob příjmu</a:t>
            </a:r>
          </a:p>
          <a:p>
            <a:pPr algn="just"/>
            <a:r>
              <a:rPr lang="cs-CZ" b="1">
                <a:latin typeface="Syntax LT CE" pitchFamily="34" charset="0"/>
              </a:rPr>
              <a:t>Televizní poplatek</a:t>
            </a:r>
            <a:r>
              <a:rPr lang="cs-CZ">
                <a:latin typeface="Syntax LT CE" pitchFamily="34" charset="0"/>
              </a:rPr>
              <a:t> se platí ze zařízení technicky způsobilého k individuálně volitelné reprodukci televizního vysílání bez ohledu na způsob příjmu.</a:t>
            </a:r>
          </a:p>
        </p:txBody>
      </p:sp>
    </p:spTree>
    <p:extLst>
      <p:ext uri="{BB962C8B-B14F-4D97-AF65-F5344CB8AC3E}">
        <p14:creationId xmlns:p14="http://schemas.microsoft.com/office/powerpoint/2010/main" val="36688834"/>
      </p:ext>
    </p:extLst>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Zástupný symbol pro číslo snímku 4"/>
          <p:cNvSpPr>
            <a:spLocks noGrp="1"/>
          </p:cNvSpPr>
          <p:nvPr>
            <p:ph type="sldNum" sz="quarter" idx="11"/>
          </p:nvPr>
        </p:nvSpPr>
        <p:spPr/>
        <p:txBody>
          <a:bodyPr/>
          <a:lstStyle/>
          <a:p>
            <a:fld id="{DCF3E447-B9DA-4C63-8241-7243AE2CC29F}" type="slidenum">
              <a:rPr lang="cs-CZ"/>
              <a:pPr/>
              <a:t>24</a:t>
            </a:fld>
            <a:endParaRPr lang="cs-CZ"/>
          </a:p>
        </p:txBody>
      </p:sp>
      <p:sp>
        <p:nvSpPr>
          <p:cNvPr id="303106" name="Rectangle 2"/>
          <p:cNvSpPr>
            <a:spLocks noGrp="1" noChangeArrowheads="1"/>
          </p:cNvSpPr>
          <p:nvPr>
            <p:ph type="body" idx="1"/>
          </p:nvPr>
        </p:nvSpPr>
        <p:spPr>
          <a:xfrm>
            <a:off x="457200" y="1125538"/>
            <a:ext cx="8229600" cy="5000625"/>
          </a:xfrm>
        </p:spPr>
        <p:txBody>
          <a:bodyPr/>
          <a:lstStyle/>
          <a:p>
            <a:pPr algn="just">
              <a:lnSpc>
                <a:spcPct val="90000"/>
              </a:lnSpc>
            </a:pPr>
            <a:r>
              <a:rPr lang="cs-CZ" sz="2000">
                <a:latin typeface="Syntax LT CE" pitchFamily="34" charset="0"/>
              </a:rPr>
              <a:t>Poplatníkem poplatku je fyzická osoba nebo právnická osoba, která vlastní přijímač. Jestliže drží nebo z jiného právního důvodu alespoň 1 měsíc užívá rozhlasový přijímač fyzická osoba nebo právnická osoba, která není jeho vlastníkem, je poplatníkem tato osoba.</a:t>
            </a:r>
          </a:p>
          <a:p>
            <a:pPr algn="just">
              <a:lnSpc>
                <a:spcPct val="90000"/>
              </a:lnSpc>
            </a:pPr>
            <a:r>
              <a:rPr lang="cs-CZ" sz="2000">
                <a:latin typeface="Syntax LT CE" pitchFamily="34" charset="0"/>
              </a:rPr>
              <a:t>Jestliže je fyzická osoba nebo právnická osoba, která není přihlášena v evidenci poplatníků rozhlasového poplatku nebo v evidenci poplatníků televizního poplatku, odběratelem elektřiny připojeným k distribuční soustavě, považuje se za poplatníka s povinností platit, pokud provozovateli vysílání ze zákona po jejich písemné výzvě neoznámí písemným čestným prohlášením opak, a to s účinností od marného uplynutí lhůty 30 dnů ode dne doručení této výzvy. Součástí výzvy musí být poučení o následcích neprokázání opaku v takto stanovené lhůtě.</a:t>
            </a:r>
          </a:p>
        </p:txBody>
      </p:sp>
    </p:spTree>
    <p:extLst>
      <p:ext uri="{BB962C8B-B14F-4D97-AF65-F5344CB8AC3E}">
        <p14:creationId xmlns:p14="http://schemas.microsoft.com/office/powerpoint/2010/main" val="852885828"/>
      </p:ext>
    </p:extLst>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Zástupný symbol pro obsah 5"/>
          <p:cNvGraphicFramePr>
            <a:graphicFrameLocks noGrp="1"/>
          </p:cNvGraphicFramePr>
          <p:nvPr>
            <p:ph idx="1"/>
          </p:nvPr>
        </p:nvGraphicFramePr>
        <p:xfrm>
          <a:off x="214282" y="1000108"/>
          <a:ext cx="8458231" cy="51308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ástupný symbol pro číslo snímku 4"/>
          <p:cNvSpPr>
            <a:spLocks noGrp="1"/>
          </p:cNvSpPr>
          <p:nvPr>
            <p:ph type="sldNum" sz="quarter" idx="11"/>
          </p:nvPr>
        </p:nvSpPr>
        <p:spPr/>
        <p:txBody>
          <a:bodyPr/>
          <a:lstStyle/>
          <a:p>
            <a:pPr>
              <a:defRPr/>
            </a:pPr>
            <a:fld id="{35750333-6498-4D58-8C8F-6BB1F69E4D63}" type="slidenum">
              <a:rPr lang="cs-CZ" smtClean="0"/>
              <a:pPr>
                <a:defRPr/>
              </a:pPr>
              <a:t>3</a:t>
            </a:fld>
            <a:endParaRPr lang="cs-CZ"/>
          </a:p>
        </p:txBody>
      </p:sp>
    </p:spTree>
    <p:extLst>
      <p:ext uri="{BB962C8B-B14F-4D97-AF65-F5344CB8AC3E}">
        <p14:creationId xmlns:p14="http://schemas.microsoft.com/office/powerpoint/2010/main" val="262385180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body" idx="1"/>
          </p:nvPr>
        </p:nvSpPr>
        <p:spPr>
          <a:xfrm>
            <a:off x="457200" y="1138238"/>
            <a:ext cx="8229600" cy="4987925"/>
          </a:xfrm>
        </p:spPr>
        <p:txBody>
          <a:bodyPr/>
          <a:lstStyle/>
          <a:p>
            <a:pPr algn="ctr" eaLnBrk="1" hangingPunct="1">
              <a:lnSpc>
                <a:spcPct val="80000"/>
              </a:lnSpc>
              <a:buFont typeface="Wingdings" pitchFamily="2" charset="2"/>
              <a:buNone/>
            </a:pPr>
            <a:r>
              <a:rPr lang="cs-CZ" sz="1800" b="1" smtClean="0"/>
              <a:t>30 Cdo 861/2005</a:t>
            </a:r>
            <a:r>
              <a:rPr lang="cs-CZ" sz="1800" smtClean="0"/>
              <a:t> </a:t>
            </a:r>
          </a:p>
          <a:p>
            <a:pPr algn="ctr" eaLnBrk="1" hangingPunct="1">
              <a:lnSpc>
                <a:spcPct val="80000"/>
              </a:lnSpc>
              <a:buFont typeface="Wingdings" pitchFamily="2" charset="2"/>
              <a:buNone/>
            </a:pPr>
            <a:endParaRPr lang="cs-CZ" sz="1800" smtClean="0"/>
          </a:p>
          <a:p>
            <a:pPr algn="just" eaLnBrk="1" hangingPunct="1">
              <a:lnSpc>
                <a:spcPct val="80000"/>
              </a:lnSpc>
            </a:pPr>
            <a:r>
              <a:rPr lang="cs-CZ" sz="2200" smtClean="0"/>
              <a:t>pro realizaci práva na odpověď je především nezbytné zjištění, že bylo uveřejněno sdělení obsahující tvrzení, které se dotýká cti, důstojnosti nebo soukromí určité fyzické osoby (anebo jména nebo dobré pověsti určité právnické osoby). To předpokládá v prvé řadě porovnání obsahu uveřejněného sdělení s možnou složkou osobnosti fyzické osoby, jež má být takovým sdělením dotčena. </a:t>
            </a:r>
          </a:p>
          <a:p>
            <a:pPr algn="just" eaLnBrk="1" hangingPunct="1">
              <a:lnSpc>
                <a:spcPct val="80000"/>
              </a:lnSpc>
            </a:pPr>
            <a:r>
              <a:rPr lang="cs-CZ" sz="2200" smtClean="0"/>
              <a:t>V konkrétním případě je proto vždy nezbytné zkoumat míru (intenzitu) tvrzeného porušení základního práva na ochranu osobnosti (osobní cti a dobré pověsti), a to právě v kontextu se svobodou projevu a s právem na informace a se zřetelem na požadavek proporcionality uplatňování těchto práv (a jejich ochrany). Zároveň je nutné, aby příslušný zásah bezprostředně souvisel s porušením chráněného základního práva, tj. aby zde existovala příčinná souvislost mezi nimi.</a:t>
            </a:r>
          </a:p>
        </p:txBody>
      </p:sp>
      <p:sp>
        <p:nvSpPr>
          <p:cNvPr id="3" name="Zástupný symbol pro číslo snímku 2"/>
          <p:cNvSpPr>
            <a:spLocks noGrp="1"/>
          </p:cNvSpPr>
          <p:nvPr>
            <p:ph type="sldNum" sz="quarter" idx="11"/>
          </p:nvPr>
        </p:nvSpPr>
        <p:spPr/>
        <p:txBody>
          <a:bodyPr/>
          <a:lstStyle/>
          <a:p>
            <a:pPr>
              <a:defRPr/>
            </a:pPr>
            <a:fld id="{6A59B9AF-0256-4B12-95C3-7818F7061BC6}" type="slidenum">
              <a:rPr lang="cs-CZ" smtClean="0"/>
              <a:pPr>
                <a:defRPr/>
              </a:pPr>
              <a:t>4</a:t>
            </a:fld>
            <a:endParaRPr lang="cs-CZ"/>
          </a:p>
        </p:txBody>
      </p:sp>
    </p:spTree>
    <p:extLst>
      <p:ext uri="{BB962C8B-B14F-4D97-AF65-F5344CB8AC3E}">
        <p14:creationId xmlns:p14="http://schemas.microsoft.com/office/powerpoint/2010/main" val="28879767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914400" y="1125538"/>
          <a:ext cx="7772400" cy="503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nvGraphicFramePr>
        <p:xfrm>
          <a:off x="900113" y="1773238"/>
          <a:ext cx="7772400" cy="435768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Zástupný symbol pro číslo snímku 3"/>
          <p:cNvSpPr>
            <a:spLocks noGrp="1"/>
          </p:cNvSpPr>
          <p:nvPr>
            <p:ph type="sldNum" sz="quarter" idx="11"/>
          </p:nvPr>
        </p:nvSpPr>
        <p:spPr/>
        <p:txBody>
          <a:bodyPr/>
          <a:lstStyle/>
          <a:p>
            <a:pPr>
              <a:defRPr/>
            </a:pPr>
            <a:fld id="{FC8CFFF8-4A15-4C93-9267-4E7BFBA7D538}" type="slidenum">
              <a:rPr lang="cs-CZ" smtClean="0"/>
              <a:pPr>
                <a:defRPr/>
              </a:pPr>
              <a:t>5</a:t>
            </a:fld>
            <a:endParaRPr lang="cs-CZ"/>
          </a:p>
        </p:txBody>
      </p:sp>
    </p:spTree>
    <p:extLst>
      <p:ext uri="{BB962C8B-B14F-4D97-AF65-F5344CB8AC3E}">
        <p14:creationId xmlns:p14="http://schemas.microsoft.com/office/powerpoint/2010/main" val="156007395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143115"/>
          <a:ext cx="8229600" cy="39830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číslo snímku 2"/>
          <p:cNvSpPr>
            <a:spLocks noGrp="1"/>
          </p:cNvSpPr>
          <p:nvPr>
            <p:ph type="sldNum" sz="quarter" idx="11"/>
          </p:nvPr>
        </p:nvSpPr>
        <p:spPr/>
        <p:txBody>
          <a:bodyPr/>
          <a:lstStyle/>
          <a:p>
            <a:pPr>
              <a:defRPr/>
            </a:pPr>
            <a:fld id="{D7629B0F-A4B8-43D1-98C3-CE02A4C618C5}" type="slidenum">
              <a:rPr lang="cs-CZ" smtClean="0"/>
              <a:pPr>
                <a:defRPr/>
              </a:pPr>
              <a:t>6</a:t>
            </a:fld>
            <a:endParaRPr lang="cs-CZ"/>
          </a:p>
        </p:txBody>
      </p:sp>
    </p:spTree>
    <p:extLst>
      <p:ext uri="{BB962C8B-B14F-4D97-AF65-F5344CB8AC3E}">
        <p14:creationId xmlns:p14="http://schemas.microsoft.com/office/powerpoint/2010/main" val="203819742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914400" y="1125538"/>
          <a:ext cx="7772400" cy="6603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Zástupný symbol pro obsah 6"/>
          <p:cNvGraphicFramePr>
            <a:graphicFrameLocks noGrp="1"/>
          </p:cNvGraphicFramePr>
          <p:nvPr>
            <p:ph idx="1"/>
          </p:nvPr>
        </p:nvGraphicFramePr>
        <p:xfrm>
          <a:off x="900113" y="2428868"/>
          <a:ext cx="7772400" cy="370205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Zástupný symbol pro číslo snímku 3"/>
          <p:cNvSpPr>
            <a:spLocks noGrp="1"/>
          </p:cNvSpPr>
          <p:nvPr>
            <p:ph type="sldNum" sz="quarter" idx="11"/>
          </p:nvPr>
        </p:nvSpPr>
        <p:spPr/>
        <p:txBody>
          <a:bodyPr/>
          <a:lstStyle/>
          <a:p>
            <a:pPr>
              <a:defRPr/>
            </a:pPr>
            <a:fld id="{8A32939D-2501-4D2F-8FF1-5D183BB7AFFC}" type="slidenum">
              <a:rPr lang="cs-CZ" smtClean="0"/>
              <a:pPr>
                <a:defRPr/>
              </a:pPr>
              <a:t>7</a:t>
            </a:fld>
            <a:endParaRPr lang="cs-CZ"/>
          </a:p>
        </p:txBody>
      </p:sp>
    </p:spTree>
    <p:extLst>
      <p:ext uri="{BB962C8B-B14F-4D97-AF65-F5344CB8AC3E}">
        <p14:creationId xmlns:p14="http://schemas.microsoft.com/office/powerpoint/2010/main" val="45369796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1125538"/>
            <a:ext cx="7772400" cy="946150"/>
          </a:xfrm>
        </p:spPr>
        <p:txBody>
          <a:bodyPr>
            <a:normAutofit fontScale="90000"/>
          </a:bodyPr>
          <a:lstStyle/>
          <a:p>
            <a:pPr eaLnBrk="1" hangingPunct="1">
              <a:defRPr/>
            </a:pPr>
            <a:r>
              <a:rPr lang="cs-CZ" dirty="0" smtClean="0">
                <a:latin typeface="Arial" charset="0"/>
              </a:rPr>
              <a:t>Vydavatel  </a:t>
            </a:r>
            <a:r>
              <a:rPr lang="cs-CZ" b="1" dirty="0" smtClean="0">
                <a:latin typeface="Arial" charset="0"/>
              </a:rPr>
              <a:t>není povinen</a:t>
            </a:r>
            <a:r>
              <a:rPr lang="cs-CZ" dirty="0" smtClean="0">
                <a:latin typeface="Arial" charset="0"/>
              </a:rPr>
              <a:t> uveřejnit  odpověď nebo dodatečné sdělení, jestliže</a:t>
            </a:r>
            <a:br>
              <a:rPr lang="cs-CZ" dirty="0" smtClean="0">
                <a:latin typeface="Arial" charset="0"/>
              </a:rPr>
            </a:br>
            <a:endParaRPr lang="cs-CZ" dirty="0"/>
          </a:p>
        </p:txBody>
      </p:sp>
      <p:grpSp>
        <p:nvGrpSpPr>
          <p:cNvPr id="52226" name="Skupina 11"/>
          <p:cNvGrpSpPr>
            <a:grpSpLocks/>
          </p:cNvGrpSpPr>
          <p:nvPr/>
        </p:nvGrpSpPr>
        <p:grpSpPr bwMode="auto">
          <a:xfrm>
            <a:off x="900113" y="2370138"/>
            <a:ext cx="7772400" cy="3748087"/>
            <a:chOff x="900113" y="2370629"/>
            <a:chExt cx="7772400" cy="3747095"/>
          </a:xfrm>
        </p:grpSpPr>
        <p:sp>
          <p:nvSpPr>
            <p:cNvPr id="13" name="Volný tvar 12"/>
            <p:cNvSpPr/>
            <p:nvPr/>
          </p:nvSpPr>
          <p:spPr>
            <a:xfrm>
              <a:off x="900113" y="2370629"/>
              <a:ext cx="7772400" cy="680857"/>
            </a:xfrm>
            <a:custGeom>
              <a:avLst/>
              <a:gdLst>
                <a:gd name="connsiteX0" fmla="*/ 0 w 7772400"/>
                <a:gd name="connsiteY0" fmla="*/ 113488 h 680916"/>
                <a:gd name="connsiteX1" fmla="*/ 33240 w 7772400"/>
                <a:gd name="connsiteY1" fmla="*/ 33240 h 680916"/>
                <a:gd name="connsiteX2" fmla="*/ 113488 w 7772400"/>
                <a:gd name="connsiteY2" fmla="*/ 0 h 680916"/>
                <a:gd name="connsiteX3" fmla="*/ 7658912 w 7772400"/>
                <a:gd name="connsiteY3" fmla="*/ 0 h 680916"/>
                <a:gd name="connsiteX4" fmla="*/ 7739160 w 7772400"/>
                <a:gd name="connsiteY4" fmla="*/ 33240 h 680916"/>
                <a:gd name="connsiteX5" fmla="*/ 7772400 w 7772400"/>
                <a:gd name="connsiteY5" fmla="*/ 113488 h 680916"/>
                <a:gd name="connsiteX6" fmla="*/ 7772400 w 7772400"/>
                <a:gd name="connsiteY6" fmla="*/ 567428 h 680916"/>
                <a:gd name="connsiteX7" fmla="*/ 7739160 w 7772400"/>
                <a:gd name="connsiteY7" fmla="*/ 647676 h 680916"/>
                <a:gd name="connsiteX8" fmla="*/ 7658912 w 7772400"/>
                <a:gd name="connsiteY8" fmla="*/ 680916 h 680916"/>
                <a:gd name="connsiteX9" fmla="*/ 113488 w 7772400"/>
                <a:gd name="connsiteY9" fmla="*/ 680916 h 680916"/>
                <a:gd name="connsiteX10" fmla="*/ 33240 w 7772400"/>
                <a:gd name="connsiteY10" fmla="*/ 647676 h 680916"/>
                <a:gd name="connsiteX11" fmla="*/ 0 w 7772400"/>
                <a:gd name="connsiteY11" fmla="*/ 567428 h 680916"/>
                <a:gd name="connsiteX12" fmla="*/ 0 w 7772400"/>
                <a:gd name="connsiteY12" fmla="*/ 113488 h 680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72400" h="680916">
                  <a:moveTo>
                    <a:pt x="0" y="113488"/>
                  </a:moveTo>
                  <a:cubicBezTo>
                    <a:pt x="0" y="83389"/>
                    <a:pt x="11957" y="54523"/>
                    <a:pt x="33240" y="33240"/>
                  </a:cubicBezTo>
                  <a:cubicBezTo>
                    <a:pt x="54523" y="11957"/>
                    <a:pt x="83389" y="0"/>
                    <a:pt x="113488" y="0"/>
                  </a:cubicBezTo>
                  <a:lnTo>
                    <a:pt x="7658912" y="0"/>
                  </a:lnTo>
                  <a:cubicBezTo>
                    <a:pt x="7689011" y="0"/>
                    <a:pt x="7717877" y="11957"/>
                    <a:pt x="7739160" y="33240"/>
                  </a:cubicBezTo>
                  <a:cubicBezTo>
                    <a:pt x="7760443" y="54523"/>
                    <a:pt x="7772400" y="83389"/>
                    <a:pt x="7772400" y="113488"/>
                  </a:cubicBezTo>
                  <a:lnTo>
                    <a:pt x="7772400" y="567428"/>
                  </a:lnTo>
                  <a:cubicBezTo>
                    <a:pt x="7772400" y="597527"/>
                    <a:pt x="7760443" y="626393"/>
                    <a:pt x="7739160" y="647676"/>
                  </a:cubicBezTo>
                  <a:cubicBezTo>
                    <a:pt x="7717877" y="668959"/>
                    <a:pt x="7689011" y="680916"/>
                    <a:pt x="7658912" y="680916"/>
                  </a:cubicBezTo>
                  <a:lnTo>
                    <a:pt x="113488" y="680916"/>
                  </a:lnTo>
                  <a:cubicBezTo>
                    <a:pt x="83389" y="680916"/>
                    <a:pt x="54523" y="668959"/>
                    <a:pt x="33240" y="647676"/>
                  </a:cubicBezTo>
                  <a:cubicBezTo>
                    <a:pt x="11957" y="626393"/>
                    <a:pt x="0" y="597527"/>
                    <a:pt x="0" y="567428"/>
                  </a:cubicBezTo>
                  <a:lnTo>
                    <a:pt x="0" y="113488"/>
                  </a:lnTo>
                  <a:close/>
                </a:path>
              </a:pathLst>
            </a:custGeom>
          </p:spPr>
          <p:style>
            <a:lnRef idx="2">
              <a:schemeClr val="lt1">
                <a:hueOff val="0"/>
                <a:satOff val="0"/>
                <a:lumOff val="0"/>
                <a:alphaOff val="0"/>
              </a:schemeClr>
            </a:lnRef>
            <a:fillRef idx="1">
              <a:schemeClr val="accent4">
                <a:shade val="50000"/>
                <a:hueOff val="0"/>
                <a:satOff val="0"/>
                <a:lumOff val="0"/>
                <a:alphaOff val="0"/>
              </a:schemeClr>
            </a:fillRef>
            <a:effectRef idx="0">
              <a:schemeClr val="accent4">
                <a:shade val="50000"/>
                <a:hueOff val="0"/>
                <a:satOff val="0"/>
                <a:lumOff val="0"/>
                <a:alphaOff val="0"/>
              </a:schemeClr>
            </a:effectRef>
            <a:fontRef idx="minor">
              <a:schemeClr val="lt1"/>
            </a:fontRef>
          </p:style>
          <p:txBody>
            <a:bodyPr lIns="94200" tIns="94200" rIns="94200" bIns="94200" spcCol="1270" anchor="ctr"/>
            <a:lstStyle/>
            <a:p>
              <a:pPr defTabSz="711200">
                <a:lnSpc>
                  <a:spcPct val="90000"/>
                </a:lnSpc>
                <a:spcAft>
                  <a:spcPct val="35000"/>
                </a:spcAft>
                <a:defRPr/>
              </a:pPr>
              <a:r>
                <a:rPr lang="cs-CZ" dirty="0"/>
                <a:t>uveřejněním navrženého  textu by byl  spáchán trestný čin  nebo správní delikt,</a:t>
              </a:r>
            </a:p>
          </p:txBody>
        </p:sp>
        <p:sp>
          <p:nvSpPr>
            <p:cNvPr id="14" name="Volný tvar 13"/>
            <p:cNvSpPr/>
            <p:nvPr/>
          </p:nvSpPr>
          <p:spPr>
            <a:xfrm>
              <a:off x="900113" y="3086402"/>
              <a:ext cx="7772400" cy="680858"/>
            </a:xfrm>
            <a:custGeom>
              <a:avLst/>
              <a:gdLst>
                <a:gd name="connsiteX0" fmla="*/ 0 w 7772400"/>
                <a:gd name="connsiteY0" fmla="*/ 113488 h 680916"/>
                <a:gd name="connsiteX1" fmla="*/ 33240 w 7772400"/>
                <a:gd name="connsiteY1" fmla="*/ 33240 h 680916"/>
                <a:gd name="connsiteX2" fmla="*/ 113488 w 7772400"/>
                <a:gd name="connsiteY2" fmla="*/ 0 h 680916"/>
                <a:gd name="connsiteX3" fmla="*/ 7658912 w 7772400"/>
                <a:gd name="connsiteY3" fmla="*/ 0 h 680916"/>
                <a:gd name="connsiteX4" fmla="*/ 7739160 w 7772400"/>
                <a:gd name="connsiteY4" fmla="*/ 33240 h 680916"/>
                <a:gd name="connsiteX5" fmla="*/ 7772400 w 7772400"/>
                <a:gd name="connsiteY5" fmla="*/ 113488 h 680916"/>
                <a:gd name="connsiteX6" fmla="*/ 7772400 w 7772400"/>
                <a:gd name="connsiteY6" fmla="*/ 567428 h 680916"/>
                <a:gd name="connsiteX7" fmla="*/ 7739160 w 7772400"/>
                <a:gd name="connsiteY7" fmla="*/ 647676 h 680916"/>
                <a:gd name="connsiteX8" fmla="*/ 7658912 w 7772400"/>
                <a:gd name="connsiteY8" fmla="*/ 680916 h 680916"/>
                <a:gd name="connsiteX9" fmla="*/ 113488 w 7772400"/>
                <a:gd name="connsiteY9" fmla="*/ 680916 h 680916"/>
                <a:gd name="connsiteX10" fmla="*/ 33240 w 7772400"/>
                <a:gd name="connsiteY10" fmla="*/ 647676 h 680916"/>
                <a:gd name="connsiteX11" fmla="*/ 0 w 7772400"/>
                <a:gd name="connsiteY11" fmla="*/ 567428 h 680916"/>
                <a:gd name="connsiteX12" fmla="*/ 0 w 7772400"/>
                <a:gd name="connsiteY12" fmla="*/ 113488 h 680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72400" h="680916">
                  <a:moveTo>
                    <a:pt x="0" y="113488"/>
                  </a:moveTo>
                  <a:cubicBezTo>
                    <a:pt x="0" y="83389"/>
                    <a:pt x="11957" y="54523"/>
                    <a:pt x="33240" y="33240"/>
                  </a:cubicBezTo>
                  <a:cubicBezTo>
                    <a:pt x="54523" y="11957"/>
                    <a:pt x="83389" y="0"/>
                    <a:pt x="113488" y="0"/>
                  </a:cubicBezTo>
                  <a:lnTo>
                    <a:pt x="7658912" y="0"/>
                  </a:lnTo>
                  <a:cubicBezTo>
                    <a:pt x="7689011" y="0"/>
                    <a:pt x="7717877" y="11957"/>
                    <a:pt x="7739160" y="33240"/>
                  </a:cubicBezTo>
                  <a:cubicBezTo>
                    <a:pt x="7760443" y="54523"/>
                    <a:pt x="7772400" y="83389"/>
                    <a:pt x="7772400" y="113488"/>
                  </a:cubicBezTo>
                  <a:lnTo>
                    <a:pt x="7772400" y="567428"/>
                  </a:lnTo>
                  <a:cubicBezTo>
                    <a:pt x="7772400" y="597527"/>
                    <a:pt x="7760443" y="626393"/>
                    <a:pt x="7739160" y="647676"/>
                  </a:cubicBezTo>
                  <a:cubicBezTo>
                    <a:pt x="7717877" y="668959"/>
                    <a:pt x="7689011" y="680916"/>
                    <a:pt x="7658912" y="680916"/>
                  </a:cubicBezTo>
                  <a:lnTo>
                    <a:pt x="113488" y="680916"/>
                  </a:lnTo>
                  <a:cubicBezTo>
                    <a:pt x="83389" y="680916"/>
                    <a:pt x="54523" y="668959"/>
                    <a:pt x="33240" y="647676"/>
                  </a:cubicBezTo>
                  <a:cubicBezTo>
                    <a:pt x="11957" y="626393"/>
                    <a:pt x="0" y="597527"/>
                    <a:pt x="0" y="567428"/>
                  </a:cubicBezTo>
                  <a:lnTo>
                    <a:pt x="0" y="113488"/>
                  </a:lnTo>
                  <a:close/>
                </a:path>
              </a:pathLst>
            </a:custGeom>
          </p:spPr>
          <p:style>
            <a:lnRef idx="2">
              <a:schemeClr val="lt1">
                <a:hueOff val="0"/>
                <a:satOff val="0"/>
                <a:lumOff val="0"/>
                <a:alphaOff val="0"/>
              </a:schemeClr>
            </a:lnRef>
            <a:fillRef idx="1">
              <a:schemeClr val="accent4">
                <a:shade val="50000"/>
                <a:hueOff val="0"/>
                <a:satOff val="0"/>
                <a:lumOff val="28056"/>
                <a:alphaOff val="0"/>
              </a:schemeClr>
            </a:fillRef>
            <a:effectRef idx="0">
              <a:schemeClr val="accent4">
                <a:shade val="50000"/>
                <a:hueOff val="0"/>
                <a:satOff val="0"/>
                <a:lumOff val="28056"/>
                <a:alphaOff val="0"/>
              </a:schemeClr>
            </a:effectRef>
            <a:fontRef idx="minor">
              <a:schemeClr val="lt1"/>
            </a:fontRef>
          </p:style>
          <p:txBody>
            <a:bodyPr lIns="94200" tIns="94200" rIns="94200" bIns="94200" spcCol="1270" anchor="ctr"/>
            <a:lstStyle/>
            <a:p>
              <a:pPr defTabSz="711200">
                <a:lnSpc>
                  <a:spcPct val="90000"/>
                </a:lnSpc>
                <a:spcAft>
                  <a:spcPct val="35000"/>
                </a:spcAft>
                <a:defRPr/>
              </a:pPr>
              <a:r>
                <a:rPr lang="cs-CZ" dirty="0"/>
                <a:t>uveřejnění navrženého textu by bylo v rozporu s dobrými mravy,</a:t>
              </a:r>
            </a:p>
          </p:txBody>
        </p:sp>
        <p:sp>
          <p:nvSpPr>
            <p:cNvPr id="15" name="Volný tvar 14"/>
            <p:cNvSpPr/>
            <p:nvPr/>
          </p:nvSpPr>
          <p:spPr>
            <a:xfrm>
              <a:off x="900113" y="3802175"/>
              <a:ext cx="7772400" cy="749102"/>
            </a:xfrm>
            <a:custGeom>
              <a:avLst/>
              <a:gdLst>
                <a:gd name="connsiteX0" fmla="*/ 0 w 7772400"/>
                <a:gd name="connsiteY0" fmla="*/ 124837 h 749007"/>
                <a:gd name="connsiteX1" fmla="*/ 36564 w 7772400"/>
                <a:gd name="connsiteY1" fmla="*/ 36564 h 749007"/>
                <a:gd name="connsiteX2" fmla="*/ 124837 w 7772400"/>
                <a:gd name="connsiteY2" fmla="*/ 0 h 749007"/>
                <a:gd name="connsiteX3" fmla="*/ 7647563 w 7772400"/>
                <a:gd name="connsiteY3" fmla="*/ 0 h 749007"/>
                <a:gd name="connsiteX4" fmla="*/ 7735836 w 7772400"/>
                <a:gd name="connsiteY4" fmla="*/ 36564 h 749007"/>
                <a:gd name="connsiteX5" fmla="*/ 7772400 w 7772400"/>
                <a:gd name="connsiteY5" fmla="*/ 124837 h 749007"/>
                <a:gd name="connsiteX6" fmla="*/ 7772400 w 7772400"/>
                <a:gd name="connsiteY6" fmla="*/ 624170 h 749007"/>
                <a:gd name="connsiteX7" fmla="*/ 7735836 w 7772400"/>
                <a:gd name="connsiteY7" fmla="*/ 712443 h 749007"/>
                <a:gd name="connsiteX8" fmla="*/ 7647563 w 7772400"/>
                <a:gd name="connsiteY8" fmla="*/ 749007 h 749007"/>
                <a:gd name="connsiteX9" fmla="*/ 124837 w 7772400"/>
                <a:gd name="connsiteY9" fmla="*/ 749007 h 749007"/>
                <a:gd name="connsiteX10" fmla="*/ 36564 w 7772400"/>
                <a:gd name="connsiteY10" fmla="*/ 712443 h 749007"/>
                <a:gd name="connsiteX11" fmla="*/ 0 w 7772400"/>
                <a:gd name="connsiteY11" fmla="*/ 624170 h 749007"/>
                <a:gd name="connsiteX12" fmla="*/ 0 w 7772400"/>
                <a:gd name="connsiteY12" fmla="*/ 124837 h 749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72400" h="749007">
                  <a:moveTo>
                    <a:pt x="0" y="124837"/>
                  </a:moveTo>
                  <a:cubicBezTo>
                    <a:pt x="0" y="91728"/>
                    <a:pt x="13153" y="59975"/>
                    <a:pt x="36564" y="36564"/>
                  </a:cubicBezTo>
                  <a:cubicBezTo>
                    <a:pt x="59976" y="13153"/>
                    <a:pt x="91728" y="0"/>
                    <a:pt x="124837" y="0"/>
                  </a:cubicBezTo>
                  <a:lnTo>
                    <a:pt x="7647563" y="0"/>
                  </a:lnTo>
                  <a:cubicBezTo>
                    <a:pt x="7680672" y="0"/>
                    <a:pt x="7712425" y="13153"/>
                    <a:pt x="7735836" y="36564"/>
                  </a:cubicBezTo>
                  <a:cubicBezTo>
                    <a:pt x="7759247" y="59976"/>
                    <a:pt x="7772400" y="91728"/>
                    <a:pt x="7772400" y="124837"/>
                  </a:cubicBezTo>
                  <a:lnTo>
                    <a:pt x="7772400" y="624170"/>
                  </a:lnTo>
                  <a:cubicBezTo>
                    <a:pt x="7772400" y="657279"/>
                    <a:pt x="7759248" y="689032"/>
                    <a:pt x="7735836" y="712443"/>
                  </a:cubicBezTo>
                  <a:cubicBezTo>
                    <a:pt x="7712425" y="735854"/>
                    <a:pt x="7680672" y="749007"/>
                    <a:pt x="7647563" y="749007"/>
                  </a:cubicBezTo>
                  <a:lnTo>
                    <a:pt x="124837" y="749007"/>
                  </a:lnTo>
                  <a:cubicBezTo>
                    <a:pt x="91728" y="749007"/>
                    <a:pt x="59975" y="735855"/>
                    <a:pt x="36564" y="712443"/>
                  </a:cubicBezTo>
                  <a:cubicBezTo>
                    <a:pt x="13153" y="689031"/>
                    <a:pt x="0" y="657279"/>
                    <a:pt x="0" y="624170"/>
                  </a:cubicBezTo>
                  <a:lnTo>
                    <a:pt x="0" y="124837"/>
                  </a:lnTo>
                  <a:close/>
                </a:path>
              </a:pathLst>
            </a:custGeom>
          </p:spPr>
          <p:style>
            <a:lnRef idx="2">
              <a:schemeClr val="lt1">
                <a:hueOff val="0"/>
                <a:satOff val="0"/>
                <a:lumOff val="0"/>
                <a:alphaOff val="0"/>
              </a:schemeClr>
            </a:lnRef>
            <a:fillRef idx="1">
              <a:schemeClr val="accent4">
                <a:shade val="50000"/>
                <a:hueOff val="0"/>
                <a:satOff val="0"/>
                <a:lumOff val="56113"/>
                <a:alphaOff val="0"/>
              </a:schemeClr>
            </a:fillRef>
            <a:effectRef idx="0">
              <a:schemeClr val="accent4">
                <a:shade val="50000"/>
                <a:hueOff val="0"/>
                <a:satOff val="0"/>
                <a:lumOff val="56113"/>
                <a:alphaOff val="0"/>
              </a:schemeClr>
            </a:effectRef>
            <a:fontRef idx="minor">
              <a:schemeClr val="lt1"/>
            </a:fontRef>
          </p:style>
          <p:txBody>
            <a:bodyPr lIns="82284" tIns="82284" rIns="82284" bIns="82284" spcCol="1270" anchor="ctr"/>
            <a:lstStyle/>
            <a:p>
              <a:pPr defTabSz="533400">
                <a:lnSpc>
                  <a:spcPct val="90000"/>
                </a:lnSpc>
                <a:spcAft>
                  <a:spcPct val="35000"/>
                </a:spcAft>
                <a:defRPr/>
              </a:pPr>
              <a:r>
                <a:rPr lang="cs-CZ" dirty="0"/>
                <a:t>napadené  sdělení,  popřípadě  jeho  napadená  část,  je citací sdělení třetí osoby určeného  pro veřejnost nebo jeho pravdivou  interpretací a jako takové bylo označeno nebo prezentováno.</a:t>
              </a:r>
            </a:p>
          </p:txBody>
        </p:sp>
        <p:sp>
          <p:nvSpPr>
            <p:cNvPr id="16" name="Volný tvar 15"/>
            <p:cNvSpPr/>
            <p:nvPr/>
          </p:nvSpPr>
          <p:spPr>
            <a:xfrm>
              <a:off x="900113" y="4584605"/>
              <a:ext cx="7772400" cy="749102"/>
            </a:xfrm>
            <a:custGeom>
              <a:avLst/>
              <a:gdLst>
                <a:gd name="connsiteX0" fmla="*/ 0 w 7772400"/>
                <a:gd name="connsiteY0" fmla="*/ 124837 h 749007"/>
                <a:gd name="connsiteX1" fmla="*/ 36564 w 7772400"/>
                <a:gd name="connsiteY1" fmla="*/ 36564 h 749007"/>
                <a:gd name="connsiteX2" fmla="*/ 124837 w 7772400"/>
                <a:gd name="connsiteY2" fmla="*/ 0 h 749007"/>
                <a:gd name="connsiteX3" fmla="*/ 7647563 w 7772400"/>
                <a:gd name="connsiteY3" fmla="*/ 0 h 749007"/>
                <a:gd name="connsiteX4" fmla="*/ 7735836 w 7772400"/>
                <a:gd name="connsiteY4" fmla="*/ 36564 h 749007"/>
                <a:gd name="connsiteX5" fmla="*/ 7772400 w 7772400"/>
                <a:gd name="connsiteY5" fmla="*/ 124837 h 749007"/>
                <a:gd name="connsiteX6" fmla="*/ 7772400 w 7772400"/>
                <a:gd name="connsiteY6" fmla="*/ 624170 h 749007"/>
                <a:gd name="connsiteX7" fmla="*/ 7735836 w 7772400"/>
                <a:gd name="connsiteY7" fmla="*/ 712443 h 749007"/>
                <a:gd name="connsiteX8" fmla="*/ 7647563 w 7772400"/>
                <a:gd name="connsiteY8" fmla="*/ 749007 h 749007"/>
                <a:gd name="connsiteX9" fmla="*/ 124837 w 7772400"/>
                <a:gd name="connsiteY9" fmla="*/ 749007 h 749007"/>
                <a:gd name="connsiteX10" fmla="*/ 36564 w 7772400"/>
                <a:gd name="connsiteY10" fmla="*/ 712443 h 749007"/>
                <a:gd name="connsiteX11" fmla="*/ 0 w 7772400"/>
                <a:gd name="connsiteY11" fmla="*/ 624170 h 749007"/>
                <a:gd name="connsiteX12" fmla="*/ 0 w 7772400"/>
                <a:gd name="connsiteY12" fmla="*/ 124837 h 749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72400" h="749007">
                  <a:moveTo>
                    <a:pt x="0" y="124837"/>
                  </a:moveTo>
                  <a:cubicBezTo>
                    <a:pt x="0" y="91728"/>
                    <a:pt x="13153" y="59975"/>
                    <a:pt x="36564" y="36564"/>
                  </a:cubicBezTo>
                  <a:cubicBezTo>
                    <a:pt x="59976" y="13153"/>
                    <a:pt x="91728" y="0"/>
                    <a:pt x="124837" y="0"/>
                  </a:cubicBezTo>
                  <a:lnTo>
                    <a:pt x="7647563" y="0"/>
                  </a:lnTo>
                  <a:cubicBezTo>
                    <a:pt x="7680672" y="0"/>
                    <a:pt x="7712425" y="13153"/>
                    <a:pt x="7735836" y="36564"/>
                  </a:cubicBezTo>
                  <a:cubicBezTo>
                    <a:pt x="7759247" y="59976"/>
                    <a:pt x="7772400" y="91728"/>
                    <a:pt x="7772400" y="124837"/>
                  </a:cubicBezTo>
                  <a:lnTo>
                    <a:pt x="7772400" y="624170"/>
                  </a:lnTo>
                  <a:cubicBezTo>
                    <a:pt x="7772400" y="657279"/>
                    <a:pt x="7759248" y="689032"/>
                    <a:pt x="7735836" y="712443"/>
                  </a:cubicBezTo>
                  <a:cubicBezTo>
                    <a:pt x="7712425" y="735854"/>
                    <a:pt x="7680672" y="749007"/>
                    <a:pt x="7647563" y="749007"/>
                  </a:cubicBezTo>
                  <a:lnTo>
                    <a:pt x="124837" y="749007"/>
                  </a:lnTo>
                  <a:cubicBezTo>
                    <a:pt x="91728" y="749007"/>
                    <a:pt x="59975" y="735855"/>
                    <a:pt x="36564" y="712443"/>
                  </a:cubicBezTo>
                  <a:cubicBezTo>
                    <a:pt x="13153" y="689031"/>
                    <a:pt x="0" y="657279"/>
                    <a:pt x="0" y="624170"/>
                  </a:cubicBezTo>
                  <a:lnTo>
                    <a:pt x="0" y="124837"/>
                  </a:lnTo>
                  <a:close/>
                </a:path>
              </a:pathLst>
            </a:custGeom>
          </p:spPr>
          <p:style>
            <a:lnRef idx="2">
              <a:schemeClr val="lt1">
                <a:hueOff val="0"/>
                <a:satOff val="0"/>
                <a:lumOff val="0"/>
                <a:alphaOff val="0"/>
              </a:schemeClr>
            </a:lnRef>
            <a:fillRef idx="1">
              <a:schemeClr val="accent4">
                <a:shade val="50000"/>
                <a:hueOff val="0"/>
                <a:satOff val="0"/>
                <a:lumOff val="56113"/>
                <a:alphaOff val="0"/>
              </a:schemeClr>
            </a:fillRef>
            <a:effectRef idx="0">
              <a:schemeClr val="accent4">
                <a:shade val="50000"/>
                <a:hueOff val="0"/>
                <a:satOff val="0"/>
                <a:lumOff val="56113"/>
                <a:alphaOff val="0"/>
              </a:schemeClr>
            </a:effectRef>
            <a:fontRef idx="minor">
              <a:schemeClr val="lt1"/>
            </a:fontRef>
          </p:style>
          <p:txBody>
            <a:bodyPr lIns="82284" tIns="82284" rIns="82284" bIns="82284" spcCol="1270" anchor="ctr"/>
            <a:lstStyle/>
            <a:p>
              <a:pPr defTabSz="533400">
                <a:lnSpc>
                  <a:spcPct val="90000"/>
                </a:lnSpc>
                <a:spcAft>
                  <a:spcPct val="35000"/>
                </a:spcAft>
                <a:defRPr/>
              </a:pPr>
              <a:r>
                <a:rPr lang="cs-CZ" dirty="0"/>
                <a:t>žádost o její  uveřejnění směřuje  vůči sdělení  uveřejněnému na  základě prokazatelného předchozího souhlasu dotčené osoby</a:t>
              </a:r>
            </a:p>
          </p:txBody>
        </p:sp>
        <p:sp>
          <p:nvSpPr>
            <p:cNvPr id="17" name="Volný tvar 16"/>
            <p:cNvSpPr/>
            <p:nvPr/>
          </p:nvSpPr>
          <p:spPr>
            <a:xfrm>
              <a:off x="900113" y="5368622"/>
              <a:ext cx="7772400" cy="749102"/>
            </a:xfrm>
            <a:custGeom>
              <a:avLst/>
              <a:gdLst>
                <a:gd name="connsiteX0" fmla="*/ 0 w 7772400"/>
                <a:gd name="connsiteY0" fmla="*/ 124837 h 749007"/>
                <a:gd name="connsiteX1" fmla="*/ 36564 w 7772400"/>
                <a:gd name="connsiteY1" fmla="*/ 36564 h 749007"/>
                <a:gd name="connsiteX2" fmla="*/ 124837 w 7772400"/>
                <a:gd name="connsiteY2" fmla="*/ 0 h 749007"/>
                <a:gd name="connsiteX3" fmla="*/ 7647563 w 7772400"/>
                <a:gd name="connsiteY3" fmla="*/ 0 h 749007"/>
                <a:gd name="connsiteX4" fmla="*/ 7735836 w 7772400"/>
                <a:gd name="connsiteY4" fmla="*/ 36564 h 749007"/>
                <a:gd name="connsiteX5" fmla="*/ 7772400 w 7772400"/>
                <a:gd name="connsiteY5" fmla="*/ 124837 h 749007"/>
                <a:gd name="connsiteX6" fmla="*/ 7772400 w 7772400"/>
                <a:gd name="connsiteY6" fmla="*/ 624170 h 749007"/>
                <a:gd name="connsiteX7" fmla="*/ 7735836 w 7772400"/>
                <a:gd name="connsiteY7" fmla="*/ 712443 h 749007"/>
                <a:gd name="connsiteX8" fmla="*/ 7647563 w 7772400"/>
                <a:gd name="connsiteY8" fmla="*/ 749007 h 749007"/>
                <a:gd name="connsiteX9" fmla="*/ 124837 w 7772400"/>
                <a:gd name="connsiteY9" fmla="*/ 749007 h 749007"/>
                <a:gd name="connsiteX10" fmla="*/ 36564 w 7772400"/>
                <a:gd name="connsiteY10" fmla="*/ 712443 h 749007"/>
                <a:gd name="connsiteX11" fmla="*/ 0 w 7772400"/>
                <a:gd name="connsiteY11" fmla="*/ 624170 h 749007"/>
                <a:gd name="connsiteX12" fmla="*/ 0 w 7772400"/>
                <a:gd name="connsiteY12" fmla="*/ 124837 h 749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72400" h="749007">
                  <a:moveTo>
                    <a:pt x="0" y="124837"/>
                  </a:moveTo>
                  <a:cubicBezTo>
                    <a:pt x="0" y="91728"/>
                    <a:pt x="13153" y="59975"/>
                    <a:pt x="36564" y="36564"/>
                  </a:cubicBezTo>
                  <a:cubicBezTo>
                    <a:pt x="59976" y="13153"/>
                    <a:pt x="91728" y="0"/>
                    <a:pt x="124837" y="0"/>
                  </a:cubicBezTo>
                  <a:lnTo>
                    <a:pt x="7647563" y="0"/>
                  </a:lnTo>
                  <a:cubicBezTo>
                    <a:pt x="7680672" y="0"/>
                    <a:pt x="7712425" y="13153"/>
                    <a:pt x="7735836" y="36564"/>
                  </a:cubicBezTo>
                  <a:cubicBezTo>
                    <a:pt x="7759247" y="59976"/>
                    <a:pt x="7772400" y="91728"/>
                    <a:pt x="7772400" y="124837"/>
                  </a:cubicBezTo>
                  <a:lnTo>
                    <a:pt x="7772400" y="624170"/>
                  </a:lnTo>
                  <a:cubicBezTo>
                    <a:pt x="7772400" y="657279"/>
                    <a:pt x="7759248" y="689032"/>
                    <a:pt x="7735836" y="712443"/>
                  </a:cubicBezTo>
                  <a:cubicBezTo>
                    <a:pt x="7712425" y="735854"/>
                    <a:pt x="7680672" y="749007"/>
                    <a:pt x="7647563" y="749007"/>
                  </a:cubicBezTo>
                  <a:lnTo>
                    <a:pt x="124837" y="749007"/>
                  </a:lnTo>
                  <a:cubicBezTo>
                    <a:pt x="91728" y="749007"/>
                    <a:pt x="59975" y="735855"/>
                    <a:pt x="36564" y="712443"/>
                  </a:cubicBezTo>
                  <a:cubicBezTo>
                    <a:pt x="13153" y="689031"/>
                    <a:pt x="0" y="657279"/>
                    <a:pt x="0" y="624170"/>
                  </a:cubicBezTo>
                  <a:lnTo>
                    <a:pt x="0" y="124837"/>
                  </a:lnTo>
                  <a:close/>
                </a:path>
              </a:pathLst>
            </a:custGeom>
          </p:spPr>
          <p:style>
            <a:lnRef idx="2">
              <a:schemeClr val="lt1">
                <a:hueOff val="0"/>
                <a:satOff val="0"/>
                <a:lumOff val="0"/>
                <a:alphaOff val="0"/>
              </a:schemeClr>
            </a:lnRef>
            <a:fillRef idx="1">
              <a:schemeClr val="accent4">
                <a:shade val="50000"/>
                <a:hueOff val="0"/>
                <a:satOff val="0"/>
                <a:lumOff val="28056"/>
                <a:alphaOff val="0"/>
              </a:schemeClr>
            </a:fillRef>
            <a:effectRef idx="0">
              <a:schemeClr val="accent4">
                <a:shade val="50000"/>
                <a:hueOff val="0"/>
                <a:satOff val="0"/>
                <a:lumOff val="28056"/>
                <a:alphaOff val="0"/>
              </a:schemeClr>
            </a:effectRef>
            <a:fontRef idx="minor">
              <a:schemeClr val="lt1"/>
            </a:fontRef>
          </p:style>
          <p:txBody>
            <a:bodyPr lIns="82284" tIns="82284" rIns="82284" bIns="82284" spcCol="1270" anchor="ctr"/>
            <a:lstStyle/>
            <a:p>
              <a:pPr defTabSz="533400">
                <a:lnSpc>
                  <a:spcPct val="90000"/>
                </a:lnSpc>
                <a:spcAft>
                  <a:spcPct val="35000"/>
                </a:spcAft>
                <a:defRPr/>
              </a:pPr>
              <a:r>
                <a:rPr lang="cs-CZ" dirty="0"/>
                <a:t>uveřejnil  sdělení   odpovídající  dodatečnému  sdělení z vlastního  podnětu  a  dodržel  přitom  podmínky stanovené tímto zákonem. </a:t>
              </a:r>
            </a:p>
          </p:txBody>
        </p:sp>
      </p:grpSp>
      <p:sp>
        <p:nvSpPr>
          <p:cNvPr id="4" name="Zástupný symbol pro číslo snímku 3"/>
          <p:cNvSpPr>
            <a:spLocks noGrp="1"/>
          </p:cNvSpPr>
          <p:nvPr>
            <p:ph type="sldNum" sz="quarter" idx="11"/>
          </p:nvPr>
        </p:nvSpPr>
        <p:spPr/>
        <p:txBody>
          <a:bodyPr/>
          <a:lstStyle/>
          <a:p>
            <a:pPr>
              <a:defRPr/>
            </a:pPr>
            <a:fld id="{8E181891-9502-47F3-A535-D095B5289ED3}" type="slidenum">
              <a:rPr lang="cs-CZ" smtClean="0"/>
              <a:pPr>
                <a:defRPr/>
              </a:pPr>
              <a:t>8</a:t>
            </a:fld>
            <a:endParaRPr lang="cs-CZ"/>
          </a:p>
        </p:txBody>
      </p:sp>
    </p:spTree>
    <p:extLst>
      <p:ext uri="{BB962C8B-B14F-4D97-AF65-F5344CB8AC3E}">
        <p14:creationId xmlns:p14="http://schemas.microsoft.com/office/powerpoint/2010/main" val="22556604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1"/>
          </p:nvPr>
        </p:nvSpPr>
        <p:spPr/>
        <p:txBody>
          <a:bodyPr/>
          <a:lstStyle/>
          <a:p>
            <a:pPr>
              <a:defRPr/>
            </a:pPr>
            <a:fld id="{B10F2A5A-BAFE-4F72-945A-0D7616F26C9A}" type="slidenum">
              <a:rPr lang="cs-CZ">
                <a:solidFill>
                  <a:srgbClr val="000000"/>
                </a:solidFill>
              </a:rPr>
              <a:pPr>
                <a:defRPr/>
              </a:pPr>
              <a:t>9</a:t>
            </a:fld>
            <a:endParaRPr lang="cs-CZ">
              <a:solidFill>
                <a:srgbClr val="000000"/>
              </a:solidFill>
            </a:endParaRPr>
          </a:p>
        </p:txBody>
      </p:sp>
      <p:sp>
        <p:nvSpPr>
          <p:cNvPr id="37891" name="Rectangle 2"/>
          <p:cNvSpPr>
            <a:spLocks noGrp="1" noChangeArrowheads="1"/>
          </p:cNvSpPr>
          <p:nvPr>
            <p:ph type="title"/>
          </p:nvPr>
        </p:nvSpPr>
        <p:spPr/>
        <p:txBody>
          <a:bodyPr/>
          <a:lstStyle/>
          <a:p>
            <a:r>
              <a:rPr lang="cs-CZ" smtClean="0"/>
              <a:t>Volební zpravodajství</a:t>
            </a:r>
          </a:p>
        </p:txBody>
      </p:sp>
      <p:sp>
        <p:nvSpPr>
          <p:cNvPr id="37892" name="Rectangle 3"/>
          <p:cNvSpPr>
            <a:spLocks noGrp="1" noChangeArrowheads="1"/>
          </p:cNvSpPr>
          <p:nvPr>
            <p:ph type="body" idx="1"/>
          </p:nvPr>
        </p:nvSpPr>
        <p:spPr/>
        <p:txBody>
          <a:bodyPr/>
          <a:lstStyle/>
          <a:p>
            <a:pPr algn="just">
              <a:lnSpc>
                <a:spcPct val="80000"/>
              </a:lnSpc>
            </a:pPr>
            <a:r>
              <a:rPr lang="cs-CZ" sz="1600" smtClean="0">
                <a:latin typeface="Syntax LT CE" pitchFamily="34" charset="0"/>
              </a:rPr>
              <a:t>Vol 15/2006-20</a:t>
            </a:r>
          </a:p>
          <a:p>
            <a:pPr lvl="1" algn="just">
              <a:lnSpc>
                <a:spcPct val="80000"/>
              </a:lnSpc>
            </a:pPr>
            <a:r>
              <a:rPr lang="cs-CZ" sz="1600" smtClean="0">
                <a:latin typeface="Syntax LT CE" pitchFamily="34" charset="0"/>
              </a:rPr>
              <a:t>Na různé druhy médií dopadají v předvolebním období zejména tři povinnosti: všechna média, regulovaná zákonem o provozování rozhlasového a televizního vysílání, podléhají trvalému požadavku objektivnosti a vyváženosti vysílání; všechna veřejnoprávní a veřejnoprávními korporacemi provozovaná média podléhají zásadě vyváženosti a rovného přístupu kandidujících subjektů v období volební kampaně; Česká televize a Český rozhlas pak nadto plní ještě specifický úkol svěřený jim v § 16 odst. 4 zákona č. 247/1995 Sb. , o volbách do Parlamentu České republiky a o změně a doplnění některých dalších zákonů, poskytnout bezplatně 14 hodin vysílacího času, jenž se rozdělí rovným dílem mezi kandidující subjekty.</a:t>
            </a:r>
          </a:p>
          <a:p>
            <a:pPr lvl="1" algn="just">
              <a:lnSpc>
                <a:spcPct val="80000"/>
              </a:lnSpc>
            </a:pPr>
            <a:r>
              <a:rPr lang="cs-CZ" sz="1600" smtClean="0">
                <a:latin typeface="Syntax LT CE" pitchFamily="34" charset="0"/>
              </a:rPr>
              <a:t>Vyváženost a rovný přístup do veřejnoprávních médií nelze chápat mechanicky jako absolutní rovnost kandidujících subjektů, nýbrž pohledem tzv. odstupňované rovnosti. To znamená, že jednak musí každý kandidující subjekt dostat alespoň určitou minimální šanci ke své prezentaci tak, aby byl naplněn požadavek jejich plurality; nad tuto minimální úroveň musí být zastoupení kandidujících subjektů ve vysílání, zejména v pořadech zpravodajských či v publicistických debatách, přiměřené jejich politickému a společenskému významu.</a:t>
            </a:r>
          </a:p>
          <a:p>
            <a:pPr lvl="1" algn="just">
              <a:lnSpc>
                <a:spcPct val="80000"/>
              </a:lnSpc>
            </a:pPr>
            <a:r>
              <a:rPr lang="cs-CZ" sz="1600" smtClean="0">
                <a:latin typeface="Syntax LT CE" pitchFamily="34" charset="0"/>
              </a:rPr>
              <a:t>Ustanovení § 16 odst. 4 cit. zákona zakotvuje rovnost mezi jednotlivými kandidujícími subjekty z hlediska času, který je vyhrazen pro jimi prováděnou agitaci, nikoli z hlediska času, který je vyhrazen pro agitaci v jejich prospěch. Je tedy rozhodné, kdo agitaci provádí, nikoli v čí prospěch.</a:t>
            </a:r>
          </a:p>
          <a:p>
            <a:pPr>
              <a:lnSpc>
                <a:spcPct val="80000"/>
              </a:lnSpc>
              <a:buFont typeface="Wingdings" pitchFamily="2" charset="2"/>
              <a:buNone/>
            </a:pPr>
            <a:endParaRPr lang="cs-CZ" sz="1600" smtClean="0">
              <a:latin typeface="Syntax LT CE" pitchFamily="34" charset="0"/>
            </a:endParaRPr>
          </a:p>
        </p:txBody>
      </p:sp>
    </p:spTree>
    <p:extLst>
      <p:ext uri="{BB962C8B-B14F-4D97-AF65-F5344CB8AC3E}">
        <p14:creationId xmlns:p14="http://schemas.microsoft.com/office/powerpoint/2010/main" val="3032783599"/>
      </p:ext>
    </p:extLst>
  </p:cSld>
  <p:clrMapOvr>
    <a:masterClrMapping/>
  </p:clrMapOvr>
  <p:transition spd="med">
    <p:fade thruBlk="1"/>
  </p:transition>
  <p:timing>
    <p:tnLst>
      <p:par>
        <p:cTn id="1" dur="indefinite" restart="never" nodeType="tmRoot"/>
      </p:par>
    </p:tnLst>
  </p:timing>
</p:sld>
</file>

<file path=ppt/theme/theme1.xml><?xml version="1.0" encoding="utf-8"?>
<a:theme xmlns:a="http://schemas.openxmlformats.org/drawingml/2006/main" name="PF_PPT_prezentace">
  <a:themeElements>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PF_PPT_prezentace">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PF_PPT_prezentac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PF_PPT_prezentac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PF_PPT_prezentac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PF_PPT_prezentac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PF_PPT_prezentac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PF_PPT_prezentac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PF_PPT_prezentac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PF_PPT_prezentace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PF_PPT_prezentace">
  <a:themeElements>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PF_PPT_prezentace">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PF_PPT_prezentace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PF_PPT_prezentace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PF_PPT_prezentace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PF_PPT_prezentace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PF_PPT_prezentace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PF_PPT_prezentace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PF_PPT_prezentace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PF_PPT_prezentace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PF_PPT_prezentace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PF_PPT_prezentace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PF_PPT_prezentace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572</TotalTime>
  <Words>2406</Words>
  <Application>Microsoft Office PowerPoint</Application>
  <PresentationFormat>Předvádění na obrazovce (4:3)</PresentationFormat>
  <Paragraphs>139</Paragraphs>
  <Slides>24</Slides>
  <Notes>0</Notes>
  <HiddenSlides>0</HiddenSlides>
  <MMClips>0</MMClips>
  <ScaleCrop>false</ScaleCrop>
  <HeadingPairs>
    <vt:vector size="4" baseType="variant">
      <vt:variant>
        <vt:lpstr>Motiv</vt:lpstr>
      </vt:variant>
      <vt:variant>
        <vt:i4>3</vt:i4>
      </vt:variant>
      <vt:variant>
        <vt:lpstr>Nadpisy snímků</vt:lpstr>
      </vt:variant>
      <vt:variant>
        <vt:i4>24</vt:i4>
      </vt:variant>
    </vt:vector>
  </HeadingPairs>
  <TitlesOfParts>
    <vt:vector size="27" baseType="lpstr">
      <vt:lpstr>PF_PPT_prezentace</vt:lpstr>
      <vt:lpstr>BÉŽOVÁ TITL</vt:lpstr>
      <vt:lpstr>1_PF_PPT_prezentace</vt:lpstr>
      <vt:lpstr>Mediální právo   XII.</vt:lpstr>
      <vt:lpstr>Právo na odpověď vzniká, došlo-li k uveřejnění:</vt:lpstr>
      <vt:lpstr>Prezentace aplikace PowerPoint</vt:lpstr>
      <vt:lpstr>Prezentace aplikace PowerPoint</vt:lpstr>
      <vt:lpstr>Prezentace aplikace PowerPoint</vt:lpstr>
      <vt:lpstr>Prezentace aplikace PowerPoint</vt:lpstr>
      <vt:lpstr>Prezentace aplikace PowerPoint</vt:lpstr>
      <vt:lpstr>Vydavatel  není povinen uveřejnit  odpověď nebo dodatečné sdělení, jestliže </vt:lpstr>
      <vt:lpstr>Volební zpravodajství</vt:lpstr>
      <vt:lpstr>Česká tisková kancelář</vt:lpstr>
      <vt:lpstr>Prezentace aplikace PowerPoint</vt:lpstr>
      <vt:lpstr>Rada tiskové kanceláře</vt:lpstr>
      <vt:lpstr>Český rozhlas, Česká televize</vt:lpstr>
      <vt:lpstr>Česká televize</vt:lpstr>
      <vt:lpstr>Prezentace aplikace PowerPoint</vt:lpstr>
      <vt:lpstr>7 – As 38/2004-58</vt:lpstr>
      <vt:lpstr>Rada České televize (Rada Českého rozhlasu)</vt:lpstr>
      <vt:lpstr>Prezentace aplikace PowerPoint</vt:lpstr>
      <vt:lpstr>Prezentace aplikace PowerPoint</vt:lpstr>
      <vt:lpstr>Generální ředitel</vt:lpstr>
      <vt:lpstr>Financování</vt:lpstr>
      <vt:lpstr>Rozhlasová a televizní studia</vt:lpstr>
      <vt:lpstr>Rozhlasový a televizní poplatek</vt:lpstr>
      <vt:lpstr>Prezentace aplikace PowerPoint</vt:lpstr>
    </vt:vector>
  </TitlesOfParts>
  <Company>Radek Poisl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Nadpis prezentace</dc:title>
  <cp:lastModifiedBy>Martin Škop</cp:lastModifiedBy>
  <cp:revision>60</cp:revision>
  <cp:lastPrinted>2011-04-11T09:48:44Z</cp:lastPrinted>
  <dcterms:created xsi:type="dcterms:W3CDTF">2008-07-11T10:13:01Z</dcterms:created>
  <dcterms:modified xsi:type="dcterms:W3CDTF">2011-05-16T08:50:07Z</dcterms:modified>
</cp:coreProperties>
</file>