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2" r:id="rId3"/>
    <p:sldId id="257" r:id="rId4"/>
    <p:sldId id="258" r:id="rId5"/>
    <p:sldId id="260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81" r:id="rId2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F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971" autoAdjust="0"/>
    <p:restoredTop sz="94563" autoAdjust="0"/>
  </p:normalViewPr>
  <p:slideViewPr>
    <p:cSldViewPr>
      <p:cViewPr>
        <p:scale>
          <a:sx n="100" d="100"/>
          <a:sy n="100" d="100"/>
        </p:scale>
        <p:origin x="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882E7A-77A8-44E3-B032-50A181A3FDF7}" type="datetimeFigureOut">
              <a:rPr lang="cs-CZ"/>
              <a:pPr>
                <a:defRPr/>
              </a:pPr>
              <a:t>22.2.2012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7EF673-2A5C-4CBA-8758-E304510179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1186E-5F0D-499C-8AD6-B2E242D73370}" type="datetimeFigureOut">
              <a:rPr lang="cs-CZ"/>
              <a:pPr>
                <a:defRPr/>
              </a:pPr>
              <a:t>22.2.2012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72CA0-B65A-45E5-BA17-3526C6804E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E1DC9-43B3-40B4-A0B2-AD94A249FB2A}" type="datetimeFigureOut">
              <a:rPr lang="cs-CZ"/>
              <a:pPr>
                <a:defRPr/>
              </a:pPr>
              <a:t>22.2.2012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141CC-02C2-445C-9DFB-543E89332F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4F5FF-E14F-49C6-AB3E-96CB3DFFEB87}" type="datetimeFigureOut">
              <a:rPr lang="cs-CZ"/>
              <a:pPr>
                <a:defRPr/>
              </a:pPr>
              <a:t>22.2.2012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BE422-6D35-4966-91A7-AD03B6B80C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250AF-535D-4296-B901-AEE5603CA708}" type="datetimeFigureOut">
              <a:rPr lang="cs-CZ"/>
              <a:pPr>
                <a:defRPr/>
              </a:pPr>
              <a:t>22.2.2012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016F-D2EB-42B9-AFB2-98CCA53C11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8898-B329-4B50-85FC-1DC5BB2BD976}" type="datetimeFigureOut">
              <a:rPr lang="cs-CZ"/>
              <a:pPr>
                <a:defRPr/>
              </a:pPr>
              <a:t>22.2.2012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1E8CB-5A4E-46C8-9C67-BC4930177D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1C4D3-8830-45AE-9F17-62FAC02A749A}" type="datetimeFigureOut">
              <a:rPr lang="cs-CZ"/>
              <a:pPr>
                <a:defRPr/>
              </a:pPr>
              <a:t>22.2.2012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1A6C5-F4EC-4B1A-8D87-4A2EBE2B8E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F5710-3FD1-41A0-B40D-3AF6FE323116}" type="datetimeFigureOut">
              <a:rPr lang="cs-CZ"/>
              <a:pPr>
                <a:defRPr/>
              </a:pPr>
              <a:t>22.2.2012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4C6F-084D-4893-B4C2-B518C4C4B5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DA178-AEAB-4A17-AA70-F27C895E045F}" type="datetimeFigureOut">
              <a:rPr lang="cs-CZ"/>
              <a:pPr>
                <a:defRPr/>
              </a:pPr>
              <a:t>22.2.2012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CB07D-B0BB-4D25-A476-F828BCB1C5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3E216-4B39-4258-AC8B-DDA9520AA358}" type="datetimeFigureOut">
              <a:rPr lang="cs-CZ"/>
              <a:pPr>
                <a:defRPr/>
              </a:pPr>
              <a:t>22.2.2012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7A3D0-C3E5-4137-8CB9-85F9F9DAA5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6905E-8F53-4F2B-AA5E-6D307A9CBABC}" type="datetimeFigureOut">
              <a:rPr lang="cs-CZ"/>
              <a:pPr>
                <a:defRPr/>
              </a:pPr>
              <a:t>22.2.2012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A48C6-9552-4452-B45D-2CCA760A55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628B7-F3EC-41D3-991B-33E10102E4B8}" type="datetimeFigureOut">
              <a:rPr lang="cs-CZ"/>
              <a:pPr>
                <a:defRPr/>
              </a:pPr>
              <a:t>22.2.2012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2F56-F479-439A-A5CB-CB4114510E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2A31E2-9C41-483C-B69B-9CD94BA34BB1}" type="datetimeFigureOut">
              <a:rPr lang="cs-CZ"/>
              <a:pPr>
                <a:defRPr/>
              </a:pPr>
              <a:t>22.2.2012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3DEEA8-A14A-40EB-80C3-676480A365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UiTQvT0W_0&amp;feature=relate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88" y="1143000"/>
            <a:ext cx="8429625" cy="2357438"/>
          </a:xfrm>
        </p:spPr>
        <p:txBody>
          <a:bodyPr rtlCol="0">
            <a:noAutofit/>
          </a:bodyPr>
          <a:lstStyle/>
          <a:p>
            <a:pPr marL="360000" algn="l" fontAlgn="auto">
              <a:spcAft>
                <a:spcPts val="0"/>
              </a:spcAft>
              <a:defRPr/>
            </a:pPr>
            <a:r>
              <a:rPr lang="cs-CZ" sz="6600" b="1" dirty="0" smtClean="0"/>
              <a:t>Filosofie pro 	 	</a:t>
            </a:r>
            <a:r>
              <a:rPr lang="cs-CZ" sz="6600" b="1" dirty="0" smtClean="0">
                <a:solidFill>
                  <a:schemeClr val="accent3">
                    <a:lumMod val="50000"/>
                  </a:schemeClr>
                </a:solidFill>
              </a:rPr>
              <a:t>environmentalisty</a:t>
            </a:r>
            <a:endParaRPr lang="cs-CZ" sz="6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339" name="Podnadpis 2"/>
          <p:cNvSpPr>
            <a:spLocks noGrp="1"/>
          </p:cNvSpPr>
          <p:nvPr>
            <p:ph type="subTitle" idx="1"/>
          </p:nvPr>
        </p:nvSpPr>
        <p:spPr>
          <a:xfrm>
            <a:off x="3214688" y="5429250"/>
            <a:ext cx="5643562" cy="1000125"/>
          </a:xfrm>
        </p:spPr>
        <p:txBody>
          <a:bodyPr/>
          <a:lstStyle/>
          <a:p>
            <a:r>
              <a:rPr lang="cs-CZ" sz="4400" b="1" smtClean="0">
                <a:solidFill>
                  <a:schemeClr val="tx1"/>
                </a:solidFill>
              </a:rPr>
              <a:t>Bohuslav Binka, 2012</a:t>
            </a:r>
          </a:p>
          <a:p>
            <a:endParaRPr lang="cs-CZ" sz="4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>
          <a:xfrm>
            <a:off x="1143000" y="1143000"/>
            <a:ext cx="7429500" cy="1285875"/>
          </a:xfrm>
        </p:spPr>
        <p:txBody>
          <a:bodyPr/>
          <a:lstStyle/>
          <a:p>
            <a:r>
              <a:rPr lang="cs-CZ" sz="2700" b="1" smtClean="0"/>
              <a:t>Filosofie je řešení nesmyslných či neřešitelných otázek a připomíná debaty o nesmrtelnosti chrousta</a:t>
            </a:r>
            <a:r>
              <a:rPr lang="cs-CZ" sz="2700" smtClean="0"/>
              <a:t>. </a:t>
            </a:r>
          </a:p>
        </p:txBody>
      </p:sp>
      <p:sp>
        <p:nvSpPr>
          <p:cNvPr id="5" name="Obdélník 4"/>
          <p:cNvSpPr/>
          <p:nvPr/>
        </p:nvSpPr>
        <p:spPr>
          <a:xfrm>
            <a:off x="500063" y="1071563"/>
            <a:ext cx="6429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Ï</a:t>
            </a:r>
          </a:p>
        </p:txBody>
      </p:sp>
      <p:sp>
        <p:nvSpPr>
          <p:cNvPr id="6" name="Obdélník 5"/>
          <p:cNvSpPr/>
          <p:nvPr/>
        </p:nvSpPr>
        <p:spPr>
          <a:xfrm>
            <a:off x="8429625" y="2357438"/>
            <a:ext cx="7143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Ò</a:t>
            </a:r>
            <a:endParaRPr lang="cs-CZ" sz="3200" dirty="0">
              <a:solidFill>
                <a:schemeClr val="accent3">
                  <a:lumMod val="50000"/>
                </a:schemeClr>
              </a:solidFill>
              <a:latin typeface="Wingdings" pitchFamily="2" charset="2"/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158162" cy="868363"/>
          </a:xfrm>
        </p:spPr>
        <p:txBody>
          <a:bodyPr rtlCol="0">
            <a:normAutofit/>
          </a:bodyPr>
          <a:lstStyle/>
          <a:p>
            <a:pPr marL="504000" algn="l" fontAlgn="auto">
              <a:spcAft>
                <a:spcPts val="0"/>
              </a:spcAft>
              <a:defRPr/>
            </a:pPr>
            <a:r>
              <a:rPr lang="cs-CZ" sz="4800" b="1" dirty="0" smtClean="0"/>
              <a:t>Námitky </a:t>
            </a:r>
            <a:r>
              <a:rPr lang="cs-CZ" sz="4800" b="1" dirty="0" smtClean="0">
                <a:solidFill>
                  <a:srgbClr val="404F21"/>
                </a:solidFill>
              </a:rPr>
              <a:t>kritiků </a:t>
            </a:r>
            <a:r>
              <a:rPr lang="cs-CZ" sz="4800" b="1" dirty="0" smtClean="0"/>
              <a:t>V. </a:t>
            </a:r>
            <a:endParaRPr lang="cs-CZ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558" name="Zástupný symbol pro obsah 2"/>
          <p:cNvSpPr txBox="1">
            <a:spLocks/>
          </p:cNvSpPr>
          <p:nvPr/>
        </p:nvSpPr>
        <p:spPr bwMode="auto">
          <a:xfrm>
            <a:off x="214313" y="2571750"/>
            <a:ext cx="8358187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>
              <a:spcBef>
                <a:spcPct val="20000"/>
              </a:spcBef>
            </a:pPr>
            <a:r>
              <a:rPr lang="cs-CZ" sz="2700">
                <a:latin typeface="Calibri" pitchFamily="34" charset="0"/>
              </a:rPr>
              <a:t>Téměř každý z nás vyznává určité hodnoty a téměř každý z nás má určitý pojem světa. Věta </a:t>
            </a:r>
            <a:r>
              <a:rPr lang="cs-CZ" sz="2700" b="1">
                <a:latin typeface="Calibri" pitchFamily="34" charset="0"/>
              </a:rPr>
              <a:t>„Filosofie je blbost.“ </a:t>
            </a:r>
            <a:r>
              <a:rPr lang="cs-CZ" sz="2700">
                <a:latin typeface="Calibri" pitchFamily="34" charset="0"/>
              </a:rPr>
              <a:t>sama vychází z určité představy toho, co má ve světě smysl a co nikoliv, a v tomto smyslu je výsostně filosofická. Nebo věta </a:t>
            </a:r>
            <a:r>
              <a:rPr lang="cs-CZ" sz="2700" b="1">
                <a:latin typeface="Calibri" pitchFamily="34" charset="0"/>
              </a:rPr>
              <a:t>„Jedině přírodní věty mají pro společnost smysl.“ </a:t>
            </a:r>
            <a:r>
              <a:rPr lang="cs-CZ" sz="2700">
                <a:latin typeface="Calibri" pitchFamily="34" charset="0"/>
              </a:rPr>
              <a:t>je sama  ne-přírodovědecká a ryze, i když poněkud naivně filosofující. Filosofie je užitečná už tím, že nám umožňuje rozpoznat, kdy ještě mluvíme vědecky a kdy už – třeba pro-technicky – filosofujeme.  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>
          <a:xfrm>
            <a:off x="1143000" y="1143000"/>
            <a:ext cx="7429500" cy="1285875"/>
          </a:xfrm>
        </p:spPr>
        <p:txBody>
          <a:bodyPr/>
          <a:lstStyle/>
          <a:p>
            <a:r>
              <a:rPr lang="cs-CZ" sz="2700" b="1" smtClean="0"/>
              <a:t>Filosofie je řešení nesmyslných či neřešitelných otázek a připomíná debaty o nesmrtelnosti chrousta</a:t>
            </a:r>
            <a:r>
              <a:rPr lang="cs-CZ" sz="2700" smtClean="0"/>
              <a:t>. </a:t>
            </a:r>
          </a:p>
        </p:txBody>
      </p:sp>
      <p:sp>
        <p:nvSpPr>
          <p:cNvPr id="5" name="Obdélník 4"/>
          <p:cNvSpPr/>
          <p:nvPr/>
        </p:nvSpPr>
        <p:spPr>
          <a:xfrm>
            <a:off x="500063" y="1071563"/>
            <a:ext cx="6429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Ï</a:t>
            </a:r>
          </a:p>
        </p:txBody>
      </p:sp>
      <p:sp>
        <p:nvSpPr>
          <p:cNvPr id="6" name="Obdélník 5"/>
          <p:cNvSpPr/>
          <p:nvPr/>
        </p:nvSpPr>
        <p:spPr>
          <a:xfrm>
            <a:off x="8143875" y="2344738"/>
            <a:ext cx="7143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Ò</a:t>
            </a:r>
            <a:endParaRPr lang="cs-CZ" sz="3200" dirty="0">
              <a:solidFill>
                <a:schemeClr val="accent3">
                  <a:lumMod val="50000"/>
                </a:schemeClr>
              </a:solidFill>
              <a:latin typeface="Wingdings" pitchFamily="2" charset="2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158162" cy="868363"/>
          </a:xfrm>
        </p:spPr>
        <p:txBody>
          <a:bodyPr rtlCol="0">
            <a:normAutofit/>
          </a:bodyPr>
          <a:lstStyle/>
          <a:p>
            <a:pPr marL="504000" algn="l" fontAlgn="auto">
              <a:spcAft>
                <a:spcPts val="0"/>
              </a:spcAft>
              <a:defRPr/>
            </a:pPr>
            <a:r>
              <a:rPr lang="cs-CZ" sz="4800" b="1" dirty="0" smtClean="0"/>
              <a:t>Námitky </a:t>
            </a:r>
            <a:r>
              <a:rPr lang="cs-CZ" sz="4800" b="1" dirty="0" smtClean="0">
                <a:solidFill>
                  <a:srgbClr val="404F21"/>
                </a:solidFill>
              </a:rPr>
              <a:t>kritiků </a:t>
            </a:r>
            <a:r>
              <a:rPr lang="cs-CZ" sz="4800" b="1" dirty="0" smtClean="0"/>
              <a:t>VI. </a:t>
            </a:r>
            <a:endParaRPr lang="cs-CZ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582" name="Zástupný symbol pro obsah 2"/>
          <p:cNvSpPr txBox="1">
            <a:spLocks/>
          </p:cNvSpPr>
          <p:nvPr/>
        </p:nvSpPr>
        <p:spPr bwMode="auto">
          <a:xfrm>
            <a:off x="214313" y="2571750"/>
            <a:ext cx="8358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>
              <a:spcBef>
                <a:spcPct val="20000"/>
              </a:spcBef>
            </a:pPr>
            <a:r>
              <a:rPr lang="cs-CZ" sz="2700">
                <a:latin typeface="Calibri" pitchFamily="34" charset="0"/>
              </a:rPr>
              <a:t>A nejen to. Filosofie skutečně nepřinesla lidstvu mnoho materiálně cenného. Ale ti kdo ji pěstují (nikoliv vyučují, nikoliv ovládají, ale pěstují) se v určitém ohledu kultivují.     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500063" y="4000500"/>
            <a:ext cx="6429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Ï</a:t>
            </a:r>
          </a:p>
        </p:txBody>
      </p:sp>
      <p:sp>
        <p:nvSpPr>
          <p:cNvPr id="24584" name="Zástupný symbol pro obsah 2"/>
          <p:cNvSpPr txBox="1">
            <a:spLocks/>
          </p:cNvSpPr>
          <p:nvPr/>
        </p:nvSpPr>
        <p:spPr bwMode="auto">
          <a:xfrm>
            <a:off x="1143000" y="4156075"/>
            <a:ext cx="77866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>
              <a:spcBef>
                <a:spcPct val="20000"/>
              </a:spcBef>
            </a:pPr>
            <a:r>
              <a:rPr lang="cs-CZ" sz="3200">
                <a:latin typeface="Calibri" pitchFamily="34" charset="0"/>
              </a:rPr>
              <a:t>HA-HA-HA – k čemu a na co?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8143875" y="4714875"/>
            <a:ext cx="7143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Ò</a:t>
            </a:r>
            <a:endParaRPr lang="cs-CZ" sz="3200" dirty="0">
              <a:solidFill>
                <a:schemeClr val="accent3">
                  <a:lumMod val="50000"/>
                </a:schemeClr>
              </a:solidFill>
              <a:latin typeface="Wingdings" pitchFamily="2" charset="2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14313" y="4941888"/>
            <a:ext cx="8358187" cy="1714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2700" dirty="0">
                <a:latin typeface="+mn-lt"/>
              </a:rPr>
              <a:t>Aby si uvědomili vlastní předsudky. Aby zpochybnili, to </a:t>
            </a:r>
            <a:br>
              <a:rPr lang="cs-CZ" sz="2700" dirty="0">
                <a:latin typeface="+mn-lt"/>
              </a:rPr>
            </a:br>
            <a:r>
              <a:rPr lang="cs-CZ" sz="2700" dirty="0">
                <a:latin typeface="+mn-lt"/>
              </a:rPr>
              <a:t>co velmi naivně považujeme za jisté. Aby dokázali rozpoznat, když je někdo manipuluje. Aby nepřemýšleli jen v jednom rozměru.    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>
          <a:xfrm>
            <a:off x="785813" y="1143000"/>
            <a:ext cx="7858125" cy="12858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2700" b="1" smtClean="0"/>
              <a:t>	Filosofie nedává dokonce ani jistotu. Na matematickou jistotu nedosáhne a náboženskou dává špatným způsobem.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500063" y="1071563"/>
            <a:ext cx="6429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Ï</a:t>
            </a:r>
          </a:p>
        </p:txBody>
      </p:sp>
      <p:sp>
        <p:nvSpPr>
          <p:cNvPr id="6" name="Obdélník 5"/>
          <p:cNvSpPr/>
          <p:nvPr/>
        </p:nvSpPr>
        <p:spPr>
          <a:xfrm>
            <a:off x="8143875" y="2344738"/>
            <a:ext cx="7143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Ò</a:t>
            </a:r>
            <a:endParaRPr lang="cs-CZ" sz="3200" dirty="0">
              <a:solidFill>
                <a:schemeClr val="accent3">
                  <a:lumMod val="50000"/>
                </a:schemeClr>
              </a:solidFill>
              <a:latin typeface="Wingdings" pitchFamily="2" charset="2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158162" cy="868363"/>
          </a:xfrm>
        </p:spPr>
        <p:txBody>
          <a:bodyPr rtlCol="0">
            <a:normAutofit/>
          </a:bodyPr>
          <a:lstStyle/>
          <a:p>
            <a:pPr marL="504000" algn="l" fontAlgn="auto">
              <a:spcAft>
                <a:spcPts val="0"/>
              </a:spcAft>
              <a:defRPr/>
            </a:pPr>
            <a:r>
              <a:rPr lang="cs-CZ" sz="4800" b="1" dirty="0" smtClean="0"/>
              <a:t>Námitky </a:t>
            </a:r>
            <a:r>
              <a:rPr lang="cs-CZ" sz="4800" b="1" dirty="0" smtClean="0">
                <a:solidFill>
                  <a:srgbClr val="404F21"/>
                </a:solidFill>
              </a:rPr>
              <a:t>kritiků </a:t>
            </a:r>
            <a:r>
              <a:rPr lang="cs-CZ" sz="4800" b="1" dirty="0" smtClean="0"/>
              <a:t>VII. </a:t>
            </a:r>
            <a:endParaRPr lang="cs-CZ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14313" y="2571750"/>
            <a:ext cx="8358187" cy="250031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2700" dirty="0">
                <a:latin typeface="+mn-lt"/>
              </a:rPr>
              <a:t>Jak v tomto světě dosáhneme jistoty? </a:t>
            </a:r>
            <a:r>
              <a:rPr lang="cs-CZ" sz="2700" b="1" dirty="0">
                <a:latin typeface="+mn-lt"/>
              </a:rPr>
              <a:t>1. Dogmatismem kombinovaným se schopností nemyslet. </a:t>
            </a:r>
            <a:r>
              <a:rPr lang="cs-CZ" sz="2700" dirty="0">
                <a:latin typeface="+mn-lt"/>
              </a:rPr>
              <a:t>(záměrnou hloupostí). </a:t>
            </a:r>
            <a:r>
              <a:rPr lang="cs-CZ" sz="2700" b="1" dirty="0">
                <a:latin typeface="+mn-lt"/>
              </a:rPr>
              <a:t>2. Skupinovým blouzněním. </a:t>
            </a:r>
            <a:r>
              <a:rPr lang="cs-CZ" sz="2700" dirty="0">
                <a:latin typeface="+mn-lt"/>
              </a:rPr>
              <a:t>(záměrným popliváním sebe sama). </a:t>
            </a:r>
            <a:r>
              <a:rPr lang="cs-CZ" sz="2700" b="1" dirty="0">
                <a:latin typeface="+mn-lt"/>
              </a:rPr>
              <a:t>3. Omezením poznání na věci triviální a bez významu. </a:t>
            </a:r>
            <a:r>
              <a:rPr lang="cs-CZ" sz="2700" dirty="0">
                <a:latin typeface="+mn-lt"/>
              </a:rPr>
              <a:t>(zmenšením svého dosahu ad-absurdum). 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500063" y="4929188"/>
            <a:ext cx="6429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Ï</a:t>
            </a:r>
          </a:p>
        </p:txBody>
      </p:sp>
      <p:sp>
        <p:nvSpPr>
          <p:cNvPr id="25608" name="Zástupný symbol pro obsah 2"/>
          <p:cNvSpPr txBox="1">
            <a:spLocks/>
          </p:cNvSpPr>
          <p:nvPr/>
        </p:nvSpPr>
        <p:spPr bwMode="auto">
          <a:xfrm>
            <a:off x="1143000" y="5072063"/>
            <a:ext cx="77866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>
              <a:spcBef>
                <a:spcPct val="20000"/>
              </a:spcBef>
            </a:pPr>
            <a:r>
              <a:rPr lang="cs-CZ" sz="2800">
                <a:latin typeface="Calibri" pitchFamily="34" charset="0"/>
              </a:rPr>
              <a:t>Dokonce ani ta matematika není co bývala.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8143875" y="5572125"/>
            <a:ext cx="7143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Ò</a:t>
            </a:r>
            <a:endParaRPr lang="cs-CZ" sz="3200" dirty="0">
              <a:solidFill>
                <a:schemeClr val="accent3">
                  <a:lumMod val="50000"/>
                </a:schemeClr>
              </a:solidFill>
              <a:latin typeface="Wingdings" pitchFamily="2" charset="2"/>
            </a:endParaRPr>
          </a:p>
        </p:txBody>
      </p:sp>
      <p:sp>
        <p:nvSpPr>
          <p:cNvPr id="25610" name="Zástupný symbol pro obsah 2"/>
          <p:cNvSpPr txBox="1">
            <a:spLocks/>
          </p:cNvSpPr>
          <p:nvPr/>
        </p:nvSpPr>
        <p:spPr bwMode="auto">
          <a:xfrm>
            <a:off x="214313" y="5786438"/>
            <a:ext cx="83581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>
              <a:spcBef>
                <a:spcPct val="20000"/>
              </a:spcBef>
            </a:pPr>
            <a:r>
              <a:rPr lang="cs-CZ" sz="2700">
                <a:latin typeface="Calibri" pitchFamily="34" charset="0"/>
              </a:rPr>
              <a:t>Takže filosofie nedává jistotu, ale umožňuje se vyhnout stavu 1., 2. a 3. A je otázka, zda je to nevýhoda.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0" y="274638"/>
            <a:ext cx="7143750" cy="1225550"/>
          </a:xfrm>
        </p:spPr>
        <p:txBody>
          <a:bodyPr rtlCol="0">
            <a:normAutofit fontScale="90000"/>
          </a:bodyPr>
          <a:lstStyle/>
          <a:p>
            <a:pPr marL="504000" algn="l" fontAlgn="auto">
              <a:spcAft>
                <a:spcPts val="0"/>
              </a:spcAft>
              <a:defRPr/>
            </a:pPr>
            <a:r>
              <a:rPr lang="cs-CZ" sz="4800" b="1" dirty="0" smtClean="0"/>
              <a:t>Mýtus, </a:t>
            </a:r>
            <a:r>
              <a:rPr lang="cs-CZ" sz="4800" b="1" dirty="0" smtClean="0">
                <a:solidFill>
                  <a:schemeClr val="accent3">
                    <a:lumMod val="50000"/>
                  </a:schemeClr>
                </a:solidFill>
              </a:rPr>
              <a:t>náboženství</a:t>
            </a:r>
            <a:r>
              <a:rPr lang="cs-CZ" sz="4800" b="1" dirty="0" smtClean="0"/>
              <a:t>, </a:t>
            </a:r>
            <a:br>
              <a:rPr lang="cs-CZ" sz="4800" b="1" dirty="0" smtClean="0"/>
            </a:br>
            <a:r>
              <a:rPr lang="cs-CZ" sz="4800" b="1" dirty="0" smtClean="0"/>
              <a:t>			</a:t>
            </a:r>
            <a:r>
              <a:rPr lang="cs-CZ" sz="4800" b="1" dirty="0" smtClean="0">
                <a:solidFill>
                  <a:schemeClr val="accent3">
                    <a:lumMod val="50000"/>
                  </a:schemeClr>
                </a:solidFill>
              </a:rPr>
              <a:t>věda</a:t>
            </a:r>
            <a:r>
              <a:rPr lang="cs-CZ" sz="4800" b="1" dirty="0" smtClean="0"/>
              <a:t>, filosofie </a:t>
            </a:r>
            <a:endParaRPr lang="cs-CZ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214313" y="1643063"/>
            <a:ext cx="4929187" cy="641350"/>
          </a:xfrm>
        </p:spPr>
        <p:txBody>
          <a:bodyPr/>
          <a:lstStyle/>
          <a:p>
            <a:pPr marL="0">
              <a:buFont typeface="Arial" charset="0"/>
              <a:buNone/>
            </a:pPr>
            <a:r>
              <a:rPr lang="cs-CZ" sz="2700" smtClean="0"/>
              <a:t>Podívejme se na následující texty </a:t>
            </a:r>
          </a:p>
        </p:txBody>
      </p:sp>
      <p:sp>
        <p:nvSpPr>
          <p:cNvPr id="26628" name="Zástupný symbol pro obsah 2"/>
          <p:cNvSpPr txBox="1">
            <a:spLocks/>
          </p:cNvSpPr>
          <p:nvPr/>
        </p:nvSpPr>
        <p:spPr bwMode="auto">
          <a:xfrm>
            <a:off x="214313" y="2286000"/>
            <a:ext cx="8715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>
              <a:spcBef>
                <a:spcPct val="20000"/>
              </a:spcBef>
            </a:pPr>
            <a:r>
              <a:rPr lang="cs-CZ" sz="2200" i="1">
                <a:latin typeface="Calibri" pitchFamily="34" charset="0"/>
              </a:rPr>
              <a:t>Když zemi čistou jste si rozdělili, bozi, Dilmun byl krajinou čistou, když zemi neposkvrněnou, místa jste si rozdělili, byla země Dilmun krajinou čistou. </a:t>
            </a:r>
          </a:p>
          <a:p>
            <a:pPr indent="-342900">
              <a:spcBef>
                <a:spcPct val="20000"/>
              </a:spcBef>
            </a:pPr>
            <a:r>
              <a:rPr lang="cs-CZ" sz="2200" i="1">
                <a:latin typeface="Calibri" pitchFamily="34" charset="0"/>
              </a:rPr>
              <a:t>Země Dilmun je čistá, země Dilmun je jasná, země Dilmun je jasná, země Dilmun je zářící. Tehdy ještě, když na Dilmunu ulehl sám, i pro Enkiho, jenž se tam potom se ženou svou miloval, byl Dilmun místem jasným, místem zářízím. </a:t>
            </a:r>
            <a:r>
              <a:rPr lang="cs-CZ" sz="2200" b="1" i="1">
                <a:latin typeface="Calibri" pitchFamily="34" charset="0"/>
              </a:rPr>
              <a:t>				</a:t>
            </a:r>
            <a:r>
              <a:rPr lang="cs-CZ" sz="2200" b="1">
                <a:latin typeface="Calibri" pitchFamily="34" charset="0"/>
              </a:rPr>
              <a:t>/Enki a Ninchursag</a:t>
            </a:r>
            <a:r>
              <a:rPr lang="cs-CZ" sz="2200" b="1" i="1">
                <a:latin typeface="Calibri" pitchFamily="34" charset="0"/>
              </a:rPr>
              <a:t>/</a:t>
            </a:r>
          </a:p>
        </p:txBody>
      </p:sp>
      <p:sp>
        <p:nvSpPr>
          <p:cNvPr id="7" name="Obdélník 6"/>
          <p:cNvSpPr/>
          <p:nvPr/>
        </p:nvSpPr>
        <p:spPr>
          <a:xfrm>
            <a:off x="7572375" y="1785938"/>
            <a:ext cx="5715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Ò</a:t>
            </a:r>
            <a:endParaRPr lang="cs-CZ" sz="2400" dirty="0">
              <a:solidFill>
                <a:schemeClr val="accent3">
                  <a:lumMod val="50000"/>
                </a:schemeClr>
              </a:solidFill>
              <a:latin typeface="Wingdings" pitchFamily="2" charset="2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57250" y="4572000"/>
            <a:ext cx="4286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Ï</a:t>
            </a:r>
          </a:p>
        </p:txBody>
      </p:sp>
      <p:sp>
        <p:nvSpPr>
          <p:cNvPr id="26631" name="AutoShape 2" descr="Sinead O'Connor - Nothing Compares 2 U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6632" name="Obdélník 10"/>
          <p:cNvSpPr>
            <a:spLocks noChangeArrowheads="1"/>
          </p:cNvSpPr>
          <p:nvPr/>
        </p:nvSpPr>
        <p:spPr bwMode="auto">
          <a:xfrm>
            <a:off x="214313" y="5072063"/>
            <a:ext cx="86439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>
              <a:spcBef>
                <a:spcPct val="20000"/>
              </a:spcBef>
            </a:pPr>
            <a:r>
              <a:rPr lang="cs-CZ" sz="2200" i="1">
                <a:latin typeface="Calibri" pitchFamily="34" charset="0"/>
              </a:rPr>
              <a:t>Tak tedy nejdříve vznikl Chaos, ale pak Země širokoprsá, to na věky bezpečné pro všechny sídlo, pro nesmrtelné, jimž temeno sněžného Olympu patří, spolu s mrákotným Tartarem v útrobách širok země … 							/</a:t>
            </a:r>
            <a:r>
              <a:rPr lang="cs-CZ" sz="2200" b="1">
                <a:latin typeface="Calibri" pitchFamily="34" charset="0"/>
              </a:rPr>
              <a:t>Zrození Bohů, Hésiodos</a:t>
            </a:r>
            <a:r>
              <a:rPr lang="cs-CZ" sz="2200" i="1">
                <a:latin typeface="Calibri" pitchFamily="34" charset="0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6786562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300" b="1" dirty="0" smtClean="0"/>
              <a:t>Mýtus, </a:t>
            </a:r>
            <a:r>
              <a:rPr lang="cs-CZ" sz="4300" b="1" dirty="0" smtClean="0">
                <a:solidFill>
                  <a:schemeClr val="accent3">
                    <a:lumMod val="50000"/>
                  </a:schemeClr>
                </a:solidFill>
              </a:rPr>
              <a:t>náboženství</a:t>
            </a:r>
            <a:r>
              <a:rPr lang="cs-CZ" sz="4300" b="1" dirty="0" smtClean="0"/>
              <a:t>, </a:t>
            </a:r>
            <a:br>
              <a:rPr lang="cs-CZ" sz="4300" b="1" dirty="0" smtClean="0"/>
            </a:br>
            <a:r>
              <a:rPr lang="cs-CZ" sz="4300" b="1" dirty="0" smtClean="0"/>
              <a:t>			</a:t>
            </a:r>
            <a:r>
              <a:rPr lang="cs-CZ" sz="4300" b="1" dirty="0" smtClean="0">
                <a:solidFill>
                  <a:schemeClr val="accent3">
                    <a:lumMod val="50000"/>
                  </a:schemeClr>
                </a:solidFill>
              </a:rPr>
              <a:t>věda</a:t>
            </a:r>
            <a:r>
              <a:rPr lang="cs-CZ" sz="4300" b="1" dirty="0" smtClean="0"/>
              <a:t>, filosofie </a:t>
            </a:r>
            <a:r>
              <a:rPr lang="cs-CZ" sz="4300" b="1" dirty="0" smtClean="0">
                <a:solidFill>
                  <a:schemeClr val="accent3">
                    <a:lumMod val="50000"/>
                  </a:schemeClr>
                </a:solidFill>
              </a:rPr>
              <a:t>I. </a:t>
            </a:r>
            <a:endParaRPr lang="cs-CZ" sz="43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571625"/>
            <a:ext cx="8858250" cy="90011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 smtClean="0"/>
              <a:t>Oba právě přečtené texty patří do světa mýtu. Co tento </a:t>
            </a:r>
            <a:r>
              <a:rPr lang="cs-CZ" sz="2800" dirty="0" err="1" smtClean="0"/>
              <a:t>mýtický</a:t>
            </a:r>
            <a:r>
              <a:rPr lang="cs-CZ" sz="2800" dirty="0" smtClean="0"/>
              <a:t> svět charakterizuje?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  <p:sp>
        <p:nvSpPr>
          <p:cNvPr id="27652" name="Obdélník 3"/>
          <p:cNvSpPr>
            <a:spLocks noChangeArrowheads="1"/>
          </p:cNvSpPr>
          <p:nvPr/>
        </p:nvSpPr>
        <p:spPr bwMode="auto">
          <a:xfrm>
            <a:off x="4143375" y="2428875"/>
            <a:ext cx="3929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latin typeface="Calibri" pitchFamily="34" charset="0"/>
              </a:rPr>
              <a:t>Začněme názory moudrých pánů:   </a:t>
            </a:r>
          </a:p>
        </p:txBody>
      </p:sp>
      <p:sp>
        <p:nvSpPr>
          <p:cNvPr id="27653" name="Obdélník 4"/>
          <p:cNvSpPr>
            <a:spLocks noChangeArrowheads="1"/>
          </p:cNvSpPr>
          <p:nvPr/>
        </p:nvSpPr>
        <p:spPr bwMode="auto">
          <a:xfrm>
            <a:off x="1571625" y="2928938"/>
            <a:ext cx="75009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latin typeface="Calibri" pitchFamily="34" charset="0"/>
              </a:rPr>
              <a:t>„Mýtický pocit světa má jen slabou složku intelektuální, není v něm místa pro samostatnost, kritičnost … (a přitom je) čímsi nesmírně důležitým … je sám nadán magickou silou. /</a:t>
            </a:r>
            <a:r>
              <a:rPr lang="cs-CZ" sz="2400" b="1">
                <a:latin typeface="Calibri" pitchFamily="34" charset="0"/>
              </a:rPr>
              <a:t>Patočka 1991: 109-110</a:t>
            </a:r>
            <a:r>
              <a:rPr lang="cs-CZ" sz="2400">
                <a:latin typeface="Calibri" pitchFamily="34" charset="0"/>
              </a:rPr>
              <a:t>/ </a:t>
            </a:r>
          </a:p>
        </p:txBody>
      </p:sp>
      <p:sp>
        <p:nvSpPr>
          <p:cNvPr id="27654" name="Obdélník 6"/>
          <p:cNvSpPr>
            <a:spLocks noChangeArrowheads="1"/>
          </p:cNvSpPr>
          <p:nvPr/>
        </p:nvSpPr>
        <p:spPr bwMode="auto">
          <a:xfrm>
            <a:off x="500063" y="4786313"/>
            <a:ext cx="7572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latin typeface="Calibri" pitchFamily="34" charset="0"/>
              </a:rPr>
              <a:t>Mýtus … je takové vědění, které se vymyká operacím logického myšlení a experimentování a chce zjevovat pouze sebe samo … Mýtus jako takový je … absolutně závazný. /</a:t>
            </a:r>
            <a:r>
              <a:rPr lang="cs-CZ" sz="2400" b="1">
                <a:latin typeface="Calibri" pitchFamily="34" charset="0"/>
              </a:rPr>
              <a:t>Otto 1991: 17-18</a:t>
            </a:r>
            <a:r>
              <a:rPr lang="cs-CZ" sz="2400">
                <a:latin typeface="Calibri" pitchFamily="34" charset="0"/>
              </a:rPr>
              <a:t>/ </a:t>
            </a:r>
          </a:p>
        </p:txBody>
      </p:sp>
      <p:sp>
        <p:nvSpPr>
          <p:cNvPr id="9" name="Obdélník 8"/>
          <p:cNvSpPr/>
          <p:nvPr/>
        </p:nvSpPr>
        <p:spPr>
          <a:xfrm>
            <a:off x="7358063" y="4500563"/>
            <a:ext cx="5445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Ò</a:t>
            </a:r>
            <a:endParaRPr lang="cs-CZ" sz="2800" dirty="0"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14375" y="2857500"/>
            <a:ext cx="542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Ï</a:t>
            </a:r>
            <a:endParaRPr lang="cs-CZ" sz="2800" dirty="0">
              <a:solidFill>
                <a:schemeClr val="accent3">
                  <a:lumMod val="50000"/>
                </a:schemeClr>
              </a:solidFill>
              <a:latin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647223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Mýtus,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náboženství</a:t>
            </a:r>
            <a:r>
              <a:rPr lang="cs-CZ" b="1" dirty="0" smtClean="0"/>
              <a:t>, </a:t>
            </a:r>
            <a:br>
              <a:rPr lang="cs-CZ" b="1" dirty="0" smtClean="0"/>
            </a:br>
            <a:r>
              <a:rPr lang="cs-CZ" b="1" dirty="0" smtClean="0"/>
              <a:t>			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věda</a:t>
            </a:r>
            <a:r>
              <a:rPr lang="cs-CZ" b="1" dirty="0" smtClean="0"/>
              <a:t>, filosofie II.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313" y="1571625"/>
            <a:ext cx="8643937" cy="278606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Z toho co píše Jan Patočka či Walter Otto si zopakujme, že mýtus nepřipouští kritické myšlení a je pro ty, kteří jím určují svůj svět závaznější než realita. Mýtus v jistém slova smyslu potlačuje myšlení. Toho si všimnete již porovnáním reklamních spotů s výše uvedenými mýty – obojí je založeno na jisté formě sugesce opakováním. Mýtus nepřipouští některé otázky, vylučuje tázání, respektive odpovídá způsobem, který už dál nemíří k diskusi. Ovšem když si mýtus charakterizujeme takto, automaticky míříme k otázce: </a:t>
            </a:r>
            <a:endParaRPr lang="cs-CZ" sz="2400" dirty="0"/>
          </a:p>
        </p:txBody>
      </p:sp>
      <p:sp>
        <p:nvSpPr>
          <p:cNvPr id="28676" name="Obdélník 3"/>
          <p:cNvSpPr>
            <a:spLocks noChangeArrowheads="1"/>
          </p:cNvSpPr>
          <p:nvPr/>
        </p:nvSpPr>
        <p:spPr bwMode="auto">
          <a:xfrm>
            <a:off x="571500" y="4633913"/>
            <a:ext cx="81438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latin typeface="Calibri" pitchFamily="34" charset="0"/>
              </a:rPr>
              <a:t>Jak je možné, že mýtus byl a je tak úspěšným výkladem světa. Jak to, že všechny neevropské kultury a všechny přírodní národy žili v mýtickém svět? Jestliže mýtus „klame“ a „lže“, jak je možné, že jím vedené společnosti obsadili svět? Jak to, že neexistují společnosti, které se obešly bez mýtu? </a:t>
            </a:r>
          </a:p>
        </p:txBody>
      </p:sp>
      <p:sp>
        <p:nvSpPr>
          <p:cNvPr id="5" name="Obdélník 4"/>
          <p:cNvSpPr/>
          <p:nvPr/>
        </p:nvSpPr>
        <p:spPr>
          <a:xfrm>
            <a:off x="7786688" y="4071938"/>
            <a:ext cx="5445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Ò</a:t>
            </a:r>
            <a:endParaRPr lang="cs-CZ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671512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Mýtus,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náboženství</a:t>
            </a:r>
            <a:r>
              <a:rPr lang="cs-CZ" b="1" dirty="0" smtClean="0"/>
              <a:t>, </a:t>
            </a:r>
            <a:br>
              <a:rPr lang="cs-CZ" b="1" dirty="0" smtClean="0"/>
            </a:br>
            <a:r>
              <a:rPr lang="cs-CZ" b="1" dirty="0" smtClean="0"/>
              <a:t>			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věda</a:t>
            </a:r>
            <a:r>
              <a:rPr lang="cs-CZ" b="1" dirty="0" smtClean="0"/>
              <a:t>, filosofie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III. 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699" name="Obdélník 3"/>
          <p:cNvSpPr>
            <a:spLocks noChangeArrowheads="1"/>
          </p:cNvSpPr>
          <p:nvPr/>
        </p:nvSpPr>
        <p:spPr bwMode="auto">
          <a:xfrm>
            <a:off x="285750" y="1714500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latin typeface="Calibri" pitchFamily="34" charset="0"/>
              </a:rPr>
              <a:t>K zodpovězení otázky proč byl mýtus tak úspěšný a jaký je jeho význam pro dějiny myšlení musíme připomenout několik faktů a také otevřít pár dalších moudrých knih. </a:t>
            </a:r>
          </a:p>
        </p:txBody>
      </p:sp>
      <p:sp>
        <p:nvSpPr>
          <p:cNvPr id="29700" name="Obdélník 4"/>
          <p:cNvSpPr>
            <a:spLocks noChangeArrowheads="1"/>
          </p:cNvSpPr>
          <p:nvPr/>
        </p:nvSpPr>
        <p:spPr bwMode="auto">
          <a:xfrm>
            <a:off x="214313" y="3025775"/>
            <a:ext cx="864393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latin typeface="Calibri" pitchFamily="34" charset="0"/>
              </a:rPr>
              <a:t>Zhruba před 40 000 až 70 000 lety dochází ve vývoji našich předků k zásadnímu zlomu. Ten charakterizuje </a:t>
            </a:r>
            <a:r>
              <a:rPr lang="cs-CZ" sz="2400" b="1">
                <a:latin typeface="Calibri" pitchFamily="34" charset="0"/>
              </a:rPr>
              <a:t>vznik výtvarného umění, zájem o posmrtný svět, řádové vylepšení zpracovávání nástrojů, mimořádný nárůst komunikace napříč kmeny</a:t>
            </a:r>
            <a:r>
              <a:rPr lang="cs-CZ" sz="2400">
                <a:latin typeface="Calibri" pitchFamily="34" charset="0"/>
              </a:rPr>
              <a:t>. Některé z těchto schopností přebírají i stále přežívající kmeny Neandrtálců, většinu však ne. Cosi ve vědomí „moderních“ lidí se změnilo a většina nebyla přenositelná mimo svět Homo Sapiens. Změny se s vysokou pravděpodobností týkaly struktury našeho mozku a mysli.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692943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Mýtus,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náboženství</a:t>
            </a:r>
            <a:r>
              <a:rPr lang="cs-CZ" b="1" dirty="0" smtClean="0"/>
              <a:t>, </a:t>
            </a:r>
            <a:br>
              <a:rPr lang="cs-CZ" b="1" dirty="0" smtClean="0"/>
            </a:br>
            <a:r>
              <a:rPr lang="cs-CZ" b="1" dirty="0" smtClean="0"/>
              <a:t>			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věda</a:t>
            </a:r>
            <a:r>
              <a:rPr lang="cs-CZ" b="1" dirty="0" smtClean="0"/>
              <a:t>, filosofie IV.</a:t>
            </a:r>
            <a:endParaRPr lang="cs-CZ" dirty="0"/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>
          <a:xfrm>
            <a:off x="842963" y="1571625"/>
            <a:ext cx="8229600" cy="1185863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cs-CZ" sz="2400" smtClean="0"/>
              <a:t>Předmýtický svět jednorozměrný. Je to co je a je to teď. Mohu si pamatovat, ale nemám představu více-světů, možností, že cosi je či může být jinak. Existuje jen jeden svět.  </a:t>
            </a:r>
          </a:p>
        </p:txBody>
      </p:sp>
      <p:pic>
        <p:nvPicPr>
          <p:cNvPr id="30724" name="Obrázek 5" descr="dve spektra vedomi - kam vedou halucinace - bitmapa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3143250"/>
            <a:ext cx="60007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285750" y="1285875"/>
            <a:ext cx="542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Ï</a:t>
            </a:r>
            <a:endParaRPr lang="cs-CZ" sz="2800" dirty="0">
              <a:solidFill>
                <a:schemeClr val="accent3">
                  <a:lumMod val="50000"/>
                </a:schemeClr>
              </a:solidFill>
              <a:latin typeface="Wingdings" pitchFamily="2" charset="2"/>
            </a:endParaRPr>
          </a:p>
        </p:txBody>
      </p:sp>
      <p:sp>
        <p:nvSpPr>
          <p:cNvPr id="30726" name="Obdélník 7"/>
          <p:cNvSpPr>
            <a:spLocks noChangeArrowheads="1"/>
          </p:cNvSpPr>
          <p:nvPr/>
        </p:nvSpPr>
        <p:spPr bwMode="auto">
          <a:xfrm>
            <a:off x="2286000" y="2976563"/>
            <a:ext cx="544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>
                <a:solidFill>
                  <a:srgbClr val="4F6228"/>
                </a:solidFill>
                <a:latin typeface="Wingdings" pitchFamily="2" charset="2"/>
              </a:rPr>
              <a:t>Ò</a:t>
            </a:r>
            <a:endParaRPr lang="cs-CZ" sz="2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7" name="Obdélník 8"/>
          <p:cNvSpPr>
            <a:spLocks noChangeArrowheads="1"/>
          </p:cNvSpPr>
          <p:nvPr/>
        </p:nvSpPr>
        <p:spPr bwMode="auto">
          <a:xfrm>
            <a:off x="214313" y="3500438"/>
            <a:ext cx="264318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000000"/>
                </a:solidFill>
                <a:latin typeface="Calibri" pitchFamily="34" charset="0"/>
              </a:rPr>
              <a:t>Mýtický svět přináší novou dimenzi, kromě toho co je – příroda, já v tomto okamžiku existuje ještě jiný svět s jinými pravidly a jiným fungováním.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14313" y="357188"/>
            <a:ext cx="7586663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Mýtus,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náboženství</a:t>
            </a:r>
            <a:r>
              <a:rPr lang="cs-CZ" b="1" dirty="0" smtClean="0"/>
              <a:t>, </a:t>
            </a:r>
            <a:br>
              <a:rPr lang="cs-CZ" b="1" dirty="0" smtClean="0"/>
            </a:br>
            <a:r>
              <a:rPr lang="cs-CZ" b="1" dirty="0" smtClean="0"/>
              <a:t>			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věda</a:t>
            </a:r>
            <a:r>
              <a:rPr lang="cs-CZ" b="1" dirty="0" smtClean="0"/>
              <a:t>, filosofie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V</a:t>
            </a:r>
            <a:r>
              <a:rPr lang="cs-CZ" b="1" dirty="0" smtClean="0"/>
              <a:t>.</a:t>
            </a:r>
            <a:endParaRPr lang="cs-CZ" dirty="0"/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142875" y="2214563"/>
            <a:ext cx="1785938" cy="3214687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cs-CZ" sz="2400" smtClean="0"/>
              <a:t>Podívejme se nyní na některá díla mýtického světa. </a:t>
            </a:r>
          </a:p>
        </p:txBody>
      </p:sp>
      <p:pic>
        <p:nvPicPr>
          <p:cNvPr id="31748" name="Obrázek 3" descr="homo-sapiens-obraz-z-jeskyne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844675"/>
            <a:ext cx="6715125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675798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Mýtus,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náboženství</a:t>
            </a:r>
            <a:r>
              <a:rPr lang="cs-CZ" b="1" dirty="0" smtClean="0"/>
              <a:t>, </a:t>
            </a:r>
            <a:br>
              <a:rPr lang="cs-CZ" b="1" dirty="0" smtClean="0"/>
            </a:br>
            <a:r>
              <a:rPr lang="cs-CZ" b="1" dirty="0" smtClean="0"/>
              <a:t>			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věda</a:t>
            </a:r>
            <a:r>
              <a:rPr lang="cs-CZ" b="1" dirty="0" smtClean="0"/>
              <a:t>, filosofie VI.</a:t>
            </a:r>
            <a:endParaRPr lang="cs-CZ" dirty="0"/>
          </a:p>
        </p:txBody>
      </p:sp>
      <p:pic>
        <p:nvPicPr>
          <p:cNvPr id="32771" name="Zástupný symbol pro obsah 3" descr="sajani-krvacejici-jelen.t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86188" y="1785938"/>
            <a:ext cx="4465637" cy="4392612"/>
          </a:xfrm>
        </p:spPr>
      </p:pic>
      <p:sp>
        <p:nvSpPr>
          <p:cNvPr id="32772" name="Obdélník 5"/>
          <p:cNvSpPr>
            <a:spLocks noChangeArrowheads="1"/>
          </p:cNvSpPr>
          <p:nvPr/>
        </p:nvSpPr>
        <p:spPr bwMode="auto">
          <a:xfrm>
            <a:off x="142875" y="1428750"/>
            <a:ext cx="335756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000000"/>
                </a:solidFill>
                <a:latin typeface="Calibri" pitchFamily="34" charset="0"/>
              </a:rPr>
              <a:t>Jedná se o zobrazení přírody, nebo světa, který začal být dostupný až nám lidem, a který objekty přírody dává do úplně nových vztahů a tím nám ukazuje „jiný“ svět?  Podle D. Lewise-Williamse platí druhá hypotéza. </a:t>
            </a:r>
            <a:r>
              <a:rPr lang="cs-CZ" sz="2400" b="1">
                <a:latin typeface="Calibri" pitchFamily="34" charset="0"/>
              </a:rPr>
              <a:t>Mýtus je odpověď na nepřírodní, nepřirozenou situaci člověka po objevení „jiných světů“.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5838" y="571500"/>
            <a:ext cx="82296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b="1" dirty="0" smtClean="0"/>
              <a:t>Filosofie pro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environmentalisty</a:t>
            </a:r>
            <a:endParaRPr lang="cs-CZ" dirty="0"/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1214438" y="1743075"/>
            <a:ext cx="1285875" cy="7572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4000" smtClean="0"/>
              <a:t>Kdo? </a:t>
            </a:r>
          </a:p>
        </p:txBody>
      </p:sp>
      <p:sp>
        <p:nvSpPr>
          <p:cNvPr id="4" name="Obdélník 3"/>
          <p:cNvSpPr/>
          <p:nvPr/>
        </p:nvSpPr>
        <p:spPr>
          <a:xfrm>
            <a:off x="571500" y="1643063"/>
            <a:ext cx="6429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Ï</a:t>
            </a:r>
            <a:endParaRPr lang="cs-CZ" sz="3200" dirty="0">
              <a:latin typeface="+mn-lt"/>
            </a:endParaRPr>
          </a:p>
        </p:txBody>
      </p:sp>
      <p:sp>
        <p:nvSpPr>
          <p:cNvPr id="15365" name="Obdélník 4"/>
          <p:cNvSpPr>
            <a:spLocks noChangeArrowheads="1"/>
          </p:cNvSpPr>
          <p:nvPr/>
        </p:nvSpPr>
        <p:spPr bwMode="auto">
          <a:xfrm>
            <a:off x="1833563" y="2546350"/>
            <a:ext cx="1071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sz="4000">
                <a:solidFill>
                  <a:srgbClr val="404F21"/>
                </a:solidFill>
                <a:latin typeface="Calibri" pitchFamily="34" charset="0"/>
              </a:rPr>
              <a:t>Co?  </a:t>
            </a:r>
          </a:p>
        </p:txBody>
      </p:sp>
      <p:sp>
        <p:nvSpPr>
          <p:cNvPr id="6" name="Obdélník 5"/>
          <p:cNvSpPr/>
          <p:nvPr/>
        </p:nvSpPr>
        <p:spPr>
          <a:xfrm>
            <a:off x="2987675" y="2133600"/>
            <a:ext cx="590550" cy="579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Ò</a:t>
            </a:r>
          </a:p>
        </p:txBody>
      </p:sp>
      <p:sp>
        <p:nvSpPr>
          <p:cNvPr id="15367" name="Obdélník 6"/>
          <p:cNvSpPr>
            <a:spLocks noChangeArrowheads="1"/>
          </p:cNvSpPr>
          <p:nvPr/>
        </p:nvSpPr>
        <p:spPr bwMode="auto">
          <a:xfrm>
            <a:off x="952500" y="3221038"/>
            <a:ext cx="2619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sz="4000">
                <a:latin typeface="Calibri" pitchFamily="34" charset="0"/>
              </a:rPr>
              <a:t>Povinnosti?  </a:t>
            </a:r>
          </a:p>
        </p:txBody>
      </p:sp>
      <p:sp>
        <p:nvSpPr>
          <p:cNvPr id="15368" name="Obdélník 10"/>
          <p:cNvSpPr>
            <a:spLocks noChangeArrowheads="1"/>
          </p:cNvSpPr>
          <p:nvPr/>
        </p:nvSpPr>
        <p:spPr bwMode="auto">
          <a:xfrm>
            <a:off x="428625" y="3078163"/>
            <a:ext cx="595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>
                <a:solidFill>
                  <a:srgbClr val="4F6228"/>
                </a:solidFill>
                <a:latin typeface="Wingdings" pitchFamily="2" charset="2"/>
              </a:rPr>
              <a:t>Ï</a:t>
            </a:r>
            <a:endParaRPr lang="cs-CZ">
              <a:latin typeface="Calibri" pitchFamily="34" charset="0"/>
            </a:endParaRPr>
          </a:p>
        </p:txBody>
      </p:sp>
      <p:sp>
        <p:nvSpPr>
          <p:cNvPr id="15369" name="Obdélník 11"/>
          <p:cNvSpPr>
            <a:spLocks noChangeArrowheads="1"/>
          </p:cNvSpPr>
          <p:nvPr/>
        </p:nvSpPr>
        <p:spPr bwMode="auto">
          <a:xfrm>
            <a:off x="5214938" y="1785938"/>
            <a:ext cx="3286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solidFill>
                  <a:srgbClr val="404F21"/>
                </a:solidFill>
                <a:latin typeface="Calibri" pitchFamily="34" charset="0"/>
              </a:rPr>
              <a:t>Bohuslav Binka </a:t>
            </a:r>
            <a:r>
              <a:rPr lang="cs-CZ" sz="2800">
                <a:latin typeface="Calibri" pitchFamily="34" charset="0"/>
              </a:rPr>
              <a:t>(binka@fss.muni.cz)</a:t>
            </a:r>
          </a:p>
        </p:txBody>
      </p:sp>
      <p:sp>
        <p:nvSpPr>
          <p:cNvPr id="15370" name="Obdélník 12"/>
          <p:cNvSpPr>
            <a:spLocks noChangeArrowheads="1"/>
          </p:cNvSpPr>
          <p:nvPr/>
        </p:nvSpPr>
        <p:spPr bwMode="auto">
          <a:xfrm>
            <a:off x="4071938" y="3000375"/>
            <a:ext cx="4572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latin typeface="Calibri" pitchFamily="34" charset="0"/>
              </a:rPr>
              <a:t>Kapitoly z dějin myšlení s přihlédnutím k environ-mentálním otázkám. </a:t>
            </a:r>
            <a:r>
              <a:rPr lang="cs-CZ" sz="2800">
                <a:solidFill>
                  <a:srgbClr val="404F21"/>
                </a:solidFill>
                <a:latin typeface="Calibri" pitchFamily="34" charset="0"/>
              </a:rPr>
              <a:t>Základy mediální gramatiky. </a:t>
            </a:r>
            <a:r>
              <a:rPr lang="cs-CZ" sz="2800">
                <a:latin typeface="Calibri" pitchFamily="34" charset="0"/>
              </a:rPr>
              <a:t>Základy logiky a vědeckých metod myšlení.  </a:t>
            </a:r>
          </a:p>
        </p:txBody>
      </p:sp>
      <p:sp>
        <p:nvSpPr>
          <p:cNvPr id="15371" name="Obdélník 13"/>
          <p:cNvSpPr>
            <a:spLocks noChangeArrowheads="1"/>
          </p:cNvSpPr>
          <p:nvPr/>
        </p:nvSpPr>
        <p:spPr bwMode="auto">
          <a:xfrm>
            <a:off x="642938" y="4214813"/>
            <a:ext cx="321468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solidFill>
                  <a:srgbClr val="404F21"/>
                </a:solidFill>
                <a:latin typeface="Calibri" pitchFamily="34" charset="0"/>
              </a:rPr>
              <a:t>Zvládnout probíranou látku. </a:t>
            </a:r>
            <a:r>
              <a:rPr lang="cs-CZ" sz="2800">
                <a:latin typeface="Calibri" pitchFamily="34" charset="0"/>
              </a:rPr>
              <a:t>Načíst literaturu. </a:t>
            </a:r>
            <a:r>
              <a:rPr lang="cs-CZ" sz="2800">
                <a:solidFill>
                  <a:srgbClr val="404F21"/>
                </a:solidFill>
                <a:latin typeface="Calibri" pitchFamily="34" charset="0"/>
              </a:rPr>
              <a:t>Úspěšně absolvovat písemnou práci.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692943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Mýtus,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náboženství</a:t>
            </a:r>
            <a:r>
              <a:rPr lang="cs-CZ" b="1" dirty="0" smtClean="0"/>
              <a:t>, </a:t>
            </a:r>
            <a:br>
              <a:rPr lang="cs-CZ" b="1" dirty="0" smtClean="0"/>
            </a:br>
            <a:r>
              <a:rPr lang="cs-CZ" b="1" dirty="0" smtClean="0"/>
              <a:t>			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věda</a:t>
            </a:r>
            <a:r>
              <a:rPr lang="cs-CZ" b="1" dirty="0" smtClean="0"/>
              <a:t>, filosofie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VII.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795" name="Obdélník 3"/>
          <p:cNvSpPr>
            <a:spLocks noChangeArrowheads="1"/>
          </p:cNvSpPr>
          <p:nvPr/>
        </p:nvSpPr>
        <p:spPr bwMode="auto">
          <a:xfrm>
            <a:off x="428625" y="1751013"/>
            <a:ext cx="82867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000000"/>
                </a:solidFill>
                <a:latin typeface="Calibri" pitchFamily="34" charset="0"/>
              </a:rPr>
              <a:t>To znamená, že umění mladého paleolitu není záznamem reality – však také obsahuje obrovské množství nereálných prvků a je umístěné na velmi podivných místech – obtížně dostupných, temných jeskyních. Naopak je zápisem toho, co se děje v jiných světech. Tím ale umožňuje člověku myslet mimo „zvířecí“ svět, získat odstup od světa instinktu a biologického diktátu. Mýtus je výrazem vzpoury proti diktátu „přirozeného“ světa. </a:t>
            </a:r>
          </a:p>
        </p:txBody>
      </p:sp>
      <p:sp>
        <p:nvSpPr>
          <p:cNvPr id="33796" name="Obdélník 4"/>
          <p:cNvSpPr>
            <a:spLocks noChangeArrowheads="1"/>
          </p:cNvSpPr>
          <p:nvPr/>
        </p:nvSpPr>
        <p:spPr bwMode="auto">
          <a:xfrm>
            <a:off x="1357313" y="4572000"/>
            <a:ext cx="76438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>
                <a:solidFill>
                  <a:srgbClr val="000000"/>
                </a:solidFill>
                <a:latin typeface="Calibri" pitchFamily="34" charset="0"/>
              </a:rPr>
              <a:t>Mýtus nám pomáhal stát se tím, čím jsme dnes. Sice nás spoutal absolutním kulturním diktátem, ale osvobodil nás z ještě přísnějšího biologického vězení. </a:t>
            </a:r>
            <a:endParaRPr lang="cs-CZ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7072313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Mýtus,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náboženství</a:t>
            </a:r>
            <a:r>
              <a:rPr lang="cs-CZ" b="1" dirty="0" smtClean="0"/>
              <a:t>, </a:t>
            </a:r>
            <a:br>
              <a:rPr lang="cs-CZ" b="1" dirty="0" smtClean="0"/>
            </a:br>
            <a:r>
              <a:rPr lang="cs-CZ" b="1" dirty="0" smtClean="0"/>
              <a:t>			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věda</a:t>
            </a:r>
            <a:r>
              <a:rPr lang="cs-CZ" b="1" dirty="0" smtClean="0"/>
              <a:t>, filosofie VIII.</a:t>
            </a:r>
            <a:endParaRPr lang="cs-CZ" dirty="0"/>
          </a:p>
        </p:txBody>
      </p:sp>
      <p:sp>
        <p:nvSpPr>
          <p:cNvPr id="34819" name="Obdélník 3"/>
          <p:cNvSpPr>
            <a:spLocks noChangeArrowheads="1"/>
          </p:cNvSpPr>
          <p:nvPr/>
        </p:nvSpPr>
        <p:spPr bwMode="auto">
          <a:xfrm>
            <a:off x="785813" y="1785938"/>
            <a:ext cx="65722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>
                <a:solidFill>
                  <a:srgbClr val="000000"/>
                </a:solidFill>
                <a:latin typeface="Calibri" pitchFamily="34" charset="0"/>
              </a:rPr>
              <a:t>Aby měl sílu osvobodit lidi z vězení biologického světa, musel být mýtický svět velmi přesvědčivý. To je důvod „absolutní, nezpochybnitelné“ síly jeho výkladu. V mýtickém světě se skutečně nekladou jiné, než dopředu známé otázky a jádro mýtu nemůže být zpochybněno žádným faktem. Jak výstižně napsal Egon Bondy – mýtus je říší absolutní pravdy. Ovšem nejen pravdy – také stejně důležité jistoty.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692943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Mýtus,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náboženství</a:t>
            </a:r>
            <a:r>
              <a:rPr lang="cs-CZ" b="1" dirty="0" smtClean="0"/>
              <a:t>, </a:t>
            </a:r>
            <a:br>
              <a:rPr lang="cs-CZ" b="1" dirty="0" smtClean="0"/>
            </a:br>
            <a:r>
              <a:rPr lang="cs-CZ" b="1" dirty="0" smtClean="0"/>
              <a:t>			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věda</a:t>
            </a:r>
            <a:r>
              <a:rPr lang="cs-CZ" b="1" dirty="0" smtClean="0"/>
              <a:t>, filosofie VIII.</a:t>
            </a:r>
            <a:endParaRPr lang="cs-CZ" dirty="0"/>
          </a:p>
        </p:txBody>
      </p:sp>
      <p:sp>
        <p:nvSpPr>
          <p:cNvPr id="35843" name="Obdélník 3"/>
          <p:cNvSpPr>
            <a:spLocks noChangeArrowheads="1"/>
          </p:cNvSpPr>
          <p:nvPr/>
        </p:nvSpPr>
        <p:spPr bwMode="auto">
          <a:xfrm>
            <a:off x="214313" y="1357313"/>
            <a:ext cx="8715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solidFill>
                  <a:srgbClr val="000000"/>
                </a:solidFill>
                <a:latin typeface="Calibri" pitchFamily="34" charset="0"/>
              </a:rPr>
              <a:t>			</a:t>
            </a:r>
            <a:r>
              <a:rPr lang="cs-CZ" sz="2800" b="1">
                <a:solidFill>
                  <a:srgbClr val="000000"/>
                </a:solidFill>
                <a:latin typeface="Calibri" pitchFamily="34" charset="0"/>
              </a:rPr>
              <a:t>Porovnejme si nyní mýtus s filosofií:</a:t>
            </a:r>
          </a:p>
        </p:txBody>
      </p:sp>
      <p:sp>
        <p:nvSpPr>
          <p:cNvPr id="5" name="Obdélník 4"/>
          <p:cNvSpPr/>
          <p:nvPr/>
        </p:nvSpPr>
        <p:spPr>
          <a:xfrm>
            <a:off x="285750" y="1785938"/>
            <a:ext cx="7215188" cy="2616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u="dbl" dirty="0">
                <a:solidFill>
                  <a:prstClr val="black"/>
                </a:solidFill>
                <a:latin typeface="+mn-lt"/>
              </a:rPr>
              <a:t>Mýtus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800" dirty="0">
              <a:solidFill>
                <a:prstClr val="black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/>
              <a:buChar char="¥"/>
              <a:defRPr/>
            </a:pPr>
            <a:r>
              <a:rPr lang="cs-CZ" sz="2800" dirty="0">
                <a:latin typeface="+mj-lt"/>
              </a:rPr>
              <a:t> </a:t>
            </a:r>
            <a:r>
              <a:rPr lang="cs-CZ" sz="3200" dirty="0">
                <a:latin typeface="+mj-lt"/>
              </a:rPr>
              <a:t>absolutní pravda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prstClr val="black"/>
                </a:solidFill>
                <a:latin typeface="Wingdings" pitchFamily="2" charset="2"/>
              </a:rPr>
              <a:t>¥</a:t>
            </a:r>
            <a:r>
              <a:rPr lang="cs-CZ" sz="3200" dirty="0">
                <a:latin typeface="+mj-lt"/>
              </a:rPr>
              <a:t> argumentuje se opakováním a emocemi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prstClr val="black"/>
                </a:solidFill>
                <a:latin typeface="Wingdings" pitchFamily="2" charset="2"/>
              </a:rPr>
              <a:t>¥</a:t>
            </a:r>
            <a:r>
              <a:rPr lang="cs-CZ" sz="1000" dirty="0">
                <a:solidFill>
                  <a:prstClr val="black"/>
                </a:solidFill>
                <a:latin typeface="Wingdings" pitchFamily="2" charset="2"/>
              </a:rPr>
              <a:t> </a:t>
            </a:r>
            <a:r>
              <a:rPr lang="cs-CZ" sz="3200" dirty="0">
                <a:latin typeface="+mn-lt"/>
              </a:rPr>
              <a:t>bez písma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prstClr val="black"/>
                </a:solidFill>
                <a:latin typeface="Wingdings" pitchFamily="2" charset="2"/>
              </a:rPr>
              <a:t>¥</a:t>
            </a:r>
            <a:r>
              <a:rPr lang="cs-CZ" sz="3200" dirty="0">
                <a:solidFill>
                  <a:prstClr val="black"/>
                </a:solidFill>
                <a:latin typeface="+mn-lt"/>
              </a:rPr>
              <a:t> osvobození z vězení bio. tady a teď. </a:t>
            </a:r>
            <a:endParaRPr lang="cs-CZ" sz="2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14500" y="3929063"/>
            <a:ext cx="7072313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u="dbl" dirty="0">
                <a:solidFill>
                  <a:srgbClr val="404F21"/>
                </a:solidFill>
                <a:latin typeface="+mn-lt"/>
              </a:rPr>
              <a:t>Filosofie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800" b="1" dirty="0">
              <a:solidFill>
                <a:srgbClr val="404F21"/>
              </a:soli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srgbClr val="404F21"/>
                </a:solidFill>
                <a:latin typeface="Wingdings" pitchFamily="2" charset="2"/>
              </a:rPr>
              <a:t>¥</a:t>
            </a:r>
            <a:r>
              <a:rPr lang="cs-CZ" sz="2400" dirty="0">
                <a:solidFill>
                  <a:srgbClr val="404F21"/>
                </a:solidFill>
                <a:latin typeface="+mn-lt"/>
              </a:rPr>
              <a:t> </a:t>
            </a:r>
            <a:r>
              <a:rPr lang="cs-CZ" sz="3200" dirty="0">
                <a:solidFill>
                  <a:srgbClr val="404F21"/>
                </a:solidFill>
                <a:latin typeface="+mn-lt"/>
              </a:rPr>
              <a:t>argumentace na základě zdůvodnění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/>
              <a:buChar char="¥"/>
              <a:defRPr/>
            </a:pPr>
            <a:r>
              <a:rPr lang="cs-CZ" sz="2800" dirty="0">
                <a:solidFill>
                  <a:srgbClr val="404F21"/>
                </a:solidFill>
                <a:latin typeface="+mn-lt"/>
              </a:rPr>
              <a:t> </a:t>
            </a:r>
            <a:r>
              <a:rPr lang="cs-CZ" sz="3200" dirty="0">
                <a:solidFill>
                  <a:srgbClr val="404F21"/>
                </a:solidFill>
                <a:latin typeface="+mn-lt"/>
              </a:rPr>
              <a:t>potřebuje psaný text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srgbClr val="404F21"/>
                </a:solidFill>
                <a:latin typeface="Wingdings" pitchFamily="2" charset="2"/>
              </a:rPr>
              <a:t>¥</a:t>
            </a:r>
            <a:r>
              <a:rPr lang="cs-CZ" sz="3200" b="1" dirty="0">
                <a:solidFill>
                  <a:srgbClr val="404F21"/>
                </a:solidFill>
                <a:latin typeface="+mn-lt"/>
              </a:rPr>
              <a:t> </a:t>
            </a:r>
            <a:r>
              <a:rPr lang="cs-CZ" sz="3200" dirty="0">
                <a:solidFill>
                  <a:srgbClr val="404F21"/>
                </a:solidFill>
                <a:latin typeface="+mn-lt"/>
              </a:rPr>
              <a:t>kritické myšlení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srgbClr val="404F21"/>
                </a:solidFill>
                <a:latin typeface="Wingdings" pitchFamily="2" charset="2"/>
              </a:rPr>
              <a:t>¥</a:t>
            </a:r>
            <a:r>
              <a:rPr lang="cs-CZ" sz="3200" b="1" dirty="0">
                <a:solidFill>
                  <a:srgbClr val="404F21"/>
                </a:solidFill>
                <a:latin typeface="+mn-lt"/>
              </a:rPr>
              <a:t> </a:t>
            </a:r>
            <a:r>
              <a:rPr lang="cs-CZ" sz="3200" dirty="0">
                <a:solidFill>
                  <a:srgbClr val="404F21"/>
                </a:solidFill>
                <a:latin typeface="+mn-lt"/>
              </a:rPr>
              <a:t>osvobození z moci mýtu</a:t>
            </a:r>
            <a:endParaRPr lang="cs-CZ" sz="2800" dirty="0">
              <a:solidFill>
                <a:srgbClr val="404F2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b="1" dirty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71437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Mýtus,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náboženství</a:t>
            </a:r>
            <a:r>
              <a:rPr lang="cs-CZ" b="1" dirty="0" smtClean="0"/>
              <a:t>, </a:t>
            </a:r>
            <a:br>
              <a:rPr lang="cs-CZ" b="1" dirty="0" smtClean="0"/>
            </a:br>
            <a:r>
              <a:rPr lang="cs-CZ" b="1" dirty="0" smtClean="0"/>
              <a:t>			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věda</a:t>
            </a:r>
            <a:r>
              <a:rPr lang="cs-CZ" b="1" dirty="0" smtClean="0"/>
              <a:t>, filosofie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IX.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867" name="Obdélník 3"/>
          <p:cNvSpPr>
            <a:spLocks noChangeArrowheads="1"/>
          </p:cNvSpPr>
          <p:nvPr/>
        </p:nvSpPr>
        <p:spPr bwMode="auto">
          <a:xfrm>
            <a:off x="357188" y="1643063"/>
            <a:ext cx="85010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>
                <a:solidFill>
                  <a:srgbClr val="000000"/>
                </a:solidFill>
                <a:latin typeface="Calibri" pitchFamily="34" charset="0"/>
              </a:rPr>
              <a:t>Co však v této souvislosti s náboženstvím? 					(křesťanství, judaismus, islám, hinduismus) </a:t>
            </a:r>
          </a:p>
        </p:txBody>
      </p:sp>
      <p:sp>
        <p:nvSpPr>
          <p:cNvPr id="5" name="Obdélník 4"/>
          <p:cNvSpPr/>
          <p:nvPr/>
        </p:nvSpPr>
        <p:spPr>
          <a:xfrm>
            <a:off x="571500" y="2886075"/>
            <a:ext cx="7643813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u="dbl" dirty="0">
                <a:solidFill>
                  <a:prstClr val="black"/>
                </a:solidFill>
                <a:latin typeface="+mn-lt"/>
              </a:rPr>
              <a:t>Náboženství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solidFill>
                <a:prstClr val="black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/>
              <a:buChar char="¥"/>
              <a:defRPr/>
            </a:pPr>
            <a:r>
              <a:rPr lang="cs-CZ" sz="2800" dirty="0">
                <a:latin typeface="+mn-lt"/>
              </a:rPr>
              <a:t> ani mýtus ani filosofie, jiná reakce na zánik mýtu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prstClr val="black"/>
                </a:solidFill>
                <a:latin typeface="Wingdings" pitchFamily="2" charset="2"/>
              </a:rPr>
              <a:t>¥</a:t>
            </a:r>
            <a:r>
              <a:rPr lang="cs-CZ" sz="2800" dirty="0">
                <a:latin typeface="+mn-lt"/>
              </a:rPr>
              <a:t> více interpretací několika absolutních pravd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prstClr val="black"/>
                </a:solidFill>
                <a:latin typeface="Wingdings" pitchFamily="2" charset="2"/>
              </a:rPr>
              <a:t>¥</a:t>
            </a:r>
            <a:r>
              <a:rPr lang="cs-CZ" sz="800" dirty="0">
                <a:solidFill>
                  <a:prstClr val="black"/>
                </a:solidFill>
                <a:latin typeface="Wingdings" pitchFamily="2" charset="2"/>
              </a:rPr>
              <a:t> </a:t>
            </a:r>
            <a:r>
              <a:rPr lang="cs-CZ" sz="2800" dirty="0">
                <a:latin typeface="+mn-lt"/>
              </a:rPr>
              <a:t>zpochybnění, ale nemožnost zpochybnit vše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prstClr val="black"/>
                </a:solidFill>
                <a:latin typeface="Wingdings" pitchFamily="2" charset="2"/>
              </a:rPr>
              <a:t>¥</a:t>
            </a:r>
            <a:r>
              <a:rPr lang="cs-CZ" sz="2800" dirty="0">
                <a:solidFill>
                  <a:prstClr val="black"/>
                </a:solidFill>
                <a:latin typeface="+mn-lt"/>
              </a:rPr>
              <a:t> souboj víry s protiproudem mýtu </a:t>
            </a:r>
            <a:endParaRPr lang="cs-CZ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692943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Mýtus,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náboženství</a:t>
            </a:r>
            <a:r>
              <a:rPr lang="cs-CZ" b="1" dirty="0" smtClean="0"/>
              <a:t>, </a:t>
            </a:r>
            <a:br>
              <a:rPr lang="cs-CZ" b="1" dirty="0" smtClean="0"/>
            </a:br>
            <a:r>
              <a:rPr lang="cs-CZ" b="1" dirty="0" smtClean="0"/>
              <a:t>			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věda</a:t>
            </a:r>
            <a:r>
              <a:rPr lang="cs-CZ" b="1" dirty="0" smtClean="0"/>
              <a:t>, filosofie X.</a:t>
            </a:r>
            <a:endParaRPr lang="cs-CZ" dirty="0"/>
          </a:p>
        </p:txBody>
      </p:sp>
      <p:sp>
        <p:nvSpPr>
          <p:cNvPr id="37891" name="Obdélník 3"/>
          <p:cNvSpPr>
            <a:spLocks noChangeArrowheads="1"/>
          </p:cNvSpPr>
          <p:nvPr/>
        </p:nvSpPr>
        <p:spPr bwMode="auto">
          <a:xfrm>
            <a:off x="285750" y="1285875"/>
            <a:ext cx="8572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solidFill>
                  <a:srgbClr val="000000"/>
                </a:solidFill>
                <a:latin typeface="Calibri" pitchFamily="34" charset="0"/>
              </a:rPr>
              <a:t>A co na to věda?  </a:t>
            </a:r>
          </a:p>
        </p:txBody>
      </p:sp>
      <p:pic>
        <p:nvPicPr>
          <p:cNvPr id="37892" name="Obrázek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857375"/>
            <a:ext cx="707231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8" y="274638"/>
            <a:ext cx="730091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Mýtus,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náboženství</a:t>
            </a:r>
            <a:r>
              <a:rPr lang="cs-CZ" b="1" dirty="0" smtClean="0"/>
              <a:t>, </a:t>
            </a:r>
            <a:br>
              <a:rPr lang="cs-CZ" b="1" dirty="0" smtClean="0"/>
            </a:br>
            <a:r>
              <a:rPr lang="cs-CZ" b="1" dirty="0" smtClean="0"/>
              <a:t>			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věda</a:t>
            </a:r>
            <a:r>
              <a:rPr lang="cs-CZ" b="1" dirty="0" smtClean="0"/>
              <a:t>, filosofie X.</a:t>
            </a:r>
            <a:endParaRPr lang="cs-CZ" dirty="0"/>
          </a:p>
        </p:txBody>
      </p:sp>
      <p:pic>
        <p:nvPicPr>
          <p:cNvPr id="38915" name="Obrázek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785938"/>
            <a:ext cx="650081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sah 2"/>
          <p:cNvSpPr>
            <a:spLocks noGrp="1"/>
          </p:cNvSpPr>
          <p:nvPr>
            <p:ph idx="1"/>
          </p:nvPr>
        </p:nvSpPr>
        <p:spPr>
          <a:xfrm>
            <a:off x="1428750" y="1643063"/>
            <a:ext cx="7429500" cy="1571625"/>
          </a:xfrm>
        </p:spPr>
        <p:txBody>
          <a:bodyPr/>
          <a:lstStyle/>
          <a:p>
            <a:pPr marL="0">
              <a:buFont typeface="Arial" charset="0"/>
              <a:buNone/>
            </a:pPr>
            <a:r>
              <a:rPr lang="cs-CZ" sz="2700" b="1" smtClean="0"/>
              <a:t>Filosofie je řešení problému uvnitř slepých skvrn, v meziprostoru mezi jednotlivými vědními disciplínami a také o patro výš a níž než je věda. </a:t>
            </a:r>
          </a:p>
        </p:txBody>
      </p:sp>
      <p:sp>
        <p:nvSpPr>
          <p:cNvPr id="5" name="Obdélník 4"/>
          <p:cNvSpPr/>
          <p:nvPr/>
        </p:nvSpPr>
        <p:spPr>
          <a:xfrm>
            <a:off x="785813" y="1571625"/>
            <a:ext cx="6429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Ï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158162" cy="868363"/>
          </a:xfrm>
          <a:ln>
            <a:solidFill>
              <a:schemeClr val="accent3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marL="504000" algn="l" fontAlgn="auto">
              <a:spcAft>
                <a:spcPts val="0"/>
              </a:spcAft>
              <a:defRPr/>
            </a:pPr>
            <a:r>
              <a:rPr lang="cs-CZ" sz="4800" b="1" dirty="0" smtClean="0"/>
              <a:t>Věda a </a:t>
            </a:r>
            <a:r>
              <a:rPr lang="cs-CZ" sz="4800" b="1" dirty="0" smtClean="0">
                <a:solidFill>
                  <a:schemeClr val="accent3">
                    <a:lumMod val="50000"/>
                  </a:schemeClr>
                </a:solidFill>
              </a:rPr>
              <a:t>filosofie</a:t>
            </a:r>
            <a:endParaRPr lang="cs-CZ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86836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4800" b="1" dirty="0" smtClean="0"/>
              <a:t>	Úvodní </a:t>
            </a:r>
            <a:r>
              <a:rPr lang="cs-CZ" sz="4800" b="1" dirty="0" smtClean="0">
                <a:solidFill>
                  <a:schemeClr val="accent3">
                    <a:lumMod val="50000"/>
                  </a:schemeClr>
                </a:solidFill>
              </a:rPr>
              <a:t>definice</a:t>
            </a:r>
            <a:r>
              <a:rPr lang="cs-CZ" sz="4800" b="1" dirty="0" smtClean="0"/>
              <a:t> </a:t>
            </a:r>
            <a:endParaRPr lang="cs-CZ" sz="4800" b="1" dirty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214313" y="1071563"/>
            <a:ext cx="8643937" cy="21145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3500" i="1" smtClean="0"/>
              <a:t>	</a:t>
            </a:r>
            <a:r>
              <a:rPr lang="cs-CZ" sz="3300" i="1" smtClean="0"/>
              <a:t>„Filosofie je souborem metakriteriálních tvrzení, které mají všeobecnou platnost a které vyčerpávajícím způsobem definují způsob, kterým korelačně obmýšlíme svět.“</a:t>
            </a:r>
          </a:p>
        </p:txBody>
      </p:sp>
      <p:sp>
        <p:nvSpPr>
          <p:cNvPr id="16388" name="Zástupný symbol pro obsah 2"/>
          <p:cNvSpPr txBox="1">
            <a:spLocks/>
          </p:cNvSpPr>
          <p:nvPr/>
        </p:nvSpPr>
        <p:spPr bwMode="auto">
          <a:xfrm>
            <a:off x="1214438" y="3429000"/>
            <a:ext cx="75723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>
              <a:spcBef>
                <a:spcPct val="20000"/>
              </a:spcBef>
            </a:pPr>
            <a:r>
              <a:rPr lang="cs-CZ" sz="2800">
                <a:latin typeface="Calibri" pitchFamily="34" charset="0"/>
              </a:rPr>
              <a:t>Tuto definici byste měli, stejně jako jména a časové souvislosti nejvýznamnějších filosofů, umět podat v přesném znění a s podrobnějším výkladem.</a:t>
            </a:r>
          </a:p>
        </p:txBody>
      </p:sp>
      <p:sp>
        <p:nvSpPr>
          <p:cNvPr id="16389" name="Obdélník 4"/>
          <p:cNvSpPr>
            <a:spLocks noChangeArrowheads="1"/>
          </p:cNvSpPr>
          <p:nvPr/>
        </p:nvSpPr>
        <p:spPr bwMode="auto">
          <a:xfrm>
            <a:off x="571500" y="5189538"/>
            <a:ext cx="65008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latin typeface="Calibri" pitchFamily="34" charset="0"/>
              </a:rPr>
              <a:t>Můžete mi prosím říci nějaké doplnění této definice? Pokud ne, postoupíme dál.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500063" y="3286125"/>
            <a:ext cx="642937" cy="714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Ï</a:t>
            </a:r>
          </a:p>
        </p:txBody>
      </p:sp>
      <p:sp>
        <p:nvSpPr>
          <p:cNvPr id="7" name="Obdélník 6"/>
          <p:cNvSpPr/>
          <p:nvPr/>
        </p:nvSpPr>
        <p:spPr>
          <a:xfrm>
            <a:off x="7000875" y="4929188"/>
            <a:ext cx="69691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868362"/>
          </a:xfrm>
        </p:spPr>
        <p:txBody>
          <a:bodyPr rtlCol="0">
            <a:normAutofit/>
          </a:bodyPr>
          <a:lstStyle/>
          <a:p>
            <a:pPr marL="504000" algn="l" fontAlgn="auto">
              <a:spcAft>
                <a:spcPts val="0"/>
              </a:spcAft>
              <a:defRPr/>
            </a:pPr>
            <a:r>
              <a:rPr lang="cs-CZ" sz="4800" b="1" dirty="0" smtClean="0"/>
              <a:t>A nyní </a:t>
            </a:r>
            <a:r>
              <a:rPr lang="cs-CZ" sz="4800" b="1" dirty="0" smtClean="0">
                <a:solidFill>
                  <a:schemeClr val="accent3">
                    <a:lumMod val="50000"/>
                  </a:schemeClr>
                </a:solidFill>
              </a:rPr>
              <a:t>doopravdy</a:t>
            </a:r>
            <a:endParaRPr lang="cs-CZ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1357313" y="1357313"/>
            <a:ext cx="7500937" cy="2071687"/>
          </a:xfrm>
        </p:spPr>
        <p:txBody>
          <a:bodyPr/>
          <a:lstStyle/>
          <a:p>
            <a:pPr marL="0">
              <a:buFont typeface="Arial" charset="0"/>
              <a:buNone/>
            </a:pPr>
            <a:r>
              <a:rPr lang="cs-CZ" sz="2700" smtClean="0"/>
              <a:t>Definice, kterou jsme si právě uvedli, je jednou z nejhorších, které jsem dokázal vymyslet a zahrnuje celou řadu mylných představ o této disciplíně. Takže začněme raději tím, čím filosofie v žádném případě není.  </a:t>
            </a:r>
          </a:p>
        </p:txBody>
      </p:sp>
      <p:sp>
        <p:nvSpPr>
          <p:cNvPr id="17412" name="Zástupný symbol pro obsah 2"/>
          <p:cNvSpPr txBox="1">
            <a:spLocks/>
          </p:cNvSpPr>
          <p:nvPr/>
        </p:nvSpPr>
        <p:spPr bwMode="auto">
          <a:xfrm>
            <a:off x="714375" y="3714750"/>
            <a:ext cx="75723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>
              <a:spcBef>
                <a:spcPct val="20000"/>
              </a:spcBef>
            </a:pPr>
            <a:r>
              <a:rPr lang="cs-CZ" sz="2800">
                <a:latin typeface="Calibri" pitchFamily="34" charset="0"/>
              </a:rPr>
              <a:t>Filosofie není „machrování“ za pomoci okouzlujících, vědecky znějících slov. </a:t>
            </a:r>
          </a:p>
        </p:txBody>
      </p:sp>
      <p:sp>
        <p:nvSpPr>
          <p:cNvPr id="17413" name="Obdélník 4"/>
          <p:cNvSpPr>
            <a:spLocks noChangeArrowheads="1"/>
          </p:cNvSpPr>
          <p:nvPr/>
        </p:nvSpPr>
        <p:spPr bwMode="auto">
          <a:xfrm>
            <a:off x="2071688" y="5045075"/>
            <a:ext cx="67865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latin typeface="Calibri" pitchFamily="34" charset="0"/>
              </a:rPr>
              <a:t>Filosofie není všezahrnující, univerzální disciplínou, která určuje pravdivostní kritéria ostatních disciplín – filosofie není meta-věda.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642938" y="1201738"/>
            <a:ext cx="6429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Ï</a:t>
            </a:r>
          </a:p>
        </p:txBody>
      </p:sp>
      <p:sp>
        <p:nvSpPr>
          <p:cNvPr id="7" name="Obdélník 6"/>
          <p:cNvSpPr/>
          <p:nvPr/>
        </p:nvSpPr>
        <p:spPr>
          <a:xfrm>
            <a:off x="6643688" y="3429000"/>
            <a:ext cx="7858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Ò</a:t>
            </a:r>
            <a:endParaRPr lang="cs-CZ" sz="3200" dirty="0">
              <a:solidFill>
                <a:schemeClr val="accent3">
                  <a:lumMod val="50000"/>
                </a:schemeClr>
              </a:solidFill>
              <a:latin typeface="Wingdings" pitchFamily="2" charset="2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357313" y="4857750"/>
            <a:ext cx="6429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Ï</a:t>
            </a:r>
          </a:p>
        </p:txBody>
      </p:sp>
      <p:sp>
        <p:nvSpPr>
          <p:cNvPr id="17417" name="Obdélník 9"/>
          <p:cNvSpPr>
            <a:spLocks noChangeArrowheads="1"/>
          </p:cNvSpPr>
          <p:nvPr/>
        </p:nvSpPr>
        <p:spPr bwMode="auto">
          <a:xfrm rot="-2238504">
            <a:off x="7416800" y="3403600"/>
            <a:ext cx="12160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latin typeface="Calibri" pitchFamily="34" charset="0"/>
              </a:rPr>
              <a:t>peak</a:t>
            </a:r>
          </a:p>
        </p:txBody>
      </p:sp>
      <p:sp>
        <p:nvSpPr>
          <p:cNvPr id="11" name="Obdélník 10"/>
          <p:cNvSpPr/>
          <p:nvPr/>
        </p:nvSpPr>
        <p:spPr>
          <a:xfrm rot="1487931">
            <a:off x="6786563" y="4286250"/>
            <a:ext cx="13573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identita</a:t>
            </a:r>
            <a:endParaRPr lang="cs-CZ" sz="2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Obdélník 11"/>
          <p:cNvSpPr/>
          <p:nvPr/>
        </p:nvSpPr>
        <p:spPr>
          <a:xfrm rot="16451402">
            <a:off x="7144544" y="3775869"/>
            <a:ext cx="29289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+mn-lt"/>
              </a:rPr>
              <a:t>nomologická </a:t>
            </a:r>
            <a:r>
              <a:rPr lang="cs-CZ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hypotéza</a:t>
            </a:r>
            <a:endParaRPr lang="cs-CZ" sz="2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417513"/>
            <a:ext cx="8229600" cy="868362"/>
          </a:xfrm>
        </p:spPr>
        <p:txBody>
          <a:bodyPr rtlCol="0">
            <a:normAutofit/>
          </a:bodyPr>
          <a:lstStyle/>
          <a:p>
            <a:pPr marL="504000" algn="l" fontAlgn="auto">
              <a:spcAft>
                <a:spcPts val="0"/>
              </a:spcAft>
              <a:defRPr/>
            </a:pPr>
            <a:r>
              <a:rPr lang="cs-CZ" sz="4800" b="1" dirty="0" smtClean="0"/>
              <a:t>A nyní </a:t>
            </a:r>
            <a:r>
              <a:rPr lang="cs-CZ" sz="4800" b="1" dirty="0" smtClean="0">
                <a:solidFill>
                  <a:schemeClr val="accent3">
                    <a:lumMod val="50000"/>
                  </a:schemeClr>
                </a:solidFill>
              </a:rPr>
              <a:t>doopravdy </a:t>
            </a:r>
            <a:r>
              <a:rPr lang="cs-CZ" sz="4800" b="1" dirty="0" smtClean="0"/>
              <a:t>II.</a:t>
            </a:r>
            <a:endParaRPr lang="cs-CZ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1357313" y="1644650"/>
            <a:ext cx="7429500" cy="1357313"/>
          </a:xfrm>
        </p:spPr>
        <p:txBody>
          <a:bodyPr/>
          <a:lstStyle/>
          <a:p>
            <a:pPr marL="0">
              <a:buFont typeface="Arial" charset="0"/>
              <a:buNone/>
            </a:pPr>
            <a:r>
              <a:rPr lang="cs-CZ" sz="2700" smtClean="0"/>
              <a:t>Filosofie není seznam jmen významných filosofů s krátkou charakteristikou jejich díla či života. (Filosofie není slovník.) </a:t>
            </a:r>
          </a:p>
        </p:txBody>
      </p:sp>
      <p:sp>
        <p:nvSpPr>
          <p:cNvPr id="18436" name="Zástupný symbol pro obsah 2"/>
          <p:cNvSpPr txBox="1">
            <a:spLocks/>
          </p:cNvSpPr>
          <p:nvPr/>
        </p:nvSpPr>
        <p:spPr bwMode="auto">
          <a:xfrm>
            <a:off x="357188" y="3500438"/>
            <a:ext cx="75723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>
              <a:spcBef>
                <a:spcPct val="20000"/>
              </a:spcBef>
            </a:pPr>
            <a:r>
              <a:rPr lang="cs-CZ" sz="2700">
                <a:latin typeface="Calibri" pitchFamily="34" charset="0"/>
              </a:rPr>
              <a:t>Filosofie není znalostí skrytých a tajemných poznatků o světě, které jsou přístupné pouze vyvoleným. </a:t>
            </a:r>
          </a:p>
        </p:txBody>
      </p:sp>
      <p:sp>
        <p:nvSpPr>
          <p:cNvPr id="18437" name="Obdélník 4"/>
          <p:cNvSpPr>
            <a:spLocks noChangeArrowheads="1"/>
          </p:cNvSpPr>
          <p:nvPr/>
        </p:nvSpPr>
        <p:spPr bwMode="auto">
          <a:xfrm>
            <a:off x="1928813" y="4975225"/>
            <a:ext cx="6786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latin typeface="Calibri" pitchFamily="34" charset="0"/>
              </a:rPr>
              <a:t>Filosofie není ani moderní mýtus, ani náboženství ani věda.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642938" y="1489075"/>
            <a:ext cx="6429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Ï</a:t>
            </a:r>
          </a:p>
        </p:txBody>
      </p:sp>
      <p:sp>
        <p:nvSpPr>
          <p:cNvPr id="7" name="Obdélník 6"/>
          <p:cNvSpPr/>
          <p:nvPr/>
        </p:nvSpPr>
        <p:spPr>
          <a:xfrm>
            <a:off x="7929563" y="3214688"/>
            <a:ext cx="7858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Ò</a:t>
            </a:r>
            <a:endParaRPr lang="cs-CZ" sz="3200" dirty="0">
              <a:solidFill>
                <a:schemeClr val="accent3">
                  <a:lumMod val="50000"/>
                </a:schemeClr>
              </a:solidFill>
              <a:latin typeface="Wingdings" pitchFamily="2" charset="2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214438" y="4787900"/>
            <a:ext cx="642937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>
          <a:xfrm>
            <a:off x="1143000" y="1428750"/>
            <a:ext cx="7429500" cy="1000125"/>
          </a:xfrm>
        </p:spPr>
        <p:txBody>
          <a:bodyPr/>
          <a:lstStyle/>
          <a:p>
            <a:pPr marL="0">
              <a:buFont typeface="Arial" charset="0"/>
              <a:buNone/>
            </a:pPr>
            <a:r>
              <a:rPr lang="cs-CZ" sz="2700" smtClean="0"/>
              <a:t>Filosofie – na rozdíl od vědy (technických věd) nic nepřináší a je vlastně zbytečná.   </a:t>
            </a:r>
          </a:p>
        </p:txBody>
      </p:sp>
      <p:sp>
        <p:nvSpPr>
          <p:cNvPr id="19459" name="Zástupný symbol pro obsah 2"/>
          <p:cNvSpPr txBox="1">
            <a:spLocks/>
          </p:cNvSpPr>
          <p:nvPr/>
        </p:nvSpPr>
        <p:spPr bwMode="auto">
          <a:xfrm>
            <a:off x="357188" y="2513013"/>
            <a:ext cx="75723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>
              <a:spcBef>
                <a:spcPct val="20000"/>
              </a:spcBef>
            </a:pPr>
            <a:r>
              <a:rPr lang="cs-CZ" sz="2700">
                <a:latin typeface="Calibri" pitchFamily="34" charset="0"/>
              </a:rPr>
              <a:t>Filosofie je řešení nesmyslných či neřešitelných otázek a připomíná debaty o nesmrtelnosti chrousta. </a:t>
            </a:r>
          </a:p>
        </p:txBody>
      </p:sp>
      <p:sp>
        <p:nvSpPr>
          <p:cNvPr id="19460" name="Obdélník 11"/>
          <p:cNvSpPr>
            <a:spLocks noChangeArrowheads="1"/>
          </p:cNvSpPr>
          <p:nvPr/>
        </p:nvSpPr>
        <p:spPr bwMode="auto">
          <a:xfrm>
            <a:off x="1143000" y="3702050"/>
            <a:ext cx="678656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700">
                <a:latin typeface="Calibri" pitchFamily="34" charset="0"/>
              </a:rPr>
              <a:t>Filosofie nedává dokonce ani jistotu. Na matematickou jistotu nedosáhne a náboženskou dává špatným způsobem. 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00063" y="1357313"/>
            <a:ext cx="6429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Ï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786688" y="2428875"/>
            <a:ext cx="7858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Ò</a:t>
            </a:r>
            <a:endParaRPr lang="cs-CZ" sz="3200" dirty="0">
              <a:solidFill>
                <a:schemeClr val="accent3">
                  <a:lumMod val="50000"/>
                </a:schemeClr>
              </a:solidFill>
              <a:latin typeface="Wingdings" pitchFamily="2" charset="2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28625" y="3643313"/>
            <a:ext cx="6429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Ï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500063" y="417513"/>
            <a:ext cx="8158162" cy="868362"/>
          </a:xfrm>
        </p:spPr>
        <p:txBody>
          <a:bodyPr rtlCol="0">
            <a:normAutofit/>
          </a:bodyPr>
          <a:lstStyle/>
          <a:p>
            <a:pPr marL="504000" algn="l" fontAlgn="auto">
              <a:spcAft>
                <a:spcPts val="0"/>
              </a:spcAft>
              <a:defRPr/>
            </a:pPr>
            <a:r>
              <a:rPr lang="cs-CZ" sz="4800" b="1" dirty="0" smtClean="0"/>
              <a:t>Námitky </a:t>
            </a:r>
            <a:r>
              <a:rPr lang="cs-CZ" sz="4800" b="1" dirty="0" smtClean="0">
                <a:solidFill>
                  <a:srgbClr val="404F21"/>
                </a:solidFill>
              </a:rPr>
              <a:t>kritiků</a:t>
            </a:r>
            <a:r>
              <a:rPr lang="cs-CZ" sz="4800" b="1" dirty="0" smtClean="0"/>
              <a:t> </a:t>
            </a:r>
            <a:endParaRPr lang="cs-CZ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465" name="Obdélník 16"/>
          <p:cNvSpPr>
            <a:spLocks noChangeArrowheads="1"/>
          </p:cNvSpPr>
          <p:nvPr/>
        </p:nvSpPr>
        <p:spPr bwMode="auto">
          <a:xfrm>
            <a:off x="1000125" y="5357813"/>
            <a:ext cx="7143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800">
                <a:latin typeface="Calibri" pitchFamily="34" charset="0"/>
              </a:rPr>
              <a:t>Filosofie je na </a:t>
            </a:r>
            <a:r>
              <a:rPr lang="cs-CZ" sz="4800">
                <a:solidFill>
                  <a:srgbClr val="404F21"/>
                </a:solidFill>
                <a:latin typeface="Calibri" pitchFamily="34" charset="0"/>
              </a:rPr>
              <a:t>nic</a:t>
            </a:r>
            <a:r>
              <a:rPr lang="cs-CZ" sz="480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>
          <a:xfrm>
            <a:off x="1143000" y="1428750"/>
            <a:ext cx="7429500" cy="3143250"/>
          </a:xfrm>
        </p:spPr>
        <p:txBody>
          <a:bodyPr/>
          <a:lstStyle/>
          <a:p>
            <a:pPr marL="0">
              <a:buFont typeface="Arial" charset="0"/>
              <a:buNone/>
            </a:pPr>
            <a:r>
              <a:rPr lang="cs-CZ" sz="2700" b="1" smtClean="0"/>
              <a:t>Právě uvedená kritika má něco do sebe. </a:t>
            </a:r>
          </a:p>
          <a:p>
            <a:pPr marL="0">
              <a:buFont typeface="Arial" charset="0"/>
              <a:buNone/>
            </a:pPr>
            <a:r>
              <a:rPr lang="cs-CZ" sz="2700" smtClean="0"/>
              <a:t>1. Filosofie skutečně na rozdíl od vědy nepřináší mnoho užitečných objevů. </a:t>
            </a:r>
          </a:p>
          <a:p>
            <a:pPr marL="0">
              <a:buFont typeface="Arial" charset="0"/>
              <a:buNone/>
            </a:pPr>
            <a:r>
              <a:rPr lang="cs-CZ" sz="2700" smtClean="0"/>
              <a:t>2. Mnoho filosofických problémů skutečně nemá definitivní řešení. </a:t>
            </a:r>
          </a:p>
          <a:p>
            <a:pPr marL="0">
              <a:buFont typeface="Arial" charset="0"/>
              <a:buNone/>
            </a:pPr>
            <a:r>
              <a:rPr lang="cs-CZ" sz="2700" smtClean="0"/>
              <a:t>3. Existuje spousta filosofických textů, které jsou divné nebo dokonce k ničemu. </a:t>
            </a:r>
          </a:p>
        </p:txBody>
      </p:sp>
      <p:sp>
        <p:nvSpPr>
          <p:cNvPr id="20483" name="Zástupný symbol pro obsah 2"/>
          <p:cNvSpPr txBox="1">
            <a:spLocks/>
          </p:cNvSpPr>
          <p:nvPr/>
        </p:nvSpPr>
        <p:spPr bwMode="auto">
          <a:xfrm>
            <a:off x="1143000" y="4941888"/>
            <a:ext cx="75723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>
              <a:spcBef>
                <a:spcPct val="20000"/>
              </a:spcBef>
            </a:pPr>
            <a:r>
              <a:rPr lang="cs-CZ" sz="2700">
                <a:latin typeface="Calibri" pitchFamily="34" charset="0"/>
              </a:rPr>
              <a:t>Jenže i když to je všechno pravda, není to s filosofií tak jednoduché.  </a:t>
            </a:r>
          </a:p>
        </p:txBody>
      </p:sp>
      <p:sp>
        <p:nvSpPr>
          <p:cNvPr id="7" name="Obdélník 6"/>
          <p:cNvSpPr/>
          <p:nvPr/>
        </p:nvSpPr>
        <p:spPr>
          <a:xfrm>
            <a:off x="500063" y="1357313"/>
            <a:ext cx="6429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Ï</a:t>
            </a:r>
          </a:p>
        </p:txBody>
      </p:sp>
      <p:sp>
        <p:nvSpPr>
          <p:cNvPr id="8" name="Obdélník 7"/>
          <p:cNvSpPr/>
          <p:nvPr/>
        </p:nvSpPr>
        <p:spPr>
          <a:xfrm>
            <a:off x="8072438" y="5715000"/>
            <a:ext cx="7858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Ò</a:t>
            </a:r>
            <a:endParaRPr lang="cs-CZ" sz="3200" dirty="0">
              <a:solidFill>
                <a:schemeClr val="accent3">
                  <a:lumMod val="50000"/>
                </a:schemeClr>
              </a:solidFill>
              <a:latin typeface="Wingdings" pitchFamily="2" charset="2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00063" y="4786313"/>
            <a:ext cx="6429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Ï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500063" y="417513"/>
            <a:ext cx="8158162" cy="868362"/>
          </a:xfrm>
        </p:spPr>
        <p:txBody>
          <a:bodyPr rtlCol="0">
            <a:normAutofit/>
          </a:bodyPr>
          <a:lstStyle/>
          <a:p>
            <a:pPr marL="504000" algn="l" fontAlgn="auto">
              <a:spcAft>
                <a:spcPts val="0"/>
              </a:spcAft>
              <a:defRPr/>
            </a:pPr>
            <a:r>
              <a:rPr lang="cs-CZ" sz="4800" b="1" dirty="0" smtClean="0"/>
              <a:t>Námitky </a:t>
            </a:r>
            <a:r>
              <a:rPr lang="cs-CZ" sz="4800" b="1" dirty="0" smtClean="0">
                <a:solidFill>
                  <a:srgbClr val="404F21"/>
                </a:solidFill>
              </a:rPr>
              <a:t>kritiků </a:t>
            </a:r>
            <a:r>
              <a:rPr lang="cs-CZ" sz="4800" b="1" dirty="0" smtClean="0"/>
              <a:t>II. </a:t>
            </a:r>
            <a:endParaRPr lang="cs-CZ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>
          <a:xfrm>
            <a:off x="1143000" y="1143000"/>
            <a:ext cx="7429500" cy="1785938"/>
          </a:xfrm>
        </p:spPr>
        <p:txBody>
          <a:bodyPr/>
          <a:lstStyle/>
          <a:p>
            <a:pPr marL="0">
              <a:buFont typeface="Arial" charset="0"/>
              <a:buNone/>
            </a:pPr>
            <a:r>
              <a:rPr lang="cs-CZ" sz="2700" b="1" smtClean="0"/>
              <a:t>Podívejme se na jednotlivé námitky kritiků podrobněji: </a:t>
            </a:r>
          </a:p>
          <a:p>
            <a:pPr marL="0">
              <a:buFont typeface="Arial" charset="0"/>
              <a:buNone/>
            </a:pPr>
            <a:r>
              <a:rPr lang="cs-CZ" sz="2700" smtClean="0"/>
              <a:t>1. Filosofie řeší nevědecké pseudoproblémy a žádné reálné poznání nám nikdy nepřinese. </a:t>
            </a:r>
          </a:p>
        </p:txBody>
      </p:sp>
      <p:sp>
        <p:nvSpPr>
          <p:cNvPr id="21507" name="Zástupný symbol pro obsah 2"/>
          <p:cNvSpPr txBox="1">
            <a:spLocks/>
          </p:cNvSpPr>
          <p:nvPr/>
        </p:nvSpPr>
        <p:spPr bwMode="auto">
          <a:xfrm>
            <a:off x="3500438" y="3000375"/>
            <a:ext cx="50006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>
              <a:spcBef>
                <a:spcPct val="20000"/>
              </a:spcBef>
            </a:pPr>
            <a:r>
              <a:rPr lang="cs-CZ" sz="2700" b="1">
                <a:latin typeface="Calibri" pitchFamily="34" charset="0"/>
              </a:rPr>
              <a:t>Děkan této fakulty váží 70 kg.</a:t>
            </a:r>
          </a:p>
          <a:p>
            <a:pPr indent="-342900">
              <a:spcBef>
                <a:spcPct val="20000"/>
              </a:spcBef>
            </a:pPr>
            <a:r>
              <a:rPr lang="cs-CZ" sz="2700" b="1">
                <a:latin typeface="Calibri" pitchFamily="34" charset="0"/>
              </a:rPr>
              <a:t>V ČR existuje 23 politických stran.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500063" y="1071563"/>
            <a:ext cx="6429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Ï</a:t>
            </a:r>
          </a:p>
        </p:txBody>
      </p:sp>
      <p:sp>
        <p:nvSpPr>
          <p:cNvPr id="7" name="Obdélník 6"/>
          <p:cNvSpPr/>
          <p:nvPr/>
        </p:nvSpPr>
        <p:spPr>
          <a:xfrm>
            <a:off x="7786688" y="2786063"/>
            <a:ext cx="7858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Ò</a:t>
            </a:r>
            <a:endParaRPr lang="cs-CZ" sz="3200" dirty="0">
              <a:solidFill>
                <a:schemeClr val="accent3">
                  <a:lumMod val="50000"/>
                </a:schemeClr>
              </a:solidFill>
              <a:latin typeface="Wingdings" pitchFamily="2" charset="2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0063" y="3929063"/>
            <a:ext cx="8096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Ï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158162" cy="868363"/>
          </a:xfrm>
        </p:spPr>
        <p:txBody>
          <a:bodyPr rtlCol="0">
            <a:normAutofit/>
          </a:bodyPr>
          <a:lstStyle/>
          <a:p>
            <a:pPr marL="504000" algn="l" fontAlgn="auto">
              <a:spcAft>
                <a:spcPts val="0"/>
              </a:spcAft>
              <a:defRPr/>
            </a:pPr>
            <a:r>
              <a:rPr lang="cs-CZ" sz="4800" b="1" dirty="0" smtClean="0"/>
              <a:t>Námitky </a:t>
            </a:r>
            <a:r>
              <a:rPr lang="cs-CZ" sz="4800" b="1" dirty="0" smtClean="0">
                <a:solidFill>
                  <a:srgbClr val="404F21"/>
                </a:solidFill>
              </a:rPr>
              <a:t>kritiků </a:t>
            </a:r>
            <a:r>
              <a:rPr lang="cs-CZ" sz="4800" b="1" dirty="0" smtClean="0"/>
              <a:t>III. </a:t>
            </a:r>
            <a:endParaRPr lang="cs-CZ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512" name="Zástupný symbol pro obsah 2"/>
          <p:cNvSpPr txBox="1">
            <a:spLocks/>
          </p:cNvSpPr>
          <p:nvPr/>
        </p:nvSpPr>
        <p:spPr bwMode="auto">
          <a:xfrm>
            <a:off x="1143000" y="4143375"/>
            <a:ext cx="71437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>
              <a:spcBef>
                <a:spcPct val="20000"/>
              </a:spcBef>
            </a:pPr>
            <a:r>
              <a:rPr lang="cs-CZ" sz="2700" b="1">
                <a:latin typeface="Calibri" pitchFamily="34" charset="0"/>
              </a:rPr>
              <a:t>Užitečná dávka liruxinu je u 70 kg člověka 2 mg.</a:t>
            </a:r>
          </a:p>
          <a:p>
            <a:pPr indent="-342900">
              <a:spcBef>
                <a:spcPct val="20000"/>
              </a:spcBef>
            </a:pPr>
            <a:r>
              <a:rPr lang="cs-CZ" sz="2700" b="1">
                <a:latin typeface="Calibri" pitchFamily="34" charset="0"/>
              </a:rPr>
              <a:t>Součin tlaku a objemu plynu je stálý.</a:t>
            </a:r>
          </a:p>
        </p:txBody>
      </p:sp>
      <p:sp>
        <p:nvSpPr>
          <p:cNvPr id="21513" name="Zástupný symbol pro obsah 2"/>
          <p:cNvSpPr txBox="1">
            <a:spLocks/>
          </p:cNvSpPr>
          <p:nvPr/>
        </p:nvSpPr>
        <p:spPr bwMode="auto">
          <a:xfrm>
            <a:off x="428625" y="5357813"/>
            <a:ext cx="72866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r">
              <a:spcBef>
                <a:spcPct val="20000"/>
              </a:spcBef>
            </a:pPr>
            <a:r>
              <a:rPr lang="cs-CZ" sz="2700" b="1">
                <a:latin typeface="Calibri" pitchFamily="34" charset="0"/>
              </a:rPr>
              <a:t>Existují různé typy vědeckých teorií? Čím se liší?  </a:t>
            </a:r>
          </a:p>
          <a:p>
            <a:pPr indent="-342900" algn="r">
              <a:spcBef>
                <a:spcPct val="20000"/>
              </a:spcBef>
            </a:pPr>
            <a:r>
              <a:rPr lang="cs-CZ" sz="2700" b="1">
                <a:latin typeface="Calibri" pitchFamily="34" charset="0"/>
              </a:rPr>
              <a:t>Co je to číslo? Souvisí věda s hodnotami?  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7786688" y="5143500"/>
            <a:ext cx="7858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Ò</a:t>
            </a:r>
            <a:endParaRPr lang="cs-CZ" sz="3200" dirty="0">
              <a:solidFill>
                <a:schemeClr val="accent3">
                  <a:lumMod val="50000"/>
                </a:schemeClr>
              </a:solidFill>
              <a:latin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>
          <a:xfrm>
            <a:off x="1143000" y="1143000"/>
            <a:ext cx="7429500" cy="1785938"/>
          </a:xfrm>
        </p:spPr>
        <p:txBody>
          <a:bodyPr/>
          <a:lstStyle/>
          <a:p>
            <a:pPr marL="0">
              <a:buFont typeface="Arial" charset="0"/>
              <a:buNone/>
            </a:pPr>
            <a:r>
              <a:rPr lang="cs-CZ" sz="2700" b="1" smtClean="0"/>
              <a:t>Věty z oddílu číslo tři jsou v rámci vědy nezodpověditelné, ale přitom mají smysl a věda z nich – ať už si to někteří vědci uvědomují či nikoliv – vychází.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500063" y="1071563"/>
            <a:ext cx="6429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Ï</a:t>
            </a:r>
          </a:p>
        </p:txBody>
      </p:sp>
      <p:sp>
        <p:nvSpPr>
          <p:cNvPr id="7" name="Obdélník 6"/>
          <p:cNvSpPr/>
          <p:nvPr/>
        </p:nvSpPr>
        <p:spPr>
          <a:xfrm>
            <a:off x="7000875" y="2786063"/>
            <a:ext cx="7858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Ò</a:t>
            </a:r>
            <a:endParaRPr lang="cs-CZ" sz="3200" dirty="0">
              <a:solidFill>
                <a:schemeClr val="accent3">
                  <a:lumMod val="50000"/>
                </a:schemeClr>
              </a:solidFill>
              <a:latin typeface="Wingdings" pitchFamily="2" charset="2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333500" y="4786313"/>
            <a:ext cx="8096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Ï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158162" cy="868363"/>
          </a:xfrm>
        </p:spPr>
        <p:txBody>
          <a:bodyPr rtlCol="0">
            <a:normAutofit/>
          </a:bodyPr>
          <a:lstStyle/>
          <a:p>
            <a:pPr marL="504000" algn="l" fontAlgn="auto">
              <a:spcAft>
                <a:spcPts val="0"/>
              </a:spcAft>
              <a:defRPr/>
            </a:pPr>
            <a:r>
              <a:rPr lang="cs-CZ" sz="4800" b="1" dirty="0" smtClean="0"/>
              <a:t>Námitky </a:t>
            </a:r>
            <a:r>
              <a:rPr lang="cs-CZ" sz="4800" b="1" dirty="0" smtClean="0">
                <a:solidFill>
                  <a:srgbClr val="404F21"/>
                </a:solidFill>
              </a:rPr>
              <a:t>kritiků </a:t>
            </a:r>
            <a:r>
              <a:rPr lang="cs-CZ" sz="4800" b="1" dirty="0" smtClean="0"/>
              <a:t>VI. </a:t>
            </a:r>
            <a:endParaRPr lang="cs-CZ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535" name="Zástupný symbol pro obsah 2"/>
          <p:cNvSpPr txBox="1">
            <a:spLocks/>
          </p:cNvSpPr>
          <p:nvPr/>
        </p:nvSpPr>
        <p:spPr bwMode="auto">
          <a:xfrm>
            <a:off x="428625" y="3000375"/>
            <a:ext cx="7143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>
              <a:spcBef>
                <a:spcPct val="20000"/>
              </a:spcBef>
            </a:pPr>
            <a:r>
              <a:rPr lang="cs-CZ" sz="2700">
                <a:latin typeface="Calibri" pitchFamily="34" charset="0"/>
              </a:rPr>
              <a:t>Každý vědec vychází z některých předpokladů, které nemá jak z vlastní vědecké disciplíny odvodit, a také z hodnot, které vůbec nelze vědeckým způsobem odvodit. </a:t>
            </a:r>
          </a:p>
        </p:txBody>
      </p:sp>
      <p:sp>
        <p:nvSpPr>
          <p:cNvPr id="22536" name="Zástupný symbol pro obsah 2"/>
          <p:cNvSpPr txBox="1">
            <a:spLocks/>
          </p:cNvSpPr>
          <p:nvPr/>
        </p:nvSpPr>
        <p:spPr bwMode="auto">
          <a:xfrm>
            <a:off x="1285875" y="5000625"/>
            <a:ext cx="7286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r">
              <a:spcBef>
                <a:spcPct val="20000"/>
              </a:spcBef>
            </a:pPr>
            <a:r>
              <a:rPr lang="cs-CZ" sz="2700">
                <a:latin typeface="Calibri" pitchFamily="34" charset="0"/>
              </a:rPr>
              <a:t>Když porovnáváte dvě vědecké disciplíny nelze často rozhodnout na základě vědeckých kritérií – potřebujete něco jiného než jen vědu.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1559</Words>
  <Application>Microsoft Office PowerPoint</Application>
  <PresentationFormat>On-screen Show (4:3)</PresentationFormat>
  <Paragraphs>158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Calibri</vt:lpstr>
      <vt:lpstr>Arial</vt:lpstr>
      <vt:lpstr>Wingdings</vt:lpstr>
      <vt:lpstr>Motiv sady Office</vt:lpstr>
      <vt:lpstr>Filosofie pro    environmentalisty</vt:lpstr>
      <vt:lpstr>Filosofie pro environmentalisty</vt:lpstr>
      <vt:lpstr> Úvodní definice </vt:lpstr>
      <vt:lpstr>A nyní doopravdy</vt:lpstr>
      <vt:lpstr>A nyní doopravdy II.</vt:lpstr>
      <vt:lpstr>Námitky kritiků </vt:lpstr>
      <vt:lpstr>Námitky kritiků II. </vt:lpstr>
      <vt:lpstr>Námitky kritiků III. </vt:lpstr>
      <vt:lpstr>Námitky kritiků VI. </vt:lpstr>
      <vt:lpstr>Námitky kritiků V. </vt:lpstr>
      <vt:lpstr>Námitky kritiků VI. </vt:lpstr>
      <vt:lpstr>Námitky kritiků VII. </vt:lpstr>
      <vt:lpstr>Mýtus, náboženství,     věda, filosofie </vt:lpstr>
      <vt:lpstr>Mýtus, náboženství,     věda, filosofie I. </vt:lpstr>
      <vt:lpstr>Mýtus, náboženství,     věda, filosofie II. </vt:lpstr>
      <vt:lpstr>Mýtus, náboženství,     věda, filosofie III. </vt:lpstr>
      <vt:lpstr>Mýtus, náboženství,     věda, filosofie IV.</vt:lpstr>
      <vt:lpstr>Mýtus, náboženství,     věda, filosofie V.</vt:lpstr>
      <vt:lpstr>Mýtus, náboženství,     věda, filosofie VI.</vt:lpstr>
      <vt:lpstr>Mýtus, náboženství,     věda, filosofie VII.</vt:lpstr>
      <vt:lpstr>Mýtus, náboženství,     věda, filosofie VIII.</vt:lpstr>
      <vt:lpstr>Mýtus, náboženství,     věda, filosofie VIII.</vt:lpstr>
      <vt:lpstr>Mýtus, náboženství,     věda, filosofie IX.</vt:lpstr>
      <vt:lpstr>Mýtus, náboženství,     věda, filosofie X.</vt:lpstr>
      <vt:lpstr>Mýtus, náboženství,     věda, filosofie X.</vt:lpstr>
      <vt:lpstr>Věda a filosofie</vt:lpstr>
    </vt:vector>
  </TitlesOfParts>
  <Company>FSS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CIKT</dc:creator>
  <cp:lastModifiedBy>binka</cp:lastModifiedBy>
  <cp:revision>79</cp:revision>
  <dcterms:created xsi:type="dcterms:W3CDTF">2010-02-17T07:20:28Z</dcterms:created>
  <dcterms:modified xsi:type="dcterms:W3CDTF">2012-02-22T14:01:18Z</dcterms:modified>
</cp:coreProperties>
</file>