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2" r:id="rId4"/>
    <p:sldId id="271" r:id="rId5"/>
    <p:sldId id="270" r:id="rId6"/>
    <p:sldId id="260" r:id="rId7"/>
    <p:sldId id="273" r:id="rId8"/>
    <p:sldId id="262" r:id="rId9"/>
    <p:sldId id="263" r:id="rId10"/>
    <p:sldId id="261" r:id="rId11"/>
    <p:sldId id="265" r:id="rId12"/>
    <p:sldId id="267" r:id="rId13"/>
    <p:sldId id="274" r:id="rId14"/>
    <p:sldId id="275" r:id="rId15"/>
    <p:sldId id="276" r:id="rId16"/>
    <p:sldId id="264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D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D4571-AE15-4AA0-88D1-749B6072972E}" type="doc">
      <dgm:prSet loTypeId="urn:microsoft.com/office/officeart/2005/8/layout/p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40E61632-AB37-4191-8AC8-FE25CEC4518B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2000" b="0" noProof="0" dirty="0" err="1" smtClean="0">
              <a:latin typeface="+mj-lt"/>
            </a:rPr>
            <a:t>Innovation</a:t>
          </a:r>
          <a:r>
            <a:rPr lang="cs-CZ" sz="2000" b="0" noProof="0" dirty="0" smtClean="0">
              <a:latin typeface="+mj-lt"/>
            </a:rPr>
            <a:t> park</a:t>
          </a:r>
          <a:endParaRPr lang="en-US" sz="2000" b="0" noProof="0" dirty="0" smtClean="0">
            <a:latin typeface="+mj-lt"/>
          </a:endParaRPr>
        </a:p>
        <a:p>
          <a:pPr algn="ctr">
            <a:spcAft>
              <a:spcPts val="0"/>
            </a:spcAft>
          </a:pPr>
          <a:r>
            <a:rPr lang="en-US" sz="2500" b="0" noProof="0" dirty="0" smtClean="0">
              <a:latin typeface="+mj-lt"/>
            </a:rPr>
            <a:t>
</a:t>
          </a:r>
          <a:r>
            <a:rPr lang="cs-CZ" sz="1800" b="0" i="1" noProof="0" dirty="0" smtClean="0">
              <a:solidFill>
                <a:srgbClr val="A4002D"/>
              </a:solidFill>
              <a:latin typeface="+mj-lt"/>
            </a:rPr>
            <a:t>Cesta od nápadu k podnikání</a:t>
          </a:r>
          <a:endParaRPr lang="en-US" sz="1800" b="0" i="1" noProof="0" dirty="0">
            <a:solidFill>
              <a:srgbClr val="A4002D"/>
            </a:solidFill>
            <a:latin typeface="+mj-lt"/>
          </a:endParaRPr>
        </a:p>
      </dgm:t>
    </dgm:pt>
    <dgm:pt modelId="{74F1CCB5-9DCB-4ADB-9C45-F11250C1CF1F}" type="parTrans" cxnId="{34DB3D6F-42A8-4499-960B-D348091821CD}">
      <dgm:prSet/>
      <dgm:spPr/>
      <dgm:t>
        <a:bodyPr/>
        <a:lstStyle/>
        <a:p>
          <a:endParaRPr lang="cs-CZ"/>
        </a:p>
      </dgm:t>
    </dgm:pt>
    <dgm:pt modelId="{8605559C-4196-4846-9D39-B99192188E1A}" type="sibTrans" cxnId="{34DB3D6F-42A8-4499-960B-D348091821CD}">
      <dgm:prSet/>
      <dgm:spPr/>
      <dgm:t>
        <a:bodyPr/>
        <a:lstStyle/>
        <a:p>
          <a:endParaRPr lang="cs-CZ"/>
        </a:p>
      </dgm:t>
    </dgm:pt>
    <dgm:pt modelId="{760A090B-28D4-4614-89D3-3223B9659192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900" b="0" noProof="0" dirty="0" smtClean="0">
              <a:latin typeface="+mj-lt"/>
            </a:rPr>
            <a:t>Rozvoj klastrů</a:t>
          </a:r>
          <a:endParaRPr lang="en-US" sz="1900" b="0" noProof="0" dirty="0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0" i="1" noProof="0" dirty="0" smtClean="0">
            <a:solidFill>
              <a:srgbClr val="A4002D"/>
            </a:solidFill>
            <a:latin typeface="+mj-lt"/>
          </a:endParaRPr>
        </a:p>
        <a:p>
          <a:pPr algn="ctr"/>
          <a:r>
            <a:rPr lang="cs-CZ" sz="1800" b="0" i="1" noProof="0" dirty="0" smtClean="0">
              <a:solidFill>
                <a:srgbClr val="A4002D"/>
              </a:solidFill>
              <a:latin typeface="+mj-lt"/>
            </a:rPr>
            <a:t>Podpora regionální znalostní ekonomiky</a:t>
          </a:r>
          <a:endParaRPr lang="en-US" sz="1800" b="0" i="1" noProof="0" dirty="0">
            <a:solidFill>
              <a:srgbClr val="A4002D"/>
            </a:solidFill>
            <a:latin typeface="+mj-lt"/>
          </a:endParaRPr>
        </a:p>
      </dgm:t>
    </dgm:pt>
    <dgm:pt modelId="{3001FA98-2E4B-4088-8FBB-BE9ED5BFE452}" type="parTrans" cxnId="{53A3BD6E-E05A-45D3-8528-443C1F17BDF7}">
      <dgm:prSet/>
      <dgm:spPr/>
      <dgm:t>
        <a:bodyPr/>
        <a:lstStyle/>
        <a:p>
          <a:endParaRPr lang="cs-CZ"/>
        </a:p>
      </dgm:t>
    </dgm:pt>
    <dgm:pt modelId="{D6447B80-66F2-46FD-967B-38CBE524603E}" type="sibTrans" cxnId="{53A3BD6E-E05A-45D3-8528-443C1F17BDF7}">
      <dgm:prSet/>
      <dgm:spPr/>
      <dgm:t>
        <a:bodyPr/>
        <a:lstStyle/>
        <a:p>
          <a:endParaRPr lang="cs-CZ"/>
        </a:p>
      </dgm:t>
    </dgm:pt>
    <dgm:pt modelId="{04B80C53-6A1F-485A-9EF7-A938C6C898EF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2000" b="0" noProof="0" dirty="0" smtClean="0">
              <a:latin typeface="+mj-lt"/>
            </a:rPr>
            <a:t>Transfer technologií</a:t>
          </a:r>
          <a:endParaRPr lang="en-US" sz="2000" b="0" noProof="0" dirty="0" smtClean="0">
            <a:latin typeface="+mj-lt"/>
          </a:endParaRPr>
        </a:p>
        <a:p>
          <a:pPr algn="ctr">
            <a:spcAft>
              <a:spcPct val="35000"/>
            </a:spcAft>
          </a:pPr>
          <a:endParaRPr lang="en-US" sz="2000" b="0" i="1" noProof="0" dirty="0" smtClean="0">
            <a:solidFill>
              <a:srgbClr val="A4002D"/>
            </a:solidFill>
            <a:latin typeface="+mj-lt"/>
          </a:endParaRPr>
        </a:p>
        <a:p>
          <a:pPr algn="ctr">
            <a:spcAft>
              <a:spcPct val="35000"/>
            </a:spcAft>
          </a:pPr>
          <a:r>
            <a:rPr lang="cs-CZ" sz="1800" b="0" i="1" noProof="0" dirty="0" smtClean="0">
              <a:solidFill>
                <a:srgbClr val="A4002D"/>
              </a:solidFill>
              <a:latin typeface="+mj-lt"/>
            </a:rPr>
            <a:t>Posílení spolupráce mezi akademickou a komerční sférou</a:t>
          </a:r>
          <a:endParaRPr lang="en-US" sz="1800" b="0" i="1" noProof="0" dirty="0">
            <a:solidFill>
              <a:srgbClr val="A4002D"/>
            </a:solidFill>
            <a:latin typeface="+mj-lt"/>
          </a:endParaRPr>
        </a:p>
      </dgm:t>
    </dgm:pt>
    <dgm:pt modelId="{CC23C38A-4FFA-4BA9-868D-D2353824592C}" type="sibTrans" cxnId="{9A8E5DA6-86B0-431A-92AB-490DD5200AE0}">
      <dgm:prSet/>
      <dgm:spPr/>
      <dgm:t>
        <a:bodyPr/>
        <a:lstStyle/>
        <a:p>
          <a:endParaRPr lang="cs-CZ"/>
        </a:p>
      </dgm:t>
    </dgm:pt>
    <dgm:pt modelId="{6D86E8F0-4FFD-4BE5-8CFC-9A44D0BF749C}" type="parTrans" cxnId="{9A8E5DA6-86B0-431A-92AB-490DD5200AE0}">
      <dgm:prSet/>
      <dgm:spPr/>
      <dgm:t>
        <a:bodyPr/>
        <a:lstStyle/>
        <a:p>
          <a:endParaRPr lang="cs-CZ"/>
        </a:p>
      </dgm:t>
    </dgm:pt>
    <dgm:pt modelId="{259D931E-C5BA-41AF-8DF8-646818BF0AFA}">
      <dgm:prSet phldrT="[Text]" custT="1"/>
      <dgm:spPr/>
      <dgm:t>
        <a:bodyPr/>
        <a:lstStyle/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cs-CZ" sz="1600" dirty="0" smtClean="0">
              <a:latin typeface="+mj-lt"/>
            </a:rPr>
            <a:t>Internacionalizace</a:t>
          </a:r>
          <a:endParaRPr lang="en-US" sz="1600" b="0" noProof="0" dirty="0" smtClean="0">
            <a:latin typeface="+mj-lt"/>
          </a:endParaRP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2000" b="0" noProof="0" dirty="0" smtClean="0">
              <a:latin typeface="+mj-lt"/>
            </a:rPr>
            <a:t>
</a:t>
          </a:r>
          <a:endParaRPr lang="cs-CZ" sz="2000" b="0" noProof="0" dirty="0" smtClean="0">
            <a:latin typeface="+mj-lt"/>
          </a:endParaRP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cs-CZ" sz="1800" b="0" i="1" noProof="0" dirty="0" smtClean="0">
              <a:solidFill>
                <a:srgbClr val="A4002D"/>
              </a:solidFill>
              <a:latin typeface="+mj-lt"/>
            </a:rPr>
            <a:t>Zvýšení kvality výzkumu formou mezinárodní spolupráce </a:t>
          </a:r>
          <a:endParaRPr lang="en-US" sz="1800" b="0" i="1" noProof="0" dirty="0">
            <a:solidFill>
              <a:srgbClr val="A4002D"/>
            </a:solidFill>
            <a:latin typeface="+mj-lt"/>
          </a:endParaRPr>
        </a:p>
      </dgm:t>
    </dgm:pt>
    <dgm:pt modelId="{F883E53E-283E-4D28-9BAD-BC9D886EA0D1}" type="parTrans" cxnId="{D582DA39-9F54-435B-AC5D-F51E20D5F749}">
      <dgm:prSet/>
      <dgm:spPr/>
      <dgm:t>
        <a:bodyPr/>
        <a:lstStyle/>
        <a:p>
          <a:endParaRPr lang="cs-CZ"/>
        </a:p>
      </dgm:t>
    </dgm:pt>
    <dgm:pt modelId="{90008194-EDB9-40F1-B7DA-3B83286D5E82}" type="sibTrans" cxnId="{D582DA39-9F54-435B-AC5D-F51E20D5F749}">
      <dgm:prSet/>
      <dgm:spPr/>
      <dgm:t>
        <a:bodyPr/>
        <a:lstStyle/>
        <a:p>
          <a:endParaRPr lang="cs-CZ"/>
        </a:p>
      </dgm:t>
    </dgm:pt>
    <dgm:pt modelId="{FAFA4810-A615-4E9B-8092-5148F5F158C8}" type="pres">
      <dgm:prSet presAssocID="{637D4571-AE15-4AA0-88D1-749B607297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1031D1-E37A-4749-95FA-3C23E7F8D655}" type="pres">
      <dgm:prSet presAssocID="{637D4571-AE15-4AA0-88D1-749B6072972E}" presName="bkgdShp" presStyleLbl="alignAccFollowNode1" presStyleIdx="0" presStyleCnt="1"/>
      <dgm:spPr/>
      <dgm:t>
        <a:bodyPr/>
        <a:lstStyle/>
        <a:p>
          <a:endParaRPr lang="cs-CZ"/>
        </a:p>
      </dgm:t>
    </dgm:pt>
    <dgm:pt modelId="{02B57D9B-F6BB-4996-AC01-C5C8D06B7150}" type="pres">
      <dgm:prSet presAssocID="{637D4571-AE15-4AA0-88D1-749B6072972E}" presName="linComp" presStyleCnt="0"/>
      <dgm:spPr/>
      <dgm:t>
        <a:bodyPr/>
        <a:lstStyle/>
        <a:p>
          <a:endParaRPr lang="cs-CZ"/>
        </a:p>
      </dgm:t>
    </dgm:pt>
    <dgm:pt modelId="{6FC99A4C-C375-4733-8981-0DE7D5FAB4D7}" type="pres">
      <dgm:prSet presAssocID="{40E61632-AB37-4191-8AC8-FE25CEC4518B}" presName="compNode" presStyleCnt="0"/>
      <dgm:spPr/>
      <dgm:t>
        <a:bodyPr/>
        <a:lstStyle/>
        <a:p>
          <a:endParaRPr lang="cs-CZ"/>
        </a:p>
      </dgm:t>
    </dgm:pt>
    <dgm:pt modelId="{B1289FB1-B0DF-46F2-AC58-AF395829E340}" type="pres">
      <dgm:prSet presAssocID="{40E61632-AB37-4191-8AC8-FE25CEC4518B}" presName="node" presStyleLbl="node1" presStyleIdx="0" presStyleCnt="4" custLinFactNeighborX="-133" custLinFactNeighborY="22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D9B4E9-F116-43EC-9EF9-60A364907556}" type="pres">
      <dgm:prSet presAssocID="{40E61632-AB37-4191-8AC8-FE25CEC4518B}" presName="invisiNode" presStyleLbl="node1" presStyleIdx="0" presStyleCnt="4"/>
      <dgm:spPr/>
      <dgm:t>
        <a:bodyPr/>
        <a:lstStyle/>
        <a:p>
          <a:endParaRPr lang="cs-CZ"/>
        </a:p>
      </dgm:t>
    </dgm:pt>
    <dgm:pt modelId="{90C996E4-18E3-4CCC-8513-D50ECB7428A2}" type="pres">
      <dgm:prSet presAssocID="{40E61632-AB37-4191-8AC8-FE25CEC4518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2BC74A4-BBB5-494A-B3A2-6F89759875DA}" type="pres">
      <dgm:prSet presAssocID="{8605559C-4196-4846-9D39-B99192188E1A}" presName="sibTrans" presStyleLbl="sibTrans2D1" presStyleIdx="0" presStyleCnt="0"/>
      <dgm:spPr/>
      <dgm:t>
        <a:bodyPr/>
        <a:lstStyle/>
        <a:p>
          <a:endParaRPr lang="cs-CZ"/>
        </a:p>
      </dgm:t>
    </dgm:pt>
    <dgm:pt modelId="{F313AE6E-6403-4B72-A310-16E8673DE3A4}" type="pres">
      <dgm:prSet presAssocID="{04B80C53-6A1F-485A-9EF7-A938C6C898EF}" presName="compNode" presStyleCnt="0"/>
      <dgm:spPr/>
      <dgm:t>
        <a:bodyPr/>
        <a:lstStyle/>
        <a:p>
          <a:endParaRPr lang="cs-CZ"/>
        </a:p>
      </dgm:t>
    </dgm:pt>
    <dgm:pt modelId="{31F4362F-2168-4B80-8656-E94391EC4D04}" type="pres">
      <dgm:prSet presAssocID="{04B80C53-6A1F-485A-9EF7-A938C6C898EF}" presName="node" presStyleLbl="node1" presStyleIdx="1" presStyleCnt="4" custScaleX="1064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66B283-3F83-449E-86EE-849D4BE0CDEB}" type="pres">
      <dgm:prSet presAssocID="{04B80C53-6A1F-485A-9EF7-A938C6C898EF}" presName="invisiNode" presStyleLbl="node1" presStyleIdx="1" presStyleCnt="4"/>
      <dgm:spPr/>
      <dgm:t>
        <a:bodyPr/>
        <a:lstStyle/>
        <a:p>
          <a:endParaRPr lang="cs-CZ"/>
        </a:p>
      </dgm:t>
    </dgm:pt>
    <dgm:pt modelId="{E4725EB2-1817-4307-BCB7-AF9E63CF842C}" type="pres">
      <dgm:prSet presAssocID="{04B80C53-6A1F-485A-9EF7-A938C6C898EF}" presName="imagNode" presStyleLbl="fgImgPlace1" presStyleIdx="1" presStyleCnt="4" custLinFactX="16702" custLinFactNeighborX="100000" custLinFactNeighborY="-2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191B72B7-2A54-48EF-AA7E-66C68A0F1F7A}" type="pres">
      <dgm:prSet presAssocID="{CC23C38A-4FFA-4BA9-868D-D2353824592C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C1A2199-B777-4C66-B146-897A57197E6C}" type="pres">
      <dgm:prSet presAssocID="{760A090B-28D4-4614-89D3-3223B9659192}" presName="compNode" presStyleCnt="0"/>
      <dgm:spPr/>
      <dgm:t>
        <a:bodyPr/>
        <a:lstStyle/>
        <a:p>
          <a:endParaRPr lang="cs-CZ"/>
        </a:p>
      </dgm:t>
    </dgm:pt>
    <dgm:pt modelId="{B5FAED42-0DE7-4B4D-9622-76160AA6468B}" type="pres">
      <dgm:prSet presAssocID="{760A090B-28D4-4614-89D3-3223B96591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723AC0-DC20-4A12-82B4-F1B0E274ED20}" type="pres">
      <dgm:prSet presAssocID="{760A090B-28D4-4614-89D3-3223B9659192}" presName="invisiNode" presStyleLbl="node1" presStyleIdx="2" presStyleCnt="4"/>
      <dgm:spPr/>
      <dgm:t>
        <a:bodyPr/>
        <a:lstStyle/>
        <a:p>
          <a:endParaRPr lang="cs-CZ"/>
        </a:p>
      </dgm:t>
    </dgm:pt>
    <dgm:pt modelId="{FED8089C-4940-468D-A626-DB0A4B90486C}" type="pres">
      <dgm:prSet presAssocID="{760A090B-28D4-4614-89D3-3223B9659192}" presName="imagNode" presStyleLbl="fgImgPlace1" presStyleIdx="2" presStyleCnt="4" custLinFactX="-11471" custLinFactNeighborX="-100000" custLinFactNeighborY="-2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8D6E67D-1743-4B1D-9BCA-DE732DCB8242}" type="pres">
      <dgm:prSet presAssocID="{D6447B80-66F2-46FD-967B-38CBE524603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B6085E6-8431-40BC-BF70-4D02F6C90B99}" type="pres">
      <dgm:prSet presAssocID="{259D931E-C5BA-41AF-8DF8-646818BF0AFA}" presName="compNode" presStyleCnt="0"/>
      <dgm:spPr/>
      <dgm:t>
        <a:bodyPr/>
        <a:lstStyle/>
        <a:p>
          <a:endParaRPr lang="cs-CZ"/>
        </a:p>
      </dgm:t>
    </dgm:pt>
    <dgm:pt modelId="{A722BFC6-E3B6-4BAB-94BC-EB21E5D578CC}" type="pres">
      <dgm:prSet presAssocID="{259D931E-C5BA-41AF-8DF8-646818BF0AFA}" presName="node" presStyleLbl="node1" presStyleIdx="3" presStyleCnt="4" custScaleX="133646" custLinFactNeighborX="2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5E0A3A-0B98-428C-9373-1B9E44BB4A4C}" type="pres">
      <dgm:prSet presAssocID="{259D931E-C5BA-41AF-8DF8-646818BF0AFA}" presName="invisiNode" presStyleLbl="node1" presStyleIdx="3" presStyleCnt="4"/>
      <dgm:spPr/>
      <dgm:t>
        <a:bodyPr/>
        <a:lstStyle/>
        <a:p>
          <a:endParaRPr lang="cs-CZ"/>
        </a:p>
      </dgm:t>
    </dgm:pt>
    <dgm:pt modelId="{4339D139-0CD8-40F4-AA8A-B05DC9017B02}" type="pres">
      <dgm:prSet presAssocID="{259D931E-C5BA-41AF-8DF8-646818BF0AFA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/>
        </a:p>
      </dgm:t>
    </dgm:pt>
  </dgm:ptLst>
  <dgm:cxnLst>
    <dgm:cxn modelId="{34DB3D6F-42A8-4499-960B-D348091821CD}" srcId="{637D4571-AE15-4AA0-88D1-749B6072972E}" destId="{40E61632-AB37-4191-8AC8-FE25CEC4518B}" srcOrd="0" destOrd="0" parTransId="{74F1CCB5-9DCB-4ADB-9C45-F11250C1CF1F}" sibTransId="{8605559C-4196-4846-9D39-B99192188E1A}"/>
    <dgm:cxn modelId="{45EADAAF-A520-4D0B-BE0D-F1CE36D822A9}" type="presOf" srcId="{8605559C-4196-4846-9D39-B99192188E1A}" destId="{32BC74A4-BBB5-494A-B3A2-6F89759875DA}" srcOrd="0" destOrd="0" presId="urn:microsoft.com/office/officeart/2005/8/layout/pList2"/>
    <dgm:cxn modelId="{9A8E5DA6-86B0-431A-92AB-490DD5200AE0}" srcId="{637D4571-AE15-4AA0-88D1-749B6072972E}" destId="{04B80C53-6A1F-485A-9EF7-A938C6C898EF}" srcOrd="1" destOrd="0" parTransId="{6D86E8F0-4FFD-4BE5-8CFC-9A44D0BF749C}" sibTransId="{CC23C38A-4FFA-4BA9-868D-D2353824592C}"/>
    <dgm:cxn modelId="{BBBFF3A7-4D9A-4BC2-8F0F-B6975ECDC541}" type="presOf" srcId="{259D931E-C5BA-41AF-8DF8-646818BF0AFA}" destId="{A722BFC6-E3B6-4BAB-94BC-EB21E5D578CC}" srcOrd="0" destOrd="0" presId="urn:microsoft.com/office/officeart/2005/8/layout/pList2"/>
    <dgm:cxn modelId="{1E139E19-07C9-4BD4-B820-4AEC57918B4D}" type="presOf" srcId="{637D4571-AE15-4AA0-88D1-749B6072972E}" destId="{FAFA4810-A615-4E9B-8092-5148F5F158C8}" srcOrd="0" destOrd="0" presId="urn:microsoft.com/office/officeart/2005/8/layout/pList2"/>
    <dgm:cxn modelId="{615B4B5A-879B-4B5A-9EB5-BD08E4E597CB}" type="presOf" srcId="{04B80C53-6A1F-485A-9EF7-A938C6C898EF}" destId="{31F4362F-2168-4B80-8656-E94391EC4D04}" srcOrd="0" destOrd="0" presId="urn:microsoft.com/office/officeart/2005/8/layout/pList2"/>
    <dgm:cxn modelId="{228D988B-005A-4161-B99D-B4CC0E4E1763}" type="presOf" srcId="{CC23C38A-4FFA-4BA9-868D-D2353824592C}" destId="{191B72B7-2A54-48EF-AA7E-66C68A0F1F7A}" srcOrd="0" destOrd="0" presId="urn:microsoft.com/office/officeart/2005/8/layout/pList2"/>
    <dgm:cxn modelId="{292D650D-4088-4AFF-8D97-E2BC9E2EADE8}" type="presOf" srcId="{40E61632-AB37-4191-8AC8-FE25CEC4518B}" destId="{B1289FB1-B0DF-46F2-AC58-AF395829E340}" srcOrd="0" destOrd="0" presId="urn:microsoft.com/office/officeart/2005/8/layout/pList2"/>
    <dgm:cxn modelId="{53A3BD6E-E05A-45D3-8528-443C1F17BDF7}" srcId="{637D4571-AE15-4AA0-88D1-749B6072972E}" destId="{760A090B-28D4-4614-89D3-3223B9659192}" srcOrd="2" destOrd="0" parTransId="{3001FA98-2E4B-4088-8FBB-BE9ED5BFE452}" sibTransId="{D6447B80-66F2-46FD-967B-38CBE524603E}"/>
    <dgm:cxn modelId="{D582DA39-9F54-435B-AC5D-F51E20D5F749}" srcId="{637D4571-AE15-4AA0-88D1-749B6072972E}" destId="{259D931E-C5BA-41AF-8DF8-646818BF0AFA}" srcOrd="3" destOrd="0" parTransId="{F883E53E-283E-4D28-9BAD-BC9D886EA0D1}" sibTransId="{90008194-EDB9-40F1-B7DA-3B83286D5E82}"/>
    <dgm:cxn modelId="{7F44DFA7-A1A9-41E9-9044-D4C67EF392DC}" type="presOf" srcId="{D6447B80-66F2-46FD-967B-38CBE524603E}" destId="{D8D6E67D-1743-4B1D-9BCA-DE732DCB8242}" srcOrd="0" destOrd="0" presId="urn:microsoft.com/office/officeart/2005/8/layout/pList2"/>
    <dgm:cxn modelId="{84DF4C26-C897-4A57-BAD0-B421FE924D6B}" type="presOf" srcId="{760A090B-28D4-4614-89D3-3223B9659192}" destId="{B5FAED42-0DE7-4B4D-9622-76160AA6468B}" srcOrd="0" destOrd="0" presId="urn:microsoft.com/office/officeart/2005/8/layout/pList2"/>
    <dgm:cxn modelId="{99B2AE6B-AF35-42A0-B20B-51A7C1FD0150}" type="presParOf" srcId="{FAFA4810-A615-4E9B-8092-5148F5F158C8}" destId="{631031D1-E37A-4749-95FA-3C23E7F8D655}" srcOrd="0" destOrd="0" presId="urn:microsoft.com/office/officeart/2005/8/layout/pList2"/>
    <dgm:cxn modelId="{262E8B1A-5425-41C1-B657-0BA0C2CAABBF}" type="presParOf" srcId="{FAFA4810-A615-4E9B-8092-5148F5F158C8}" destId="{02B57D9B-F6BB-4996-AC01-C5C8D06B7150}" srcOrd="1" destOrd="0" presId="urn:microsoft.com/office/officeart/2005/8/layout/pList2"/>
    <dgm:cxn modelId="{A9C84971-3C90-4AA5-82AE-057528AC56A0}" type="presParOf" srcId="{02B57D9B-F6BB-4996-AC01-C5C8D06B7150}" destId="{6FC99A4C-C375-4733-8981-0DE7D5FAB4D7}" srcOrd="0" destOrd="0" presId="urn:microsoft.com/office/officeart/2005/8/layout/pList2"/>
    <dgm:cxn modelId="{6E2CAD72-5A1C-46F1-AAF3-82107FD607E4}" type="presParOf" srcId="{6FC99A4C-C375-4733-8981-0DE7D5FAB4D7}" destId="{B1289FB1-B0DF-46F2-AC58-AF395829E340}" srcOrd="0" destOrd="0" presId="urn:microsoft.com/office/officeart/2005/8/layout/pList2"/>
    <dgm:cxn modelId="{A3555C40-6AF7-4F83-B4C6-B08F484A4851}" type="presParOf" srcId="{6FC99A4C-C375-4733-8981-0DE7D5FAB4D7}" destId="{47D9B4E9-F116-43EC-9EF9-60A364907556}" srcOrd="1" destOrd="0" presId="urn:microsoft.com/office/officeart/2005/8/layout/pList2"/>
    <dgm:cxn modelId="{A5FF3A89-4915-485B-AB1D-32D2FE5D188C}" type="presParOf" srcId="{6FC99A4C-C375-4733-8981-0DE7D5FAB4D7}" destId="{90C996E4-18E3-4CCC-8513-D50ECB7428A2}" srcOrd="2" destOrd="0" presId="urn:microsoft.com/office/officeart/2005/8/layout/pList2"/>
    <dgm:cxn modelId="{F73D002A-08AE-4EB5-B816-5EC041901519}" type="presParOf" srcId="{02B57D9B-F6BB-4996-AC01-C5C8D06B7150}" destId="{32BC74A4-BBB5-494A-B3A2-6F89759875DA}" srcOrd="1" destOrd="0" presId="urn:microsoft.com/office/officeart/2005/8/layout/pList2"/>
    <dgm:cxn modelId="{AE2E6A6B-8BDD-47D8-A776-52EE3C6E84BA}" type="presParOf" srcId="{02B57D9B-F6BB-4996-AC01-C5C8D06B7150}" destId="{F313AE6E-6403-4B72-A310-16E8673DE3A4}" srcOrd="2" destOrd="0" presId="urn:microsoft.com/office/officeart/2005/8/layout/pList2"/>
    <dgm:cxn modelId="{CEDFAB3B-96E4-4169-BC59-A1197073AFEC}" type="presParOf" srcId="{F313AE6E-6403-4B72-A310-16E8673DE3A4}" destId="{31F4362F-2168-4B80-8656-E94391EC4D04}" srcOrd="0" destOrd="0" presId="urn:microsoft.com/office/officeart/2005/8/layout/pList2"/>
    <dgm:cxn modelId="{DBC9945F-C3EA-4DBA-A8B9-E8329BF4F70E}" type="presParOf" srcId="{F313AE6E-6403-4B72-A310-16E8673DE3A4}" destId="{1166B283-3F83-449E-86EE-849D4BE0CDEB}" srcOrd="1" destOrd="0" presId="urn:microsoft.com/office/officeart/2005/8/layout/pList2"/>
    <dgm:cxn modelId="{ACDAE522-8C37-47DD-BC3C-3BFD47E181E2}" type="presParOf" srcId="{F313AE6E-6403-4B72-A310-16E8673DE3A4}" destId="{E4725EB2-1817-4307-BCB7-AF9E63CF842C}" srcOrd="2" destOrd="0" presId="urn:microsoft.com/office/officeart/2005/8/layout/pList2"/>
    <dgm:cxn modelId="{C74B56AF-61A9-40AC-B270-A91CE7088E2E}" type="presParOf" srcId="{02B57D9B-F6BB-4996-AC01-C5C8D06B7150}" destId="{191B72B7-2A54-48EF-AA7E-66C68A0F1F7A}" srcOrd="3" destOrd="0" presId="urn:microsoft.com/office/officeart/2005/8/layout/pList2"/>
    <dgm:cxn modelId="{5FA5AE80-626F-47EF-A8A3-26AE466DB793}" type="presParOf" srcId="{02B57D9B-F6BB-4996-AC01-C5C8D06B7150}" destId="{EC1A2199-B777-4C66-B146-897A57197E6C}" srcOrd="4" destOrd="0" presId="urn:microsoft.com/office/officeart/2005/8/layout/pList2"/>
    <dgm:cxn modelId="{DF36E5DB-BFD8-49D5-9E73-54F5266ED334}" type="presParOf" srcId="{EC1A2199-B777-4C66-B146-897A57197E6C}" destId="{B5FAED42-0DE7-4B4D-9622-76160AA6468B}" srcOrd="0" destOrd="0" presId="urn:microsoft.com/office/officeart/2005/8/layout/pList2"/>
    <dgm:cxn modelId="{57C83FA4-9AB5-401C-8824-06FE38BD26C7}" type="presParOf" srcId="{EC1A2199-B777-4C66-B146-897A57197E6C}" destId="{00723AC0-DC20-4A12-82B4-F1B0E274ED20}" srcOrd="1" destOrd="0" presId="urn:microsoft.com/office/officeart/2005/8/layout/pList2"/>
    <dgm:cxn modelId="{8E8A2005-51BD-4B6F-9EC2-D4D73F40BED5}" type="presParOf" srcId="{EC1A2199-B777-4C66-B146-897A57197E6C}" destId="{FED8089C-4940-468D-A626-DB0A4B90486C}" srcOrd="2" destOrd="0" presId="urn:microsoft.com/office/officeart/2005/8/layout/pList2"/>
    <dgm:cxn modelId="{7E99359C-B042-43CC-9794-82696621E269}" type="presParOf" srcId="{02B57D9B-F6BB-4996-AC01-C5C8D06B7150}" destId="{D8D6E67D-1743-4B1D-9BCA-DE732DCB8242}" srcOrd="5" destOrd="0" presId="urn:microsoft.com/office/officeart/2005/8/layout/pList2"/>
    <dgm:cxn modelId="{10EA00A0-1BAA-4B2D-A844-A024C77ADCF2}" type="presParOf" srcId="{02B57D9B-F6BB-4996-AC01-C5C8D06B7150}" destId="{0B6085E6-8431-40BC-BF70-4D02F6C90B99}" srcOrd="6" destOrd="0" presId="urn:microsoft.com/office/officeart/2005/8/layout/pList2"/>
    <dgm:cxn modelId="{09889996-B970-4BDF-B6E5-BF7F177A94D6}" type="presParOf" srcId="{0B6085E6-8431-40BC-BF70-4D02F6C90B99}" destId="{A722BFC6-E3B6-4BAB-94BC-EB21E5D578CC}" srcOrd="0" destOrd="0" presId="urn:microsoft.com/office/officeart/2005/8/layout/pList2"/>
    <dgm:cxn modelId="{ACF9D544-485C-4F24-B463-EFF8DD1E7F30}" type="presParOf" srcId="{0B6085E6-8431-40BC-BF70-4D02F6C90B99}" destId="{915E0A3A-0B98-428C-9373-1B9E44BB4A4C}" srcOrd="1" destOrd="0" presId="urn:microsoft.com/office/officeart/2005/8/layout/pList2"/>
    <dgm:cxn modelId="{E021318D-1644-44CA-BCFE-423795974330}" type="presParOf" srcId="{0B6085E6-8431-40BC-BF70-4D02F6C90B99}" destId="{4339D139-0CD8-40F4-AA8A-B05DC9017B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031D1-E37A-4749-95FA-3C23E7F8D655}">
      <dsp:nvSpPr>
        <dsp:cNvPr id="0" name=""/>
        <dsp:cNvSpPr/>
      </dsp:nvSpPr>
      <dsp:spPr>
        <a:xfrm>
          <a:off x="0" y="0"/>
          <a:ext cx="8750776" cy="2132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996E4-18E3-4CCC-8513-D50ECB7428A2}">
      <dsp:nvSpPr>
        <dsp:cNvPr id="0" name=""/>
        <dsp:cNvSpPr/>
      </dsp:nvSpPr>
      <dsp:spPr>
        <a:xfrm>
          <a:off x="264316" y="284364"/>
          <a:ext cx="1749172" cy="1564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9FB1-B0DF-46F2-AC58-AF395829E340}">
      <dsp:nvSpPr>
        <dsp:cNvPr id="0" name=""/>
        <dsp:cNvSpPr/>
      </dsp:nvSpPr>
      <dsp:spPr>
        <a:xfrm rot="10800000">
          <a:off x="261990" y="2132732"/>
          <a:ext cx="1749172" cy="260667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000" b="0" kern="1200" noProof="0" dirty="0" err="1" smtClean="0">
              <a:latin typeface="+mj-lt"/>
            </a:rPr>
            <a:t>Innovation</a:t>
          </a:r>
          <a:r>
            <a:rPr lang="cs-CZ" sz="2000" b="0" kern="1200" noProof="0" dirty="0" smtClean="0">
              <a:latin typeface="+mj-lt"/>
            </a:rPr>
            <a:t> park</a:t>
          </a:r>
          <a:endParaRPr lang="en-US" sz="2000" b="0" kern="1200" noProof="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b="0" kern="1200" noProof="0" dirty="0" smtClean="0">
              <a:latin typeface="+mj-lt"/>
            </a:rPr>
            <a:t>
</a:t>
          </a:r>
          <a:r>
            <a:rPr lang="cs-CZ" sz="1800" b="0" i="1" kern="1200" noProof="0" dirty="0" smtClean="0">
              <a:solidFill>
                <a:srgbClr val="A4002D"/>
              </a:solidFill>
              <a:latin typeface="+mj-lt"/>
            </a:rPr>
            <a:t>Cesta od nápadu k podnikání</a:t>
          </a:r>
          <a:endParaRPr lang="en-US" sz="1800" b="0" i="1" kern="1200" noProof="0" dirty="0">
            <a:solidFill>
              <a:srgbClr val="A4002D"/>
            </a:solidFill>
            <a:latin typeface="+mj-lt"/>
          </a:endParaRPr>
        </a:p>
      </dsp:txBody>
      <dsp:txXfrm rot="10800000">
        <a:off x="261990" y="2132732"/>
        <a:ext cx="1749172" cy="2606673"/>
      </dsp:txXfrm>
    </dsp:sp>
    <dsp:sp modelId="{E4725EB2-1817-4307-BCB7-AF9E63CF842C}">
      <dsp:nvSpPr>
        <dsp:cNvPr id="0" name=""/>
        <dsp:cNvSpPr/>
      </dsp:nvSpPr>
      <dsp:spPr>
        <a:xfrm>
          <a:off x="4285812" y="280595"/>
          <a:ext cx="1749172" cy="1564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4362F-2168-4B80-8656-E94391EC4D04}">
      <dsp:nvSpPr>
        <dsp:cNvPr id="0" name=""/>
        <dsp:cNvSpPr/>
      </dsp:nvSpPr>
      <dsp:spPr>
        <a:xfrm rot="10800000">
          <a:off x="2188406" y="2132732"/>
          <a:ext cx="1861346" cy="260667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000" b="0" kern="1200" noProof="0" dirty="0" smtClean="0">
              <a:latin typeface="+mj-lt"/>
            </a:rPr>
            <a:t>Transfer technologií</a:t>
          </a:r>
          <a:endParaRPr lang="en-US" sz="2000" b="0" kern="1200" noProof="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1" kern="1200" noProof="0" dirty="0" smtClean="0">
            <a:solidFill>
              <a:srgbClr val="A4002D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1" kern="1200" noProof="0" dirty="0" smtClean="0">
              <a:solidFill>
                <a:srgbClr val="A4002D"/>
              </a:solidFill>
              <a:latin typeface="+mj-lt"/>
            </a:rPr>
            <a:t>Posílení spolupráce mezi akademickou a komerční sférou</a:t>
          </a:r>
          <a:endParaRPr lang="en-US" sz="1800" b="0" i="1" kern="1200" noProof="0" dirty="0">
            <a:solidFill>
              <a:srgbClr val="A4002D"/>
            </a:solidFill>
            <a:latin typeface="+mj-lt"/>
          </a:endParaRPr>
        </a:p>
      </dsp:txBody>
      <dsp:txXfrm rot="10800000">
        <a:off x="2188406" y="2132732"/>
        <a:ext cx="1861346" cy="2606673"/>
      </dsp:txXfrm>
    </dsp:sp>
    <dsp:sp modelId="{FED8089C-4940-468D-A626-DB0A4B90486C}">
      <dsp:nvSpPr>
        <dsp:cNvPr id="0" name=""/>
        <dsp:cNvSpPr/>
      </dsp:nvSpPr>
      <dsp:spPr>
        <a:xfrm>
          <a:off x="2274850" y="280595"/>
          <a:ext cx="1749172" cy="1564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ED42-0DE7-4B4D-9622-76160AA6468B}">
      <dsp:nvSpPr>
        <dsp:cNvPr id="0" name=""/>
        <dsp:cNvSpPr/>
      </dsp:nvSpPr>
      <dsp:spPr>
        <a:xfrm rot="10800000">
          <a:off x="4224670" y="2132732"/>
          <a:ext cx="1749172" cy="260667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900" b="0" kern="1200" noProof="0" dirty="0" smtClean="0">
              <a:latin typeface="+mj-lt"/>
            </a:rPr>
            <a:t>Rozvoj klastrů</a:t>
          </a:r>
          <a:endParaRPr lang="en-US" sz="1900" b="0" kern="1200" noProof="0" dirty="0" smtClean="0"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0" i="1" kern="1200" noProof="0" dirty="0" smtClean="0">
            <a:solidFill>
              <a:srgbClr val="A4002D"/>
            </a:solidFill>
            <a:latin typeface="+mj-lt"/>
          </a:endParaRPr>
        </a:p>
        <a:p>
          <a:pPr lvl="0" algn="ctr">
            <a:spcBef>
              <a:spcPct val="0"/>
            </a:spcBef>
          </a:pPr>
          <a:r>
            <a:rPr lang="cs-CZ" sz="1800" b="0" i="1" kern="1200" noProof="0" dirty="0" smtClean="0">
              <a:solidFill>
                <a:srgbClr val="A4002D"/>
              </a:solidFill>
              <a:latin typeface="+mj-lt"/>
            </a:rPr>
            <a:t>Podpora regionální znalostní ekonomiky</a:t>
          </a:r>
          <a:endParaRPr lang="en-US" sz="1800" b="0" i="1" kern="1200" noProof="0" dirty="0">
            <a:solidFill>
              <a:srgbClr val="A4002D"/>
            </a:solidFill>
            <a:latin typeface="+mj-lt"/>
          </a:endParaRPr>
        </a:p>
      </dsp:txBody>
      <dsp:txXfrm rot="10800000">
        <a:off x="4224670" y="2132732"/>
        <a:ext cx="1749172" cy="2606673"/>
      </dsp:txXfrm>
    </dsp:sp>
    <dsp:sp modelId="{4339D139-0CD8-40F4-AA8A-B05DC9017B02}">
      <dsp:nvSpPr>
        <dsp:cNvPr id="0" name=""/>
        <dsp:cNvSpPr/>
      </dsp:nvSpPr>
      <dsp:spPr>
        <a:xfrm>
          <a:off x="6443023" y="284364"/>
          <a:ext cx="1749172" cy="15640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2BFC6-E3B6-4BAB-94BC-EB21E5D578CC}">
      <dsp:nvSpPr>
        <dsp:cNvPr id="0" name=""/>
        <dsp:cNvSpPr/>
      </dsp:nvSpPr>
      <dsp:spPr>
        <a:xfrm rot="10800000">
          <a:off x="6197632" y="2132732"/>
          <a:ext cx="2337699" cy="260667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kern="1200" dirty="0" smtClean="0">
              <a:latin typeface="+mj-lt"/>
            </a:rPr>
            <a:t>Internacionalizace</a:t>
          </a:r>
          <a:endParaRPr lang="en-US" sz="1600" b="0" kern="1200" noProof="0" dirty="0" smtClean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noProof="0" dirty="0" smtClean="0">
              <a:latin typeface="+mj-lt"/>
            </a:rPr>
            <a:t>
</a:t>
          </a:r>
          <a:endParaRPr lang="cs-CZ" sz="2000" b="0" kern="1200" noProof="0" dirty="0" smtClean="0">
            <a:latin typeface="+mj-lt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b="0" i="1" kern="1200" noProof="0" dirty="0" smtClean="0">
              <a:solidFill>
                <a:srgbClr val="A4002D"/>
              </a:solidFill>
              <a:latin typeface="+mj-lt"/>
            </a:rPr>
            <a:t>Zvýšení kvality výzkumu formou mezinárodní spolupráce </a:t>
          </a:r>
          <a:endParaRPr lang="en-US" sz="1800" b="0" i="1" kern="1200" noProof="0" dirty="0">
            <a:solidFill>
              <a:srgbClr val="A4002D"/>
            </a:solidFill>
            <a:latin typeface="+mj-lt"/>
          </a:endParaRPr>
        </a:p>
      </dsp:txBody>
      <dsp:txXfrm rot="10800000">
        <a:off x="6197632" y="2132732"/>
        <a:ext cx="2337699" cy="260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9F290-0507-4FDB-800A-6A8699AE93B2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D827-410B-4383-98D8-C17A8B88B9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BF16F-E892-43B6-91BD-C3AA40F5E4E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D827-410B-4383-98D8-C17A8B88B97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8681-2D39-4455-8933-CC157AA6A7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E674-22B6-42A4-BED1-CA754C20F740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F6AE-6F68-435A-B2D9-45B8CFB6EB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351F-32A8-48C5-95D5-8892D1838BB5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AA2B-0661-4CB4-82FE-F1ADC3885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63D0-93AB-4CCD-8601-73284E1029B0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6F1A-1EA3-4BAE-8D07-E04ADE828E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C063-1E24-40D8-A5A9-7B49178C8877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631D-2956-4BAB-85B9-FE3CB5BCD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CCB5-0209-4FDA-992D-EA445A54CBB3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5805-CCE7-447B-A52D-2F0AD41C1B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3F5D-D014-4702-A023-3607BF185D50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02E0-4ABF-4771-9789-808A67D8F5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AA7F-1D26-4801-AC01-B5FBC22DED31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5BD52-D127-4F80-9887-0240560DD1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98B2-F4B9-4828-8726-C20E76AC8D47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3C45-3392-4910-89F1-2FAA51875E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D3EE-C796-4205-9B6D-0AA8941D1665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DDC0-0C25-4038-B518-E2E8B58B6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85C6-1F74-4B9F-91C4-291999F209D4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52513"/>
            <a:ext cx="2057400" cy="5073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19800" cy="5073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21DD-005B-4C5E-8E21-4BA6854862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DFB8-1AA0-4501-8807-42423BE9E7FA}" type="datetime1">
              <a:rPr lang="cs-CZ"/>
              <a:pPr>
                <a:defRPr/>
              </a:pPr>
              <a:t>18.4.2012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14" imgW="9144018" imgH="6858014" progId="">
              <p:embed/>
            </p:oleObj>
          </a:graphicData>
        </a:graphic>
      </p:graphicFrame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nivers" pitchFamily="50" charset="-18"/>
            </a:endParaRP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245225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D4D4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CF2388-58ED-4CF6-92A5-93B13A5914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sp>
        <p:nvSpPr>
          <p:cNvPr id="2055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184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6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0" y="0"/>
          <a:ext cx="2419350" cy="593725"/>
        </p:xfrm>
        <a:graphic>
          <a:graphicData uri="http://schemas.openxmlformats.org/presentationml/2006/ole">
            <p:oleObj spid="_x0000_s3075" name="Image" r:id="rId15" imgW="2418593" imgH="594361" progId="">
              <p:embed/>
            </p:oleObj>
          </a:graphicData>
        </a:graphic>
      </p:graphicFrame>
      <p:sp>
        <p:nvSpPr>
          <p:cNvPr id="2051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245225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4D4D4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355C9-6824-41EF-9F60-285EEBDEAAAE}" type="datetime1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18.4.2012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956 L -1.11111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A4002D"/>
          </a:solidFill>
          <a:latin typeface="Anivers SC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42" Type="http://schemas.openxmlformats.org/officeDocument/2006/relationships/image" Target="../media/image55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jic.cz/" TargetMode="External"/><Relationship Id="rId4" Type="http://schemas.openxmlformats.org/officeDocument/2006/relationships/hyperlink" Target="mailto:sochor@jic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42" Type="http://schemas.openxmlformats.org/officeDocument/2006/relationships/image" Target="../media/image55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42" Type="http://schemas.openxmlformats.org/officeDocument/2006/relationships/image" Target="../media/image55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42" Type="http://schemas.openxmlformats.org/officeDocument/2006/relationships/image" Target="../media/image55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Anivers" pitchFamily="50" charset="0"/>
              </a:rPr>
              <a:t>JIC | </a:t>
            </a:r>
            <a:r>
              <a:rPr lang="cs-CZ" sz="6000" b="1" dirty="0" err="1" smtClean="0">
                <a:solidFill>
                  <a:schemeClr val="bg1"/>
                </a:solidFill>
                <a:latin typeface="Anivers" pitchFamily="50" charset="0"/>
              </a:rPr>
              <a:t>Innovation</a:t>
            </a:r>
            <a:r>
              <a:rPr lang="cs-CZ" sz="6000" b="1" dirty="0" smtClean="0">
                <a:solidFill>
                  <a:schemeClr val="bg1"/>
                </a:solidFill>
                <a:latin typeface="Anivers" pitchFamily="50" charset="0"/>
              </a:rPr>
              <a:t> Park</a:t>
            </a:r>
            <a:endParaRPr lang="cs-CZ" sz="6000" b="1" dirty="0">
              <a:solidFill>
                <a:schemeClr val="bg1"/>
              </a:solidFill>
              <a:latin typeface="Anivers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nivers" pitchFamily="50" charset="0"/>
              </a:rPr>
              <a:t>Milo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  <a:latin typeface="Anivers" pitchFamily="50" charset="0"/>
              </a:rPr>
              <a:t>š Sochor</a:t>
            </a:r>
            <a:endParaRPr lang="cs-CZ" sz="2400" dirty="0">
              <a:solidFill>
                <a:schemeClr val="bg1">
                  <a:lumMod val="85000"/>
                </a:schemeClr>
              </a:solidFill>
              <a:latin typeface="Anivers" pitchFamily="50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029756"/>
            <a:ext cx="3312368" cy="82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2010 - 2012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95512" cy="1682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Obrázek 7" descr="westcom.jpg"/>
          <p:cNvPicPr>
            <a:picLocks noChangeAspect="1"/>
          </p:cNvPicPr>
          <p:nvPr/>
        </p:nvPicPr>
        <p:blipFill>
          <a:blip r:embed="rId5" cstate="print"/>
          <a:srcRect l="645" t="4490"/>
          <a:stretch>
            <a:fillRect/>
          </a:stretch>
        </p:blipFill>
        <p:spPr>
          <a:xfrm>
            <a:off x="8100392" y="4797152"/>
            <a:ext cx="608480" cy="2099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1686" t="24013" r="14299" b="19567"/>
          <a:stretch>
            <a:fillRect/>
          </a:stretch>
        </p:blipFill>
        <p:spPr bwMode="auto">
          <a:xfrm>
            <a:off x="3347864" y="6381328"/>
            <a:ext cx="456360" cy="244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Obrázek 11" descr="GreeNov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6309320"/>
            <a:ext cx="792088" cy="196438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print"/>
          <a:srcRect t="26030" b="25498"/>
          <a:stretch>
            <a:fillRect/>
          </a:stretch>
        </p:blipFill>
        <p:spPr bwMode="auto">
          <a:xfrm>
            <a:off x="7850432" y="4284377"/>
            <a:ext cx="898032" cy="312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Picture 2" descr="C:\Users\Jelenova\Desktop\Loga\logo-mi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661248"/>
            <a:ext cx="594606" cy="16886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888160" cy="28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6309320"/>
            <a:ext cx="215432" cy="2348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17232"/>
            <a:ext cx="428998" cy="1565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0" name="6d7323fe-12ef-4a1c-ad09-022ecf24c078" descr="E735BFA2-E636-453E-9549-6B835E217A98"/>
          <p:cNvPicPr>
            <a:picLocks noChangeAspect="1" noChangeArrowheads="1"/>
          </p:cNvPicPr>
          <p:nvPr/>
        </p:nvPicPr>
        <p:blipFill>
          <a:blip r:embed="rId13" cstate="print"/>
          <a:srcRect l="15878" t="59858" r="20904"/>
          <a:stretch>
            <a:fillRect/>
          </a:stretch>
        </p:blipFill>
        <p:spPr bwMode="auto">
          <a:xfrm>
            <a:off x="1619672" y="6093296"/>
            <a:ext cx="707030" cy="2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229200"/>
            <a:ext cx="392870" cy="121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2" name="Obrázek 21" descr="taurid.jpg"/>
          <p:cNvPicPr>
            <a:picLocks noChangeAspect="1"/>
          </p:cNvPicPr>
          <p:nvPr/>
        </p:nvPicPr>
        <p:blipFill>
          <a:blip r:embed="rId15" cstate="print"/>
          <a:srcRect l="4914" t="20926"/>
          <a:stretch>
            <a:fillRect/>
          </a:stretch>
        </p:blipFill>
        <p:spPr>
          <a:xfrm>
            <a:off x="4499992" y="5301208"/>
            <a:ext cx="519376" cy="152120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6" cstate="print"/>
          <a:srcRect l="5747" t="15017" r="9613" b="10456"/>
          <a:stretch>
            <a:fillRect/>
          </a:stretch>
        </p:blipFill>
        <p:spPr bwMode="auto">
          <a:xfrm>
            <a:off x="2691688" y="5905239"/>
            <a:ext cx="304240" cy="2516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4" name="Obrázek 23" descr="LifeWeb Interactiv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6093296"/>
            <a:ext cx="671080" cy="16777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6093296"/>
            <a:ext cx="717120" cy="1018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6" name="Obrázek 25" descr="Logo FLEXICAT 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5661248"/>
            <a:ext cx="736302" cy="75786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807200" cy="1073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5229200"/>
            <a:ext cx="704642" cy="221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9" name="Obrázek 28" descr="acemcee_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528" y="5517232"/>
            <a:ext cx="927982" cy="16794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949280"/>
            <a:ext cx="542876" cy="2823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5805264"/>
            <a:ext cx="576064" cy="172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79664"/>
            <a:ext cx="720080" cy="292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28184" y="5949280"/>
            <a:ext cx="507500" cy="166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067944" y="6381328"/>
            <a:ext cx="791022" cy="1409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Obrázek 34" descr="Reengine logo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60032" y="4941168"/>
            <a:ext cx="668746" cy="139356"/>
          </a:xfrm>
          <a:prstGeom prst="rect">
            <a:avLst/>
          </a:prstGeom>
        </p:spPr>
      </p:pic>
      <p:pic>
        <p:nvPicPr>
          <p:cNvPr id="36" name="Picture 2" descr="logo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2F8FF"/>
              </a:clrFrom>
              <a:clrTo>
                <a:srgbClr val="F2F8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44408" y="5517232"/>
            <a:ext cx="461438" cy="154364"/>
          </a:xfrm>
          <a:prstGeom prst="rect">
            <a:avLst/>
          </a:prstGeom>
          <a:noFill/>
        </p:spPr>
      </p:pic>
      <p:pic>
        <p:nvPicPr>
          <p:cNvPr id="37" name="Picture 8" descr="http://b.vimeocdn.com/ps/130/144/1301441_3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8" y="4149080"/>
            <a:ext cx="720080" cy="648072"/>
          </a:xfrm>
          <a:prstGeom prst="rect">
            <a:avLst/>
          </a:prstGeom>
          <a:noFill/>
        </p:spPr>
      </p:pic>
      <p:pic>
        <p:nvPicPr>
          <p:cNvPr id="38" name="Picture 10" descr="http://www.safetica.cz/images/stories/presskit/Safetica_logotyp_300px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3080" y="4293097"/>
            <a:ext cx="1109288" cy="292112"/>
          </a:xfrm>
          <a:prstGeom prst="rect">
            <a:avLst/>
          </a:prstGeom>
          <a:noFill/>
        </p:spPr>
      </p:pic>
      <p:pic>
        <p:nvPicPr>
          <p:cNvPr id="39" name="Picture 12" descr="http://www.b2match.eu/futurematch2011/system/organisations/127/logos/original.png?129719928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47864" y="4393578"/>
            <a:ext cx="1368152" cy="180332"/>
          </a:xfrm>
          <a:prstGeom prst="rect">
            <a:avLst/>
          </a:prstGeom>
          <a:noFill/>
        </p:spPr>
      </p:pic>
      <p:pic>
        <p:nvPicPr>
          <p:cNvPr id="40" name="Picture 14" descr="http://www.ccb.cz/data/images_aqua_prehledy/ana-big_-_copy_n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0766" y="4221089"/>
            <a:ext cx="690700" cy="405340"/>
          </a:xfrm>
          <a:prstGeom prst="rect">
            <a:avLst/>
          </a:prstGeom>
          <a:noFill/>
        </p:spPr>
      </p:pic>
      <p:pic>
        <p:nvPicPr>
          <p:cNvPr id="41" name="Picture 16" descr="http://fnusa-icrc.preview-vivo.lundegaard.cz/Files/loga/enantis-sro/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92280" y="5877272"/>
            <a:ext cx="792088" cy="300482"/>
          </a:xfrm>
          <a:prstGeom prst="rect">
            <a:avLst/>
          </a:prstGeom>
          <a:noFill/>
        </p:spPr>
      </p:pic>
      <p:pic>
        <p:nvPicPr>
          <p:cNvPr id="42" name="Picture 18" descr="https://encrypted-tbn0.google.com/images?q=tbn:ANd9GcTj1rXLcnGuzUMwKGteLkgtqq0iLZAPWLoCHpjAp-InhZBFPxE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28184" y="4797152"/>
            <a:ext cx="1080120" cy="335858"/>
          </a:xfrm>
          <a:prstGeom prst="rect">
            <a:avLst/>
          </a:prstGeom>
          <a:noFill/>
        </p:spPr>
      </p:pic>
      <p:pic>
        <p:nvPicPr>
          <p:cNvPr id="43" name="Picture 20" descr="http://files.starcube.cz/200000942-a5ef5a6e8e/CUPtech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39752" y="5013176"/>
            <a:ext cx="736188" cy="254899"/>
          </a:xfrm>
          <a:prstGeom prst="rect">
            <a:avLst/>
          </a:prstGeom>
          <a:noFill/>
        </p:spPr>
      </p:pic>
      <p:pic>
        <p:nvPicPr>
          <p:cNvPr id="44" name="Picture 22" descr="NIXOR - český výrobce mechanického zabezpečení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47664" y="5445224"/>
            <a:ext cx="792088" cy="400933"/>
          </a:xfrm>
          <a:prstGeom prst="rect">
            <a:avLst/>
          </a:prstGeom>
          <a:noFill/>
        </p:spPr>
      </p:pic>
      <p:pic>
        <p:nvPicPr>
          <p:cNvPr id="45" name="Picture 26" descr="http://img.firmy.cz/logo/small/201202/2417/70/4f47c22f70818e88081c000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63888" y="4797152"/>
            <a:ext cx="504056" cy="504057"/>
          </a:xfrm>
          <a:prstGeom prst="rect">
            <a:avLst/>
          </a:prstGeom>
          <a:noFill/>
        </p:spPr>
      </p:pic>
      <p:pic>
        <p:nvPicPr>
          <p:cNvPr id="46" name="Picture 28" descr="http://www.eurexmedica.cz/img_zbozi/dodavatel/tn/imuna-phar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2120" y="5301208"/>
            <a:ext cx="864096" cy="200689"/>
          </a:xfrm>
          <a:prstGeom prst="rect">
            <a:avLst/>
          </a:prstGeom>
          <a:noFill/>
        </p:spPr>
      </p:pic>
      <p:pic>
        <p:nvPicPr>
          <p:cNvPr id="47" name="Picture 30" descr="https://encrypted-tbn0.google.com/images?q=tbn:ANd9GcQa5YDrEAOYiHDjnIPtNPJUtdbWJCE3e6OoPaWMv6Hxn2B9uu1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528" y="6093296"/>
            <a:ext cx="755576" cy="194437"/>
          </a:xfrm>
          <a:prstGeom prst="rect">
            <a:avLst/>
          </a:prstGeom>
          <a:noFill/>
        </p:spPr>
      </p:pic>
      <p:pic>
        <p:nvPicPr>
          <p:cNvPr id="48" name="Picture 32" descr="Celebrio softwar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5616" y="6525344"/>
            <a:ext cx="1224136" cy="124278"/>
          </a:xfrm>
          <a:prstGeom prst="rect">
            <a:avLst/>
          </a:prstGeom>
          <a:noFill/>
        </p:spPr>
      </p:pic>
      <p:pic>
        <p:nvPicPr>
          <p:cNvPr id="51" name="Picture 2" descr="http://www.kubikuladesign.cz/soubory/obrazky/webnode-logo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660232" y="6309320"/>
            <a:ext cx="1224136" cy="389302"/>
          </a:xfrm>
          <a:prstGeom prst="rect">
            <a:avLst/>
          </a:prstGeom>
          <a:noFill/>
        </p:spPr>
      </p:pic>
      <p:sp>
        <p:nvSpPr>
          <p:cNvPr id="52" name="TextovéPole 51"/>
          <p:cNvSpPr txBox="1"/>
          <p:nvPr/>
        </p:nvSpPr>
        <p:spPr>
          <a:xfrm>
            <a:off x="0" y="1700808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dirty="0" smtClean="0"/>
              <a:t>1.500.000.000</a:t>
            </a:r>
            <a:endParaRPr lang="cs-CZ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áš business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Executive Summary (1 A4)</a:t>
            </a:r>
          </a:p>
          <a:p>
            <a:endParaRPr lang="cs-CZ" dirty="0"/>
          </a:p>
          <a:p>
            <a:r>
              <a:rPr lang="cs-CZ" dirty="0" smtClean="0"/>
              <a:t>30-ti vteřinový „</a:t>
            </a:r>
            <a:r>
              <a:rPr lang="cs-CZ" dirty="0" err="1" smtClean="0"/>
              <a:t>Elevator</a:t>
            </a:r>
            <a:r>
              <a:rPr lang="cs-CZ" dirty="0" smtClean="0"/>
              <a:t> </a:t>
            </a:r>
            <a:r>
              <a:rPr lang="cs-CZ" dirty="0" err="1" smtClean="0"/>
              <a:t>Pitch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 smtClean="0"/>
              <a:t>PWP 2 min, 10 min, 20 min prezentace</a:t>
            </a:r>
          </a:p>
          <a:p>
            <a:endParaRPr lang="cs-CZ" dirty="0"/>
          </a:p>
          <a:p>
            <a:r>
              <a:rPr lang="cs-CZ" dirty="0" err="1" smtClean="0"/>
              <a:t>Ready</a:t>
            </a:r>
            <a:r>
              <a:rPr lang="cs-CZ" dirty="0" smtClean="0"/>
              <a:t> 24/7/365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áš business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sz="6300" dirty="0" err="1" smtClean="0"/>
              <a:t>Guy</a:t>
            </a:r>
            <a:r>
              <a:rPr lang="cs-CZ" sz="6300" dirty="0" smtClean="0"/>
              <a:t> </a:t>
            </a:r>
            <a:r>
              <a:rPr lang="cs-CZ" sz="6300" dirty="0" err="1" smtClean="0"/>
              <a:t>Kawasaki</a:t>
            </a:r>
            <a:r>
              <a:rPr lang="cs-CZ" sz="6300" dirty="0" smtClean="0"/>
              <a:t> 10/20/30 pravidlo</a:t>
            </a:r>
          </a:p>
          <a:p>
            <a:endParaRPr lang="cs-CZ" sz="6300" dirty="0" smtClean="0"/>
          </a:p>
          <a:p>
            <a:r>
              <a:rPr lang="cs-CZ" sz="6300" dirty="0" smtClean="0"/>
              <a:t>Ptejte se – zájem, feedback, doporučení</a:t>
            </a:r>
          </a:p>
          <a:p>
            <a:endParaRPr lang="cs-CZ" sz="6300" dirty="0" smtClean="0"/>
          </a:p>
          <a:p>
            <a:r>
              <a:rPr lang="cs-CZ" sz="6300" dirty="0" smtClean="0"/>
              <a:t>Vždy odpovídejte na otázky</a:t>
            </a:r>
          </a:p>
          <a:p>
            <a:endParaRPr lang="cs-CZ" sz="6300" dirty="0" smtClean="0"/>
          </a:p>
          <a:p>
            <a:r>
              <a:rPr lang="cs-CZ" sz="6300" dirty="0" smtClean="0"/>
              <a:t>Minimalizujte vlastní předpoklady/domněnky</a:t>
            </a:r>
          </a:p>
          <a:p>
            <a:endParaRPr lang="cs-CZ" sz="6300" dirty="0" smtClean="0"/>
          </a:p>
          <a:p>
            <a:r>
              <a:rPr lang="cs-CZ" sz="6300" dirty="0" smtClean="0"/>
              <a:t>Trénujte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áš business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Jednou větou: co je váš produkt? </a:t>
            </a:r>
            <a:r>
              <a:rPr lang="cs-CZ" sz="1800" dirty="0" smtClean="0"/>
              <a:t>(Nabízíme software pro měření úspěšnosti online reklam)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b="1" dirty="0" smtClean="0"/>
              <a:t>Komu nabízíte svůj produkt/službu? </a:t>
            </a:r>
            <a:r>
              <a:rPr lang="cs-CZ" sz="1800" dirty="0" smtClean="0"/>
              <a:t>(Reklamní agentury, e-</a:t>
            </a:r>
            <a:r>
              <a:rPr lang="cs-CZ" sz="1800" dirty="0" err="1" smtClean="0"/>
              <a:t>shopy</a:t>
            </a:r>
            <a:r>
              <a:rPr lang="cs-CZ" sz="1800" dirty="0" smtClean="0"/>
              <a:t>, atd.)</a:t>
            </a:r>
          </a:p>
          <a:p>
            <a:endParaRPr lang="cs-CZ" sz="2400" dirty="0" smtClean="0"/>
          </a:p>
          <a:p>
            <a:r>
              <a:rPr lang="cs-CZ" b="1" dirty="0" smtClean="0"/>
              <a:t>Jaký je Business Model?</a:t>
            </a:r>
            <a:r>
              <a:rPr lang="cs-CZ" sz="2400" b="1" dirty="0" smtClean="0"/>
              <a:t> </a:t>
            </a:r>
            <a:r>
              <a:rPr lang="cs-CZ" sz="1800" dirty="0" smtClean="0"/>
              <a:t>(měsíční poplatek)</a:t>
            </a:r>
          </a:p>
          <a:p>
            <a:endParaRPr lang="cs-CZ" sz="2400" dirty="0"/>
          </a:p>
          <a:p>
            <a:r>
              <a:rPr lang="cs-CZ" b="1" dirty="0" smtClean="0"/>
              <a:t>Jaký řešíte problém? </a:t>
            </a:r>
            <a:r>
              <a:rPr lang="cs-CZ" sz="1800" dirty="0" smtClean="0"/>
              <a:t>(měřitelně zdvojnásobíme efektivitu vaší online reklamy) </a:t>
            </a:r>
          </a:p>
          <a:p>
            <a:endParaRPr lang="cs-CZ" sz="24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áš business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Jak se odlišujete od konkurence?</a:t>
            </a:r>
            <a:r>
              <a:rPr lang="cs-CZ" dirty="0" smtClean="0"/>
              <a:t> </a:t>
            </a:r>
            <a:r>
              <a:rPr lang="cs-CZ" sz="1800" dirty="0" smtClean="0"/>
              <a:t>(na českém trhu jediná firma dodávající…)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V jaké jste fázi? </a:t>
            </a:r>
            <a:r>
              <a:rPr lang="cs-CZ" sz="1800" dirty="0" smtClean="0"/>
              <a:t>(máme super myšlenku a 150 Kč kapitálu…)</a:t>
            </a:r>
            <a:endParaRPr lang="cs-CZ" sz="2100" dirty="0" smtClean="0"/>
          </a:p>
          <a:p>
            <a:endParaRPr lang="cs-CZ" dirty="0" smtClean="0"/>
          </a:p>
          <a:p>
            <a:r>
              <a:rPr lang="cs-CZ" b="1" dirty="0" smtClean="0"/>
              <a:t>Jakou hodnotu přinášíte svým zákazníkům?</a:t>
            </a:r>
            <a:r>
              <a:rPr lang="cs-CZ" dirty="0" smtClean="0"/>
              <a:t> </a:t>
            </a:r>
            <a:r>
              <a:rPr lang="cs-CZ" sz="1800" dirty="0" smtClean="0"/>
              <a:t>(zdvojnásobíme efektivitu vašich výdajů na online inzerci)</a:t>
            </a:r>
            <a:endParaRPr lang="cs-CZ" sz="2100" dirty="0" smtClean="0"/>
          </a:p>
          <a:p>
            <a:endParaRPr lang="cs-CZ" dirty="0" smtClean="0"/>
          </a:p>
          <a:p>
            <a:r>
              <a:rPr lang="cs-CZ" b="1" dirty="0" smtClean="0"/>
              <a:t>Kdo je ve vašem týmu? </a:t>
            </a:r>
            <a:r>
              <a:rPr lang="cs-CZ" sz="1800" dirty="0" smtClean="0"/>
              <a:t>(</a:t>
            </a:r>
            <a:r>
              <a:rPr lang="cs-CZ" sz="1800" dirty="0" err="1" smtClean="0"/>
              <a:t>Bill</a:t>
            </a:r>
            <a:r>
              <a:rPr lang="cs-CZ" sz="1800" dirty="0" smtClean="0"/>
              <a:t> Gates, </a:t>
            </a:r>
            <a:r>
              <a:rPr lang="cs-CZ" sz="1800" dirty="0" err="1" smtClean="0"/>
              <a:t>Steve</a:t>
            </a:r>
            <a:r>
              <a:rPr lang="cs-CZ" sz="1800" dirty="0" smtClean="0"/>
              <a:t> </a:t>
            </a:r>
            <a:r>
              <a:rPr lang="cs-CZ" sz="1800" dirty="0" err="1" smtClean="0"/>
              <a:t>Jobs</a:t>
            </a:r>
            <a:r>
              <a:rPr lang="cs-CZ" sz="1800" dirty="0" smtClean="0"/>
              <a:t> a já)</a:t>
            </a:r>
            <a:endParaRPr lang="cs-CZ" sz="21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0-3 roky, stabilní pozice na </a:t>
            </a:r>
            <a:r>
              <a:rPr lang="cs-CZ" dirty="0" smtClean="0"/>
              <a:t>trhu</a:t>
            </a:r>
            <a:endParaRPr lang="cs-CZ" dirty="0" smtClean="0"/>
          </a:p>
          <a:p>
            <a:r>
              <a:rPr lang="cs-CZ" dirty="0" smtClean="0"/>
              <a:t>CZK 20.000.000,-</a:t>
            </a:r>
            <a:endParaRPr lang="cs-CZ" dirty="0" smtClean="0"/>
          </a:p>
          <a:p>
            <a:r>
              <a:rPr lang="cs-CZ" dirty="0" smtClean="0"/>
              <a:t>7 firem – </a:t>
            </a:r>
            <a:r>
              <a:rPr lang="cs-CZ" sz="4800" dirty="0" smtClean="0"/>
              <a:t>23.000.000,-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95512" cy="1682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Obrázek 7" descr="westcom.jpg"/>
          <p:cNvPicPr>
            <a:picLocks noChangeAspect="1"/>
          </p:cNvPicPr>
          <p:nvPr/>
        </p:nvPicPr>
        <p:blipFill>
          <a:blip r:embed="rId5" cstate="print"/>
          <a:srcRect l="645" t="4490"/>
          <a:stretch>
            <a:fillRect/>
          </a:stretch>
        </p:blipFill>
        <p:spPr>
          <a:xfrm>
            <a:off x="8100392" y="4797152"/>
            <a:ext cx="608480" cy="2099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1686" t="24013" r="14299" b="19567"/>
          <a:stretch>
            <a:fillRect/>
          </a:stretch>
        </p:blipFill>
        <p:spPr bwMode="auto">
          <a:xfrm>
            <a:off x="3347864" y="6381328"/>
            <a:ext cx="456360" cy="244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Obrázek 11" descr="GreeNov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6309320"/>
            <a:ext cx="792088" cy="196438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print"/>
          <a:srcRect t="26030" b="25498"/>
          <a:stretch>
            <a:fillRect/>
          </a:stretch>
        </p:blipFill>
        <p:spPr bwMode="auto">
          <a:xfrm>
            <a:off x="7850432" y="4284377"/>
            <a:ext cx="898032" cy="312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Picture 2" descr="C:\Users\Jelenova\Desktop\Loga\logo-mi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661248"/>
            <a:ext cx="594606" cy="16886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888160" cy="28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6309320"/>
            <a:ext cx="215432" cy="2348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17232"/>
            <a:ext cx="428998" cy="1565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0" name="6d7323fe-12ef-4a1c-ad09-022ecf24c078" descr="E735BFA2-E636-453E-9549-6B835E217A98"/>
          <p:cNvPicPr>
            <a:picLocks noChangeAspect="1" noChangeArrowheads="1"/>
          </p:cNvPicPr>
          <p:nvPr/>
        </p:nvPicPr>
        <p:blipFill>
          <a:blip r:embed="rId13" cstate="print"/>
          <a:srcRect l="15878" t="59858" r="20904"/>
          <a:stretch>
            <a:fillRect/>
          </a:stretch>
        </p:blipFill>
        <p:spPr bwMode="auto">
          <a:xfrm>
            <a:off x="1619672" y="6093296"/>
            <a:ext cx="707030" cy="2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229200"/>
            <a:ext cx="392870" cy="121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2" name="Obrázek 21" descr="taurid.jpg"/>
          <p:cNvPicPr>
            <a:picLocks noChangeAspect="1"/>
          </p:cNvPicPr>
          <p:nvPr/>
        </p:nvPicPr>
        <p:blipFill>
          <a:blip r:embed="rId15" cstate="print"/>
          <a:srcRect l="4914" t="20926"/>
          <a:stretch>
            <a:fillRect/>
          </a:stretch>
        </p:blipFill>
        <p:spPr>
          <a:xfrm>
            <a:off x="4499992" y="5301208"/>
            <a:ext cx="519376" cy="152120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6" cstate="print"/>
          <a:srcRect l="5747" t="15017" r="9613" b="10456"/>
          <a:stretch>
            <a:fillRect/>
          </a:stretch>
        </p:blipFill>
        <p:spPr bwMode="auto">
          <a:xfrm>
            <a:off x="2691688" y="5905239"/>
            <a:ext cx="304240" cy="2516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4" name="Obrázek 23" descr="LifeWeb Interactiv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6093296"/>
            <a:ext cx="671080" cy="16777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6093296"/>
            <a:ext cx="717120" cy="1018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6" name="Obrázek 25" descr="Logo FLEXICAT 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5661248"/>
            <a:ext cx="736302" cy="75786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807200" cy="1073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5229200"/>
            <a:ext cx="704642" cy="221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9" name="Obrázek 28" descr="acemcee_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528" y="5517232"/>
            <a:ext cx="927982" cy="16794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949280"/>
            <a:ext cx="542876" cy="2823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5805264"/>
            <a:ext cx="576064" cy="172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79664"/>
            <a:ext cx="720080" cy="292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28184" y="5949280"/>
            <a:ext cx="507500" cy="166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067944" y="6381328"/>
            <a:ext cx="791022" cy="1409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Obrázek 34" descr="Reengine logo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60032" y="4941168"/>
            <a:ext cx="668746" cy="139356"/>
          </a:xfrm>
          <a:prstGeom prst="rect">
            <a:avLst/>
          </a:prstGeom>
        </p:spPr>
      </p:pic>
      <p:pic>
        <p:nvPicPr>
          <p:cNvPr id="36" name="Picture 2" descr="logo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2F8FF"/>
              </a:clrFrom>
              <a:clrTo>
                <a:srgbClr val="F2F8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44408" y="5517232"/>
            <a:ext cx="461438" cy="154364"/>
          </a:xfrm>
          <a:prstGeom prst="rect">
            <a:avLst/>
          </a:prstGeom>
          <a:noFill/>
        </p:spPr>
      </p:pic>
      <p:pic>
        <p:nvPicPr>
          <p:cNvPr id="37" name="Picture 8" descr="http://b.vimeocdn.com/ps/130/144/1301441_3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8" y="4149080"/>
            <a:ext cx="720080" cy="648072"/>
          </a:xfrm>
          <a:prstGeom prst="rect">
            <a:avLst/>
          </a:prstGeom>
          <a:noFill/>
        </p:spPr>
      </p:pic>
      <p:pic>
        <p:nvPicPr>
          <p:cNvPr id="38" name="Picture 10" descr="http://www.safetica.cz/images/stories/presskit/Safetica_logotyp_300px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3080" y="4293097"/>
            <a:ext cx="1109288" cy="292112"/>
          </a:xfrm>
          <a:prstGeom prst="rect">
            <a:avLst/>
          </a:prstGeom>
          <a:noFill/>
        </p:spPr>
      </p:pic>
      <p:pic>
        <p:nvPicPr>
          <p:cNvPr id="39" name="Picture 12" descr="http://www.b2match.eu/futurematch2011/system/organisations/127/logos/original.png?129719928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47864" y="4393578"/>
            <a:ext cx="1368152" cy="180332"/>
          </a:xfrm>
          <a:prstGeom prst="rect">
            <a:avLst/>
          </a:prstGeom>
          <a:noFill/>
        </p:spPr>
      </p:pic>
      <p:pic>
        <p:nvPicPr>
          <p:cNvPr id="40" name="Picture 14" descr="http://www.ccb.cz/data/images_aqua_prehledy/ana-big_-_copy_n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0766" y="4221089"/>
            <a:ext cx="690700" cy="405340"/>
          </a:xfrm>
          <a:prstGeom prst="rect">
            <a:avLst/>
          </a:prstGeom>
          <a:noFill/>
        </p:spPr>
      </p:pic>
      <p:pic>
        <p:nvPicPr>
          <p:cNvPr id="41" name="Picture 16" descr="http://fnusa-icrc.preview-vivo.lundegaard.cz/Files/loga/enantis-sro/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92280" y="5877272"/>
            <a:ext cx="792088" cy="300482"/>
          </a:xfrm>
          <a:prstGeom prst="rect">
            <a:avLst/>
          </a:prstGeom>
          <a:noFill/>
        </p:spPr>
      </p:pic>
      <p:pic>
        <p:nvPicPr>
          <p:cNvPr id="42" name="Picture 18" descr="https://encrypted-tbn0.google.com/images?q=tbn:ANd9GcTj1rXLcnGuzUMwKGteLkgtqq0iLZAPWLoCHpjAp-InhZBFPxE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28184" y="4797152"/>
            <a:ext cx="1080120" cy="335858"/>
          </a:xfrm>
          <a:prstGeom prst="rect">
            <a:avLst/>
          </a:prstGeom>
          <a:noFill/>
        </p:spPr>
      </p:pic>
      <p:pic>
        <p:nvPicPr>
          <p:cNvPr id="43" name="Picture 20" descr="http://files.starcube.cz/200000942-a5ef5a6e8e/CUPtech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39752" y="5013176"/>
            <a:ext cx="736188" cy="254899"/>
          </a:xfrm>
          <a:prstGeom prst="rect">
            <a:avLst/>
          </a:prstGeom>
          <a:noFill/>
        </p:spPr>
      </p:pic>
      <p:pic>
        <p:nvPicPr>
          <p:cNvPr id="44" name="Picture 22" descr="NIXOR - český výrobce mechanického zabezpečení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47664" y="5445224"/>
            <a:ext cx="792088" cy="400933"/>
          </a:xfrm>
          <a:prstGeom prst="rect">
            <a:avLst/>
          </a:prstGeom>
          <a:noFill/>
        </p:spPr>
      </p:pic>
      <p:pic>
        <p:nvPicPr>
          <p:cNvPr id="45" name="Picture 26" descr="http://img.firmy.cz/logo/small/201202/2417/70/4f47c22f70818e88081c000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63888" y="4797152"/>
            <a:ext cx="504056" cy="504057"/>
          </a:xfrm>
          <a:prstGeom prst="rect">
            <a:avLst/>
          </a:prstGeom>
          <a:noFill/>
        </p:spPr>
      </p:pic>
      <p:pic>
        <p:nvPicPr>
          <p:cNvPr id="46" name="Picture 28" descr="http://www.eurexmedica.cz/img_zbozi/dodavatel/tn/imuna-phar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2120" y="5301208"/>
            <a:ext cx="864096" cy="200689"/>
          </a:xfrm>
          <a:prstGeom prst="rect">
            <a:avLst/>
          </a:prstGeom>
          <a:noFill/>
        </p:spPr>
      </p:pic>
      <p:pic>
        <p:nvPicPr>
          <p:cNvPr id="47" name="Picture 30" descr="https://encrypted-tbn0.google.com/images?q=tbn:ANd9GcQa5YDrEAOYiHDjnIPtNPJUtdbWJCE3e6OoPaWMv6Hxn2B9uu1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528" y="6093296"/>
            <a:ext cx="755576" cy="194437"/>
          </a:xfrm>
          <a:prstGeom prst="rect">
            <a:avLst/>
          </a:prstGeom>
          <a:noFill/>
        </p:spPr>
      </p:pic>
      <p:pic>
        <p:nvPicPr>
          <p:cNvPr id="48" name="Picture 32" descr="Celebrio softwar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5616" y="6525344"/>
            <a:ext cx="1224136" cy="12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9374">
            <a:off x="915305" y="1697375"/>
            <a:ext cx="6466208" cy="355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4355976" y="5013176"/>
            <a:ext cx="39723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700" b="1" dirty="0" smtClean="0"/>
              <a:t>Miloš Sochor</a:t>
            </a:r>
          </a:p>
          <a:p>
            <a:pPr algn="r"/>
            <a:r>
              <a:rPr lang="cs-CZ" sz="2700" b="1" dirty="0" smtClean="0">
                <a:hlinkClick r:id="rId4"/>
              </a:rPr>
              <a:t>sochor@</a:t>
            </a:r>
            <a:r>
              <a:rPr lang="cs-CZ" sz="2700" b="1" dirty="0" err="1" smtClean="0">
                <a:hlinkClick r:id="rId4"/>
              </a:rPr>
              <a:t>jic.cz</a:t>
            </a:r>
            <a:endParaRPr lang="cs-CZ" sz="2700" b="1" dirty="0" smtClean="0"/>
          </a:p>
          <a:p>
            <a:pPr algn="r"/>
            <a:r>
              <a:rPr lang="cs-CZ" sz="2700" b="1" dirty="0" smtClean="0">
                <a:hlinkClick r:id="rId5"/>
              </a:rPr>
              <a:t>www.</a:t>
            </a:r>
            <a:r>
              <a:rPr lang="cs-CZ" sz="2700" b="1" dirty="0" err="1" smtClean="0">
                <a:hlinkClick r:id="rId5"/>
              </a:rPr>
              <a:t>jic.cz</a:t>
            </a:r>
            <a:endParaRPr lang="cs-CZ" sz="27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bdélník 48"/>
          <p:cNvSpPr/>
          <p:nvPr/>
        </p:nvSpPr>
        <p:spPr>
          <a:xfrm>
            <a:off x="1619672" y="2492896"/>
            <a:ext cx="59766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800" dirty="0" smtClean="0"/>
              <a:t>Proč?</a:t>
            </a:r>
            <a:endParaRPr lang="cs-CZ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800px-Jihomoravsky_kr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725863"/>
            <a:ext cx="48895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Nadpis 46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634082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Jihomoravský kraj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43063"/>
            <a:ext cx="5699125" cy="492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 mil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obyvatel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Brno – 370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obyvatel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80 000+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studentů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000+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výzkumných pracovníků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Roční investice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€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vědy a výzkumu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investice z EU ve výši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 mil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€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nových výzkumných infrastruktur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CEITEC, FNUSA-ICRC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technologických firem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72225" y="4078288"/>
            <a:ext cx="2447925" cy="2519362"/>
          </a:xfrm>
          <a:prstGeom prst="ellipse">
            <a:avLst/>
          </a:prstGeom>
          <a:solidFill>
            <a:srgbClr val="A4002D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29375" y="1643063"/>
            <a:ext cx="2592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A4002D"/>
                </a:solidFill>
                <a:latin typeface="Constantia" pitchFamily="18" charset="0"/>
              </a:rPr>
              <a:t>Vídeň</a:t>
            </a:r>
            <a:endParaRPr lang="en-US" sz="2000">
              <a:solidFill>
                <a:srgbClr val="A4002D"/>
              </a:solidFill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A4002D"/>
                </a:solidFill>
                <a:latin typeface="Constantia" pitchFamily="18" charset="0"/>
              </a:rPr>
              <a:t>   </a:t>
            </a:r>
            <a:r>
              <a:rPr lang="cs-CZ" sz="2000">
                <a:solidFill>
                  <a:srgbClr val="A4002D"/>
                </a:solidFill>
                <a:latin typeface="Constantia" pitchFamily="18" charset="0"/>
              </a:rPr>
              <a:t>Praha</a:t>
            </a:r>
            <a:endParaRPr lang="en-US" sz="2000">
              <a:solidFill>
                <a:srgbClr val="A4002D"/>
              </a:solidFill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A4002D"/>
                </a:solidFill>
                <a:latin typeface="Constantia" pitchFamily="18" charset="0"/>
              </a:rPr>
              <a:t>      Bratislava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A4002D"/>
                </a:solidFill>
                <a:latin typeface="Constantia" pitchFamily="18" charset="0"/>
              </a:rPr>
              <a:t>         </a:t>
            </a:r>
            <a:r>
              <a:rPr lang="cs-CZ" sz="2000">
                <a:solidFill>
                  <a:srgbClr val="A4002D"/>
                </a:solidFill>
                <a:latin typeface="Constantia" pitchFamily="18" charset="0"/>
              </a:rPr>
              <a:t>Budapešť</a:t>
            </a:r>
            <a:endParaRPr lang="en-US" sz="2000">
              <a:solidFill>
                <a:srgbClr val="A4002D"/>
              </a:solidFill>
              <a:latin typeface="Constantia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300788" y="1916113"/>
            <a:ext cx="1223962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Nadpis 46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634082"/>
          </a:xfrm>
        </p:spPr>
        <p:txBody>
          <a:bodyPr>
            <a:normAutofit fontScale="90000"/>
          </a:bodyPr>
          <a:lstStyle/>
          <a:p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" name="Zástupný symbol pro obsah 5"/>
          <p:cNvGraphicFramePr>
            <a:graphicFrameLocks/>
          </p:cNvGraphicFramePr>
          <p:nvPr/>
        </p:nvGraphicFramePr>
        <p:xfrm>
          <a:off x="251520" y="1412776"/>
          <a:ext cx="8750776" cy="473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9" name="Picture 3" descr="Z:\07_RIS\RIS III\06_PR_komunikace\ri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6165850"/>
            <a:ext cx="10826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ovéPole 7"/>
          <p:cNvSpPr txBox="1">
            <a:spLocks noChangeArrowheads="1"/>
          </p:cNvSpPr>
          <p:nvPr/>
        </p:nvSpPr>
        <p:spPr bwMode="auto">
          <a:xfrm>
            <a:off x="1692275" y="6218238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Anivers SC" pitchFamily="50" charset="0"/>
              </a:rPr>
              <a:t>Aktivity Jihomoravského inovačního centra jsou prováděny v rámci Regionální inovační strategie Jihomoravského kraje.</a:t>
            </a:r>
            <a:endParaRPr lang="en-US" sz="1400">
              <a:latin typeface="Anivers SC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icnvic.org.au/media/servi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3528392" cy="2016225"/>
          </a:xfrm>
          <a:prstGeom prst="roundRect">
            <a:avLst/>
          </a:prstGeom>
          <a:noFill/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2016224" cy="13508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72816"/>
            <a:ext cx="1944216" cy="13026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653136"/>
            <a:ext cx="2016224" cy="1344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ovéPole 91"/>
          <p:cNvSpPr txBox="1"/>
          <p:nvPr/>
        </p:nvSpPr>
        <p:spPr>
          <a:xfrm>
            <a:off x="6732240" y="30689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1200m2</a:t>
            </a:r>
            <a:endParaRPr lang="cs-CZ" b="1" dirty="0"/>
          </a:p>
        </p:txBody>
      </p:sp>
      <p:sp>
        <p:nvSpPr>
          <p:cNvPr id="93" name="TextovéPole 92"/>
          <p:cNvSpPr txBox="1"/>
          <p:nvPr/>
        </p:nvSpPr>
        <p:spPr>
          <a:xfrm>
            <a:off x="4644008" y="479715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3900m2</a:t>
            </a:r>
            <a:endParaRPr lang="cs-CZ" b="1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6948264" y="587727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7000m2</a:t>
            </a:r>
            <a:endParaRPr lang="cs-CZ" b="1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6732240" y="141277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2003</a:t>
            </a:r>
            <a:endParaRPr lang="cs-CZ" dirty="0"/>
          </a:p>
        </p:txBody>
      </p:sp>
      <p:sp>
        <p:nvSpPr>
          <p:cNvPr id="97" name="TextovéPole 96"/>
          <p:cNvSpPr txBox="1"/>
          <p:nvPr/>
        </p:nvSpPr>
        <p:spPr>
          <a:xfrm>
            <a:off x="4644008" y="30689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2007</a:t>
            </a:r>
            <a:endParaRPr lang="cs-CZ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6948264" y="429309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7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562074"/>
          </a:xfrm>
        </p:spPr>
        <p:txBody>
          <a:bodyPr>
            <a:normAutofit fontScale="90000"/>
          </a:bodyPr>
          <a:lstStyle/>
          <a:p>
            <a:pPr algn="r"/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8748464" cy="29161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est Science Based Incubator 201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2209800" cy="185737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bdélník 48"/>
          <p:cNvSpPr/>
          <p:nvPr/>
        </p:nvSpPr>
        <p:spPr>
          <a:xfrm>
            <a:off x="611560" y="1628800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800" dirty="0" smtClean="0"/>
              <a:t>110</a:t>
            </a:r>
            <a:endParaRPr lang="cs-CZ" sz="13800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95512" cy="1682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1" name="Obrázek 50" descr="westcom.jpg"/>
          <p:cNvPicPr>
            <a:picLocks noChangeAspect="1"/>
          </p:cNvPicPr>
          <p:nvPr/>
        </p:nvPicPr>
        <p:blipFill>
          <a:blip r:embed="rId5" cstate="print"/>
          <a:srcRect l="645" t="4490"/>
          <a:stretch>
            <a:fillRect/>
          </a:stretch>
        </p:blipFill>
        <p:spPr>
          <a:xfrm>
            <a:off x="8100392" y="4797152"/>
            <a:ext cx="608480" cy="209936"/>
          </a:xfrm>
          <a:prstGeom prst="rect">
            <a:avLst/>
          </a:prstGeom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/>
          <a:srcRect l="11686" t="24013" r="14299" b="19567"/>
          <a:stretch>
            <a:fillRect/>
          </a:stretch>
        </p:blipFill>
        <p:spPr bwMode="auto">
          <a:xfrm>
            <a:off x="3347864" y="6381328"/>
            <a:ext cx="456360" cy="244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3" name="Obrázek 52" descr="GreeNov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6309320"/>
            <a:ext cx="792088" cy="196438"/>
          </a:xfrm>
          <a:prstGeom prst="rect">
            <a:avLst/>
          </a:prstGeom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8" cstate="print"/>
          <a:srcRect t="26030" b="25498"/>
          <a:stretch>
            <a:fillRect/>
          </a:stretch>
        </p:blipFill>
        <p:spPr bwMode="auto">
          <a:xfrm>
            <a:off x="7850432" y="4284377"/>
            <a:ext cx="898032" cy="312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C:\Users\Jelenova\Desktop\Loga\logo-mi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661248"/>
            <a:ext cx="594606" cy="168868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888160" cy="28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6309320"/>
            <a:ext cx="215432" cy="2348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17232"/>
            <a:ext cx="428998" cy="1565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9" name="6d7323fe-12ef-4a1c-ad09-022ecf24c078" descr="E735BFA2-E636-453E-9549-6B835E217A98"/>
          <p:cNvPicPr>
            <a:picLocks noChangeAspect="1" noChangeArrowheads="1"/>
          </p:cNvPicPr>
          <p:nvPr/>
        </p:nvPicPr>
        <p:blipFill>
          <a:blip r:embed="rId13" cstate="print"/>
          <a:srcRect l="15878" t="59858" r="20904"/>
          <a:stretch>
            <a:fillRect/>
          </a:stretch>
        </p:blipFill>
        <p:spPr bwMode="auto">
          <a:xfrm>
            <a:off x="1619672" y="6093296"/>
            <a:ext cx="707030" cy="2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229200"/>
            <a:ext cx="392870" cy="121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1" name="Obrázek 60" descr="taurid.jpg"/>
          <p:cNvPicPr>
            <a:picLocks noChangeAspect="1"/>
          </p:cNvPicPr>
          <p:nvPr/>
        </p:nvPicPr>
        <p:blipFill>
          <a:blip r:embed="rId15" cstate="print"/>
          <a:srcRect l="4914" t="20926"/>
          <a:stretch>
            <a:fillRect/>
          </a:stretch>
        </p:blipFill>
        <p:spPr>
          <a:xfrm>
            <a:off x="4499992" y="5301208"/>
            <a:ext cx="519376" cy="152120"/>
          </a:xfrm>
          <a:prstGeom prst="rect">
            <a:avLst/>
          </a:prstGeom>
        </p:spPr>
      </p:pic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16" cstate="print"/>
          <a:srcRect l="5747" t="15017" r="9613" b="10456"/>
          <a:stretch>
            <a:fillRect/>
          </a:stretch>
        </p:blipFill>
        <p:spPr bwMode="auto">
          <a:xfrm>
            <a:off x="2691688" y="5905239"/>
            <a:ext cx="304240" cy="2516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3" name="Obrázek 62" descr="LifeWeb Interactiv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6093296"/>
            <a:ext cx="671080" cy="16777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6093296"/>
            <a:ext cx="717120" cy="1018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5" name="Obrázek 64" descr="Logo FLEXICAT 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5661248"/>
            <a:ext cx="736302" cy="75786"/>
          </a:xfrm>
          <a:prstGeom prst="rect">
            <a:avLst/>
          </a:prstGeom>
          <a:noFill/>
        </p:spPr>
      </p:pic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807200" cy="1073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5229200"/>
            <a:ext cx="704642" cy="221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8" name="Obrázek 67" descr="acemcee_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528" y="5517232"/>
            <a:ext cx="927982" cy="16794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949280"/>
            <a:ext cx="542876" cy="2823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5805264"/>
            <a:ext cx="576064" cy="172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79664"/>
            <a:ext cx="720080" cy="292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28184" y="5949280"/>
            <a:ext cx="507500" cy="166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067944" y="6381328"/>
            <a:ext cx="791022" cy="1409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4" name="Obrázek 73" descr="Reengine logo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60032" y="4941168"/>
            <a:ext cx="668746" cy="139356"/>
          </a:xfrm>
          <a:prstGeom prst="rect">
            <a:avLst/>
          </a:prstGeom>
        </p:spPr>
      </p:pic>
      <p:pic>
        <p:nvPicPr>
          <p:cNvPr id="75" name="Picture 2" descr="logo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2F8FF"/>
              </a:clrFrom>
              <a:clrTo>
                <a:srgbClr val="F2F8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44408" y="5517232"/>
            <a:ext cx="461438" cy="154364"/>
          </a:xfrm>
          <a:prstGeom prst="rect">
            <a:avLst/>
          </a:prstGeom>
          <a:noFill/>
        </p:spPr>
      </p:pic>
      <p:pic>
        <p:nvPicPr>
          <p:cNvPr id="76" name="Picture 8" descr="http://b.vimeocdn.com/ps/130/144/1301441_3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8" y="4149080"/>
            <a:ext cx="720080" cy="648072"/>
          </a:xfrm>
          <a:prstGeom prst="rect">
            <a:avLst/>
          </a:prstGeom>
          <a:noFill/>
        </p:spPr>
      </p:pic>
      <p:pic>
        <p:nvPicPr>
          <p:cNvPr id="77" name="Picture 10" descr="http://www.safetica.cz/images/stories/presskit/Safetica_logotyp_300px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3080" y="4293097"/>
            <a:ext cx="1109288" cy="292112"/>
          </a:xfrm>
          <a:prstGeom prst="rect">
            <a:avLst/>
          </a:prstGeom>
          <a:noFill/>
        </p:spPr>
      </p:pic>
      <p:pic>
        <p:nvPicPr>
          <p:cNvPr id="78" name="Picture 12" descr="http://www.b2match.eu/futurematch2011/system/organisations/127/logos/original.png?129719928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47864" y="4393578"/>
            <a:ext cx="1368152" cy="180332"/>
          </a:xfrm>
          <a:prstGeom prst="rect">
            <a:avLst/>
          </a:prstGeom>
          <a:noFill/>
        </p:spPr>
      </p:pic>
      <p:pic>
        <p:nvPicPr>
          <p:cNvPr id="79" name="Picture 14" descr="http://www.ccb.cz/data/images_aqua_prehledy/ana-big_-_copy_n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0766" y="4221089"/>
            <a:ext cx="690700" cy="405340"/>
          </a:xfrm>
          <a:prstGeom prst="rect">
            <a:avLst/>
          </a:prstGeom>
          <a:noFill/>
        </p:spPr>
      </p:pic>
      <p:pic>
        <p:nvPicPr>
          <p:cNvPr id="80" name="Picture 16" descr="http://fnusa-icrc.preview-vivo.lundegaard.cz/Files/loga/enantis-sro/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92280" y="5877272"/>
            <a:ext cx="792088" cy="300482"/>
          </a:xfrm>
          <a:prstGeom prst="rect">
            <a:avLst/>
          </a:prstGeom>
          <a:noFill/>
        </p:spPr>
      </p:pic>
      <p:pic>
        <p:nvPicPr>
          <p:cNvPr id="81" name="Picture 18" descr="https://encrypted-tbn0.google.com/images?q=tbn:ANd9GcTj1rXLcnGuzUMwKGteLkgtqq0iLZAPWLoCHpjAp-InhZBFPxE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28184" y="4797152"/>
            <a:ext cx="1080120" cy="335858"/>
          </a:xfrm>
          <a:prstGeom prst="rect">
            <a:avLst/>
          </a:prstGeom>
          <a:noFill/>
        </p:spPr>
      </p:pic>
      <p:pic>
        <p:nvPicPr>
          <p:cNvPr id="82" name="Picture 20" descr="http://files.starcube.cz/200000942-a5ef5a6e8e/CUPtech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39752" y="5013176"/>
            <a:ext cx="736188" cy="254899"/>
          </a:xfrm>
          <a:prstGeom prst="rect">
            <a:avLst/>
          </a:prstGeom>
          <a:noFill/>
        </p:spPr>
      </p:pic>
      <p:pic>
        <p:nvPicPr>
          <p:cNvPr id="83" name="Picture 22" descr="NIXOR - český výrobce mechanického zabezpečení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47664" y="5445224"/>
            <a:ext cx="792088" cy="400933"/>
          </a:xfrm>
          <a:prstGeom prst="rect">
            <a:avLst/>
          </a:prstGeom>
          <a:noFill/>
        </p:spPr>
      </p:pic>
      <p:pic>
        <p:nvPicPr>
          <p:cNvPr id="84" name="Picture 26" descr="http://img.firmy.cz/logo/small/201202/2417/70/4f47c22f70818e88081c000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63888" y="4797152"/>
            <a:ext cx="504056" cy="504057"/>
          </a:xfrm>
          <a:prstGeom prst="rect">
            <a:avLst/>
          </a:prstGeom>
          <a:noFill/>
        </p:spPr>
      </p:pic>
      <p:pic>
        <p:nvPicPr>
          <p:cNvPr id="85" name="Picture 28" descr="http://www.eurexmedica.cz/img_zbozi/dodavatel/tn/imuna-phar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2120" y="5301208"/>
            <a:ext cx="864096" cy="200689"/>
          </a:xfrm>
          <a:prstGeom prst="rect">
            <a:avLst/>
          </a:prstGeom>
          <a:noFill/>
        </p:spPr>
      </p:pic>
      <p:pic>
        <p:nvPicPr>
          <p:cNvPr id="86" name="Picture 30" descr="https://encrypted-tbn0.google.com/images?q=tbn:ANd9GcQa5YDrEAOYiHDjnIPtNPJUtdbWJCE3e6OoPaWMv6Hxn2B9uu1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528" y="6093296"/>
            <a:ext cx="755576" cy="194437"/>
          </a:xfrm>
          <a:prstGeom prst="rect">
            <a:avLst/>
          </a:prstGeom>
          <a:noFill/>
        </p:spPr>
      </p:pic>
      <p:pic>
        <p:nvPicPr>
          <p:cNvPr id="87" name="Picture 32" descr="Celebrio softwar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5616" y="6525344"/>
            <a:ext cx="1224136" cy="124278"/>
          </a:xfrm>
          <a:prstGeom prst="rect">
            <a:avLst/>
          </a:prstGeom>
          <a:noFill/>
        </p:spPr>
      </p:pic>
      <p:pic>
        <p:nvPicPr>
          <p:cNvPr id="46" name="Picture 2" descr="http://www.kubikuladesign.cz/soubory/obrazky/webnode-logo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660232" y="6309320"/>
            <a:ext cx="1224136" cy="38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bdélník 48"/>
          <p:cNvSpPr/>
          <p:nvPr/>
        </p:nvSpPr>
        <p:spPr>
          <a:xfrm>
            <a:off x="3275856" y="1628800"/>
            <a:ext cx="23042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800" dirty="0" smtClean="0"/>
              <a:t>60</a:t>
            </a:r>
            <a:endParaRPr lang="cs-CZ" sz="13800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95512" cy="1682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1" name="Obrázek 50" descr="westcom.jpg"/>
          <p:cNvPicPr>
            <a:picLocks noChangeAspect="1"/>
          </p:cNvPicPr>
          <p:nvPr/>
        </p:nvPicPr>
        <p:blipFill>
          <a:blip r:embed="rId5" cstate="print"/>
          <a:srcRect l="645" t="4490"/>
          <a:stretch>
            <a:fillRect/>
          </a:stretch>
        </p:blipFill>
        <p:spPr>
          <a:xfrm>
            <a:off x="8100392" y="4797152"/>
            <a:ext cx="608480" cy="209936"/>
          </a:xfrm>
          <a:prstGeom prst="rect">
            <a:avLst/>
          </a:prstGeom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/>
          <a:srcRect l="11686" t="24013" r="14299" b="19567"/>
          <a:stretch>
            <a:fillRect/>
          </a:stretch>
        </p:blipFill>
        <p:spPr bwMode="auto">
          <a:xfrm>
            <a:off x="3347864" y="6381328"/>
            <a:ext cx="456360" cy="244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3" name="Obrázek 52" descr="GreeNov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6309320"/>
            <a:ext cx="792088" cy="196438"/>
          </a:xfrm>
          <a:prstGeom prst="rect">
            <a:avLst/>
          </a:prstGeom>
        </p:spPr>
      </p:pic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8" cstate="print"/>
          <a:srcRect t="26030" b="25498"/>
          <a:stretch>
            <a:fillRect/>
          </a:stretch>
        </p:blipFill>
        <p:spPr bwMode="auto">
          <a:xfrm>
            <a:off x="7850432" y="4284377"/>
            <a:ext cx="898032" cy="312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C:\Users\Jelenova\Desktop\Loga\logo-mi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661248"/>
            <a:ext cx="594606" cy="168868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888160" cy="28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6309320"/>
            <a:ext cx="215432" cy="2348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17232"/>
            <a:ext cx="428998" cy="1565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9" name="6d7323fe-12ef-4a1c-ad09-022ecf24c078" descr="E735BFA2-E636-453E-9549-6B835E217A98"/>
          <p:cNvPicPr>
            <a:picLocks noChangeAspect="1" noChangeArrowheads="1"/>
          </p:cNvPicPr>
          <p:nvPr/>
        </p:nvPicPr>
        <p:blipFill>
          <a:blip r:embed="rId13" cstate="print"/>
          <a:srcRect l="15878" t="59858" r="20904"/>
          <a:stretch>
            <a:fillRect/>
          </a:stretch>
        </p:blipFill>
        <p:spPr bwMode="auto">
          <a:xfrm>
            <a:off x="1619672" y="6093296"/>
            <a:ext cx="707030" cy="2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229200"/>
            <a:ext cx="392870" cy="121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1" name="Obrázek 60" descr="taurid.jpg"/>
          <p:cNvPicPr>
            <a:picLocks noChangeAspect="1"/>
          </p:cNvPicPr>
          <p:nvPr/>
        </p:nvPicPr>
        <p:blipFill>
          <a:blip r:embed="rId15" cstate="print"/>
          <a:srcRect l="4914" t="20926"/>
          <a:stretch>
            <a:fillRect/>
          </a:stretch>
        </p:blipFill>
        <p:spPr>
          <a:xfrm>
            <a:off x="4499992" y="5301208"/>
            <a:ext cx="519376" cy="152120"/>
          </a:xfrm>
          <a:prstGeom prst="rect">
            <a:avLst/>
          </a:prstGeom>
        </p:spPr>
      </p:pic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16" cstate="print"/>
          <a:srcRect l="5747" t="15017" r="9613" b="10456"/>
          <a:stretch>
            <a:fillRect/>
          </a:stretch>
        </p:blipFill>
        <p:spPr bwMode="auto">
          <a:xfrm>
            <a:off x="2691688" y="5905239"/>
            <a:ext cx="304240" cy="2516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3" name="Obrázek 62" descr="LifeWeb Interactiv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6093296"/>
            <a:ext cx="671080" cy="16777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6093296"/>
            <a:ext cx="717120" cy="1018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5" name="Obrázek 64" descr="Logo FLEXICAT 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5661248"/>
            <a:ext cx="736302" cy="75786"/>
          </a:xfrm>
          <a:prstGeom prst="rect">
            <a:avLst/>
          </a:prstGeom>
          <a:noFill/>
        </p:spPr>
      </p:pic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807200" cy="1073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5229200"/>
            <a:ext cx="704642" cy="221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8" name="Obrázek 67" descr="acemcee_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528" y="5517232"/>
            <a:ext cx="927982" cy="16794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949280"/>
            <a:ext cx="542876" cy="2823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5805264"/>
            <a:ext cx="576064" cy="172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79664"/>
            <a:ext cx="720080" cy="292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28184" y="5949280"/>
            <a:ext cx="507500" cy="166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067944" y="6381328"/>
            <a:ext cx="791022" cy="1409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4" name="Obrázek 73" descr="Reengine logo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60032" y="4941168"/>
            <a:ext cx="668746" cy="139356"/>
          </a:xfrm>
          <a:prstGeom prst="rect">
            <a:avLst/>
          </a:prstGeom>
        </p:spPr>
      </p:pic>
      <p:pic>
        <p:nvPicPr>
          <p:cNvPr id="75" name="Picture 2" descr="logo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2F8FF"/>
              </a:clrFrom>
              <a:clrTo>
                <a:srgbClr val="F2F8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44408" y="5517232"/>
            <a:ext cx="461438" cy="154364"/>
          </a:xfrm>
          <a:prstGeom prst="rect">
            <a:avLst/>
          </a:prstGeom>
          <a:noFill/>
        </p:spPr>
      </p:pic>
      <p:pic>
        <p:nvPicPr>
          <p:cNvPr id="76" name="Picture 8" descr="http://b.vimeocdn.com/ps/130/144/1301441_3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8" y="4149080"/>
            <a:ext cx="720080" cy="648072"/>
          </a:xfrm>
          <a:prstGeom prst="rect">
            <a:avLst/>
          </a:prstGeom>
          <a:noFill/>
        </p:spPr>
      </p:pic>
      <p:pic>
        <p:nvPicPr>
          <p:cNvPr id="77" name="Picture 10" descr="http://www.safetica.cz/images/stories/presskit/Safetica_logotyp_300px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3080" y="4293097"/>
            <a:ext cx="1109288" cy="292112"/>
          </a:xfrm>
          <a:prstGeom prst="rect">
            <a:avLst/>
          </a:prstGeom>
          <a:noFill/>
        </p:spPr>
      </p:pic>
      <p:pic>
        <p:nvPicPr>
          <p:cNvPr id="78" name="Picture 12" descr="http://www.b2match.eu/futurematch2011/system/organisations/127/logos/original.png?129719928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47864" y="4393578"/>
            <a:ext cx="1368152" cy="180332"/>
          </a:xfrm>
          <a:prstGeom prst="rect">
            <a:avLst/>
          </a:prstGeom>
          <a:noFill/>
        </p:spPr>
      </p:pic>
      <p:pic>
        <p:nvPicPr>
          <p:cNvPr id="79" name="Picture 14" descr="http://www.ccb.cz/data/images_aqua_prehledy/ana-big_-_copy_n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0766" y="4221089"/>
            <a:ext cx="690700" cy="405340"/>
          </a:xfrm>
          <a:prstGeom prst="rect">
            <a:avLst/>
          </a:prstGeom>
          <a:noFill/>
        </p:spPr>
      </p:pic>
      <p:pic>
        <p:nvPicPr>
          <p:cNvPr id="80" name="Picture 16" descr="http://fnusa-icrc.preview-vivo.lundegaard.cz/Files/loga/enantis-sro/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92280" y="5877272"/>
            <a:ext cx="792088" cy="300482"/>
          </a:xfrm>
          <a:prstGeom prst="rect">
            <a:avLst/>
          </a:prstGeom>
          <a:noFill/>
        </p:spPr>
      </p:pic>
      <p:pic>
        <p:nvPicPr>
          <p:cNvPr id="81" name="Picture 18" descr="https://encrypted-tbn0.google.com/images?q=tbn:ANd9GcTj1rXLcnGuzUMwKGteLkgtqq0iLZAPWLoCHpjAp-InhZBFPxE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28184" y="4797152"/>
            <a:ext cx="1080120" cy="335858"/>
          </a:xfrm>
          <a:prstGeom prst="rect">
            <a:avLst/>
          </a:prstGeom>
          <a:noFill/>
        </p:spPr>
      </p:pic>
      <p:pic>
        <p:nvPicPr>
          <p:cNvPr id="82" name="Picture 20" descr="http://files.starcube.cz/200000942-a5ef5a6e8e/CUPtech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39752" y="5013176"/>
            <a:ext cx="736188" cy="254899"/>
          </a:xfrm>
          <a:prstGeom prst="rect">
            <a:avLst/>
          </a:prstGeom>
          <a:noFill/>
        </p:spPr>
      </p:pic>
      <p:pic>
        <p:nvPicPr>
          <p:cNvPr id="83" name="Picture 22" descr="NIXOR - český výrobce mechanického zabezpečení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47664" y="5445224"/>
            <a:ext cx="792088" cy="400933"/>
          </a:xfrm>
          <a:prstGeom prst="rect">
            <a:avLst/>
          </a:prstGeom>
          <a:noFill/>
        </p:spPr>
      </p:pic>
      <p:pic>
        <p:nvPicPr>
          <p:cNvPr id="84" name="Picture 26" descr="http://img.firmy.cz/logo/small/201202/2417/70/4f47c22f70818e88081c000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63888" y="4797152"/>
            <a:ext cx="504056" cy="504057"/>
          </a:xfrm>
          <a:prstGeom prst="rect">
            <a:avLst/>
          </a:prstGeom>
          <a:noFill/>
        </p:spPr>
      </p:pic>
      <p:pic>
        <p:nvPicPr>
          <p:cNvPr id="85" name="Picture 28" descr="http://www.eurexmedica.cz/img_zbozi/dodavatel/tn/imuna-phar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2120" y="5301208"/>
            <a:ext cx="864096" cy="200689"/>
          </a:xfrm>
          <a:prstGeom prst="rect">
            <a:avLst/>
          </a:prstGeom>
          <a:noFill/>
        </p:spPr>
      </p:pic>
      <p:pic>
        <p:nvPicPr>
          <p:cNvPr id="86" name="Picture 30" descr="https://encrypted-tbn0.google.com/images?q=tbn:ANd9GcQa5YDrEAOYiHDjnIPtNPJUtdbWJCE3e6OoPaWMv6Hxn2B9uu1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528" y="6093296"/>
            <a:ext cx="755576" cy="194437"/>
          </a:xfrm>
          <a:prstGeom prst="rect">
            <a:avLst/>
          </a:prstGeom>
          <a:noFill/>
        </p:spPr>
      </p:pic>
      <p:pic>
        <p:nvPicPr>
          <p:cNvPr id="87" name="Picture 32" descr="Celebrio softwar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5616" y="6525344"/>
            <a:ext cx="1224136" cy="124278"/>
          </a:xfrm>
          <a:prstGeom prst="rect">
            <a:avLst/>
          </a:prstGeom>
          <a:noFill/>
        </p:spPr>
      </p:pic>
      <p:pic>
        <p:nvPicPr>
          <p:cNvPr id="41986" name="Picture 2" descr="http://www.kubikuladesign.cz/soubory/obrazky/webnode-logo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660232" y="6309320"/>
            <a:ext cx="1224136" cy="38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6337" cy="4766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95512" cy="1682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Obrázek 7" descr="westcom.jpg"/>
          <p:cNvPicPr>
            <a:picLocks noChangeAspect="1"/>
          </p:cNvPicPr>
          <p:nvPr/>
        </p:nvPicPr>
        <p:blipFill>
          <a:blip r:embed="rId5" cstate="print"/>
          <a:srcRect l="645" t="4490"/>
          <a:stretch>
            <a:fillRect/>
          </a:stretch>
        </p:blipFill>
        <p:spPr>
          <a:xfrm>
            <a:off x="8100392" y="4797152"/>
            <a:ext cx="608480" cy="2099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11686" t="24013" r="14299" b="19567"/>
          <a:stretch>
            <a:fillRect/>
          </a:stretch>
        </p:blipFill>
        <p:spPr bwMode="auto">
          <a:xfrm>
            <a:off x="3347864" y="6381328"/>
            <a:ext cx="456360" cy="24442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Obrázek 11" descr="GreeNov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6309320"/>
            <a:ext cx="792088" cy="196438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print"/>
          <a:srcRect t="26030" b="25498"/>
          <a:stretch>
            <a:fillRect/>
          </a:stretch>
        </p:blipFill>
        <p:spPr bwMode="auto">
          <a:xfrm>
            <a:off x="7850432" y="4284377"/>
            <a:ext cx="898032" cy="3121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Picture 2" descr="C:\Users\Jelenova\Desktop\Loga\logo-mi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661248"/>
            <a:ext cx="594606" cy="16886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941168"/>
            <a:ext cx="888160" cy="2854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6309320"/>
            <a:ext cx="215432" cy="2348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17232"/>
            <a:ext cx="428998" cy="1565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0" name="6d7323fe-12ef-4a1c-ad09-022ecf24c078" descr="E735BFA2-E636-453E-9549-6B835E217A98"/>
          <p:cNvPicPr>
            <a:picLocks noChangeAspect="1" noChangeArrowheads="1"/>
          </p:cNvPicPr>
          <p:nvPr/>
        </p:nvPicPr>
        <p:blipFill>
          <a:blip r:embed="rId13" cstate="print"/>
          <a:srcRect l="15878" t="59858" r="20904"/>
          <a:stretch>
            <a:fillRect/>
          </a:stretch>
        </p:blipFill>
        <p:spPr bwMode="auto">
          <a:xfrm>
            <a:off x="1619672" y="6093296"/>
            <a:ext cx="707030" cy="2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229200"/>
            <a:ext cx="392870" cy="1215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2" name="Obrázek 21" descr="taurid.jpg"/>
          <p:cNvPicPr>
            <a:picLocks noChangeAspect="1"/>
          </p:cNvPicPr>
          <p:nvPr/>
        </p:nvPicPr>
        <p:blipFill>
          <a:blip r:embed="rId15" cstate="print"/>
          <a:srcRect l="4914" t="20926"/>
          <a:stretch>
            <a:fillRect/>
          </a:stretch>
        </p:blipFill>
        <p:spPr>
          <a:xfrm>
            <a:off x="4499992" y="5301208"/>
            <a:ext cx="519376" cy="152120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6" cstate="print"/>
          <a:srcRect l="5747" t="15017" r="9613" b="10456"/>
          <a:stretch>
            <a:fillRect/>
          </a:stretch>
        </p:blipFill>
        <p:spPr bwMode="auto">
          <a:xfrm>
            <a:off x="2691688" y="5905239"/>
            <a:ext cx="304240" cy="2516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4" name="Obrázek 23" descr="LifeWeb Interactiv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6093296"/>
            <a:ext cx="671080" cy="16777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6093296"/>
            <a:ext cx="717120" cy="1018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6" name="Obrázek 25" descr="Logo FLEXICAT 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5661248"/>
            <a:ext cx="736302" cy="75786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5517232"/>
            <a:ext cx="807200" cy="1073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80312" y="5229200"/>
            <a:ext cx="704642" cy="2217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9" name="Obrázek 28" descr="acemcee_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528" y="5517232"/>
            <a:ext cx="927982" cy="16794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949280"/>
            <a:ext cx="542876" cy="2823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5805264"/>
            <a:ext cx="576064" cy="1725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279664"/>
            <a:ext cx="720080" cy="2928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28184" y="5949280"/>
            <a:ext cx="507500" cy="166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067944" y="6381328"/>
            <a:ext cx="791022" cy="1409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5" name="Obrázek 34" descr="Reengine logo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60032" y="4941168"/>
            <a:ext cx="668746" cy="139356"/>
          </a:xfrm>
          <a:prstGeom prst="rect">
            <a:avLst/>
          </a:prstGeom>
        </p:spPr>
      </p:pic>
      <p:pic>
        <p:nvPicPr>
          <p:cNvPr id="36" name="Picture 2" descr="logo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2F8FF"/>
              </a:clrFrom>
              <a:clrTo>
                <a:srgbClr val="F2F8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44408" y="5517232"/>
            <a:ext cx="461438" cy="154364"/>
          </a:xfrm>
          <a:prstGeom prst="rect">
            <a:avLst/>
          </a:prstGeom>
          <a:noFill/>
        </p:spPr>
      </p:pic>
      <p:pic>
        <p:nvPicPr>
          <p:cNvPr id="37" name="Picture 8" descr="http://b.vimeocdn.com/ps/130/144/1301441_3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8" y="4149080"/>
            <a:ext cx="720080" cy="648072"/>
          </a:xfrm>
          <a:prstGeom prst="rect">
            <a:avLst/>
          </a:prstGeom>
          <a:noFill/>
        </p:spPr>
      </p:pic>
      <p:pic>
        <p:nvPicPr>
          <p:cNvPr id="38" name="Picture 10" descr="http://www.safetica.cz/images/stories/presskit/Safetica_logotyp_300px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3080" y="4293097"/>
            <a:ext cx="1109288" cy="292112"/>
          </a:xfrm>
          <a:prstGeom prst="rect">
            <a:avLst/>
          </a:prstGeom>
          <a:noFill/>
        </p:spPr>
      </p:pic>
      <p:pic>
        <p:nvPicPr>
          <p:cNvPr id="39" name="Picture 12" descr="http://www.b2match.eu/futurematch2011/system/organisations/127/logos/original.png?1297199287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347864" y="4393578"/>
            <a:ext cx="1368152" cy="180332"/>
          </a:xfrm>
          <a:prstGeom prst="rect">
            <a:avLst/>
          </a:prstGeom>
          <a:noFill/>
        </p:spPr>
      </p:pic>
      <p:pic>
        <p:nvPicPr>
          <p:cNvPr id="40" name="Picture 14" descr="http://www.ccb.cz/data/images_aqua_prehledy/ana-big_-_copy_n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0766" y="4221089"/>
            <a:ext cx="690700" cy="405340"/>
          </a:xfrm>
          <a:prstGeom prst="rect">
            <a:avLst/>
          </a:prstGeom>
          <a:noFill/>
        </p:spPr>
      </p:pic>
      <p:pic>
        <p:nvPicPr>
          <p:cNvPr id="41" name="Picture 16" descr="http://fnusa-icrc.preview-vivo.lundegaard.cz/Files/loga/enantis-sro/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092280" y="5877272"/>
            <a:ext cx="792088" cy="300482"/>
          </a:xfrm>
          <a:prstGeom prst="rect">
            <a:avLst/>
          </a:prstGeom>
          <a:noFill/>
        </p:spPr>
      </p:pic>
      <p:pic>
        <p:nvPicPr>
          <p:cNvPr id="42" name="Picture 18" descr="https://encrypted-tbn0.google.com/images?q=tbn:ANd9GcTj1rXLcnGuzUMwKGteLkgtqq0iLZAPWLoCHpjAp-InhZBFPxEw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228184" y="4797152"/>
            <a:ext cx="1080120" cy="335858"/>
          </a:xfrm>
          <a:prstGeom prst="rect">
            <a:avLst/>
          </a:prstGeom>
          <a:noFill/>
        </p:spPr>
      </p:pic>
      <p:pic>
        <p:nvPicPr>
          <p:cNvPr id="43" name="Picture 20" descr="http://files.starcube.cz/200000942-a5ef5a6e8e/CUPtech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39752" y="5013176"/>
            <a:ext cx="736188" cy="254899"/>
          </a:xfrm>
          <a:prstGeom prst="rect">
            <a:avLst/>
          </a:prstGeom>
          <a:noFill/>
        </p:spPr>
      </p:pic>
      <p:pic>
        <p:nvPicPr>
          <p:cNvPr id="44" name="Picture 22" descr="NIXOR - český výrobce mechanického zabezpečení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47664" y="5445224"/>
            <a:ext cx="792088" cy="400933"/>
          </a:xfrm>
          <a:prstGeom prst="rect">
            <a:avLst/>
          </a:prstGeom>
          <a:noFill/>
        </p:spPr>
      </p:pic>
      <p:pic>
        <p:nvPicPr>
          <p:cNvPr id="45" name="Picture 26" descr="http://img.firmy.cz/logo/small/201202/2417/70/4f47c22f70818e88081c0000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63888" y="4797152"/>
            <a:ext cx="504056" cy="504057"/>
          </a:xfrm>
          <a:prstGeom prst="rect">
            <a:avLst/>
          </a:prstGeom>
          <a:noFill/>
        </p:spPr>
      </p:pic>
      <p:pic>
        <p:nvPicPr>
          <p:cNvPr id="46" name="Picture 28" descr="http://www.eurexmedica.cz/img_zbozi/dodavatel/tn/imuna-pharm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52120" y="5301208"/>
            <a:ext cx="864096" cy="200689"/>
          </a:xfrm>
          <a:prstGeom prst="rect">
            <a:avLst/>
          </a:prstGeom>
          <a:noFill/>
        </p:spPr>
      </p:pic>
      <p:pic>
        <p:nvPicPr>
          <p:cNvPr id="47" name="Picture 30" descr="https://encrypted-tbn0.google.com/images?q=tbn:ANd9GcQa5YDrEAOYiHDjnIPtNPJUtdbWJCE3e6OoPaWMv6Hxn2B9uu1f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528" y="6093296"/>
            <a:ext cx="755576" cy="194437"/>
          </a:xfrm>
          <a:prstGeom prst="rect">
            <a:avLst/>
          </a:prstGeom>
          <a:noFill/>
        </p:spPr>
      </p:pic>
      <p:pic>
        <p:nvPicPr>
          <p:cNvPr id="48" name="Picture 32" descr="Celebrio softwar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5616" y="6525344"/>
            <a:ext cx="1224136" cy="124278"/>
          </a:xfrm>
          <a:prstGeom prst="rect">
            <a:avLst/>
          </a:prstGeom>
          <a:noFill/>
        </p:spPr>
      </p:pic>
      <p:sp>
        <p:nvSpPr>
          <p:cNvPr id="50" name="TextovéPole 49"/>
          <p:cNvSpPr txBox="1"/>
          <p:nvPr/>
        </p:nvSpPr>
        <p:spPr>
          <a:xfrm>
            <a:off x="539552" y="1628800"/>
            <a:ext cx="79928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dirty="0" smtClean="0"/>
              <a:t>420.000.000</a:t>
            </a:r>
            <a:endParaRPr lang="cs-CZ" sz="11500" dirty="0"/>
          </a:p>
        </p:txBody>
      </p:sp>
      <p:pic>
        <p:nvPicPr>
          <p:cNvPr id="51" name="Picture 2" descr="http://www.kubikuladesign.cz/soubory/obrazky/webnode-logo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660232" y="6309320"/>
            <a:ext cx="1224136" cy="38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Anivers SC"/>
        <a:ea typeface=""/>
        <a:cs typeface=""/>
      </a:majorFont>
      <a:minorFont>
        <a:latin typeface="Constant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ivers" pitchFamily="50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ivers" pitchFamily="50" charset="-18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307</Words>
  <Application>Microsoft Office PowerPoint</Application>
  <PresentationFormat>Předvádění na obrazovce (4:3)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sady Office</vt:lpstr>
      <vt:lpstr>2_Vlastní návrh</vt:lpstr>
      <vt:lpstr>Image</vt:lpstr>
      <vt:lpstr>JIC | Innovation Park</vt:lpstr>
      <vt:lpstr>Snímek 2</vt:lpstr>
      <vt:lpstr>Jihomoravský kraj</vt:lpstr>
      <vt:lpstr>Snímek 4</vt:lpstr>
      <vt:lpstr>Snímek 5</vt:lpstr>
      <vt:lpstr>Snímek 6</vt:lpstr>
      <vt:lpstr>Snímek 7</vt:lpstr>
      <vt:lpstr>Snímek 8</vt:lpstr>
      <vt:lpstr>Snímek 9</vt:lpstr>
      <vt:lpstr>2010 - 2012</vt:lpstr>
      <vt:lpstr>váš business</vt:lpstr>
      <vt:lpstr>váš business</vt:lpstr>
      <vt:lpstr>váš business</vt:lpstr>
      <vt:lpstr>váš business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Kariéra: Podnikatel</dc:title>
  <dc:creator>Adam Hazdra | JIC</dc:creator>
  <cp:lastModifiedBy>Miloš Sochor</cp:lastModifiedBy>
  <cp:revision>99</cp:revision>
  <dcterms:created xsi:type="dcterms:W3CDTF">2011-11-07T07:10:54Z</dcterms:created>
  <dcterms:modified xsi:type="dcterms:W3CDTF">2012-04-18T12:03:16Z</dcterms:modified>
</cp:coreProperties>
</file>