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EAFDEB-8A3B-4D5E-A711-EFFEF880B5FE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27548-F69E-4645-9B33-67E70F9FC5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EAFDEB-8A3B-4D5E-A711-EFFEF880B5FE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27548-F69E-4645-9B33-67E70F9FC5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EAFDEB-8A3B-4D5E-A711-EFFEF880B5FE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27548-F69E-4645-9B33-67E70F9FC5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EAFDEB-8A3B-4D5E-A711-EFFEF880B5FE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27548-F69E-4645-9B33-67E70F9FC5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EAFDEB-8A3B-4D5E-A711-EFFEF880B5FE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27548-F69E-4645-9B33-67E70F9FC5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EAFDEB-8A3B-4D5E-A711-EFFEF880B5FE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27548-F69E-4645-9B33-67E70F9FC5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EAFDEB-8A3B-4D5E-A711-EFFEF880B5FE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27548-F69E-4645-9B33-67E70F9FC5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EAFDEB-8A3B-4D5E-A711-EFFEF880B5FE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27548-F69E-4645-9B33-67E70F9FC5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EAFDEB-8A3B-4D5E-A711-EFFEF880B5FE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27548-F69E-4645-9B33-67E70F9FC5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EAFDEB-8A3B-4D5E-A711-EFFEF880B5FE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27548-F69E-4645-9B33-67E70F9FC5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AEAFDEB-8A3B-4D5E-A711-EFFEF880B5FE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0527548-F69E-4645-9B33-67E70F9FC5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AEAFDEB-8A3B-4D5E-A711-EFFEF880B5FE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0527548-F69E-4645-9B33-67E70F9FC5B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Marxismus a jeho varianty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Vladan </a:t>
            </a:r>
            <a:r>
              <a:rPr lang="cs-CZ" dirty="0" err="1" smtClean="0"/>
              <a:t>Hodulák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Kritická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Frankfurtská škola</a:t>
            </a:r>
          </a:p>
          <a:p>
            <a:r>
              <a:rPr lang="cs-CZ" dirty="0" smtClean="0"/>
              <a:t>Soustředí se téměř zcela na nadstavbu, především roli médií a komunikace</a:t>
            </a:r>
          </a:p>
          <a:p>
            <a:r>
              <a:rPr lang="cs-CZ" dirty="0" smtClean="0"/>
              <a:t>Neexistence objektivního poznání</a:t>
            </a:r>
          </a:p>
          <a:p>
            <a:r>
              <a:rPr lang="cs-CZ" dirty="0" err="1" smtClean="0"/>
              <a:t>Habermas</a:t>
            </a:r>
            <a:r>
              <a:rPr lang="cs-CZ" dirty="0" smtClean="0"/>
              <a:t> – emancipace skrze radikální demokracii</a:t>
            </a:r>
          </a:p>
          <a:p>
            <a:r>
              <a:rPr lang="cs-CZ" dirty="0" err="1" smtClean="0"/>
              <a:t>Linklater</a:t>
            </a:r>
            <a:r>
              <a:rPr lang="cs-CZ" dirty="0" smtClean="0"/>
              <a:t> – rozšíření radikální demokracie na mezinárodní rovinu, překonání umělých hranic národních států, nadnárodní politická komunita</a:t>
            </a:r>
          </a:p>
          <a:p>
            <a:r>
              <a:rPr lang="cs-CZ" dirty="0" smtClean="0"/>
              <a:t>Kritická bezpečnostní studia</a:t>
            </a:r>
          </a:p>
          <a:p>
            <a:r>
              <a:rPr lang="cs-CZ" dirty="0" smtClean="0"/>
              <a:t>Umělá hranice mezi soukromou (ekonomickou) a veřejnou (politickou) sférou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Marxismus dnes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Justin </a:t>
            </a:r>
            <a:r>
              <a:rPr lang="cs-CZ" dirty="0" err="1" smtClean="0"/>
              <a:t>Rosenberg</a:t>
            </a:r>
            <a:endParaRPr lang="cs-CZ" dirty="0" smtClean="0"/>
          </a:p>
          <a:p>
            <a:pPr lvl="1"/>
            <a:r>
              <a:rPr lang="cs-CZ" dirty="0" smtClean="0"/>
              <a:t>Podoba mezinárodních vztahů je historicky proměnlivá a závislá na sociálních, především výrobních vztazích</a:t>
            </a:r>
          </a:p>
          <a:p>
            <a:r>
              <a:rPr lang="cs-CZ" dirty="0" err="1" smtClean="0"/>
              <a:t>Benno</a:t>
            </a:r>
            <a:r>
              <a:rPr lang="cs-CZ" dirty="0" smtClean="0"/>
              <a:t> </a:t>
            </a:r>
            <a:r>
              <a:rPr lang="cs-CZ" dirty="0" err="1" smtClean="0"/>
              <a:t>Teschke</a:t>
            </a:r>
            <a:endParaRPr lang="cs-CZ" dirty="0" smtClean="0"/>
          </a:p>
          <a:p>
            <a:pPr lvl="1"/>
            <a:r>
              <a:rPr lang="cs-CZ" dirty="0" smtClean="0"/>
              <a:t>Charakter mezinárodního systému určen vlastnickými vztahy ve výrobním procesu při reprodukci společnosti</a:t>
            </a:r>
          </a:p>
          <a:p>
            <a:pPr lvl="1"/>
            <a:r>
              <a:rPr lang="cs-CZ" dirty="0" smtClean="0"/>
              <a:t>Reinterpretace Vestfálské smlouvy (1648)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Karel Marx (1818-1883)</a:t>
            </a:r>
          </a:p>
          <a:p>
            <a:r>
              <a:rPr lang="cs-CZ" dirty="0" smtClean="0"/>
              <a:t>Navazuje na</a:t>
            </a:r>
          </a:p>
          <a:p>
            <a:pPr lvl="1"/>
            <a:r>
              <a:rPr lang="cs-CZ" dirty="0" smtClean="0"/>
              <a:t>Klasická politická ekonomie</a:t>
            </a:r>
          </a:p>
          <a:p>
            <a:pPr lvl="1"/>
            <a:r>
              <a:rPr lang="cs-CZ" dirty="0" err="1" smtClean="0"/>
              <a:t>Hegelova</a:t>
            </a:r>
            <a:r>
              <a:rPr lang="cs-CZ" dirty="0" smtClean="0"/>
              <a:t> dialektika</a:t>
            </a:r>
          </a:p>
          <a:p>
            <a:pPr lvl="1"/>
            <a:r>
              <a:rPr lang="cs-CZ" dirty="0" smtClean="0"/>
              <a:t>Francouzský utopický socialismus</a:t>
            </a:r>
          </a:p>
          <a:p>
            <a:r>
              <a:rPr lang="cs-CZ" dirty="0" smtClean="0"/>
              <a:t>Přístup</a:t>
            </a:r>
          </a:p>
          <a:p>
            <a:pPr lvl="1"/>
            <a:r>
              <a:rPr lang="cs-CZ" dirty="0" smtClean="0"/>
              <a:t>Společnost je potřeba studovat v její totalitě</a:t>
            </a:r>
          </a:p>
          <a:p>
            <a:pPr lvl="1"/>
            <a:r>
              <a:rPr lang="cs-CZ" dirty="0" smtClean="0"/>
              <a:t>Mezinárodní vztahy jsou jedním z typů sociálních vztahů a jsou jimi silně ovlivněny (až determinovány)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Historický materialismus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Společnost potřebuje zajistit podmínky pro svou reprodukci. Lidé jsou „společenský druh zvířete“. Reprodukci zajišťují kolektivně na základě </a:t>
            </a:r>
            <a:r>
              <a:rPr lang="cs-CZ" b="1" dirty="0" smtClean="0"/>
              <a:t>sociálních vztahů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Základna</a:t>
            </a:r>
          </a:p>
          <a:p>
            <a:pPr lvl="1"/>
            <a:r>
              <a:rPr lang="cs-CZ" dirty="0" smtClean="0"/>
              <a:t>Výrobní síly×výrobní vztahy</a:t>
            </a:r>
          </a:p>
          <a:p>
            <a:r>
              <a:rPr lang="cs-CZ" dirty="0" smtClean="0"/>
              <a:t>Nadstavba</a:t>
            </a:r>
          </a:p>
          <a:p>
            <a:pPr lvl="1"/>
            <a:r>
              <a:rPr lang="cs-CZ" dirty="0" smtClean="0"/>
              <a:t>Kultura, společenské, politické, náboženské instituce</a:t>
            </a:r>
          </a:p>
          <a:p>
            <a:r>
              <a:rPr lang="cs-CZ" dirty="0" smtClean="0"/>
              <a:t>Výrobní způsob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Kapitalismus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Specifický výrobní způsob s příslušnou nadstavbou</a:t>
            </a:r>
          </a:p>
          <a:p>
            <a:r>
              <a:rPr lang="cs-CZ" dirty="0" smtClean="0"/>
              <a:t>Výrobní vztahy</a:t>
            </a:r>
          </a:p>
          <a:p>
            <a:pPr lvl="1"/>
            <a:r>
              <a:rPr lang="cs-CZ" dirty="0" smtClean="0"/>
              <a:t>Kapitalisté vlastní výrobní prostředky, kontrolují výrobu, soutěží mezi sebou při akumulaci kapitálu</a:t>
            </a:r>
          </a:p>
          <a:p>
            <a:pPr lvl="1"/>
            <a:r>
              <a:rPr lang="cs-CZ" dirty="0" err="1" smtClean="0"/>
              <a:t>Komodifikace</a:t>
            </a:r>
            <a:r>
              <a:rPr lang="cs-CZ" dirty="0" smtClean="0"/>
              <a:t> sociálních vztahů, včetně práce</a:t>
            </a:r>
          </a:p>
          <a:p>
            <a:r>
              <a:rPr lang="cs-CZ" dirty="0" smtClean="0"/>
              <a:t>Vnitřní rozpory systému</a:t>
            </a:r>
          </a:p>
          <a:p>
            <a:pPr lvl="1"/>
            <a:r>
              <a:rPr lang="cs-CZ" dirty="0" smtClean="0"/>
              <a:t>Kapitalisté si přivlastňují nadhodnotu ve formě zisku, usilují o co nejnižší mzdy</a:t>
            </a:r>
          </a:p>
          <a:p>
            <a:pPr lvl="1"/>
            <a:r>
              <a:rPr lang="cs-CZ" dirty="0" smtClean="0"/>
              <a:t>Krize z nadvýroby– tlak na snižování mezd vede k neschopnosti prodat produkci na trhu</a:t>
            </a:r>
          </a:p>
          <a:p>
            <a:r>
              <a:rPr lang="cs-CZ" dirty="0" smtClean="0"/>
              <a:t>Globalizace jako typický znak kapitalismu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Normativní aspekt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Vykořisťování</a:t>
            </a:r>
          </a:p>
          <a:p>
            <a:r>
              <a:rPr lang="cs-CZ" dirty="0" smtClean="0"/>
              <a:t>Odcizení</a:t>
            </a:r>
          </a:p>
          <a:p>
            <a:r>
              <a:rPr lang="cs-CZ" dirty="0" smtClean="0"/>
              <a:t>Emancipace</a:t>
            </a:r>
          </a:p>
          <a:p>
            <a:r>
              <a:rPr lang="cs-CZ" dirty="0" smtClean="0"/>
              <a:t>Třídní boj</a:t>
            </a:r>
          </a:p>
          <a:p>
            <a:pPr lvl="1"/>
            <a:r>
              <a:rPr lang="cs-CZ" dirty="0" smtClean="0"/>
              <a:t>Stát jako nástroj vykořisťovatelské třídy</a:t>
            </a:r>
          </a:p>
          <a:p>
            <a:r>
              <a:rPr lang="cs-CZ" dirty="0" smtClean="0"/>
              <a:t>Revoluce</a:t>
            </a:r>
          </a:p>
          <a:p>
            <a:r>
              <a:rPr lang="cs-CZ" dirty="0" smtClean="0"/>
              <a:t>Kapitalismus bude nahrazen beztřídní společností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Předpovědi se nenaplnily</a:t>
            </a:r>
          </a:p>
          <a:p>
            <a:r>
              <a:rPr lang="cs-CZ" dirty="0" smtClean="0"/>
              <a:t>Praktické pokusy o implementaci teorie skončily neúspěchem</a:t>
            </a:r>
          </a:p>
          <a:p>
            <a:r>
              <a:rPr lang="cs-CZ" dirty="0" smtClean="0"/>
              <a:t>Problematická teorie pracovní hodnoty (transformační problém)</a:t>
            </a:r>
          </a:p>
          <a:p>
            <a:r>
              <a:rPr lang="cs-CZ" dirty="0" smtClean="0"/>
              <a:t>Nedostatečné vymezení vztahu mezi agentem a strukturou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Imperialismus a škola závislosti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Reakce na vývoj konce 19. a začátku 20. stol.</a:t>
            </a:r>
          </a:p>
          <a:p>
            <a:r>
              <a:rPr lang="cs-CZ" dirty="0" smtClean="0"/>
              <a:t>Lenin – Imperialismus jako nejvyšší stádium kapitalismu</a:t>
            </a:r>
          </a:p>
          <a:p>
            <a:pPr lvl="1"/>
            <a:r>
              <a:rPr lang="cs-CZ" dirty="0" smtClean="0"/>
              <a:t>Monopolní kapitalismus</a:t>
            </a:r>
          </a:p>
          <a:p>
            <a:pPr lvl="1"/>
            <a:r>
              <a:rPr lang="cs-CZ" dirty="0" smtClean="0"/>
              <a:t>Jádro a periferie</a:t>
            </a:r>
          </a:p>
          <a:p>
            <a:pPr lvl="1"/>
            <a:r>
              <a:rPr lang="cs-CZ" dirty="0" smtClean="0"/>
              <a:t>Zájmy dělníků v centru×na periferii</a:t>
            </a:r>
          </a:p>
          <a:p>
            <a:r>
              <a:rPr lang="cs-CZ" dirty="0" smtClean="0"/>
              <a:t>Škola závislosti (60-80. léta)</a:t>
            </a:r>
          </a:p>
          <a:p>
            <a:pPr lvl="1"/>
            <a:r>
              <a:rPr lang="cs-CZ" dirty="0" smtClean="0"/>
              <a:t>Latinská Amerika (</a:t>
            </a:r>
            <a:r>
              <a:rPr lang="cs-CZ" dirty="0" err="1" smtClean="0"/>
              <a:t>Prebisch</a:t>
            </a:r>
            <a:r>
              <a:rPr lang="cs-CZ" dirty="0" smtClean="0"/>
              <a:t>, </a:t>
            </a:r>
            <a:r>
              <a:rPr lang="cs-CZ" dirty="0" err="1" smtClean="0"/>
              <a:t>Cardoso</a:t>
            </a:r>
            <a:r>
              <a:rPr lang="cs-CZ" dirty="0" smtClean="0"/>
              <a:t>, Frank)</a:t>
            </a:r>
          </a:p>
          <a:p>
            <a:pPr lvl="1"/>
            <a:r>
              <a:rPr lang="cs-CZ" dirty="0" smtClean="0"/>
              <a:t>Vykořisťování rozvojových zemí vyspělými</a:t>
            </a:r>
          </a:p>
          <a:p>
            <a:pPr lvl="1"/>
            <a:r>
              <a:rPr lang="cs-CZ" dirty="0" smtClean="0"/>
              <a:t>Směnné relace</a:t>
            </a:r>
          </a:p>
          <a:p>
            <a:pPr lvl="1"/>
            <a:r>
              <a:rPr lang="cs-CZ" dirty="0" smtClean="0"/>
              <a:t>Růst nerovnosti v mezinárodním prostředí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světových systémů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 smtClean="0"/>
              <a:t>Immanuel</a:t>
            </a:r>
            <a:r>
              <a:rPr lang="cs-CZ" dirty="0" smtClean="0"/>
              <a:t> </a:t>
            </a:r>
            <a:r>
              <a:rPr lang="cs-CZ" dirty="0" err="1" smtClean="0"/>
              <a:t>Wallerstein</a:t>
            </a:r>
            <a:endParaRPr lang="cs-CZ" dirty="0" smtClean="0"/>
          </a:p>
          <a:p>
            <a:r>
              <a:rPr lang="cs-CZ" dirty="0" smtClean="0"/>
              <a:t>Světový systém jako analytická úroveň (říše×ekonomika)</a:t>
            </a:r>
          </a:p>
          <a:p>
            <a:r>
              <a:rPr lang="cs-CZ" dirty="0" smtClean="0"/>
              <a:t>Prostorová dimenze</a:t>
            </a:r>
          </a:p>
          <a:p>
            <a:pPr lvl="1"/>
            <a:r>
              <a:rPr lang="cs-CZ" dirty="0" smtClean="0"/>
              <a:t>Jádro, periferie, </a:t>
            </a:r>
            <a:r>
              <a:rPr lang="cs-CZ" dirty="0" err="1" smtClean="0"/>
              <a:t>semiperiferie</a:t>
            </a:r>
            <a:endParaRPr lang="cs-CZ" dirty="0" smtClean="0"/>
          </a:p>
          <a:p>
            <a:r>
              <a:rPr lang="cs-CZ" dirty="0" smtClean="0"/>
              <a:t>Časová dimenze</a:t>
            </a:r>
          </a:p>
          <a:p>
            <a:pPr lvl="1"/>
            <a:r>
              <a:rPr lang="cs-CZ" dirty="0" smtClean="0"/>
              <a:t>Cykly, trendy, rozpory a krize</a:t>
            </a:r>
          </a:p>
          <a:p>
            <a:r>
              <a:rPr lang="cs-CZ" dirty="0" smtClean="0"/>
              <a:t>Zdroje stability</a:t>
            </a:r>
          </a:p>
          <a:p>
            <a:pPr lvl="1"/>
            <a:r>
              <a:rPr lang="cs-CZ" dirty="0" smtClean="0"/>
              <a:t>Systém států, </a:t>
            </a:r>
            <a:r>
              <a:rPr lang="cs-CZ" dirty="0" err="1" smtClean="0"/>
              <a:t>geokultura</a:t>
            </a:r>
            <a:endParaRPr lang="cs-CZ" dirty="0" smtClean="0"/>
          </a:p>
          <a:p>
            <a:r>
              <a:rPr lang="cs-CZ" dirty="0" smtClean="0"/>
              <a:t>Zdroje krize</a:t>
            </a:r>
          </a:p>
          <a:p>
            <a:pPr lvl="1"/>
            <a:r>
              <a:rPr lang="cs-CZ" dirty="0" smtClean="0"/>
              <a:t>Ekonomický, politický, </a:t>
            </a:r>
            <a:r>
              <a:rPr lang="cs-CZ" dirty="0" err="1" smtClean="0"/>
              <a:t>geokulturní</a:t>
            </a:r>
            <a:endParaRPr lang="cs-CZ" dirty="0" smtClean="0"/>
          </a:p>
          <a:p>
            <a:r>
              <a:rPr lang="cs-CZ" dirty="0" smtClean="0"/>
              <a:t>Možnosti změny systému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Gramscianismus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Antonio </a:t>
            </a:r>
            <a:r>
              <a:rPr lang="cs-CZ" dirty="0" err="1" smtClean="0"/>
              <a:t>Gramsci</a:t>
            </a:r>
            <a:endParaRPr lang="cs-CZ" dirty="0" smtClean="0"/>
          </a:p>
          <a:p>
            <a:pPr lvl="1"/>
            <a:r>
              <a:rPr lang="cs-CZ" dirty="0" smtClean="0"/>
              <a:t>Reakce na vývoj po WWI</a:t>
            </a:r>
          </a:p>
          <a:p>
            <a:pPr lvl="1"/>
            <a:r>
              <a:rPr lang="cs-CZ" dirty="0" smtClean="0"/>
              <a:t>Poznání je historicky a prakticky podmíněné</a:t>
            </a:r>
          </a:p>
          <a:p>
            <a:pPr lvl="1"/>
            <a:r>
              <a:rPr lang="cs-CZ" dirty="0" smtClean="0"/>
              <a:t>Koncept kulturní hegemonie (větší role nadstavby)</a:t>
            </a:r>
          </a:p>
          <a:p>
            <a:pPr lvl="1"/>
            <a:r>
              <a:rPr lang="cs-CZ" dirty="0" smtClean="0"/>
              <a:t>Potřeba </a:t>
            </a:r>
            <a:r>
              <a:rPr lang="cs-CZ" dirty="0" err="1" smtClean="0"/>
              <a:t>protihegemonického</a:t>
            </a:r>
            <a:r>
              <a:rPr lang="cs-CZ" dirty="0" smtClean="0"/>
              <a:t> působení</a:t>
            </a:r>
          </a:p>
          <a:p>
            <a:r>
              <a:rPr lang="cs-CZ" dirty="0" smtClean="0"/>
              <a:t>Robert </a:t>
            </a:r>
            <a:r>
              <a:rPr lang="cs-CZ" dirty="0" err="1" smtClean="0"/>
              <a:t>Cox</a:t>
            </a:r>
            <a:endParaRPr lang="cs-CZ" dirty="0" smtClean="0"/>
          </a:p>
          <a:p>
            <a:pPr lvl="1"/>
            <a:r>
              <a:rPr lang="cs-CZ" dirty="0" smtClean="0"/>
              <a:t>Přenesení </a:t>
            </a:r>
            <a:r>
              <a:rPr lang="cs-CZ" dirty="0" err="1" smtClean="0"/>
              <a:t>Gramsciho</a:t>
            </a:r>
            <a:r>
              <a:rPr lang="cs-CZ" dirty="0" smtClean="0"/>
              <a:t> myšlenek do MV</a:t>
            </a:r>
          </a:p>
          <a:p>
            <a:pPr lvl="1"/>
            <a:r>
              <a:rPr lang="cs-CZ" dirty="0" smtClean="0"/>
              <a:t>„Teorie je vždy pro někoho a za nějakým účelem.“</a:t>
            </a:r>
          </a:p>
          <a:p>
            <a:pPr lvl="1"/>
            <a:r>
              <a:rPr lang="cs-CZ" dirty="0" smtClean="0"/>
              <a:t>Problém řešící×kritické teorie</a:t>
            </a:r>
          </a:p>
          <a:p>
            <a:pPr lvl="1"/>
            <a:r>
              <a:rPr lang="cs-CZ" dirty="0" smtClean="0"/>
              <a:t>Hegemonie jako způsob správy mezinárodního systému (neoliberalismus)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115</TotalTime>
  <Words>453</Words>
  <Application>Microsoft Office PowerPoint</Application>
  <PresentationFormat>Předvádění na obrazovce (4:3)</PresentationFormat>
  <Paragraphs>88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Metro</vt:lpstr>
      <vt:lpstr>Marxismus a jeho varianty</vt:lpstr>
      <vt:lpstr>Vymezení</vt:lpstr>
      <vt:lpstr>Historický materialismus</vt:lpstr>
      <vt:lpstr>Kapitalismus</vt:lpstr>
      <vt:lpstr>Normativní aspekt</vt:lpstr>
      <vt:lpstr>Problémy</vt:lpstr>
      <vt:lpstr>Imperialismus a škola závislosti</vt:lpstr>
      <vt:lpstr>Teorie světových systémů</vt:lpstr>
      <vt:lpstr>Gramscianismus</vt:lpstr>
      <vt:lpstr>Kritická teorie</vt:lpstr>
      <vt:lpstr>Marxismus dnes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Marxismus a jeho varianty</dc:title>
  <dc:creator>Tunoch</dc:creator>
  <cp:lastModifiedBy>Tunoch</cp:lastModifiedBy>
  <cp:revision>35</cp:revision>
  <dcterms:created xsi:type="dcterms:W3CDTF">2012-04-10T09:13:57Z</dcterms:created>
  <dcterms:modified xsi:type="dcterms:W3CDTF">2012-05-09T15:54:21Z</dcterms:modified>
</cp:coreProperties>
</file>