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5" r:id="rId1"/>
  </p:sldMasterIdLst>
  <p:notesMasterIdLst>
    <p:notesMasterId r:id="rId30"/>
  </p:notesMasterIdLst>
  <p:handoutMasterIdLst>
    <p:handoutMasterId r:id="rId31"/>
  </p:handoutMasterIdLst>
  <p:sldIdLst>
    <p:sldId id="308" r:id="rId2"/>
    <p:sldId id="370" r:id="rId3"/>
    <p:sldId id="398" r:id="rId4"/>
    <p:sldId id="371" r:id="rId5"/>
    <p:sldId id="400" r:id="rId6"/>
    <p:sldId id="374" r:id="rId7"/>
    <p:sldId id="375" r:id="rId8"/>
    <p:sldId id="376" r:id="rId9"/>
    <p:sldId id="377" r:id="rId10"/>
    <p:sldId id="383" r:id="rId11"/>
    <p:sldId id="391" r:id="rId12"/>
    <p:sldId id="403" r:id="rId13"/>
    <p:sldId id="379" r:id="rId14"/>
    <p:sldId id="401" r:id="rId15"/>
    <p:sldId id="380" r:id="rId16"/>
    <p:sldId id="382" r:id="rId17"/>
    <p:sldId id="381" r:id="rId18"/>
    <p:sldId id="397" r:id="rId19"/>
    <p:sldId id="399" r:id="rId20"/>
    <p:sldId id="384" r:id="rId21"/>
    <p:sldId id="389" r:id="rId22"/>
    <p:sldId id="385" r:id="rId23"/>
    <p:sldId id="390" r:id="rId24"/>
    <p:sldId id="395" r:id="rId25"/>
    <p:sldId id="386" r:id="rId26"/>
    <p:sldId id="388" r:id="rId27"/>
    <p:sldId id="387" r:id="rId28"/>
    <p:sldId id="394" r:id="rId29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9135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0FE013-77E1-4C1A-BF02-4F6281639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87A446-96A3-4683-9887-D335698DD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0F42E-0BC2-4259-867A-F569509845E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5638C-4591-4493-9DC5-B587E950C6C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8D261-281E-4575-9324-913F2F65230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1AC7F-6F9D-4666-8071-0678753AE73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65BF3-7F37-473C-8C82-345B6E7385F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B35999-D48B-4DD5-9209-17EAD0840E9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D3D34-F04B-431F-8B0D-7870190454A2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13171-AA38-4A14-BECE-F7869918588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19731-53F8-4404-8F87-BB070B05C36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0C5E2-2ABA-4ECE-B393-EBC5ABA7040A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7F2F9-5ECF-4319-BE0B-A010171D975E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745C5-56B1-4EA0-BE3E-59345BF5F5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71CD0-B775-461E-AE82-485B9344D53D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223CC-F1EC-4AC7-AB6D-3791720E4CE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9BD8C-B355-4257-842E-5119C98B883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EB4F6-2807-4831-BCF8-482D27C08F59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23B-1C16-4E94-8600-6A16005953CC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F8490-E36C-4659-90E5-7C72EC0E83EF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A606C-6DEF-4708-9ADC-1A1D63BF21B3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494BE-562A-4D7D-9A6F-5A9A34A0680B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E2862-3085-4633-B181-707DC7CE2D62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3A51C-59C2-43CF-A06C-BB8F7D82A55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2E2B8-A045-45FD-8991-4961D449805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2FB66-24C8-41B3-8224-D1F73675C31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587DF-DDC0-46E0-888D-2DF49E6BA00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D9E39-7990-456F-A443-50319932A2D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DD880-7ACB-46D0-833F-571C7AE7752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FA654-47BB-489A-A4AB-1D1AB3F668C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05EA7CD-D4A8-4E87-852D-B1C7066C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86B9-E038-42AA-89F0-1EC8E9AC9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8FFA-3157-4049-AC65-7143F5E9C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3128D-42F5-407D-AEDD-955E9EF9A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1312C2-2594-4B91-80E3-52A2F6BCD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616AA1-4CED-43E7-B6D8-9F5A96434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1863C5-E833-414E-8F92-9A8967C1B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A696-B655-453F-BA7A-88CAF419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BDCAEF5-F2EE-4201-B491-0743AD071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003FE-563B-44EC-AE92-AAF14D27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EAAECB0-486A-474B-8454-33B04CE25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CCBE28-EE8C-4C06-8A63-4B6281A77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2" r:id="rId1"/>
    <p:sldLayoutId id="2147485678" r:id="rId2"/>
    <p:sldLayoutId id="2147485683" r:id="rId3"/>
    <p:sldLayoutId id="2147485684" r:id="rId4"/>
    <p:sldLayoutId id="2147485685" r:id="rId5"/>
    <p:sldLayoutId id="2147485679" r:id="rId6"/>
    <p:sldLayoutId id="2147485686" r:id="rId7"/>
    <p:sldLayoutId id="2147485680" r:id="rId8"/>
    <p:sldLayoutId id="2147485687" r:id="rId9"/>
    <p:sldLayoutId id="2147485681" r:id="rId10"/>
    <p:sldLayoutId id="2147485688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.bbk.ac.uk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229600" cy="857250"/>
          </a:xfrm>
        </p:spPr>
        <p:txBody>
          <a:bodyPr/>
          <a:lstStyle/>
          <a:p>
            <a:pPr algn="ctr" eaLnBrk="1" hangingPunct="1"/>
            <a:r>
              <a:rPr lang="en-GB" sz="3200" b="1" smtClean="0"/>
              <a:t> </a:t>
            </a:r>
            <a:br>
              <a:rPr lang="en-GB" sz="3200" b="1" smtClean="0"/>
            </a:br>
            <a:r>
              <a:rPr lang="en-US" sz="800" b="1" smtClean="0"/>
              <a:t>.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b="1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43063"/>
            <a:ext cx="8229600" cy="2857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Evaluating the contribution of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interpretative phenomenological analysis to health psychology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GB" sz="2800" dirty="0" smtClean="0"/>
              <a:t>Jonathan A Smith</a:t>
            </a:r>
            <a:endParaRPr lang="en-GB" sz="2800" i="1" dirty="0" smtClean="0"/>
          </a:p>
          <a:p>
            <a:pPr eaLnBrk="1" hangingPunct="1">
              <a:buFont typeface="Wingdings" pitchFamily="2" charset="2"/>
              <a:buNone/>
            </a:pPr>
            <a:endParaRPr lang="en-GB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GB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000" b="1" dirty="0" smtClean="0"/>
              <a:t>				        		</a:t>
            </a:r>
            <a:r>
              <a:rPr lang="en-GB" sz="2400" b="1" dirty="0" smtClean="0"/>
              <a:t>           </a:t>
            </a:r>
            <a:r>
              <a:rPr lang="en-GB" sz="2400" dirty="0" smtClean="0"/>
              <a:t>Brno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F8E76AA-62E0-4878-9CF4-242352EAEB3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357188"/>
            <a:ext cx="8153400" cy="862012"/>
          </a:xfrm>
        </p:spPr>
        <p:txBody>
          <a:bodyPr/>
          <a:lstStyle/>
          <a:p>
            <a:r>
              <a:rPr lang="en-GB" smtClean="0"/>
              <a:t>Quality &amp; qualitative research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643063"/>
            <a:ext cx="8766175" cy="39290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What type of criteria?</a:t>
            </a:r>
          </a:p>
          <a:p>
            <a:pPr>
              <a:spcBef>
                <a:spcPct val="0"/>
              </a:spcBef>
            </a:pPr>
            <a:r>
              <a:rPr lang="en-GB" smtClean="0"/>
              <a:t>Do different methods need different criteria?</a:t>
            </a:r>
          </a:p>
          <a:p>
            <a:pPr>
              <a:spcBef>
                <a:spcPct val="0"/>
              </a:spcBef>
            </a:pPr>
            <a:r>
              <a:rPr lang="en-GB" smtClean="0"/>
              <a:t>When judge validity?</a:t>
            </a:r>
          </a:p>
          <a:p>
            <a:pPr>
              <a:spcBef>
                <a:spcPct val="0"/>
              </a:spcBef>
            </a:pPr>
            <a:r>
              <a:rPr lang="en-GB" smtClean="0"/>
              <a:t>Who does the judging?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My view</a:t>
            </a:r>
          </a:p>
          <a:p>
            <a:pPr>
              <a:spcBef>
                <a:spcPct val="0"/>
              </a:spcBef>
            </a:pPr>
            <a:r>
              <a:rPr lang="en-GB" smtClean="0"/>
              <a:t>Important to judge quality of work</a:t>
            </a:r>
          </a:p>
          <a:p>
            <a:pPr>
              <a:spcBef>
                <a:spcPct val="0"/>
              </a:spcBef>
            </a:pPr>
            <a:r>
              <a:rPr lang="en-GB" smtClean="0"/>
              <a:t>General principles operationalizing for specific methods</a:t>
            </a:r>
          </a:p>
          <a:p>
            <a:pPr>
              <a:spcBef>
                <a:spcPct val="0"/>
              </a:spcBef>
            </a:pPr>
            <a:r>
              <a:rPr lang="en-GB" smtClean="0"/>
              <a:t>However explicit, always requires judgement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B49411B-69BD-488D-9CE2-035FD405D0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Assessing quality of IPA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 smtClean="0"/>
              <a:t>Primary task to judge quality of published papers</a:t>
            </a:r>
          </a:p>
          <a:p>
            <a:r>
              <a:rPr lang="en-GB" smtClean="0"/>
              <a:t>Research already done, can’t be undone</a:t>
            </a:r>
          </a:p>
          <a:p>
            <a:r>
              <a:rPr lang="en-GB" smtClean="0"/>
              <a:t>But also some inference about research process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6E3CF56-D1BB-4B41-B5E4-5D4746F9B21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357188"/>
            <a:ext cx="8153400" cy="862012"/>
          </a:xfrm>
        </p:spPr>
        <p:txBody>
          <a:bodyPr/>
          <a:lstStyle/>
          <a:p>
            <a:r>
              <a:rPr lang="en-GB" smtClean="0"/>
              <a:t>The assessment 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42938" y="1428750"/>
            <a:ext cx="8153400" cy="40433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Developed criteria to assess quality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With another IPA researcher, Virginia Eatough</a:t>
            </a:r>
          </a:p>
          <a:p>
            <a:pPr>
              <a:spcBef>
                <a:spcPct val="0"/>
              </a:spcBef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Tested against 4 batches of 8-10 papers each time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Iterative development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Close agreement at end</a:t>
            </a:r>
          </a:p>
          <a:p>
            <a:pPr>
              <a:spcBef>
                <a:spcPct val="0"/>
              </a:spcBef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Three categories: 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Unacceptable    Acceptable    Good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584FE97-771C-420A-B6D3-52AD3D44BF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8153400" cy="990600"/>
          </a:xfrm>
        </p:spPr>
        <p:txBody>
          <a:bodyPr/>
          <a:lstStyle/>
          <a:p>
            <a:r>
              <a:rPr lang="en-US" b="1" smtClean="0"/>
              <a:t>U</a:t>
            </a:r>
            <a:r>
              <a:rPr lang="en-US" smtClean="0"/>
              <a:t>n</a:t>
            </a:r>
            <a:r>
              <a:rPr lang="en-GB" smtClean="0"/>
              <a:t>acceptable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714500"/>
            <a:ext cx="8358187" cy="42148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Not consistent with principles of IPA  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Lacks detail of method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Poor evidence base- this is usually the problem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Large no descriptive themes from large no participants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Analysis is crude, lacks nuance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Insufficient extracts from participants to support themes 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Each with short summary &amp; 1or 2 extract without interp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No explanation how prevalence determined</a:t>
            </a:r>
          </a:p>
          <a:p>
            <a:pPr>
              <a:spcBef>
                <a:spcPct val="0"/>
              </a:spcBef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Not trustworthy</a:t>
            </a:r>
          </a:p>
          <a:p>
            <a:pPr>
              <a:buFont typeface="Wingdings" pitchFamily="2" charset="2"/>
              <a:buNone/>
            </a:pPr>
            <a:r>
              <a:rPr lang="en-GB" sz="2000" b="1" smtClean="0"/>
              <a:t> </a:t>
            </a:r>
            <a:endParaRPr lang="en-GB" sz="2400" b="1" smtClean="0"/>
          </a:p>
          <a:p>
            <a:pPr>
              <a:buFont typeface="Wingdings" pitchFamily="2" charset="2"/>
              <a:buNone/>
            </a:pPr>
            <a:endParaRPr lang="en-US" sz="1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C7B9661-5367-4AFB-AD10-C4FCC344E8C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428625"/>
            <a:ext cx="8153400" cy="790575"/>
          </a:xfrm>
        </p:spPr>
        <p:txBody>
          <a:bodyPr/>
          <a:lstStyle/>
          <a:p>
            <a:r>
              <a:rPr lang="en-GB" b="1" smtClean="0"/>
              <a:t>A</a:t>
            </a:r>
            <a:r>
              <a:rPr lang="en-GB" smtClean="0"/>
              <a:t>cceptable</a:t>
            </a:r>
            <a:r>
              <a:rPr lang="en-GB" b="1" smtClean="0"/>
              <a:t>  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8572500" cy="4329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Consistent with IPA theory;  Transparency of method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Coherent, plausible analysis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Sufficient sampling from corpus for each theme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Ideal: prevalence, representativeness, variability</a:t>
            </a:r>
          </a:p>
          <a:p>
            <a:pPr>
              <a:spcBef>
                <a:spcPct val="0"/>
              </a:spcBef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Safe: always by extracts from half corpus per theme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Borderline: enough data to show variability </a:t>
            </a:r>
          </a:p>
          <a:p>
            <a:pPr>
              <a:spcBef>
                <a:spcPct val="0"/>
              </a:spcBef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Trade: prevalence, strength of data, interpret’n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Partial: enough quality for some themes or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AC3AF7-5F85-4A97-9F89-3DF9563835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b="1" smtClean="0"/>
              <a:t>G</a:t>
            </a:r>
            <a:r>
              <a:rPr lang="en-GB" smtClean="0"/>
              <a:t>ood 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714500"/>
            <a:ext cx="8501063" cy="44529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Must clearly meet all the criteria for acceptable</a:t>
            </a:r>
            <a:r>
              <a:rPr lang="en-GB" sz="2800" b="1" smtClean="0"/>
              <a:t> 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Corpus well sampled: clearly satisfies prevalence, representativeness, variability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Offers something extra, point to </a:t>
            </a:r>
            <a:r>
              <a:rPr lang="en-US" sz="2800" smtClean="0"/>
              <a:t>degree of excellence: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Well focused, learned in depth about specific thing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Strong data or interpretation or integration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Reader engaged and finds it enlightening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Actually usually find it has all of these!</a:t>
            </a:r>
          </a:p>
          <a:p>
            <a:pPr>
              <a:spcBef>
                <a:spcPct val="0"/>
              </a:spcBef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Could recommend to novice as a good exemplar of IPA</a:t>
            </a: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9842D3F-05B7-4ADB-AE41-658A7007DB4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The quality of IPA work</a:t>
            </a: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571625"/>
            <a:ext cx="8643938" cy="42148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b="1" smtClean="0"/>
              <a:t>G</a:t>
            </a:r>
            <a:r>
              <a:rPr lang="en-GB" smtClean="0"/>
              <a:t>ood                     15	30%</a:t>
            </a:r>
          </a:p>
          <a:p>
            <a:pPr>
              <a:spcBef>
                <a:spcPct val="0"/>
              </a:spcBef>
            </a:pPr>
            <a:r>
              <a:rPr lang="en-GB" b="1" smtClean="0"/>
              <a:t>A</a:t>
            </a:r>
            <a:r>
              <a:rPr lang="en-GB" smtClean="0"/>
              <a:t>cceptable             26	50</a:t>
            </a:r>
          </a:p>
          <a:p>
            <a:pPr>
              <a:spcBef>
                <a:spcPct val="0"/>
              </a:spcBef>
            </a:pPr>
            <a:r>
              <a:rPr lang="en-GB" b="1" smtClean="0"/>
              <a:t>U</a:t>
            </a:r>
            <a:r>
              <a:rPr lang="en-GB" smtClean="0"/>
              <a:t>nacceptable         10	20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Interpretation/explanation?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Within the acceptable:</a:t>
            </a:r>
          </a:p>
          <a:p>
            <a:pPr>
              <a:spcBef>
                <a:spcPct val="0"/>
              </a:spcBef>
            </a:pPr>
            <a:r>
              <a:rPr lang="en-GB" b="1" smtClean="0"/>
              <a:t>A</a:t>
            </a:r>
            <a:r>
              <a:rPr lang="en-GB" smtClean="0"/>
              <a:t>cceptable (safe)  	    16</a:t>
            </a:r>
          </a:p>
          <a:p>
            <a:pPr>
              <a:spcBef>
                <a:spcPct val="0"/>
              </a:spcBef>
            </a:pPr>
            <a:r>
              <a:rPr lang="en-GB" b="1" smtClean="0"/>
              <a:t>A</a:t>
            </a:r>
            <a:r>
              <a:rPr lang="en-GB" smtClean="0"/>
              <a:t>cceptable (borderline)</a:t>
            </a:r>
            <a:r>
              <a:rPr lang="en-GB" b="1" smtClean="0"/>
              <a:t>  </a:t>
            </a:r>
            <a:r>
              <a:rPr lang="en-GB" smtClean="0"/>
              <a:t>10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5900C50-B851-492E-9F5C-A8EFC9DE55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Quality by area</a:t>
            </a:r>
            <a:endParaRPr 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428875" y="1857375"/>
          <a:ext cx="428628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960"/>
                <a:gridCol w="683320"/>
                <a:gridCol w="683320"/>
                <a:gridCol w="869681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Neurology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Heart disease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Cancer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Dermatology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Arthritis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Urinary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26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31CB26-CF2B-4CD7-A860-7FB95FE38DF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500063"/>
            <a:ext cx="8153400" cy="719137"/>
          </a:xfrm>
        </p:spPr>
        <p:txBody>
          <a:bodyPr/>
          <a:lstStyle/>
          <a:p>
            <a:r>
              <a:rPr lang="en-GB" smtClean="0"/>
              <a:t>Examples of </a:t>
            </a:r>
            <a:r>
              <a:rPr lang="en-GB" b="1" smtClean="0"/>
              <a:t>U</a:t>
            </a:r>
            <a:r>
              <a:rPr lang="en-GB" smtClean="0"/>
              <a:t>nacceptable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9719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Experience of cancer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21 participants,14 themes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Each theme has short summary and 1 extract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No indication of prevalence or representativeness</a:t>
            </a:r>
            <a:endParaRPr lang="en-US" sz="2800" smtClean="0"/>
          </a:p>
          <a:p>
            <a:pPr>
              <a:spcBef>
                <a:spcPct val="0"/>
              </a:spcBef>
            </a:pPr>
            <a:endParaRPr lang="en-US" sz="2800" smtClean="0"/>
          </a:p>
          <a:p>
            <a:pPr>
              <a:spcBef>
                <a:spcPct val="0"/>
              </a:spcBef>
            </a:pPr>
            <a:r>
              <a:rPr lang="en-US" sz="2800" smtClean="0"/>
              <a:t>Dealing with arthritis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7 participants ,10 themes 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Each theme has short summary and 1 or 2 extracts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No indication of prevalence or representativeness</a:t>
            </a:r>
          </a:p>
          <a:p>
            <a:pPr>
              <a:spcBef>
                <a:spcPct val="0"/>
              </a:spcBef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Not trustworthy</a:t>
            </a: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BFB78E-2475-4E6E-889F-F5E302CB721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The </a:t>
            </a:r>
            <a:r>
              <a:rPr lang="en-GB" b="1" smtClean="0"/>
              <a:t>G</a:t>
            </a:r>
            <a:r>
              <a:rPr lang="en-GB" smtClean="0"/>
              <a:t>ood</a:t>
            </a: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714500"/>
            <a:ext cx="8337550" cy="43815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15 papers graded as good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smtClean="0"/>
          </a:p>
          <a:p>
            <a:pPr>
              <a:spcBef>
                <a:spcPct val="0"/>
              </a:spcBef>
            </a:pPr>
            <a:r>
              <a:rPr lang="en-US" sz="2800" smtClean="0"/>
              <a:t>11 in three high ranking heath psychology journals: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 </a:t>
            </a:r>
            <a:r>
              <a:rPr lang="en-GB" sz="2800" i="1" smtClean="0"/>
              <a:t>Psychology &amp; Health</a:t>
            </a:r>
            <a:r>
              <a:rPr lang="en-US" sz="2800" i="1" smtClean="0"/>
              <a:t>, Brit Journal of Health Psychology, Journal of Health Psychology</a:t>
            </a:r>
          </a:p>
          <a:p>
            <a:pPr>
              <a:spcBef>
                <a:spcPct val="0"/>
              </a:spcBef>
            </a:pPr>
            <a:endParaRPr lang="en-GB" sz="2800" i="1" smtClean="0"/>
          </a:p>
          <a:p>
            <a:pPr>
              <a:spcBef>
                <a:spcPct val="0"/>
              </a:spcBef>
            </a:pPr>
            <a:r>
              <a:rPr lang="en-GB" sz="2800" smtClean="0"/>
              <a:t>Show examples of </a:t>
            </a:r>
            <a:r>
              <a:rPr lang="en-GB" sz="2800" smtClean="0">
                <a:solidFill>
                  <a:srgbClr val="00B0F0"/>
                </a:solidFill>
              </a:rPr>
              <a:t>three</a:t>
            </a:r>
            <a:r>
              <a:rPr lang="en-GB" sz="2800" smtClean="0"/>
              <a:t> good papers</a:t>
            </a:r>
            <a:endParaRPr lang="en-US" sz="280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2800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8B5C05-FAEE-4CCA-899B-EEDAC15E87F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Literature search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643063"/>
            <a:ext cx="8337550" cy="44529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mtClean="0"/>
              <a:t>Databases and search terms</a:t>
            </a:r>
          </a:p>
          <a:p>
            <a:pPr>
              <a:spcBef>
                <a:spcPts val="600"/>
              </a:spcBef>
            </a:pPr>
            <a:r>
              <a:rPr lang="en-GB" smtClean="0"/>
              <a:t>1996-2008</a:t>
            </a:r>
          </a:p>
          <a:p>
            <a:pPr>
              <a:spcBef>
                <a:spcPts val="600"/>
              </a:spcBef>
            </a:pPr>
            <a:r>
              <a:rPr lang="en-GB" smtClean="0"/>
              <a:t>Start unspecified:1st one- Smith(1996) </a:t>
            </a:r>
            <a:r>
              <a:rPr lang="en-GB" i="1" smtClean="0"/>
              <a:t>Psych&amp; Health</a:t>
            </a:r>
          </a:p>
          <a:p>
            <a:pPr>
              <a:spcBef>
                <a:spcPts val="600"/>
              </a:spcBef>
            </a:pPr>
            <a:endParaRPr lang="en-GB" smtClean="0"/>
          </a:p>
          <a:p>
            <a:pPr>
              <a:spcBef>
                <a:spcPts val="600"/>
              </a:spcBef>
            </a:pPr>
            <a:r>
              <a:rPr lang="en-GB" smtClean="0"/>
              <a:t>Rationale for search: high bar, refereed, trends</a:t>
            </a:r>
          </a:p>
          <a:p>
            <a:pPr>
              <a:spcBef>
                <a:spcPts val="600"/>
              </a:spcBef>
            </a:pPr>
            <a:r>
              <a:rPr lang="en-GB" smtClean="0"/>
              <a:t>Reminder: tip of the iceberg </a:t>
            </a:r>
          </a:p>
          <a:p>
            <a:pPr>
              <a:spcBef>
                <a:spcPts val="600"/>
              </a:spcBef>
            </a:pPr>
            <a:r>
              <a:rPr lang="en-GB" smtClean="0"/>
              <a:t>Hard copies obtained</a:t>
            </a:r>
          </a:p>
          <a:p>
            <a:pPr>
              <a:spcBef>
                <a:spcPts val="600"/>
              </a:spcBef>
            </a:pPr>
            <a:r>
              <a:rPr lang="en-GB" smtClean="0"/>
              <a:t>Papers not reporting empirical studies removed- few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ADB6C32-D61D-4924-86F7-AAD62068C5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85750"/>
            <a:ext cx="8153400" cy="933450"/>
          </a:xfrm>
        </p:spPr>
        <p:txBody>
          <a:bodyPr/>
          <a:lstStyle/>
          <a:p>
            <a:r>
              <a:rPr lang="en-GB" sz="3600" smtClean="0"/>
              <a:t/>
            </a:r>
            <a:br>
              <a:rPr lang="en-GB" sz="3600" smtClean="0"/>
            </a:br>
            <a:r>
              <a:rPr lang="en-GB" sz="3200" smtClean="0">
                <a:solidFill>
                  <a:srgbClr val="00B0F0"/>
                </a:solidFill>
              </a:rPr>
              <a:t>1. </a:t>
            </a:r>
            <a:r>
              <a:rPr lang="en-GB" sz="3200" smtClean="0"/>
              <a:t>Impact of CFS on identity</a:t>
            </a:r>
            <a:br>
              <a:rPr lang="en-GB" sz="3200" smtClean="0"/>
            </a:br>
            <a:r>
              <a:rPr lang="en-GB" sz="3200" smtClean="0"/>
              <a:t>Dickson et al. (2008) </a:t>
            </a:r>
            <a:r>
              <a:rPr lang="en-GB" sz="3200" i="1" smtClean="0"/>
              <a:t>Psychology &amp; Health</a:t>
            </a:r>
            <a:r>
              <a:rPr lang="en-GB" smtClean="0"/>
              <a:t/>
            </a:r>
            <a:br>
              <a:rPr lang="en-GB" smtClean="0"/>
            </a:b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643063"/>
            <a:ext cx="8501063" cy="40719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Interviews with 14 people with CFS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Research question well framed, method described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Explicit criteria for inclusion of theme- in half the cases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Each theme illustrated with data from many cases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Important/interesting themes: 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Identity crisis: agency and embodiment 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Scepticism and the self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Acceptance, adjustment and coping</a:t>
            </a:r>
          </a:p>
          <a:p>
            <a:pPr>
              <a:spcBef>
                <a:spcPct val="0"/>
              </a:spcBef>
            </a:pPr>
            <a:endParaRPr lang="en-GB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529AED-DD01-4CE2-846A-22881389DD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428625"/>
            <a:ext cx="8153400" cy="790575"/>
          </a:xfrm>
        </p:spPr>
        <p:txBody>
          <a:bodyPr/>
          <a:lstStyle/>
          <a:p>
            <a:r>
              <a:rPr lang="en-US" sz="3200" smtClean="0"/>
              <a:t>“Identity crisis: agency and embodiment”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571625"/>
            <a:ext cx="8643938" cy="44958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GB" sz="2800" dirty="0" smtClean="0"/>
              <a:t>Sustained, interpretative, insightful account of diminished self &amp; loss of agency with very strong data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GB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“I could have been robbed by a 5 year old child &amp; I would have been too fatigued to do anything about it”(B)</a:t>
            </a:r>
          </a:p>
          <a:p>
            <a:pPr>
              <a:spcBef>
                <a:spcPct val="0"/>
              </a:spcBef>
              <a:defRPr/>
            </a:pPr>
            <a:endParaRPr lang="en-GB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“CFS is a dictator. It dictates my everyday life. It determines what I can and cannot do” (Anne)</a:t>
            </a:r>
          </a:p>
          <a:p>
            <a:pPr>
              <a:spcBef>
                <a:spcPct val="0"/>
              </a:spcBef>
              <a:defRPr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“It was like a deathtrap. There was no life going on anymore”  (Scott)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748272-30DD-4544-8214-819BD4A6FCA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715375" cy="919163"/>
          </a:xfrm>
        </p:spPr>
        <p:txBody>
          <a:bodyPr/>
          <a:lstStyle/>
          <a:p>
            <a:r>
              <a:rPr lang="en-GB" sz="3200" smtClean="0">
                <a:solidFill>
                  <a:srgbClr val="00B0F0"/>
                </a:solidFill>
              </a:rPr>
              <a:t>2. </a:t>
            </a:r>
            <a:r>
              <a:rPr lang="en-GB" sz="3200" smtClean="0"/>
              <a:t>Technology in heart disease </a:t>
            </a:r>
            <a:br>
              <a:rPr lang="en-GB" sz="3200" smtClean="0"/>
            </a:br>
            <a:r>
              <a:rPr lang="en-GB" sz="3200" smtClean="0"/>
              <a:t>Chapman et al. (2007) </a:t>
            </a:r>
            <a:r>
              <a:rPr lang="en-GB" sz="3200" i="1" smtClean="0"/>
              <a:t>Amer J of Critical Care</a:t>
            </a:r>
            <a:endParaRPr lang="en-US" sz="3200" i="1" smtClean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643063"/>
            <a:ext cx="8786812" cy="44529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6 patients: ventricular assist device (VAD) for failing heart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Can be internal or external to the body 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Presents vivid sustained analysis of patient reactions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All themes well evidenced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Important/interesting themes: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Shock on realizing dependence on machine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Adjustment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Need to trust the machine</a:t>
            </a:r>
          </a:p>
          <a:p>
            <a:pPr>
              <a:spcBef>
                <a:spcPct val="0"/>
              </a:spcBef>
            </a:pPr>
            <a:endParaRPr lang="en-GB" sz="1400" smtClean="0"/>
          </a:p>
          <a:p>
            <a:endParaRPr lang="en-GB" sz="1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24DE85-256B-46EE-B997-AEB0DE6E01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z="3200" smtClean="0"/>
              <a:t>Complexity of relationship with VAD</a:t>
            </a:r>
            <a:endParaRPr lang="en-US" sz="3200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643063"/>
            <a:ext cx="8143875" cy="450056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GB" sz="2800" dirty="0" smtClean="0"/>
              <a:t>Difficult with:</a:t>
            </a:r>
          </a:p>
          <a:p>
            <a:pPr>
              <a:spcBef>
                <a:spcPct val="0"/>
              </a:spcBef>
              <a:defRPr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“If that alarmed you’d have to change it. To think that that thing is keeping me alive is alarming”. (2)</a:t>
            </a:r>
          </a:p>
          <a:p>
            <a:pPr>
              <a:spcBef>
                <a:spcPct val="0"/>
              </a:spcBef>
              <a:defRPr/>
            </a:pPr>
            <a:r>
              <a:rPr lang="en-GB" sz="2800" dirty="0" smtClean="0"/>
              <a:t>Precariousness, emotional symbiosis</a:t>
            </a:r>
          </a:p>
          <a:p>
            <a:pPr>
              <a:spcBef>
                <a:spcPct val="0"/>
              </a:spcBef>
              <a:defRPr/>
            </a:pPr>
            <a:endParaRPr lang="en-GB" sz="2800" dirty="0" smtClean="0"/>
          </a:p>
          <a:p>
            <a:pPr>
              <a:spcBef>
                <a:spcPct val="0"/>
              </a:spcBef>
              <a:defRPr/>
            </a:pPr>
            <a:r>
              <a:rPr lang="en-GB" sz="2800" dirty="0" smtClean="0"/>
              <a:t>Difficult without: </a:t>
            </a:r>
          </a:p>
          <a:p>
            <a:pPr>
              <a:spcBef>
                <a:spcPct val="0"/>
              </a:spcBef>
              <a:defRPr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“I was lying in bed &amp; it was really quiet &amp; I was scared to move away from people. I used to walk down the corridor &amp; there was no ticking &amp; I felt alone &amp; I was scared”. (1)</a:t>
            </a:r>
          </a:p>
          <a:p>
            <a:pPr>
              <a:spcBef>
                <a:spcPct val="0"/>
              </a:spcBef>
              <a:defRPr/>
            </a:pPr>
            <a:r>
              <a:rPr lang="en-GB" sz="2800" dirty="0" smtClean="0"/>
              <a:t>Initial problems, became attached, now misses it (3P)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GB" sz="2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2800" dirty="0" smtClean="0"/>
              <a:t>      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8F7E531-7FEE-429A-BC16-840491B534A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153400" cy="933450"/>
          </a:xfrm>
        </p:spPr>
        <p:txBody>
          <a:bodyPr/>
          <a:lstStyle/>
          <a:p>
            <a:r>
              <a:rPr lang="en-US" sz="3200" smtClean="0">
                <a:solidFill>
                  <a:srgbClr val="00B0F0"/>
                </a:solidFill>
              </a:rPr>
              <a:t>3. </a:t>
            </a:r>
            <a:r>
              <a:rPr lang="en-US" sz="3200" smtClean="0"/>
              <a:t>Ex-footballers &amp; arthritis: making sense of loss</a:t>
            </a:r>
            <a:br>
              <a:rPr lang="en-US" sz="3200" smtClean="0"/>
            </a:br>
            <a:r>
              <a:rPr lang="en-US" sz="3200" smtClean="0"/>
              <a:t>Turner et al (2002) </a:t>
            </a:r>
            <a:r>
              <a:rPr lang="en-US" sz="3200" i="1" smtClean="0"/>
              <a:t>Journal of Health Psychology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714500"/>
            <a:ext cx="8429625" cy="43529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 Int 12 ex-professional footballers with osteoarthritis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Closely woven, persuasive analysis with data from many participants to illustrate each of 3 themes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Interesting account of pressures to perform in professional sport- neglecting possible injury</a:t>
            </a:r>
            <a:endParaRPr lang="en-US" sz="2800" smtClean="0"/>
          </a:p>
          <a:p>
            <a:pPr>
              <a:spcBef>
                <a:spcPct val="0"/>
              </a:spcBef>
            </a:pPr>
            <a:r>
              <a:rPr lang="en-US" sz="2800" smtClean="0"/>
              <a:t>Poignantly captures impact restricted mobility on men whose identity bound up with excellence in this domain 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Men demonstrate mix of regret, stoicism &amp; adaptation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Paper is subtly about masculinity- unifying theme</a:t>
            </a:r>
            <a:endParaRPr lang="en-US" sz="2800" smtClean="0"/>
          </a:p>
          <a:p>
            <a:endParaRPr lang="en-US" sz="1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DC58FD5-A682-4C6F-9928-932FF00EB5D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Writing a good IPA paper</a:t>
            </a:r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643063"/>
            <a:ext cx="8715375" cy="44529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800" smtClean="0"/>
              <a:t>Quality of interview data caps how good paper can be </a:t>
            </a:r>
            <a:endParaRPr lang="en-US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Focus on particular aspect rather than broad sweep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Sufficient space for elaboration of each theme </a:t>
            </a:r>
            <a:endParaRPr lang="en-US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Rigorous: prevalence, representativeness, variability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Extracts selected to show breadth/depth of theme</a:t>
            </a:r>
          </a:p>
          <a:p>
            <a:pPr>
              <a:spcBef>
                <a:spcPct val="0"/>
              </a:spcBef>
            </a:pPr>
            <a:endParaRPr lang="en-US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The analysis should be interpretative not just descriptive</a:t>
            </a:r>
          </a:p>
          <a:p>
            <a:pPr>
              <a:spcBef>
                <a:spcPct val="0"/>
              </a:spcBef>
            </a:pPr>
            <a:r>
              <a:rPr lang="en-GB" sz="2800" smtClean="0"/>
              <a:t>Analysis is integrated </a:t>
            </a:r>
            <a:endParaRPr lang="en-US" sz="2800" smtClean="0"/>
          </a:p>
          <a:p>
            <a:pPr>
              <a:spcBef>
                <a:spcPct val="0"/>
              </a:spcBef>
            </a:pPr>
            <a:r>
              <a:rPr lang="en-GB" sz="2800" smtClean="0"/>
              <a:t>Good qualitative work always requires good writing</a:t>
            </a: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DA841B8-ED94-453E-AE39-CB6415208F8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Summary</a:t>
            </a:r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Increasing number of IPA papers being published</a:t>
            </a:r>
          </a:p>
          <a:p>
            <a:pPr>
              <a:spcBef>
                <a:spcPct val="0"/>
              </a:spcBef>
            </a:pPr>
            <a:r>
              <a:rPr lang="en-GB" smtClean="0"/>
              <a:t>Wide range of topics</a:t>
            </a:r>
          </a:p>
          <a:p>
            <a:pPr>
              <a:spcBef>
                <a:spcPct val="0"/>
              </a:spcBef>
            </a:pPr>
            <a:r>
              <a:rPr lang="en-GB" smtClean="0"/>
              <a:t>Health: largest domain </a:t>
            </a:r>
          </a:p>
          <a:p>
            <a:pPr>
              <a:spcBef>
                <a:spcPct val="0"/>
              </a:spcBef>
            </a:pPr>
            <a:r>
              <a:rPr lang="en-GB" smtClean="0"/>
              <a:t>Illness experience: largest area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Instantiate criteria for judging quality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GB" smtClean="0"/>
              <a:t>Quality of corpus: </a:t>
            </a:r>
            <a:r>
              <a:rPr lang="en-GB" sz="2000" smtClean="0"/>
              <a:t>50%</a:t>
            </a:r>
            <a:r>
              <a:rPr lang="en-GB" smtClean="0"/>
              <a:t> acceptable, </a:t>
            </a:r>
            <a:r>
              <a:rPr lang="en-GB" sz="2000" smtClean="0"/>
              <a:t>30%</a:t>
            </a:r>
            <a:r>
              <a:rPr lang="en-GB" smtClean="0"/>
              <a:t> good</a:t>
            </a:r>
          </a:p>
          <a:p>
            <a:pPr>
              <a:spcBef>
                <a:spcPct val="0"/>
              </a:spcBef>
            </a:pPr>
            <a:r>
              <a:rPr lang="en-GB" smtClean="0"/>
              <a:t>Examples of good studies</a:t>
            </a:r>
          </a:p>
          <a:p>
            <a:pPr>
              <a:spcBef>
                <a:spcPct val="0"/>
              </a:spcBef>
            </a:pPr>
            <a:r>
              <a:rPr lang="en-GB" smtClean="0"/>
              <a:t>Guidance on writing a good IPA paper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7447083-8303-4505-9571-87EDD9AED46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12775" y="500063"/>
            <a:ext cx="8153400" cy="719137"/>
          </a:xfrm>
        </p:spPr>
        <p:txBody>
          <a:bodyPr/>
          <a:lstStyle/>
          <a:p>
            <a:r>
              <a:rPr lang="en-GB" smtClean="0"/>
              <a:t>Future development of IPA</a:t>
            </a:r>
            <a:endParaRPr 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714500"/>
            <a:ext cx="8643937" cy="2238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i="1" smtClean="0"/>
              <a:t>Increase</a:t>
            </a:r>
            <a:r>
              <a:rPr lang="en-GB" smtClean="0"/>
              <a:t> proportion good papers: examples, training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mtClean="0"/>
              <a:t>	</a:t>
            </a:r>
            <a:r>
              <a:rPr lang="en-GB" sz="2400" smtClean="0"/>
              <a:t>Book: JA Smith, P Flowers, M Larkin (2009) </a:t>
            </a:r>
            <a:r>
              <a:rPr lang="en-GB" sz="2400" i="1" smtClean="0"/>
              <a:t>Interpretative Phenomenological Analysis:Theory, Method, Research. </a:t>
            </a:r>
            <a:r>
              <a:rPr lang="en-GB" sz="2400" smtClean="0"/>
              <a:t>London: Sage.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2400" smtClean="0"/>
              <a:t>	IPA Website: </a:t>
            </a:r>
            <a:r>
              <a:rPr lang="en-GB" sz="2400" smtClean="0">
                <a:hlinkClick r:id="rId3"/>
              </a:rPr>
              <a:t>http://www.ipa.bbk.ac.uk/</a:t>
            </a:r>
            <a:endParaRPr lang="en-GB" sz="240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2400" smtClean="0"/>
          </a:p>
          <a:p>
            <a:pPr>
              <a:spcBef>
                <a:spcPct val="0"/>
              </a:spcBef>
            </a:pPr>
            <a:r>
              <a:rPr lang="en-GB" i="1" smtClean="0"/>
              <a:t>Develop</a:t>
            </a:r>
            <a:r>
              <a:rPr lang="en-GB" smtClean="0"/>
              <a:t> corpus specific areas e.g. pain, heart disease</a:t>
            </a:r>
          </a:p>
          <a:p>
            <a:pPr>
              <a:spcBef>
                <a:spcPct val="0"/>
              </a:spcBef>
            </a:pPr>
            <a:r>
              <a:rPr lang="en-GB" i="1" smtClean="0"/>
              <a:t>Review</a:t>
            </a:r>
            <a:r>
              <a:rPr lang="en-GB" smtClean="0"/>
              <a:t> emerging generic constructs e.g. Identity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i="1" smtClean="0"/>
              <a:t>More</a:t>
            </a:r>
            <a:r>
              <a:rPr lang="en-GB" smtClean="0"/>
              <a:t> good papers in medical journals</a:t>
            </a:r>
          </a:p>
          <a:p>
            <a:pPr>
              <a:spcBef>
                <a:spcPct val="0"/>
              </a:spcBef>
            </a:pPr>
            <a:r>
              <a:rPr lang="en-GB" i="1" smtClean="0"/>
              <a:t>More</a:t>
            </a:r>
            <a:r>
              <a:rPr lang="en-GB" smtClean="0"/>
              <a:t> integration: mixed methods</a:t>
            </a:r>
          </a:p>
          <a:p>
            <a:pPr>
              <a:spcBef>
                <a:spcPct val="0"/>
              </a:spcBef>
            </a:pPr>
            <a:r>
              <a:rPr lang="en-GB" i="1" smtClean="0"/>
              <a:t>More</a:t>
            </a:r>
            <a:r>
              <a:rPr lang="en-GB" smtClean="0"/>
              <a:t> work on preventative health behaviour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2BB4CD-CC04-4ABC-8175-327ACB83FC0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References</a:t>
            </a:r>
            <a:endParaRPr 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571625"/>
            <a:ext cx="8643938" cy="4524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dirty="0" smtClean="0"/>
              <a:t>A Dickson et al. (2008) That was my old life: its almost like a past life now: loss and adjustment amongst people living with chronic fatigue syndrome. </a:t>
            </a:r>
            <a:r>
              <a:rPr lang="en-GB" sz="2400" i="1" dirty="0" smtClean="0"/>
              <a:t>Psychology &amp; Health, 23, 459-476.</a:t>
            </a:r>
          </a:p>
          <a:p>
            <a:pPr>
              <a:spcBef>
                <a:spcPct val="0"/>
              </a:spcBef>
            </a:pPr>
            <a:r>
              <a:rPr lang="en-GB" sz="2400" dirty="0" smtClean="0"/>
              <a:t>E Chapman et al. (2007) Psychosocial issues for patients with ventricular assist devices: a qualitative pilot study. </a:t>
            </a:r>
            <a:r>
              <a:rPr lang="en-GB" sz="2400" i="1" dirty="0" smtClean="0"/>
              <a:t>American Journal of Critical Care, 16, 72-81. </a:t>
            </a: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A Turner et al (2002) Play hurt, live hurt : living with and managing osteoarthritis from the perspective of ex-professional footballers.</a:t>
            </a:r>
            <a:br>
              <a:rPr lang="en-US" sz="2400" dirty="0" smtClean="0"/>
            </a:br>
            <a:r>
              <a:rPr lang="en-US" sz="2400" i="1" dirty="0" smtClean="0"/>
              <a:t>Journal of Health Psychology, 7, 285-301.</a:t>
            </a:r>
            <a:r>
              <a:rPr lang="en-GB" sz="2400" dirty="0" smtClean="0"/>
              <a:t> </a:t>
            </a:r>
          </a:p>
          <a:p>
            <a:pPr>
              <a:spcBef>
                <a:spcPct val="0"/>
              </a:spcBef>
            </a:pPr>
            <a:endParaRPr lang="en-GB" sz="2400" dirty="0" smtClean="0"/>
          </a:p>
          <a:p>
            <a:pPr>
              <a:spcBef>
                <a:spcPct val="0"/>
              </a:spcBef>
            </a:pPr>
            <a:r>
              <a:rPr lang="en-GB" sz="2400" dirty="0" smtClean="0"/>
              <a:t>Smith JA (2011) Evaluating the contribution of </a:t>
            </a:r>
            <a:r>
              <a:rPr lang="en-GB" sz="2400" i="1" dirty="0" smtClean="0"/>
              <a:t>Interpretative Phenomenological Analysis. Health Psychology Review, 5, 9-27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GB" sz="24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F118E79-2D66-4027-B303-537ACDDBA9C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z="800" smtClean="0"/>
              <a:t>.</a:t>
            </a:r>
            <a:endParaRPr lang="en-US" sz="8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Total number empirical IPA papers from databases: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294</a:t>
            </a:r>
          </a:p>
          <a:p>
            <a:pPr>
              <a:buFont typeface="Wingdings" pitchFamily="2" charset="2"/>
              <a:buNone/>
              <a:defRPr/>
            </a:pP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FD776AC-CF4F-43E0-9E76-0C0F2D2D90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The trend</a:t>
            </a:r>
            <a:endParaRPr lang="en-US" smtClean="0"/>
          </a:p>
        </p:txBody>
      </p:sp>
      <p:sp>
        <p:nvSpPr>
          <p:cNvPr id="1028" name="Content Placeholder 2"/>
          <p:cNvSpPr>
            <a:spLocks noGrp="1"/>
          </p:cNvSpPr>
          <p:nvPr>
            <p:ph sz="quarter" idx="1"/>
          </p:nvPr>
        </p:nvSpPr>
        <p:spPr>
          <a:xfrm>
            <a:off x="642938" y="1571625"/>
            <a:ext cx="8153400" cy="4495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en-US" sz="32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 typeface="Wingdings" pitchFamily="2" charset="2"/>
              <a:buNone/>
            </a:pPr>
            <a:endParaRPr lang="en-GB" sz="32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buFont typeface="Wingdings" pitchFamily="2" charset="2"/>
              <a:buNone/>
            </a:pPr>
            <a:endParaRPr lang="en-GB" sz="32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buFont typeface="Wingdings" pitchFamily="2" charset="2"/>
              <a:buNone/>
            </a:pPr>
            <a:endParaRPr lang="en-GB" sz="32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en-GB" sz="32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1D48558-5561-4C17-8F6E-070D037213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26" name="Chart 5"/>
          <p:cNvGraphicFramePr>
            <a:graphicFrameLocks/>
          </p:cNvGraphicFramePr>
          <p:nvPr/>
        </p:nvGraphicFramePr>
        <p:xfrm>
          <a:off x="357188" y="1785938"/>
          <a:ext cx="8072437" cy="4286250"/>
        </p:xfrm>
        <a:graphic>
          <a:graphicData uri="http://schemas.openxmlformats.org/presentationml/2006/ole">
            <p:oleObj spid="_x0000_s1026" name="Chart" r:id="rId4" imgW="6172371" imgH="3954894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From outside UK</a:t>
            </a:r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928688" y="2214563"/>
          <a:ext cx="542929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39"/>
                <a:gridCol w="563414"/>
                <a:gridCol w="621734"/>
                <a:gridCol w="621734"/>
                <a:gridCol w="577451"/>
                <a:gridCol w="544017"/>
                <a:gridCol w="576776"/>
                <a:gridCol w="700125"/>
              </a:tblGrid>
              <a:tr h="67866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Papers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08084A1-AA07-41FF-A542-7A63C2677C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IPA outside UK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 smtClean="0"/>
              <a:t>Slower to take off</a:t>
            </a:r>
          </a:p>
          <a:p>
            <a:r>
              <a:rPr lang="en-GB" smtClean="0"/>
              <a:t>Mainly English speaking world</a:t>
            </a:r>
          </a:p>
          <a:p>
            <a:r>
              <a:rPr lang="en-GB" smtClean="0"/>
              <a:t>Heavily linguistically reliant</a:t>
            </a:r>
          </a:p>
          <a:p>
            <a:pPr>
              <a:buFont typeface="Wingdings" pitchFamily="2" charset="2"/>
              <a:buNone/>
            </a:pPr>
            <a:endParaRPr lang="en-GB" smtClean="0"/>
          </a:p>
          <a:p>
            <a:r>
              <a:rPr lang="en-GB" smtClean="0"/>
              <a:t>Trend increasing</a:t>
            </a:r>
          </a:p>
          <a:p>
            <a:r>
              <a:rPr lang="en-GB" smtClean="0"/>
              <a:t>Inquiries, training, postgraduates </a:t>
            </a:r>
          </a:p>
          <a:p>
            <a:r>
              <a:rPr lang="en-GB" smtClean="0"/>
              <a:t>2009 (up to Aug)12 non-UK papers, 25% of total </a:t>
            </a:r>
          </a:p>
          <a:p>
            <a:pPr>
              <a:buFont typeface="Wingdings" pitchFamily="2" charset="2"/>
              <a:buNone/>
            </a:pPr>
            <a:endParaRPr lang="en-GB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99C359-D7DE-4DE3-ADBD-F424FD77B6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Subject areas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43063"/>
            <a:ext cx="8480425" cy="44529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Biggest domain: health </a:t>
            </a:r>
          </a:p>
          <a:p>
            <a:pPr>
              <a:spcBef>
                <a:spcPct val="0"/>
              </a:spcBef>
            </a:pPr>
            <a:r>
              <a:rPr lang="en-GB" smtClean="0"/>
              <a:t>Second biggest: mental health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Categorize each paper with one or two keywords</a:t>
            </a:r>
          </a:p>
          <a:p>
            <a:pPr>
              <a:spcBef>
                <a:spcPct val="0"/>
              </a:spcBef>
            </a:pPr>
            <a:r>
              <a:rPr lang="en-GB" smtClean="0"/>
              <a:t>Wide range: e.g. genetics, music, sport, carers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Biggest category: patient’s illness experience</a:t>
            </a:r>
          </a:p>
          <a:p>
            <a:pPr>
              <a:spcBef>
                <a:spcPct val="0"/>
              </a:spcBef>
            </a:pPr>
            <a:r>
              <a:rPr lang="en-GB" smtClean="0"/>
              <a:t>69 papers,  23% of whole IPA corpus</a:t>
            </a:r>
          </a:p>
          <a:p>
            <a:pPr>
              <a:spcBef>
                <a:spcPct val="0"/>
              </a:spcBef>
            </a:pPr>
            <a:r>
              <a:rPr lang="en-GB" smtClean="0"/>
              <a:t>Strict criterion: primary symptoms physical not mental </a:t>
            </a:r>
          </a:p>
          <a:p>
            <a:pPr>
              <a:spcBef>
                <a:spcPct val="0"/>
              </a:spcBef>
            </a:pPr>
            <a:r>
              <a:rPr lang="en-GB" smtClean="0"/>
              <a:t>Dementia, addictions, eating disorders not included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F6E2FF2-D874-4D14-8022-ADA98219DD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smtClean="0"/>
              <a:t> Illness experience 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mtClean="0"/>
              <a:t>Perhaps not surprising it’s biggest category</a:t>
            </a:r>
          </a:p>
          <a:p>
            <a:pPr>
              <a:spcBef>
                <a:spcPts val="600"/>
              </a:spcBef>
            </a:pPr>
            <a:r>
              <a:rPr lang="en-GB" smtClean="0"/>
              <a:t>IPA established itself first in health psychology</a:t>
            </a:r>
          </a:p>
          <a:p>
            <a:pPr>
              <a:spcBef>
                <a:spcPts val="600"/>
              </a:spcBef>
            </a:pPr>
            <a:r>
              <a:rPr lang="en-GB" smtClean="0"/>
              <a:t>Concern with lived experience raison d’etre of IPA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GB" smtClean="0"/>
          </a:p>
          <a:p>
            <a:pPr>
              <a:spcBef>
                <a:spcPts val="600"/>
              </a:spcBef>
            </a:pPr>
            <a:r>
              <a:rPr lang="en-GB" smtClean="0"/>
              <a:t>For IPA, usually experience of existential import </a:t>
            </a:r>
          </a:p>
          <a:p>
            <a:pPr>
              <a:spcBef>
                <a:spcPts val="600"/>
              </a:spcBef>
            </a:pPr>
            <a:r>
              <a:rPr lang="en-GB" smtClean="0"/>
              <a:t>Illness can play significant part in person’s life</a:t>
            </a:r>
          </a:p>
          <a:p>
            <a:pPr>
              <a:spcBef>
                <a:spcPts val="600"/>
              </a:spcBef>
            </a:pPr>
            <a:endParaRPr lang="en-GB" smtClean="0"/>
          </a:p>
          <a:p>
            <a:pPr>
              <a:spcBef>
                <a:spcPts val="600"/>
              </a:spcBef>
            </a:pPr>
            <a:r>
              <a:rPr lang="en-GB" smtClean="0"/>
              <a:t>Reviewed conditions with 4 or more papers</a:t>
            </a:r>
          </a:p>
          <a:p>
            <a:pPr>
              <a:spcBef>
                <a:spcPts val="600"/>
              </a:spcBef>
            </a:pPr>
            <a:r>
              <a:rPr lang="en-GB" smtClean="0"/>
              <a:t>Total papers reviewed: 51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2925AE3-59ED-400F-A548-3974E57EB2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b="1" smtClean="0"/>
              <a:t/>
            </a:r>
            <a:br>
              <a:rPr lang="en-GB" b="1" smtClean="0"/>
            </a:br>
            <a:r>
              <a:rPr lang="en-GB" smtClean="0"/>
              <a:t>The conditions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28688" y="1928813"/>
          <a:ext cx="635800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1"/>
                <a:gridCol w="2786105"/>
              </a:tblGrid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Illness</a:t>
                      </a:r>
                      <a:r>
                        <a:rPr lang="en-GB" sz="2400" baseline="0" dirty="0" smtClean="0"/>
                        <a:t> cluster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Number</a:t>
                      </a:r>
                      <a:r>
                        <a:rPr lang="en-GB" sz="2400" baseline="0" dirty="0" smtClean="0"/>
                        <a:t> of papers</a:t>
                      </a:r>
                      <a:endParaRPr lang="en-US" sz="2400" dirty="0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Chronic</a:t>
                      </a:r>
                      <a:r>
                        <a:rPr lang="en-GB" sz="2400" baseline="0" dirty="0" smtClean="0"/>
                        <a:t> pain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Neurological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Heart</a:t>
                      </a:r>
                      <a:r>
                        <a:rPr lang="en-GB" sz="2400" baseline="0" dirty="0" smtClean="0"/>
                        <a:t> disease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8</a:t>
                      </a:r>
                      <a:endParaRPr lang="en-US" sz="2400" dirty="0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Cancer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5</a:t>
                      </a:r>
                      <a:endParaRPr lang="en-US" sz="2400" dirty="0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Chronic fatigue</a:t>
                      </a:r>
                      <a:r>
                        <a:rPr lang="en-GB" sz="2400" baseline="0" dirty="0" smtClean="0"/>
                        <a:t> syndrome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5</a:t>
                      </a:r>
                      <a:endParaRPr lang="en-US" sz="2400" dirty="0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Arthritis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4</a:t>
                      </a:r>
                      <a:endParaRPr lang="en-US" sz="2400" dirty="0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Urinary</a:t>
                      </a:r>
                      <a:r>
                        <a:rPr lang="en-GB" sz="2400" baseline="0" dirty="0" smtClean="0"/>
                        <a:t> problems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4</a:t>
                      </a:r>
                      <a:endParaRPr lang="en-US" sz="2400" dirty="0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Dermatology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690333-A10C-4731-ADB3-B2F95CB924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4321</TotalTime>
  <Words>1276</Words>
  <Application>Microsoft Office PowerPoint</Application>
  <PresentationFormat>Předvádění na obrazovce (4:3)</PresentationFormat>
  <Paragraphs>360</Paragraphs>
  <Slides>28</Slides>
  <Notes>28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Median</vt:lpstr>
      <vt:lpstr>Chart</vt:lpstr>
      <vt:lpstr>  . </vt:lpstr>
      <vt:lpstr>Literature search</vt:lpstr>
      <vt:lpstr>.</vt:lpstr>
      <vt:lpstr>The trend</vt:lpstr>
      <vt:lpstr>From outside UK</vt:lpstr>
      <vt:lpstr>IPA outside UK</vt:lpstr>
      <vt:lpstr>Subject areas</vt:lpstr>
      <vt:lpstr> Illness experience </vt:lpstr>
      <vt:lpstr> The conditions </vt:lpstr>
      <vt:lpstr>Quality &amp; qualitative research</vt:lpstr>
      <vt:lpstr>Assessing quality of IPA</vt:lpstr>
      <vt:lpstr>The assessment </vt:lpstr>
      <vt:lpstr>Unacceptable</vt:lpstr>
      <vt:lpstr>Acceptable  </vt:lpstr>
      <vt:lpstr>Good </vt:lpstr>
      <vt:lpstr>The quality of IPA work</vt:lpstr>
      <vt:lpstr>Quality by area</vt:lpstr>
      <vt:lpstr>Examples of Unacceptable</vt:lpstr>
      <vt:lpstr>The Good</vt:lpstr>
      <vt:lpstr> 1. Impact of CFS on identity Dickson et al. (2008) Psychology &amp; Health </vt:lpstr>
      <vt:lpstr>“Identity crisis: agency and embodiment” </vt:lpstr>
      <vt:lpstr>2. Technology in heart disease  Chapman et al. (2007) Amer J of Critical Care</vt:lpstr>
      <vt:lpstr>Complexity of relationship with VAD</vt:lpstr>
      <vt:lpstr>3. Ex-footballers &amp; arthritis: making sense of loss Turner et al (2002) Journal of Health Psychology</vt:lpstr>
      <vt:lpstr>Writing a good IPA paper</vt:lpstr>
      <vt:lpstr>Summary</vt:lpstr>
      <vt:lpstr>Future development of IPA</vt:lpstr>
      <vt:lpstr>References</vt:lpstr>
    </vt:vector>
  </TitlesOfParts>
  <Company>birkbeck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Interpretative Phenomenological Analysis (IPA)</dc:title>
  <dc:creator>Jonathan Smith</dc:creator>
  <cp:lastModifiedBy>Jana Gajdošová</cp:lastModifiedBy>
  <cp:revision>245</cp:revision>
  <dcterms:created xsi:type="dcterms:W3CDTF">2006-08-23T14:24:55Z</dcterms:created>
  <dcterms:modified xsi:type="dcterms:W3CDTF">2012-05-22T11:58:14Z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1997259516</vt:i4>
  </property>
  <property fmtid="{D5CDD505-2E9C-101B-9397-08002B2CF9AE}" pid="3" name="_NewReviewCycle">
    <vt:lpwstr/>
  </property>
  <property fmtid="{D5CDD505-2E9C-101B-9397-08002B2CF9AE}" pid="4" name="_EmailSubject">
    <vt:lpwstr>things</vt:lpwstr>
  </property>
  <property fmtid="{D5CDD505-2E9C-101B-9397-08002B2CF9AE}" pid="5" name="_AuthorEmail">
    <vt:lpwstr>ja.smith@bbk.ac.uk</vt:lpwstr>
  </property>
  <property fmtid="{D5CDD505-2E9C-101B-9397-08002B2CF9AE}" pid="6" name="_AuthorEmailDisplayName">
    <vt:lpwstr>Jonathan A Smith</vt:lpwstr>
  </property>
</Properties>
</file>