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57" r:id="rId10"/>
    <p:sldId id="258" r:id="rId11"/>
    <p:sldId id="259" r:id="rId12"/>
    <p:sldId id="261" r:id="rId13"/>
    <p:sldId id="26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84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02C67-89A1-4121-BBB0-4BBCC8102DB1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607D4-3684-45F5-ADDB-F2F1F7D02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02C67-89A1-4121-BBB0-4BBCC8102DB1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607D4-3684-45F5-ADDB-F2F1F7D02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02C67-89A1-4121-BBB0-4BBCC8102DB1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607D4-3684-45F5-ADDB-F2F1F7D02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02C67-89A1-4121-BBB0-4BBCC8102DB1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607D4-3684-45F5-ADDB-F2F1F7D02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02C67-89A1-4121-BBB0-4BBCC8102DB1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607D4-3684-45F5-ADDB-F2F1F7D02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02C67-89A1-4121-BBB0-4BBCC8102DB1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607D4-3684-45F5-ADDB-F2F1F7D02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02C67-89A1-4121-BBB0-4BBCC8102DB1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607D4-3684-45F5-ADDB-F2F1F7D02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02C67-89A1-4121-BBB0-4BBCC8102DB1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607D4-3684-45F5-ADDB-F2F1F7D02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02C67-89A1-4121-BBB0-4BBCC8102DB1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607D4-3684-45F5-ADDB-F2F1F7D02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02C67-89A1-4121-BBB0-4BBCC8102DB1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607D4-3684-45F5-ADDB-F2F1F7D02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B102C67-89A1-4121-BBB0-4BBCC8102DB1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EB607D4-3684-45F5-ADDB-F2F1F7D02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102C67-89A1-4121-BBB0-4BBCC8102DB1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EB607D4-3684-45F5-ADDB-F2F1F7D02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828800"/>
            <a:ext cx="7772400" cy="1975104"/>
          </a:xfrm>
        </p:spPr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438400"/>
            <a:ext cx="7772400" cy="1508760"/>
          </a:xfrm>
        </p:spPr>
        <p:txBody>
          <a:bodyPr/>
          <a:lstStyle/>
          <a:p>
            <a:r>
              <a:rPr lang="en-US" dirty="0" smtClean="0"/>
              <a:t>PSY270 Michaela </a:t>
            </a:r>
            <a:r>
              <a:rPr lang="en-US" dirty="0" err="1" smtClean="0"/>
              <a:t>Porubanova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695" t="9412"/>
          <a:stretch>
            <a:fillRect/>
          </a:stretch>
        </p:blipFill>
        <p:spPr bwMode="auto">
          <a:xfrm>
            <a:off x="5181600" y="838200"/>
            <a:ext cx="31813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language enhance our thinking?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572000"/>
          </a:xfrm>
        </p:spPr>
        <p:txBody>
          <a:bodyPr/>
          <a:lstStyle/>
          <a:p>
            <a:r>
              <a:rPr lang="en-US" dirty="0" smtClean="0"/>
              <a:t>Could we have complex, complicated thoughts without language?</a:t>
            </a:r>
          </a:p>
          <a:p>
            <a:r>
              <a:rPr lang="en-US" dirty="0" smtClean="0"/>
              <a:t>Does language help our ability to think?</a:t>
            </a:r>
          </a:p>
          <a:p>
            <a:r>
              <a:rPr lang="en-US" dirty="0" smtClean="0"/>
              <a:t>Does language limit our ability to think?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thoughts are ingrained in simple elements (words, concepts)</a:t>
            </a:r>
          </a:p>
          <a:p>
            <a:r>
              <a:rPr lang="en-US" dirty="0" smtClean="0"/>
              <a:t>Language is “labeling” our reality</a:t>
            </a:r>
          </a:p>
          <a:p>
            <a:r>
              <a:rPr lang="en-US" dirty="0" smtClean="0"/>
              <a:t>L is a means to solving problems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Computational approach to language</a:t>
            </a:r>
          </a:p>
          <a:p>
            <a:r>
              <a:rPr lang="en-US" dirty="0" smtClean="0"/>
              <a:t>Role of R in thinking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700" y="0"/>
            <a:ext cx="201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Sapir- </a:t>
            </a:r>
            <a:r>
              <a:rPr lang="en-US" dirty="0" smtClean="0"/>
              <a:t>Whorf </a:t>
            </a:r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principle of </a:t>
            </a:r>
            <a:r>
              <a:rPr lang="en-US" b="1" dirty="0" smtClean="0"/>
              <a:t>linguistic relativity- </a:t>
            </a:r>
            <a:r>
              <a:rPr lang="en-US" dirty="0" smtClean="0"/>
              <a:t>the structure of a language affects the ways in which </a:t>
            </a:r>
            <a:r>
              <a:rPr lang="en-US" dirty="0" smtClean="0"/>
              <a:t>speakers </a:t>
            </a:r>
            <a:r>
              <a:rPr lang="en-US" dirty="0" smtClean="0"/>
              <a:t>are able to conceptualize their world, i.e. their world view</a:t>
            </a:r>
          </a:p>
          <a:p>
            <a:r>
              <a:rPr lang="en-US" sz="1900" dirty="0" smtClean="0"/>
              <a:t>(</a:t>
            </a:r>
            <a:r>
              <a:rPr lang="en-US" sz="1900" dirty="0" err="1" smtClean="0"/>
              <a:t>i</a:t>
            </a:r>
            <a:r>
              <a:rPr lang="en-US" sz="1900" dirty="0" smtClean="0"/>
              <a:t>) the </a:t>
            </a:r>
            <a:r>
              <a:rPr lang="en-US" sz="1900" i="1" dirty="0" smtClean="0"/>
              <a:t>strong</a:t>
            </a:r>
            <a:r>
              <a:rPr lang="en-US" sz="1900" dirty="0" smtClean="0"/>
              <a:t> version that language determines thought and that linguistic categories limit and determine cognitive categories </a:t>
            </a:r>
          </a:p>
          <a:p>
            <a:r>
              <a:rPr lang="en-US" sz="1900" dirty="0" smtClean="0"/>
              <a:t>(ii) the </a:t>
            </a:r>
            <a:r>
              <a:rPr lang="en-US" sz="1900" i="1" dirty="0" smtClean="0"/>
              <a:t>weak</a:t>
            </a:r>
            <a:r>
              <a:rPr lang="en-US" sz="1900" dirty="0" smtClean="0"/>
              <a:t> version that linguistic categories and usage influence thought and certain kinds of non-linguistic behavior</a:t>
            </a:r>
          </a:p>
          <a:p>
            <a:r>
              <a:rPr lang="en-US" sz="3200" dirty="0" smtClean="0"/>
              <a:t>Research on color perception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phonemic restoration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restoring the missing speech sound perceptually without any difficulty</a:t>
            </a:r>
          </a:p>
          <a:p>
            <a:r>
              <a:rPr lang="en-US" dirty="0" smtClean="0"/>
              <a:t>Inability to identify the position of coughing</a:t>
            </a:r>
          </a:p>
          <a:p>
            <a:r>
              <a:rPr lang="en-US" dirty="0" smtClean="0"/>
              <a:t>Top-down influence in language processing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Word-frequency effect</a:t>
            </a:r>
          </a:p>
          <a:p>
            <a:r>
              <a:rPr lang="en-US" sz="1600" dirty="0" smtClean="0"/>
              <a:t>People read high-frequency words faster than low-frequency words</a:t>
            </a:r>
          </a:p>
          <a:p>
            <a:r>
              <a:rPr lang="en-US" sz="1600" dirty="0" smtClean="0"/>
              <a:t>“Sam wore the horrid coat though his pretty girlfriend complained,”</a:t>
            </a:r>
          </a:p>
          <a:p>
            <a:r>
              <a:rPr lang="en-US" sz="1600" dirty="0" smtClean="0"/>
              <a:t>contains the high-frequency target word </a:t>
            </a:r>
            <a:r>
              <a:rPr lang="en-US" sz="1600" i="1" dirty="0" smtClean="0"/>
              <a:t>pretty.” (demure)</a:t>
            </a:r>
          </a:p>
          <a:p>
            <a:r>
              <a:rPr lang="en-US" dirty="0" smtClean="0"/>
              <a:t>Effect of the context</a:t>
            </a:r>
          </a:p>
          <a:p>
            <a:r>
              <a:rPr lang="en-US" sz="1600" i="1" dirty="0" smtClean="0"/>
              <a:t>The bankers were frightened by the walrus</a:t>
            </a:r>
          </a:p>
          <a:p>
            <a:r>
              <a:rPr lang="en-US" sz="1600" i="1" dirty="0" smtClean="0"/>
              <a:t>The Eskimos were frightened by the walrus</a:t>
            </a:r>
          </a:p>
          <a:p>
            <a:r>
              <a:rPr lang="en-US" dirty="0" smtClean="0"/>
              <a:t>Lexical ambiguity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415977"/>
            <a:ext cx="2511559" cy="32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784488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Semantics (N400) </a:t>
            </a:r>
          </a:p>
          <a:p>
            <a:r>
              <a:rPr lang="en-US" b="1" dirty="0" smtClean="0"/>
              <a:t>Syntax (P600)</a:t>
            </a:r>
          </a:p>
          <a:p>
            <a:r>
              <a:rPr lang="en-US" b="1" dirty="0" smtClean="0"/>
              <a:t>Parsing sentences</a:t>
            </a:r>
          </a:p>
          <a:p>
            <a:r>
              <a:rPr lang="en-US" sz="1800" i="1" dirty="0" smtClean="0">
                <a:solidFill>
                  <a:srgbClr val="00B0F0"/>
                </a:solidFill>
              </a:rPr>
              <a:t>The spy saw the man with the binoculars. (syntactic ambiguity)</a:t>
            </a:r>
          </a:p>
          <a:p>
            <a:r>
              <a:rPr lang="en-US" dirty="0" smtClean="0"/>
              <a:t>Late closure principle</a:t>
            </a:r>
            <a:endParaRPr lang="en-US" b="1" dirty="0" smtClean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076"/>
          <a:stretch>
            <a:fillRect/>
          </a:stretch>
        </p:blipFill>
        <p:spPr bwMode="auto">
          <a:xfrm>
            <a:off x="5181600" y="4438519"/>
            <a:ext cx="3734803" cy="220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closure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Garden-path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model (Syntax models)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rgbClr val="7F845E"/>
                </a:solidFill>
              </a:rPr>
              <a:t>Understanding of sentences based on syntax</a:t>
            </a:r>
            <a:endParaRPr lang="en-US" sz="1600" dirty="0">
              <a:solidFill>
                <a:srgbClr val="7F845E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0"/>
            <a:ext cx="5934075" cy="356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Interactionist Approach to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Both syntax and semantics help understanding the sentence</a:t>
            </a: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when</a:t>
            </a:r>
            <a:r>
              <a:rPr lang="en-US" sz="2400" i="1" dirty="0" smtClean="0"/>
              <a:t> semantics comes into play?</a:t>
            </a:r>
          </a:p>
          <a:p>
            <a:r>
              <a:rPr lang="en-US" sz="2400" i="1" dirty="0" smtClean="0"/>
              <a:t>EMT- eye movement tracking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Put the apple on the towel in the box.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708" y="4267200"/>
            <a:ext cx="548106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 of communication using sounds or symbols that enables us to express our feelings, thoughts, ideas, and experiences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038600"/>
            <a:ext cx="334175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Text/discourse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Continuity of the sentences in the story</a:t>
            </a:r>
          </a:p>
          <a:p>
            <a:r>
              <a:rPr lang="en-US" b="1" dirty="0" smtClean="0"/>
              <a:t>Coherence- </a:t>
            </a:r>
            <a:r>
              <a:rPr lang="en-US" dirty="0" smtClean="0"/>
              <a:t>relations between individual sentences</a:t>
            </a:r>
          </a:p>
          <a:p>
            <a:r>
              <a:rPr lang="en-US" dirty="0" smtClean="0"/>
              <a:t>Inferences</a:t>
            </a:r>
          </a:p>
          <a:p>
            <a:r>
              <a:rPr lang="en-US" b="1" dirty="0" smtClean="0"/>
              <a:t>situation model-</a:t>
            </a:r>
            <a:r>
              <a:rPr lang="en-US" sz="1600" dirty="0" smtClean="0"/>
              <a:t> creating a representation of a story based on locations, people and objects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381000"/>
            <a:ext cx="5903765" cy="3886200"/>
            <a:chOff x="914400" y="1828800"/>
            <a:chExt cx="5903765" cy="388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828800"/>
              <a:ext cx="5903765" cy="162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429000"/>
              <a:ext cx="58674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257675"/>
            <a:ext cx="49339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441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“Was the victim being stalked by a</a:t>
            </a:r>
          </a:p>
          <a:p>
            <a:r>
              <a:rPr lang="en-US" dirty="0" smtClean="0"/>
              <a:t>vampire?”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readers represent story events in a manner similar to actual perception</a:t>
            </a:r>
            <a:endParaRPr lang="en-US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</a:t>
            </a:r>
            <a:r>
              <a:rPr lang="en-US" dirty="0" err="1" smtClean="0"/>
              <a:t>Pagel</a:t>
            </a:r>
            <a:r>
              <a:rPr lang="en-US" dirty="0" smtClean="0"/>
              <a:t> on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http://www.ted.com/talks/lang/eng/mark_pagel_how_language_transformed_humanity.html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Phonology </a:t>
            </a:r>
            <a:r>
              <a:rPr lang="en-US" sz="1600" dirty="0" smtClean="0"/>
              <a:t>sound of words- systematic organization </a:t>
            </a:r>
            <a:r>
              <a:rPr lang="en-US" sz="1600" smtClean="0"/>
              <a:t>of sounds</a:t>
            </a:r>
            <a:endParaRPr lang="en-US" dirty="0" smtClean="0"/>
          </a:p>
          <a:p>
            <a:r>
              <a:rPr lang="en-US" dirty="0" smtClean="0"/>
              <a:t>Morphology </a:t>
            </a:r>
            <a:r>
              <a:rPr lang="en-US" sz="1600" dirty="0" smtClean="0"/>
              <a:t>smallest unit of L with some autonomous meaning</a:t>
            </a:r>
            <a:endParaRPr lang="en-US" dirty="0" smtClean="0"/>
          </a:p>
          <a:p>
            <a:r>
              <a:rPr lang="en-US" dirty="0" smtClean="0"/>
              <a:t>Syntax </a:t>
            </a:r>
            <a:r>
              <a:rPr lang="en-US" sz="1600" dirty="0" smtClean="0"/>
              <a:t>grammar rules</a:t>
            </a:r>
            <a:endParaRPr lang="en-US" dirty="0" smtClean="0"/>
          </a:p>
          <a:p>
            <a:r>
              <a:rPr lang="en-US" dirty="0" smtClean="0"/>
              <a:t>Semantics </a:t>
            </a:r>
            <a:r>
              <a:rPr lang="en-US" sz="1400" dirty="0" smtClean="0"/>
              <a:t>word meanings</a:t>
            </a:r>
            <a:endParaRPr lang="en-US" dirty="0" smtClean="0"/>
          </a:p>
          <a:p>
            <a:r>
              <a:rPr lang="en-US" dirty="0" smtClean="0"/>
              <a:t>Lexicon </a:t>
            </a:r>
            <a:r>
              <a:rPr lang="en-US" sz="1400" dirty="0" smtClean="0"/>
              <a:t>mental vocabulary</a:t>
            </a:r>
            <a:endParaRPr lang="en-US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1485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Creativity of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words</a:t>
            </a:r>
          </a:p>
          <a:p>
            <a:r>
              <a:rPr lang="en-US" dirty="0" smtClean="0"/>
              <a:t>Metaphors</a:t>
            </a:r>
          </a:p>
          <a:p>
            <a:r>
              <a:rPr lang="en-US" dirty="0" smtClean="0"/>
              <a:t>New combinations of words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A, Hierarchical (combinations of elements into greater wholes)</a:t>
            </a:r>
          </a:p>
          <a:p>
            <a:r>
              <a:rPr lang="en-US" dirty="0" smtClean="0"/>
              <a:t>B, governed by rules ( we all implicitly know the grammar rules)</a:t>
            </a:r>
          </a:p>
          <a:p>
            <a:r>
              <a:rPr lang="en-US" dirty="0" smtClean="0"/>
              <a:t>C, universal (rules, </a:t>
            </a:r>
          </a:p>
          <a:p>
            <a:pPr>
              <a:buNone/>
            </a:pPr>
            <a:r>
              <a:rPr lang="en-US" dirty="0" smtClean="0"/>
              <a:t>language production in children)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8012" y="3429000"/>
            <a:ext cx="21859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Skinner (behaviorism)- Language as entirely learned behavior</a:t>
            </a:r>
          </a:p>
          <a:p>
            <a:r>
              <a:rPr lang="en-US" dirty="0" smtClean="0"/>
              <a:t>Noam Chomsky- genetic grammar</a:t>
            </a:r>
          </a:p>
          <a:p>
            <a:r>
              <a:rPr lang="en-US" sz="3200" b="1" dirty="0" smtClean="0">
                <a:solidFill>
                  <a:srgbClr val="00FFFF"/>
                </a:solidFill>
                <a:latin typeface="+mj-lt"/>
              </a:rPr>
              <a:t>Psycholinguistics </a:t>
            </a:r>
            <a:r>
              <a:rPr lang="en-US" sz="3200" dirty="0" smtClean="0">
                <a:latin typeface="+mj-lt"/>
              </a:rPr>
              <a:t>(</a:t>
            </a:r>
            <a:r>
              <a:rPr lang="cs-CZ" sz="3200" dirty="0" smtClean="0">
                <a:latin typeface="+mj-lt"/>
              </a:rPr>
              <a:t>comprehension, speech production </a:t>
            </a:r>
            <a:r>
              <a:rPr lang="en-US" sz="3200" dirty="0" smtClean="0">
                <a:latin typeface="+mj-lt"/>
              </a:rPr>
              <a:t>&amp; acquisition)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Chomsky: </a:t>
            </a:r>
            <a:r>
              <a:rPr lang="en-US" smtClean="0"/>
              <a:t>Universal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Poverty of the stimulus </a:t>
            </a:r>
            <a:r>
              <a:rPr lang="en-US" sz="1800" dirty="0" smtClean="0"/>
              <a:t>(ungrammatical and incomplete input in children</a:t>
            </a:r>
            <a:r>
              <a:rPr lang="en-US" sz="1800" dirty="0" smtClean="0">
                <a:sym typeface="Wingdings" pitchFamily="2" charset="2"/>
              </a:rPr>
              <a:t> grammatical output)</a:t>
            </a:r>
          </a:p>
          <a:p>
            <a:r>
              <a:rPr lang="en-US" sz="1800" dirty="0" smtClean="0">
                <a:sym typeface="Wingdings" pitchFamily="2" charset="2"/>
              </a:rPr>
              <a:t>Infinite number of sentences without prior knowledge</a:t>
            </a:r>
          </a:p>
          <a:p>
            <a:r>
              <a:rPr lang="en-US" sz="3200" dirty="0" smtClean="0">
                <a:solidFill>
                  <a:srgbClr val="FFC000"/>
                </a:solidFill>
                <a:sym typeface="Wingdings" pitchFamily="2" charset="2"/>
              </a:rPr>
              <a:t>Constraints and principles cannot be learned</a:t>
            </a:r>
          </a:p>
          <a:p>
            <a:r>
              <a:rPr lang="en-US" sz="1800" dirty="0" smtClean="0">
                <a:sym typeface="Wingdings" pitchFamily="2" charset="2"/>
              </a:rPr>
              <a:t>Children start babbling early; first word 1 year; basic grammar around 6 (without the cognitive capacities to understand the grammar)</a:t>
            </a:r>
          </a:p>
          <a:p>
            <a:r>
              <a:rPr lang="en-US" sz="3200" dirty="0" smtClean="0">
                <a:solidFill>
                  <a:srgbClr val="FFC000"/>
                </a:solidFill>
                <a:sym typeface="Wingdings" pitchFamily="2" charset="2"/>
              </a:rPr>
              <a:t>Patterns of development are universal</a:t>
            </a:r>
          </a:p>
          <a:p>
            <a:r>
              <a:rPr lang="en-US" sz="1600" dirty="0" smtClean="0">
                <a:sym typeface="Wingdings" pitchFamily="2" charset="2"/>
              </a:rPr>
              <a:t>LAD language acquisition device (innate)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http://www.youtube.com/watch?v=qu3XxSDRuKM&amp;feature=related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language?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Adaptation</a:t>
            </a:r>
          </a:p>
          <a:p>
            <a:r>
              <a:rPr lang="en-US" dirty="0" smtClean="0"/>
              <a:t>Social interaction</a:t>
            </a:r>
          </a:p>
          <a:p>
            <a:r>
              <a:rPr lang="en-US" dirty="0" smtClean="0"/>
              <a:t>Thinking?</a:t>
            </a:r>
          </a:p>
          <a:p>
            <a:r>
              <a:rPr lang="en-US" dirty="0" smtClean="0"/>
              <a:t>Problem solving</a:t>
            </a:r>
          </a:p>
          <a:p>
            <a:endParaRPr lang="en-US" dirty="0" smtClean="0"/>
          </a:p>
          <a:p>
            <a:r>
              <a:rPr lang="en-US" dirty="0" smtClean="0"/>
              <a:t>When is language insufficient?</a:t>
            </a:r>
          </a:p>
          <a:p>
            <a:r>
              <a:rPr lang="en-US" dirty="0" smtClean="0"/>
              <a:t>Language and thoughts!</a:t>
            </a:r>
          </a:p>
          <a:p>
            <a:r>
              <a:rPr lang="en-US" dirty="0" smtClean="0"/>
              <a:t>Do we think only using language?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399</TotalTime>
  <Words>578</Words>
  <Application>Microsoft Office PowerPoint</Application>
  <PresentationFormat>On-screen Show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Metro</vt:lpstr>
      <vt:lpstr>Language</vt:lpstr>
      <vt:lpstr>Language</vt:lpstr>
      <vt:lpstr>Language</vt:lpstr>
      <vt:lpstr>Creativity of language</vt:lpstr>
      <vt:lpstr>Language</vt:lpstr>
      <vt:lpstr>Slide 6</vt:lpstr>
      <vt:lpstr>Chomsky: Universal grammar</vt:lpstr>
      <vt:lpstr>Slide 8</vt:lpstr>
      <vt:lpstr>Why do we have language?</vt:lpstr>
      <vt:lpstr>Does language enhance our thinking?</vt:lpstr>
      <vt:lpstr>Slide 11</vt:lpstr>
      <vt:lpstr>Representations </vt:lpstr>
      <vt:lpstr>Sapir- Whorf hypothesis</vt:lpstr>
      <vt:lpstr>phonemic restoration effect</vt:lpstr>
      <vt:lpstr>Understanding words</vt:lpstr>
      <vt:lpstr>Slide 16</vt:lpstr>
      <vt:lpstr>Understanding Sentences</vt:lpstr>
      <vt:lpstr>Late closure principle</vt:lpstr>
      <vt:lpstr>The Interactionist Approach to Parsing</vt:lpstr>
      <vt:lpstr>Text/discourse processing</vt:lpstr>
      <vt:lpstr>Slide 21</vt:lpstr>
      <vt:lpstr></vt:lpstr>
      <vt:lpstr>Mark Pagel on language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</dc:title>
  <dc:creator>Mishka</dc:creator>
  <cp:lastModifiedBy>Transformer</cp:lastModifiedBy>
  <cp:revision>40</cp:revision>
  <dcterms:created xsi:type="dcterms:W3CDTF">2011-11-02T09:55:05Z</dcterms:created>
  <dcterms:modified xsi:type="dcterms:W3CDTF">2011-11-09T16:46:06Z</dcterms:modified>
</cp:coreProperties>
</file>