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21" r:id="rId57"/>
    <p:sldId id="322" r:id="rId58"/>
    <p:sldId id="323" r:id="rId59"/>
    <p:sldId id="324" r:id="rId60"/>
    <p:sldId id="325" r:id="rId61"/>
    <p:sldId id="326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80022102423219"/>
          <c:y val="3.9591922850729204E-2"/>
          <c:w val="0.77187602116972076"/>
          <c:h val="0.73046698895393913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03552"/>
        <c:axId val="133746688"/>
      </c:lineChart>
      <c:catAx>
        <c:axId val="1337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věk</a:t>
                </a:r>
                <a:endParaRPr lang="cs-CZ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33746688"/>
        <c:crosses val="autoZero"/>
        <c:auto val="1"/>
        <c:lblAlgn val="ctr"/>
        <c:lblOffset val="100"/>
        <c:noMultiLvlLbl val="0"/>
      </c:catAx>
      <c:valAx>
        <c:axId val="133746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% fyzické</a:t>
                </a:r>
                <a:r>
                  <a:rPr lang="cs-CZ" baseline="0" dirty="0" smtClean="0"/>
                  <a:t> aktivity  2x týdně</a:t>
                </a:r>
                <a:endParaRPr lang="cs-CZ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70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45697663153163"/>
          <c:y val="0.57737565966713622"/>
          <c:w val="0.1722708187256459"/>
          <c:h val="0.1374677673728595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49459063935427"/>
          <c:y val="3.9591922850729204E-2"/>
          <c:w val="0.72018147408908584"/>
          <c:h val="0.730466988953939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2x týdně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  <c:pt idx="5">
                  <c:v>60-64 let</c:v>
                </c:pt>
                <c:pt idx="6">
                  <c:v>65-69 let</c:v>
                </c:pt>
                <c:pt idx="7">
                  <c:v>70-74 let</c:v>
                </c:pt>
                <c:pt idx="8">
                  <c:v>75-79 let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9</c:v>
                </c:pt>
                <c:pt idx="3">
                  <c:v>7</c:v>
                </c:pt>
                <c:pt idx="5">
                  <c:v>18</c:v>
                </c:pt>
                <c:pt idx="6">
                  <c:v>16</c:v>
                </c:pt>
                <c:pt idx="7">
                  <c:v>13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 měsíčně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  <c:pt idx="5">
                  <c:v>60-64 let</c:v>
                </c:pt>
                <c:pt idx="6">
                  <c:v>65-69 let</c:v>
                </c:pt>
                <c:pt idx="7">
                  <c:v>70-74 let</c:v>
                </c:pt>
                <c:pt idx="8">
                  <c:v>75-79 let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20</c:v>
                </c:pt>
                <c:pt idx="1">
                  <c:v>18</c:v>
                </c:pt>
                <c:pt idx="2">
                  <c:v>13</c:v>
                </c:pt>
                <c:pt idx="3">
                  <c:v>10</c:v>
                </c:pt>
                <c:pt idx="5">
                  <c:v>27</c:v>
                </c:pt>
                <c:pt idx="6">
                  <c:v>22</c:v>
                </c:pt>
                <c:pt idx="7">
                  <c:v>18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nikdy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  <c:pt idx="5">
                  <c:v>60-64 let</c:v>
                </c:pt>
                <c:pt idx="6">
                  <c:v>65-69 let</c:v>
                </c:pt>
                <c:pt idx="7">
                  <c:v>70-74 let</c:v>
                </c:pt>
                <c:pt idx="8">
                  <c:v>75-79 let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  <c:pt idx="0">
                  <c:v>65</c:v>
                </c:pt>
                <c:pt idx="1">
                  <c:v>70</c:v>
                </c:pt>
                <c:pt idx="2">
                  <c:v>78</c:v>
                </c:pt>
                <c:pt idx="3">
                  <c:v>83</c:v>
                </c:pt>
                <c:pt idx="5">
                  <c:v>55</c:v>
                </c:pt>
                <c:pt idx="6">
                  <c:v>62</c:v>
                </c:pt>
                <c:pt idx="7">
                  <c:v>69</c:v>
                </c:pt>
                <c:pt idx="8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702592"/>
        <c:axId val="134704512"/>
      </c:barChart>
      <c:catAx>
        <c:axId val="13470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věk</a:t>
                </a:r>
                <a:endParaRPr lang="cs-CZ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34704512"/>
        <c:crosses val="autoZero"/>
        <c:auto val="1"/>
        <c:lblAlgn val="ctr"/>
        <c:lblOffset val="100"/>
        <c:noMultiLvlLbl val="0"/>
      </c:catAx>
      <c:valAx>
        <c:axId val="13470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% fyzické</a:t>
                </a:r>
                <a:r>
                  <a:rPr lang="cs-CZ" baseline="0" dirty="0" smtClean="0"/>
                  <a:t> aktivity</a:t>
                </a:r>
                <a:endParaRPr lang="cs-CZ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470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16020315838042"/>
          <c:y val="0.12666486491545809"/>
          <c:w val="0.30255737868206217"/>
          <c:h val="0.2062016510592893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10435977584069"/>
          <c:y val="3.9591922850729204E-2"/>
          <c:w val="0.80757168122460865"/>
          <c:h val="0.730466988953939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2x týdně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  <c:pt idx="5">
                  <c:v>60-64 let</c:v>
                </c:pt>
                <c:pt idx="6">
                  <c:v>65-69 let</c:v>
                </c:pt>
                <c:pt idx="7">
                  <c:v>70-74 let</c:v>
                </c:pt>
                <c:pt idx="8">
                  <c:v>75-79 let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9</c:v>
                </c:pt>
                <c:pt idx="3">
                  <c:v>7</c:v>
                </c:pt>
                <c:pt idx="5">
                  <c:v>18</c:v>
                </c:pt>
                <c:pt idx="6">
                  <c:v>16</c:v>
                </c:pt>
                <c:pt idx="7">
                  <c:v>13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 měsíčně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  <c:pt idx="5">
                  <c:v>60-64 let</c:v>
                </c:pt>
                <c:pt idx="6">
                  <c:v>65-69 let</c:v>
                </c:pt>
                <c:pt idx="7">
                  <c:v>70-74 let</c:v>
                </c:pt>
                <c:pt idx="8">
                  <c:v>75-79 let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20</c:v>
                </c:pt>
                <c:pt idx="1">
                  <c:v>18</c:v>
                </c:pt>
                <c:pt idx="2">
                  <c:v>13</c:v>
                </c:pt>
                <c:pt idx="3">
                  <c:v>10</c:v>
                </c:pt>
                <c:pt idx="5">
                  <c:v>27</c:v>
                </c:pt>
                <c:pt idx="6">
                  <c:v>22</c:v>
                </c:pt>
                <c:pt idx="7">
                  <c:v>18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nikdy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60-64 let</c:v>
                </c:pt>
                <c:pt idx="1">
                  <c:v>65-69 let</c:v>
                </c:pt>
                <c:pt idx="2">
                  <c:v>70-74 let</c:v>
                </c:pt>
                <c:pt idx="3">
                  <c:v>75-79 let</c:v>
                </c:pt>
                <c:pt idx="5">
                  <c:v>60-64 let</c:v>
                </c:pt>
                <c:pt idx="6">
                  <c:v>65-69 let</c:v>
                </c:pt>
                <c:pt idx="7">
                  <c:v>70-74 let</c:v>
                </c:pt>
                <c:pt idx="8">
                  <c:v>75-79 let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  <c:pt idx="0">
                  <c:v>65</c:v>
                </c:pt>
                <c:pt idx="1">
                  <c:v>70</c:v>
                </c:pt>
                <c:pt idx="2">
                  <c:v>78</c:v>
                </c:pt>
                <c:pt idx="3">
                  <c:v>83</c:v>
                </c:pt>
                <c:pt idx="5">
                  <c:v>55</c:v>
                </c:pt>
                <c:pt idx="6">
                  <c:v>62</c:v>
                </c:pt>
                <c:pt idx="7">
                  <c:v>69</c:v>
                </c:pt>
                <c:pt idx="8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750208"/>
        <c:axId val="134752128"/>
        <c:axId val="0"/>
      </c:bar3DChart>
      <c:catAx>
        <c:axId val="13475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věk</a:t>
                </a:r>
                <a:endParaRPr lang="cs-CZ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34752128"/>
        <c:crosses val="autoZero"/>
        <c:auto val="1"/>
        <c:lblAlgn val="ctr"/>
        <c:lblOffset val="100"/>
        <c:noMultiLvlLbl val="0"/>
      </c:catAx>
      <c:valAx>
        <c:axId val="134752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% fyzické</a:t>
                </a:r>
                <a:r>
                  <a:rPr lang="cs-CZ" baseline="0" dirty="0" smtClean="0"/>
                  <a:t> aktivity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9.4412682875075898E-3"/>
              <c:y val="0.176838761206346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475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54103498009726"/>
          <c:y val="0.12666486491545809"/>
          <c:w val="0.20563368334449325"/>
          <c:h val="0.2062016510592893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7072-8739-45E0-ACF0-9D9E8AF0EABB}" type="datetimeFigureOut">
              <a:rPr lang="cs-CZ" smtClean="0"/>
              <a:t>1.3.2012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CE98-98A5-4A7E-9D2E-62C905D4D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76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81DCF8-3405-4990-8D37-C38D7C761851}" type="slidenum">
              <a:rPr lang="cs-CZ" smtClean="0">
                <a:latin typeface="Arial" charset="0"/>
              </a:rPr>
              <a:pPr eaLnBrk="1" hangingPunct="1"/>
              <a:t>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887E0E-BAEB-4D32-818C-DEBC4923A27B}" type="slidenum">
              <a:rPr lang="cs-CZ" smtClean="0">
                <a:latin typeface="Arial" charset="0"/>
              </a:rPr>
              <a:pPr eaLnBrk="1" hangingPunct="1"/>
              <a:t>30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D24F275-7771-4AF9-9EC9-0955BD7826C1}" type="slidenum">
              <a:rPr lang="cs-CZ" smtClean="0">
                <a:latin typeface="Arial" charset="0"/>
              </a:rPr>
              <a:pPr eaLnBrk="1" hangingPunct="1"/>
              <a:t>31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E94FC4-9420-42D1-94B0-4CC3B4D8FFC6}" type="slidenum">
              <a:rPr lang="cs-CZ" smtClean="0">
                <a:latin typeface="Arial" charset="0"/>
              </a:rPr>
              <a:pPr eaLnBrk="1" hangingPunct="1"/>
              <a:t>32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4BDB31-3C09-483E-BAA4-4C56210C68DE}" type="slidenum">
              <a:rPr lang="cs-CZ" smtClean="0">
                <a:latin typeface="Arial" charset="0"/>
              </a:rPr>
              <a:pPr eaLnBrk="1" hangingPunct="1"/>
              <a:t>33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734584-16FA-48CE-93C7-289BE337807B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655A01-76E8-4699-8011-8866D7FA6A4A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018B87-BE2C-4836-A176-605BEBD40F8A}" type="slidenum">
              <a:rPr lang="cs-CZ" smtClean="0">
                <a:latin typeface="Arial" charset="0"/>
              </a:rPr>
              <a:pPr eaLnBrk="1" hangingPunct="1"/>
              <a:t>36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7B826D-595F-47D0-9FEB-17DC8C89618B}" type="slidenum">
              <a:rPr lang="cs-CZ" smtClean="0">
                <a:latin typeface="Arial" charset="0"/>
              </a:rPr>
              <a:pPr eaLnBrk="1" hangingPunct="1"/>
              <a:t>37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7B826D-595F-47D0-9FEB-17DC8C89618B}" type="slidenum">
              <a:rPr lang="cs-CZ" smtClean="0">
                <a:latin typeface="Arial" charset="0"/>
              </a:rPr>
              <a:pPr eaLnBrk="1" hangingPunct="1"/>
              <a:t>38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4E7929-89F6-4A3C-A5A2-E86F9E4039A7}" type="slidenum">
              <a:rPr lang="cs-CZ" smtClean="0">
                <a:latin typeface="Arial" charset="0"/>
              </a:rPr>
              <a:pPr eaLnBrk="1" hangingPunct="1"/>
              <a:t>42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CE98-98A5-4A7E-9D2E-62C905D4DB8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920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5223F8-7148-4D2F-8A88-EE3F31904ABE}" type="slidenum">
              <a:rPr lang="cs-CZ" smtClean="0">
                <a:latin typeface="Arial" charset="0"/>
              </a:rPr>
              <a:pPr eaLnBrk="1" hangingPunct="1"/>
              <a:t>48</a:t>
            </a:fld>
            <a:endParaRPr lang="cs-CZ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A7D3E5-577C-4E8B-B40D-5C5A207EEC0B}" type="slidenum">
              <a:rPr lang="cs-CZ" smtClean="0">
                <a:latin typeface="Arial" charset="0"/>
              </a:rPr>
              <a:pPr eaLnBrk="1" hangingPunct="1"/>
              <a:t>49</a:t>
            </a:fld>
            <a:endParaRPr lang="cs-CZ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124B57C-833D-47D8-A3CD-8443E7D7D587}" type="slidenum">
              <a:rPr lang="cs-CZ" smtClean="0">
                <a:latin typeface="Arial" charset="0"/>
              </a:rPr>
              <a:pPr eaLnBrk="1" hangingPunct="1"/>
              <a:t>50</a:t>
            </a:fld>
            <a:endParaRPr lang="cs-CZ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C1B4DD-643D-4546-9FE3-11E6159EB556}" type="slidenum">
              <a:rPr lang="cs-CZ" smtClean="0">
                <a:latin typeface="Arial" charset="0"/>
              </a:rPr>
              <a:pPr eaLnBrk="1" hangingPunct="1"/>
              <a:t>51</a:t>
            </a:fld>
            <a:endParaRPr lang="cs-CZ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5A4546-7130-4C23-8513-E3EE441E3344}" type="slidenum">
              <a:rPr lang="cs-CZ" smtClean="0">
                <a:latin typeface="Arial" charset="0"/>
              </a:rPr>
              <a:pPr eaLnBrk="1" hangingPunct="1"/>
              <a:t>52</a:t>
            </a:fld>
            <a:endParaRPr lang="cs-CZ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037DA4-D178-4FA2-9B64-34E0875B842D}" type="slidenum">
              <a:rPr lang="cs-CZ" smtClean="0">
                <a:latin typeface="Arial" charset="0"/>
              </a:rPr>
              <a:pPr eaLnBrk="1" hangingPunct="1"/>
              <a:t>53</a:t>
            </a:fld>
            <a:endParaRPr lang="cs-CZ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9C797B6-E5F9-4E30-B51E-58AEE79C990B}" type="slidenum">
              <a:rPr lang="cs-CZ" smtClean="0">
                <a:latin typeface="Arial" charset="0"/>
              </a:rPr>
              <a:pPr eaLnBrk="1" hangingPunct="1"/>
              <a:t>54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F47666E-1174-449F-8A3C-89B9A973EAAD}" type="slidenum">
              <a:rPr lang="cs-CZ" smtClean="0">
                <a:latin typeface="Arial" charset="0"/>
              </a:rPr>
              <a:pPr eaLnBrk="1" hangingPunct="1"/>
              <a:t>9</a:t>
            </a:fld>
            <a:endParaRPr lang="cs-CZ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D5D89A-BCE2-4151-B172-E2355BD1C6EF}" type="slidenum">
              <a:rPr lang="cs-CZ" smtClean="0">
                <a:latin typeface="Arial" charset="0"/>
              </a:rPr>
              <a:pPr eaLnBrk="1" hangingPunct="1"/>
              <a:t>10</a:t>
            </a:fld>
            <a:endParaRPr lang="cs-CZ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CE98-98A5-4A7E-9D2E-62C905D4DB8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41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9C521A-F5C9-4B77-BA78-B2C46416D051}" type="slidenum">
              <a:rPr lang="cs-CZ" smtClean="0">
                <a:latin typeface="Arial" charset="0"/>
              </a:rPr>
              <a:pPr eaLnBrk="1" hangingPunct="1"/>
              <a:t>20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1D8704-A755-4BCA-94A0-5C2DBED96E7A}" type="slidenum">
              <a:rPr lang="cs-CZ" smtClean="0">
                <a:latin typeface="Arial" charset="0"/>
              </a:rPr>
              <a:pPr eaLnBrk="1" hangingPunct="1"/>
              <a:t>21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565A9F-01A6-4DEA-B30E-21049037FA0C}" type="slidenum">
              <a:rPr lang="cs-CZ" smtClean="0">
                <a:latin typeface="Arial" charset="0"/>
              </a:rPr>
              <a:pPr eaLnBrk="1" hangingPunct="1"/>
              <a:t>24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4653746-1156-4F72-8485-77F2B8C18701}" type="slidenum">
              <a:rPr lang="cs-CZ" smtClean="0">
                <a:latin typeface="Arial" charset="0"/>
              </a:rPr>
              <a:pPr eaLnBrk="1" hangingPunct="1"/>
              <a:t>27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447678"/>
            <a:ext cx="9144000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611560" y="6447678"/>
            <a:ext cx="576064" cy="443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3568" y="6486797"/>
            <a:ext cx="432048" cy="365125"/>
          </a:xfrm>
        </p:spPr>
        <p:txBody>
          <a:bodyPr/>
          <a:lstStyle>
            <a:lvl1pPr algn="ctr">
              <a:defRPr sz="1800" b="1">
                <a:solidFill>
                  <a:srgbClr val="FF0000"/>
                </a:solidFill>
              </a:defRPr>
            </a:lvl1pPr>
          </a:lstStyle>
          <a:p>
            <a:fld id="{6B177BF9-1109-42B2-9D62-F461FDCE9C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04592" y="6481139"/>
            <a:ext cx="5631904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algn="r"/>
            <a:r>
              <a:rPr lang="cs-CZ" smtClean="0"/>
              <a:t>Seminář výzkumu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9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3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Seminář výzkumu veřejného mínění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7BF9-1109-42B2-9D62-F461FDCE9C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kosta@fss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List_aplikace_Microsoft_Excel_97_20032.xls"/><Relationship Id="rId5" Type="http://schemas.openxmlformats.org/officeDocument/2006/relationships/image" Target="../media/image6.png"/><Relationship Id="rId4" Type="http://schemas.openxmlformats.org/officeDocument/2006/relationships/oleObject" Target="../embeddings/List_aplikace_Microsoft_Excel_97_2003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Praktikum marketingového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B177BF9-1109-42B2-9D62-F461FDCE9C3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7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Nakupování je komplexní činnost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95313" y="1192213"/>
            <a:ext cx="8548687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SzPct val="90000"/>
            </a:pPr>
            <a:r>
              <a:rPr lang="cs-CZ" sz="2000" b="1" dirty="0">
                <a:latin typeface="+mj-lt"/>
                <a:cs typeface="Arial" charset="0"/>
              </a:rPr>
              <a:t>Největší omezení spočívá v komplexnosti </a:t>
            </a:r>
            <a:r>
              <a:rPr lang="cs-CZ" sz="2000" b="1" dirty="0" smtClean="0">
                <a:latin typeface="+mj-lt"/>
                <a:cs typeface="Arial" charset="0"/>
              </a:rPr>
              <a:t>problému</a:t>
            </a:r>
            <a:r>
              <a:rPr lang="cs-CZ" sz="2000" b="1" dirty="0">
                <a:latin typeface="+mj-lt"/>
                <a:cs typeface="Arial" charset="0"/>
              </a:rPr>
              <a:t/>
            </a:r>
            <a:br>
              <a:rPr lang="cs-CZ" sz="2000" b="1" dirty="0">
                <a:latin typeface="+mj-lt"/>
                <a:cs typeface="Arial" charset="0"/>
              </a:rPr>
            </a:br>
            <a:r>
              <a:rPr lang="cs-CZ" sz="2000" b="1" dirty="0">
                <a:latin typeface="+mj-lt"/>
                <a:cs typeface="Arial" charset="0"/>
              </a:rPr>
              <a:t>a nutnosti převést jej na jednoduchá čísla</a:t>
            </a:r>
          </a:p>
          <a:p>
            <a:pPr>
              <a:spcBef>
                <a:spcPct val="50000"/>
              </a:spcBef>
              <a:buSzPct val="90000"/>
            </a:pPr>
            <a:r>
              <a:rPr lang="cs-CZ" dirty="0">
                <a:latin typeface="+mj-lt"/>
                <a:cs typeface="Arial" charset="0"/>
              </a:rPr>
              <a:t>Nákup jogurtu je poměrně banální věc, ale ani tak</a:t>
            </a:r>
            <a:br>
              <a:rPr lang="cs-CZ" dirty="0">
                <a:latin typeface="+mj-lt"/>
                <a:cs typeface="Arial" charset="0"/>
              </a:rPr>
            </a:br>
            <a:r>
              <a:rPr lang="cs-CZ" dirty="0">
                <a:latin typeface="+mj-lt"/>
                <a:cs typeface="Arial" charset="0"/>
              </a:rPr>
              <a:t>není jednoduché jej zkoumat:</a:t>
            </a:r>
          </a:p>
          <a:p>
            <a:pPr>
              <a:spcBef>
                <a:spcPct val="50000"/>
              </a:spcBef>
              <a:buSzPct val="90000"/>
            </a:pPr>
            <a:r>
              <a:rPr lang="cs-CZ" dirty="0">
                <a:latin typeface="+mj-lt"/>
                <a:cs typeface="Arial" charset="0"/>
              </a:rPr>
              <a:t>      </a:t>
            </a:r>
          </a:p>
        </p:txBody>
      </p:sp>
      <p:grpSp>
        <p:nvGrpSpPr>
          <p:cNvPr id="6152" name="Group 5"/>
          <p:cNvGrpSpPr>
            <a:grpSpLocks/>
          </p:cNvGrpSpPr>
          <p:nvPr/>
        </p:nvGrpSpPr>
        <p:grpSpPr bwMode="auto">
          <a:xfrm>
            <a:off x="1365250" y="3500129"/>
            <a:ext cx="2317750" cy="2087292"/>
            <a:chOff x="1036" y="2409"/>
            <a:chExt cx="1460" cy="722"/>
          </a:xfrm>
        </p:grpSpPr>
        <p:sp>
          <p:nvSpPr>
            <p:cNvPr id="6161" name="Oval 6"/>
            <p:cNvSpPr>
              <a:spLocks noChangeArrowheads="1"/>
            </p:cNvSpPr>
            <p:nvPr/>
          </p:nvSpPr>
          <p:spPr bwMode="auto">
            <a:xfrm>
              <a:off x="1036" y="2409"/>
              <a:ext cx="1460" cy="5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6162" name="Text Box 7"/>
            <p:cNvSpPr txBox="1">
              <a:spLocks noChangeArrowheads="1"/>
            </p:cNvSpPr>
            <p:nvPr/>
          </p:nvSpPr>
          <p:spPr bwMode="auto">
            <a:xfrm>
              <a:off x="1248" y="2451"/>
              <a:ext cx="1065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sz="3200" dirty="0">
                  <a:solidFill>
                    <a:srgbClr val="FF0000"/>
                  </a:solidFill>
                  <a:latin typeface="+mj-lt"/>
                  <a:cs typeface="Arial" charset="0"/>
                </a:rPr>
                <a:t>Nákup</a:t>
              </a:r>
              <a:br>
                <a:rPr lang="cs-CZ" sz="3200" dirty="0">
                  <a:solidFill>
                    <a:srgbClr val="FF0000"/>
                  </a:solidFill>
                  <a:latin typeface="+mj-lt"/>
                  <a:cs typeface="Arial" charset="0"/>
                </a:rPr>
              </a:br>
              <a:r>
                <a:rPr lang="cs-CZ" sz="3200" dirty="0">
                  <a:solidFill>
                    <a:srgbClr val="FF0000"/>
                  </a:solidFill>
                  <a:latin typeface="+mj-lt"/>
                  <a:cs typeface="Arial" charset="0"/>
                </a:rPr>
                <a:t>jogurtu</a:t>
              </a:r>
            </a:p>
          </p:txBody>
        </p:sp>
      </p:grpSp>
      <p:sp>
        <p:nvSpPr>
          <p:cNvPr id="6153" name="Rectangle 8"/>
          <p:cNvSpPr>
            <a:spLocks noChangeArrowheads="1"/>
          </p:cNvSpPr>
          <p:nvPr/>
        </p:nvSpPr>
        <p:spPr bwMode="auto">
          <a:xfrm rot="16200000">
            <a:off x="2190750" y="5265738"/>
            <a:ext cx="628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Chuť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 rot="2700000">
            <a:off x="3227387" y="5148263"/>
            <a:ext cx="11255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Zkušenost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 rot="18900000">
            <a:off x="3240088" y="3138488"/>
            <a:ext cx="652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Cena</a:t>
            </a: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 rot="16200000">
            <a:off x="2195512" y="2840038"/>
            <a:ext cx="619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Obal</a:t>
            </a: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835400" y="4002088"/>
            <a:ext cx="981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Reklama</a:t>
            </a: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 rot="18900000">
            <a:off x="866775" y="4949826"/>
            <a:ext cx="7921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Kvalita</a:t>
            </a:r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 rot="2700000">
            <a:off x="1062037" y="3243263"/>
            <a:ext cx="608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Děti</a:t>
            </a: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301625" y="3881438"/>
            <a:ext cx="8302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>
                <a:latin typeface="+mj-lt"/>
                <a:cs typeface="Arial" charset="0"/>
              </a:rPr>
              <a:t>Image </a:t>
            </a:r>
            <a:br>
              <a:rPr lang="cs-CZ">
                <a:latin typeface="+mj-lt"/>
                <a:cs typeface="Arial" charset="0"/>
              </a:rPr>
            </a:br>
            <a:r>
              <a:rPr lang="cs-CZ">
                <a:latin typeface="+mj-lt"/>
                <a:cs typeface="Arial" charset="0"/>
              </a:rPr>
              <a:t>Značka</a:t>
            </a:r>
          </a:p>
        </p:txBody>
      </p:sp>
      <p:sp>
        <p:nvSpPr>
          <p:cNvPr id="6150" name="AutoShape 16"/>
          <p:cNvSpPr>
            <a:spLocks noChangeArrowheads="1"/>
          </p:cNvSpPr>
          <p:nvPr/>
        </p:nvSpPr>
        <p:spPr bwMode="auto">
          <a:xfrm rot="4698715">
            <a:off x="4764049" y="2318787"/>
            <a:ext cx="911302" cy="2057400"/>
          </a:xfrm>
          <a:prstGeom prst="upArrow">
            <a:avLst>
              <a:gd name="adj1" fmla="val 50000"/>
              <a:gd name="adj2" fmla="val 69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0000" tIns="46800" rIns="90000" bIns="46800" anchor="ctr">
            <a:spAutoFit/>
          </a:bodyPr>
          <a:lstStyle/>
          <a:p>
            <a:pPr algn="ctr"/>
            <a:endParaRPr lang="cs-CZ">
              <a:latin typeface="+mj-lt"/>
              <a:cs typeface="Arial" charset="0"/>
            </a:endParaRPr>
          </a:p>
        </p:txBody>
      </p:sp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6444208" y="1843088"/>
            <a:ext cx="2592288" cy="34185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dirty="0" smtClean="0">
                <a:latin typeface="+mj-lt"/>
                <a:cs typeface="Arial" charset="0"/>
              </a:rPr>
              <a:t>Výzkumem </a:t>
            </a:r>
            <a:r>
              <a:rPr lang="cs-CZ" dirty="0">
                <a:latin typeface="+mj-lt"/>
                <a:cs typeface="Arial" charset="0"/>
              </a:rPr>
              <a:t>zachytíme jenom </a:t>
            </a:r>
            <a:r>
              <a:rPr lang="cs-CZ" b="1" dirty="0">
                <a:latin typeface="+mj-lt"/>
                <a:cs typeface="Arial" charset="0"/>
              </a:rPr>
              <a:t>některé</a:t>
            </a:r>
            <a:r>
              <a:rPr lang="cs-CZ" dirty="0">
                <a:latin typeface="+mj-lt"/>
                <a:cs typeface="Arial" charset="0"/>
              </a:rPr>
              <a:t> motivátory nákupu</a:t>
            </a:r>
          </a:p>
          <a:p>
            <a:pPr>
              <a:spcBef>
                <a:spcPct val="50000"/>
              </a:spcBef>
            </a:pPr>
            <a:r>
              <a:rPr lang="cs-CZ" dirty="0" smtClean="0">
                <a:latin typeface="+mj-lt"/>
                <a:cs typeface="Arial" charset="0"/>
              </a:rPr>
              <a:t>Respondenti </a:t>
            </a:r>
            <a:r>
              <a:rPr lang="cs-CZ" dirty="0">
                <a:latin typeface="+mj-lt"/>
                <a:cs typeface="Arial" charset="0"/>
              </a:rPr>
              <a:t>si je nemusí ani </a:t>
            </a:r>
            <a:r>
              <a:rPr lang="cs-CZ" dirty="0" smtClean="0">
                <a:latin typeface="+mj-lt"/>
                <a:cs typeface="Arial" charset="0"/>
              </a:rPr>
              <a:t>uvědomovat </a:t>
            </a:r>
            <a:r>
              <a:rPr lang="cs-CZ" dirty="0">
                <a:latin typeface="+mj-lt"/>
                <a:cs typeface="Arial" charset="0"/>
              </a:rPr>
              <a:t>(rozhodují se nejen racionálně, ale i nevědomě)</a:t>
            </a:r>
          </a:p>
          <a:p>
            <a:pPr>
              <a:spcBef>
                <a:spcPct val="50000"/>
              </a:spcBef>
            </a:pPr>
            <a:r>
              <a:rPr lang="cs-CZ" dirty="0" smtClean="0">
                <a:latin typeface="+mj-lt"/>
                <a:cs typeface="Arial" charset="0"/>
              </a:rPr>
              <a:t>Odpověď </a:t>
            </a:r>
            <a:r>
              <a:rPr lang="cs-CZ" dirty="0">
                <a:latin typeface="+mj-lt"/>
                <a:cs typeface="Arial" charset="0"/>
              </a:rPr>
              <a:t>proto ani neznají a na místě si ji „vymyslí“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Redukce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Převedení zkoumaného problému vede k redukci původní informace</a:t>
            </a:r>
          </a:p>
          <a:p>
            <a:r>
              <a:rPr lang="cs-CZ" dirty="0" smtClean="0"/>
              <a:t>Bohužel nevíme, jak velká tato redukce 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1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děláme na lidech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3100" b="1" dirty="0" err="1">
                <a:solidFill>
                  <a:srgbClr val="000000"/>
                </a:solidFill>
              </a:rPr>
              <a:t>Vždy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jsme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závislí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na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odpovědích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reálných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lidí</a:t>
            </a:r>
            <a:r>
              <a:rPr lang="en-GB" sz="3100" b="1" dirty="0">
                <a:solidFill>
                  <a:srgbClr val="000000"/>
                </a:solidFill>
              </a:rPr>
              <a:t> (</a:t>
            </a:r>
            <a:r>
              <a:rPr lang="en-GB" sz="3100" b="1" dirty="0" err="1">
                <a:solidFill>
                  <a:srgbClr val="000000"/>
                </a:solidFill>
              </a:rPr>
              <a:t>tedy</a:t>
            </a:r>
            <a:r>
              <a:rPr lang="en-GB" sz="3100" b="1" dirty="0">
                <a:solidFill>
                  <a:srgbClr val="000000"/>
                </a:solidFill>
              </a:rPr>
              <a:t> </a:t>
            </a:r>
            <a:r>
              <a:rPr lang="en-GB" sz="3100" b="1" dirty="0" err="1">
                <a:solidFill>
                  <a:srgbClr val="000000"/>
                </a:solidFill>
              </a:rPr>
              <a:t>většinou</a:t>
            </a:r>
            <a:r>
              <a:rPr lang="cs-CZ" sz="3100" b="1" dirty="0">
                <a:solidFill>
                  <a:srgbClr val="000000"/>
                </a:solidFill>
              </a:rPr>
              <a:t>:-</a:t>
            </a:r>
            <a:r>
              <a:rPr lang="en-GB" sz="3100" b="1" dirty="0" smtClean="0">
                <a:solidFill>
                  <a:srgbClr val="000000"/>
                </a:solidFill>
              </a:rPr>
              <a:t>)</a:t>
            </a:r>
            <a:endParaRPr lang="cs-CZ" sz="31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31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se </a:t>
            </a:r>
            <a:r>
              <a:rPr lang="en-GB" dirty="0" err="1">
                <a:solidFill>
                  <a:srgbClr val="000000"/>
                </a:solidFill>
              </a:rPr>
              <a:t>stydí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odpovědět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pravdě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</a:t>
            </a:r>
            <a:r>
              <a:rPr lang="en-GB" dirty="0" err="1">
                <a:solidFill>
                  <a:srgbClr val="000000"/>
                </a:solidFill>
              </a:rPr>
              <a:t>nepochopí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otázky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(</a:t>
            </a:r>
            <a:r>
              <a:rPr lang="en-GB" dirty="0" err="1" smtClean="0">
                <a:solidFill>
                  <a:srgbClr val="000000"/>
                </a:solidFill>
              </a:rPr>
              <a:t>zbytečně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dlouhé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cs-CZ" dirty="0" smtClean="0">
                <a:solidFill>
                  <a:srgbClr val="000000"/>
                </a:solidFill>
              </a:rPr>
              <a:t>komplikované, </a:t>
            </a:r>
            <a:r>
              <a:rPr lang="en-GB" dirty="0" err="1" smtClean="0">
                <a:solidFill>
                  <a:srgbClr val="000000"/>
                </a:solidFill>
              </a:rPr>
              <a:t>nejednoznačné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otázky</a:t>
            </a:r>
            <a:r>
              <a:rPr lang="en-GB" dirty="0">
                <a:solidFill>
                  <a:srgbClr val="000000"/>
                </a:solidFill>
              </a:rPr>
              <a:t>…)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se </a:t>
            </a:r>
            <a:r>
              <a:rPr lang="en-GB" dirty="0" err="1">
                <a:solidFill>
                  <a:srgbClr val="000000"/>
                </a:solidFill>
              </a:rPr>
              <a:t>bojí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odpovědět</a:t>
            </a:r>
            <a:r>
              <a:rPr lang="en-GB" dirty="0">
                <a:solidFill>
                  <a:srgbClr val="000000"/>
                </a:solidFill>
              </a:rPr>
              <a:t> (</a:t>
            </a:r>
            <a:r>
              <a:rPr lang="en-GB" dirty="0" err="1">
                <a:solidFill>
                  <a:srgbClr val="000000"/>
                </a:solidFill>
              </a:rPr>
              <a:t>např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rgbClr val="000000"/>
                </a:solidFill>
              </a:rPr>
              <a:t>příjem</a:t>
            </a:r>
            <a:r>
              <a:rPr lang="en-GB" dirty="0">
                <a:solidFill>
                  <a:srgbClr val="000000"/>
                </a:solidFill>
              </a:rPr>
              <a:t>) </a:t>
            </a:r>
            <a:r>
              <a:rPr lang="en-GB" dirty="0" err="1">
                <a:solidFill>
                  <a:srgbClr val="000000"/>
                </a:solidFill>
              </a:rPr>
              <a:t>nebo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ji </a:t>
            </a:r>
            <a:r>
              <a:rPr lang="en-GB" dirty="0" err="1" smtClean="0">
                <a:solidFill>
                  <a:srgbClr val="000000"/>
                </a:solidFill>
              </a:rPr>
              <a:t>nepřiznají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</a:t>
            </a:r>
            <a:r>
              <a:rPr lang="en-GB" dirty="0" err="1">
                <a:solidFill>
                  <a:srgbClr val="000000"/>
                </a:solidFill>
              </a:rPr>
              <a:t>záměrně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zkreslují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svoje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odpovědi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</a:t>
            </a:r>
            <a:r>
              <a:rPr lang="en-GB" dirty="0" err="1">
                <a:solidFill>
                  <a:srgbClr val="000000"/>
                </a:solidFill>
              </a:rPr>
              <a:t>nedokáží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svoji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odpověď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zobecnit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</a:t>
            </a:r>
            <a:r>
              <a:rPr lang="en-GB" dirty="0" err="1">
                <a:solidFill>
                  <a:srgbClr val="000000"/>
                </a:solidFill>
              </a:rPr>
              <a:t>si</a:t>
            </a:r>
            <a:r>
              <a:rPr lang="en-GB" dirty="0">
                <a:solidFill>
                  <a:srgbClr val="000000"/>
                </a:solidFill>
              </a:rPr>
              <a:t> s </a:t>
            </a:r>
            <a:r>
              <a:rPr lang="en-GB" dirty="0" err="1">
                <a:solidFill>
                  <a:srgbClr val="000000"/>
                </a:solidFill>
              </a:rPr>
              <a:t>tazatelem</a:t>
            </a:r>
            <a:r>
              <a:rPr lang="en-GB" dirty="0">
                <a:solidFill>
                  <a:srgbClr val="000000"/>
                </a:solidFill>
              </a:rPr>
              <a:t> „</a:t>
            </a:r>
            <a:r>
              <a:rPr lang="en-GB" dirty="0" err="1">
                <a:solidFill>
                  <a:srgbClr val="000000"/>
                </a:solidFill>
              </a:rPr>
              <a:t>hrají</a:t>
            </a:r>
            <a:r>
              <a:rPr lang="en-GB" dirty="0">
                <a:solidFill>
                  <a:srgbClr val="000000"/>
                </a:solidFill>
              </a:rPr>
              <a:t>“ a </a:t>
            </a:r>
            <a:r>
              <a:rPr lang="en-GB" dirty="0" err="1">
                <a:solidFill>
                  <a:srgbClr val="000000"/>
                </a:solidFill>
              </a:rPr>
              <a:t>dělají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si</a:t>
            </a:r>
            <a:r>
              <a:rPr lang="en-GB" dirty="0">
                <a:solidFill>
                  <a:srgbClr val="000000"/>
                </a:solidFill>
              </a:rPr>
              <a:t> z </a:t>
            </a:r>
            <a:r>
              <a:rPr lang="en-GB" dirty="0" err="1">
                <a:solidFill>
                  <a:srgbClr val="000000"/>
                </a:solidFill>
              </a:rPr>
              <a:t>výzkumu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legraci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se </a:t>
            </a:r>
            <a:r>
              <a:rPr lang="en-GB" dirty="0" err="1">
                <a:solidFill>
                  <a:srgbClr val="000000"/>
                </a:solidFill>
              </a:rPr>
              <a:t>snaží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předvést</a:t>
            </a:r>
            <a:r>
              <a:rPr lang="en-GB" dirty="0">
                <a:solidFill>
                  <a:srgbClr val="000000"/>
                </a:solidFill>
              </a:rPr>
              <a:t> se </a:t>
            </a:r>
            <a:r>
              <a:rPr lang="en-GB" dirty="0" err="1">
                <a:solidFill>
                  <a:srgbClr val="000000"/>
                </a:solidFill>
              </a:rPr>
              <a:t>před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tazatelem</a:t>
            </a:r>
            <a:r>
              <a:rPr lang="en-GB" dirty="0">
                <a:solidFill>
                  <a:srgbClr val="000000"/>
                </a:solidFill>
              </a:rPr>
              <a:t> v tom, co „</a:t>
            </a:r>
            <a:r>
              <a:rPr lang="en-GB" dirty="0" err="1">
                <a:solidFill>
                  <a:srgbClr val="000000"/>
                </a:solidFill>
              </a:rPr>
              <a:t>znají</a:t>
            </a:r>
            <a:r>
              <a:rPr lang="en-GB" dirty="0">
                <a:solidFill>
                  <a:srgbClr val="000000"/>
                </a:solidFill>
              </a:rPr>
              <a:t>“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dirty="0">
                <a:solidFill>
                  <a:srgbClr val="000000"/>
                </a:solidFill>
              </a:rPr>
              <a:t>KTEŘÍ </a:t>
            </a:r>
            <a:r>
              <a:rPr lang="en-GB" dirty="0" err="1">
                <a:solidFill>
                  <a:srgbClr val="000000"/>
                </a:solidFill>
              </a:rPr>
              <a:t>neznají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odpověď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vymyslí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ji</a:t>
            </a:r>
            <a:r>
              <a:rPr lang="en-GB" dirty="0">
                <a:solidFill>
                  <a:srgbClr val="000000"/>
                </a:solidFill>
              </a:rPr>
              <a:t> (</a:t>
            </a:r>
            <a:r>
              <a:rPr lang="en-GB" dirty="0" err="1">
                <a:solidFill>
                  <a:srgbClr val="000000"/>
                </a:solidFill>
              </a:rPr>
              <a:t>jsou</a:t>
            </a:r>
            <a:r>
              <a:rPr lang="en-GB" dirty="0">
                <a:solidFill>
                  <a:srgbClr val="000000"/>
                </a:solidFill>
              </a:rPr>
              <a:t> k </a:t>
            </a:r>
            <a:r>
              <a:rPr lang="en-GB" dirty="0" err="1">
                <a:solidFill>
                  <a:srgbClr val="000000"/>
                </a:solidFill>
              </a:rPr>
              <a:t>tomu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vlastně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přinuceni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0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děláme s lidmi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b="1" dirty="0" smtClean="0">
                <a:solidFill>
                  <a:srgbClr val="000000"/>
                </a:solidFill>
              </a:rPr>
              <a:t>Vždy jsme závislí na práci třetí strany (tazatelů, agentury, atd.):</a:t>
            </a:r>
          </a:p>
          <a:p>
            <a:pPr>
              <a:lnSpc>
                <a:spcPct val="80000"/>
              </a:lnSpc>
            </a:pPr>
            <a:endParaRPr lang="cs-CZ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KTEŘÍ </a:t>
            </a:r>
            <a:r>
              <a:rPr lang="cs-CZ" b="1" dirty="0" smtClean="0">
                <a:solidFill>
                  <a:srgbClr val="000000"/>
                </a:solidFill>
              </a:rPr>
              <a:t>(tazatelé)</a:t>
            </a:r>
            <a:r>
              <a:rPr lang="cs-CZ" dirty="0" smtClean="0">
                <a:solidFill>
                  <a:srgbClr val="000000"/>
                </a:solidFill>
              </a:rPr>
              <a:t> si ulehčují práci a pochopí dotazník „po svém“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KTEŘÍ porušují předepsané kvóty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KTEŘÍ si z vlastní aktivity upravují otázky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KTEŘÍ dotazníky rovnou falšují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KTEŘÍ navštěvují opakovaně stejné respondenty, příbuzné, známé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KTERÁ </a:t>
            </a:r>
            <a:r>
              <a:rPr lang="cs-CZ" b="1" dirty="0" smtClean="0">
                <a:solidFill>
                  <a:srgbClr val="000000"/>
                </a:solidFill>
              </a:rPr>
              <a:t>(agentura)</a:t>
            </a:r>
            <a:r>
              <a:rPr lang="cs-CZ" dirty="0" smtClean="0">
                <a:solidFill>
                  <a:srgbClr val="000000"/>
                </a:solidFill>
              </a:rPr>
              <a:t> sleduje při sběru i své vlastní cíle (rychlost, nákladovost, potvrzení předchozích výzkumů, vytvoření potenciálu pro prodej dalších výzkumů)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KTERÁ nemusí přesně pochopit cíl výzkumu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KTERÁ se nesnaží najít v sebraných datech souvislosti a výsledky interpretuje mechanicky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cs-CZ" dirty="0" smtClean="0">
                <a:solidFill>
                  <a:srgbClr val="000000"/>
                </a:solidFill>
              </a:rPr>
              <a:t>KTERÁ nekontroluje tazatele vždy důsledně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Nemožnost kvantifikace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měřit korupci?</a:t>
            </a:r>
          </a:p>
          <a:p>
            <a:r>
              <a:rPr lang="cs-CZ" dirty="0"/>
              <a:t>Samotné měření ovlivňuje výsledky (např. kriminalita)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 špatného pochopení možností výzkumu veřejného mínění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412776"/>
            <a:ext cx="5040560" cy="51125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100" dirty="0">
                <a:latin typeface="+mj-lt"/>
              </a:rPr>
              <a:t>Idnes.cz: </a:t>
            </a:r>
            <a:r>
              <a:rPr lang="cs-CZ" sz="5100" b="1" dirty="0">
                <a:latin typeface="+mj-lt"/>
              </a:rPr>
              <a:t>Česko opět kleslo na žebříčku korupce, je prohnilé jako jih Afriky</a:t>
            </a:r>
          </a:p>
          <a:p>
            <a:pPr marL="0" indent="0">
              <a:buNone/>
            </a:pPr>
            <a:endParaRPr lang="cs-CZ" sz="2500" dirty="0">
              <a:latin typeface="+mj-lt"/>
            </a:endParaRPr>
          </a:p>
          <a:p>
            <a:pPr marL="0" indent="0">
              <a:buNone/>
            </a:pPr>
            <a:r>
              <a:rPr lang="cs-CZ" sz="5100" dirty="0">
                <a:latin typeface="+mj-lt"/>
              </a:rPr>
              <a:t>Česko si vysloužilo známku 4,6. Na stupnici od 0 do 10 přitom hodnocení blížící se nule znamená vyšší míru korupce, naopak, čím je známka vyšší, tím je země méně zkorumpovaná.</a:t>
            </a:r>
          </a:p>
          <a:p>
            <a:pPr marL="0" indent="0">
              <a:buNone/>
            </a:pPr>
            <a:endParaRPr lang="cs-CZ" sz="2500" dirty="0">
              <a:latin typeface="+mj-lt"/>
            </a:endParaRPr>
          </a:p>
          <a:p>
            <a:pPr marL="0" indent="0">
              <a:buNone/>
            </a:pPr>
            <a:r>
              <a:rPr lang="cs-CZ" sz="5100" dirty="0">
                <a:latin typeface="+mj-lt"/>
              </a:rPr>
              <a:t>Situace s korupcí je v Česku rok od roku horší. Podle mezinárodní organizace </a:t>
            </a:r>
            <a:r>
              <a:rPr lang="cs-CZ" sz="5100" dirty="0" err="1">
                <a:latin typeface="+mj-lt"/>
              </a:rPr>
              <a:t>Transparency</a:t>
            </a:r>
            <a:r>
              <a:rPr lang="cs-CZ" sz="5100" dirty="0">
                <a:latin typeface="+mj-lt"/>
              </a:rPr>
              <a:t> International je na 53. místě ze 178 zemí. Oproti loňsku si tak o jedno místo pohoršilo. Lépe jsou na tom třeba Bahrajn, Malta a Jordánsko. 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</a:rPr>
              <a:t>Zdroj: http://zpravy.idnes.cz/cesko-opet-kleslo-na-zebricku-korupce-je-prohnile-jako-jih-afriky-ph8-/</a:t>
            </a:r>
            <a:r>
              <a:rPr lang="cs-CZ" sz="1600" dirty="0" smtClean="0">
                <a:solidFill>
                  <a:srgbClr val="000000"/>
                </a:solidFill>
              </a:rPr>
              <a:t>domaci.aspx?c=A101026_102728_domaci_js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59013"/>
            <a:ext cx="3384054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323850" y="1527175"/>
            <a:ext cx="338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400" b="1" dirty="0">
                <a:latin typeface="+mj-lt"/>
              </a:rPr>
              <a:t>Index vnímání korupce:</a:t>
            </a:r>
          </a:p>
        </p:txBody>
      </p:sp>
      <p:pic>
        <p:nvPicPr>
          <p:cNvPr id="8" name="Picture 1" descr="TI Logo wide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412" y="2165995"/>
            <a:ext cx="215741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9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 možných chyb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Výběrová chyba </a:t>
            </a:r>
            <a:r>
              <a:rPr lang="cs-CZ" dirty="0"/>
              <a:t>(viz dále)</a:t>
            </a:r>
          </a:p>
          <a:p>
            <a:r>
              <a:rPr lang="cs-CZ" b="1" dirty="0"/>
              <a:t>Chyba </a:t>
            </a:r>
            <a:r>
              <a:rPr lang="cs-CZ" b="1" dirty="0" smtClean="0"/>
              <a:t>měření </a:t>
            </a:r>
            <a:r>
              <a:rPr lang="cs-CZ" dirty="0" smtClean="0"/>
              <a:t>– naše měření přímo ovlivňuje realitu</a:t>
            </a:r>
            <a:endParaRPr lang="cs-CZ" dirty="0"/>
          </a:p>
          <a:p>
            <a:r>
              <a:rPr lang="cs-CZ" b="1" dirty="0"/>
              <a:t>Chyba měřícího nástroje </a:t>
            </a:r>
            <a:r>
              <a:rPr lang="cs-CZ" dirty="0"/>
              <a:t>(dotazníku</a:t>
            </a:r>
            <a:r>
              <a:rPr lang="cs-CZ" dirty="0" smtClean="0"/>
              <a:t>) – žádné měřidlo neměří přesně</a:t>
            </a:r>
            <a:endParaRPr lang="cs-CZ" dirty="0"/>
          </a:p>
          <a:p>
            <a:r>
              <a:rPr lang="cs-CZ" b="1" dirty="0"/>
              <a:t>Chyba zpracování výsledků</a:t>
            </a:r>
          </a:p>
          <a:p>
            <a:r>
              <a:rPr lang="cs-CZ" b="1" dirty="0"/>
              <a:t>Chyba interpretace výsledků</a:t>
            </a:r>
          </a:p>
          <a:p>
            <a:endParaRPr lang="cs-CZ" sz="1000" dirty="0"/>
          </a:p>
          <a:p>
            <a:pPr marL="0" indent="0" algn="ctr">
              <a:buNone/>
            </a:pPr>
            <a:r>
              <a:rPr lang="cs-CZ" sz="3900" dirty="0"/>
              <a:t>Má takový výzkum smysl</a:t>
            </a:r>
            <a:r>
              <a:rPr lang="cs-CZ" sz="3900" dirty="0" smtClean="0"/>
              <a:t>? Aneb je lepší </a:t>
            </a:r>
            <a:r>
              <a:rPr lang="cs-CZ" sz="3900" dirty="0"/>
              <a:t>NĚCO než NIC</a:t>
            </a:r>
            <a:r>
              <a:rPr lang="cs-CZ" sz="3900" dirty="0" smtClean="0"/>
              <a:t>?</a:t>
            </a:r>
          </a:p>
          <a:p>
            <a:pPr marL="0" indent="0" algn="ctr">
              <a:buNone/>
            </a:pPr>
            <a:r>
              <a:rPr lang="cs-CZ" sz="2800" dirty="0" smtClean="0"/>
              <a:t>(Je lepší když letíme do Španělska a pilot má mapu Portugalska? Tedy má alespoň nějakou mapu:))</a:t>
            </a:r>
          </a:p>
          <a:p>
            <a:pPr marL="0" indent="0" algn="ctr">
              <a:buNone/>
            </a:pPr>
            <a:endParaRPr lang="cs-CZ" sz="39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0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zvážení, zda má tento výzkum smysl:</a:t>
            </a:r>
          </a:p>
          <a:p>
            <a:pPr lvl="1"/>
            <a:r>
              <a:rPr lang="cs-CZ" dirty="0" smtClean="0"/>
              <a:t>Navrhněte vzorek</a:t>
            </a:r>
          </a:p>
          <a:p>
            <a:pPr lvl="1"/>
            <a:r>
              <a:rPr lang="cs-CZ" dirty="0" smtClean="0"/>
              <a:t>Udělejte </a:t>
            </a:r>
            <a:r>
              <a:rPr lang="cs-CZ" dirty="0"/>
              <a:t>pilotní test dotazníku</a:t>
            </a:r>
          </a:p>
          <a:p>
            <a:pPr lvl="1"/>
            <a:r>
              <a:rPr lang="cs-CZ" dirty="0" smtClean="0"/>
              <a:t>Vymyslete metodu sběru dat</a:t>
            </a:r>
          </a:p>
          <a:p>
            <a:pPr lvl="1"/>
            <a:r>
              <a:rPr lang="cs-CZ" dirty="0" smtClean="0"/>
              <a:t>Vytvořte finální verzi dotazníku</a:t>
            </a:r>
          </a:p>
          <a:p>
            <a:pPr lvl="1"/>
            <a:r>
              <a:rPr lang="cs-CZ" dirty="0" smtClean="0"/>
              <a:t>Sbírejte data</a:t>
            </a:r>
          </a:p>
          <a:p>
            <a:pPr lvl="1"/>
            <a:r>
              <a:rPr lang="cs-CZ" dirty="0" smtClean="0"/>
              <a:t>Vyhodnoťte výsledky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2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29600" cy="1143000"/>
          </a:xfrm>
        </p:spPr>
        <p:txBody>
          <a:bodyPr/>
          <a:lstStyle/>
          <a:p>
            <a:r>
              <a:rPr lang="cs-CZ" dirty="0" smtClean="0"/>
              <a:t>Vzorek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3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cs-CZ" sz="4400" b="1" dirty="0"/>
              <a:t>Vzorek je klíč ke správným výsledkům!</a:t>
            </a:r>
          </a:p>
          <a:p>
            <a:pPr marL="0" indent="0" algn="ctr">
              <a:buFontTx/>
              <a:buNone/>
              <a:defRPr/>
            </a:pPr>
            <a:endParaRPr lang="cs-CZ" sz="1000" b="1" dirty="0"/>
          </a:p>
          <a:p>
            <a:pPr>
              <a:defRPr/>
            </a:pPr>
            <a:r>
              <a:rPr lang="cs-CZ" sz="2400" b="1" dirty="0"/>
              <a:t>Všichni by měli mít stejnou šanci účastnit se výzkumu</a:t>
            </a:r>
          </a:p>
          <a:p>
            <a:pPr>
              <a:defRPr/>
            </a:pPr>
            <a:r>
              <a:rPr lang="cs-CZ" sz="2400" b="1" dirty="0"/>
              <a:t>Všichni respondenti musí mít ve vzorku stejnou váhu </a:t>
            </a:r>
            <a:r>
              <a:rPr lang="cs-CZ" sz="2400" dirty="0"/>
              <a:t>(viz dále)</a:t>
            </a:r>
          </a:p>
          <a:p>
            <a:pPr>
              <a:defRPr/>
            </a:pPr>
            <a:r>
              <a:rPr lang="cs-CZ" sz="2400" dirty="0"/>
              <a:t>O své účasti by neměli rozhodovat respondenti sami</a:t>
            </a:r>
          </a:p>
          <a:p>
            <a:pPr>
              <a:defRPr/>
            </a:pPr>
            <a:r>
              <a:rPr lang="cs-CZ" sz="2400" dirty="0"/>
              <a:t>Ptejte se těch správných lidí a ostatních si nevšímejte</a:t>
            </a:r>
          </a:p>
          <a:p>
            <a:pPr>
              <a:defRPr/>
            </a:pPr>
            <a:r>
              <a:rPr lang="cs-CZ" sz="2400" dirty="0"/>
              <a:t>Věnujte pozornost tomu, s kým výzkum děláte:</a:t>
            </a:r>
          </a:p>
          <a:p>
            <a:pPr lvl="1">
              <a:defRPr/>
            </a:pPr>
            <a:r>
              <a:rPr lang="cs-CZ" sz="2000" dirty="0"/>
              <a:t>Rozumí respondent vašemu tématu? </a:t>
            </a:r>
          </a:p>
          <a:p>
            <a:pPr lvl="1">
              <a:defRPr/>
            </a:pPr>
            <a:r>
              <a:rPr lang="cs-CZ" sz="2000" dirty="0"/>
              <a:t>Může znát odpověď?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Pakosta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457200" y="1268413"/>
            <a:ext cx="8507413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sz="2400" b="1" dirty="0" smtClean="0">
                <a:latin typeface="+mj-lt"/>
              </a:rPr>
              <a:t>Dříve: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cs-CZ" sz="2400" b="1" dirty="0" smtClean="0">
                <a:latin typeface="+mj-lt"/>
              </a:rPr>
              <a:t>Tambor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(statistika ve výzkumu trhu)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cs-CZ" sz="2400" b="1" dirty="0" err="1">
                <a:latin typeface="+mj-lt"/>
              </a:rPr>
              <a:t>OgilvyOne</a:t>
            </a:r>
            <a:r>
              <a:rPr lang="cs-CZ" sz="2400" dirty="0">
                <a:latin typeface="+mj-lt"/>
              </a:rPr>
              <a:t> (marketingové analýzy pro reklamní agenturu)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sz="24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sz="2400" b="1" dirty="0" smtClean="0">
                <a:latin typeface="+mj-lt"/>
              </a:rPr>
              <a:t>Nyní: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latin typeface="+mj-lt"/>
              </a:rPr>
              <a:t>2006</a:t>
            </a:r>
            <a:r>
              <a:rPr lang="cs-CZ" sz="2400" dirty="0">
                <a:latin typeface="+mj-lt"/>
              </a:rPr>
              <a:t>&gt; </a:t>
            </a:r>
            <a:r>
              <a:rPr lang="cs-CZ" sz="2400" b="1" dirty="0">
                <a:latin typeface="+mj-lt"/>
              </a:rPr>
              <a:t>Fakulta sociálních studií MU</a:t>
            </a:r>
            <a:r>
              <a:rPr lang="cs-CZ" sz="2400" dirty="0">
                <a:latin typeface="+mj-lt"/>
              </a:rPr>
              <a:t> Brno (populační studia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>
                <a:latin typeface="+mj-lt"/>
              </a:rPr>
              <a:t>výzkum veřejného mínění, metodologie)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cs-CZ" sz="2400" b="1" dirty="0" smtClean="0">
                <a:latin typeface="+mj-lt"/>
              </a:rPr>
              <a:t>SurveySimply.cz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(online výzkum)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sz="24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latin typeface="+mj-lt"/>
              </a:rPr>
              <a:t>Kontakt: </a:t>
            </a:r>
            <a:r>
              <a:rPr lang="cs-CZ" sz="2400" dirty="0" smtClean="0">
                <a:latin typeface="+mj-lt"/>
                <a:hlinkClick r:id="rId3"/>
              </a:rPr>
              <a:t>pakosta@fss.muni.cz</a:t>
            </a:r>
            <a:r>
              <a:rPr lang="cs-CZ" sz="2400" dirty="0" smtClean="0">
                <a:latin typeface="+mj-lt"/>
              </a:rPr>
              <a:t>   </a:t>
            </a:r>
            <a:endParaRPr lang="cs-CZ" sz="2400" dirty="0">
              <a:latin typeface="+mj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9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Vzorek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Výběr zkoumaných jednotek – náhodný, kvótní</a:t>
            </a:r>
          </a:p>
          <a:p>
            <a:r>
              <a:rPr lang="cs-CZ" smtClean="0"/>
              <a:t>Proč náhodný?</a:t>
            </a:r>
          </a:p>
          <a:p>
            <a:pPr lvl="1"/>
            <a:r>
              <a:rPr lang="cs-CZ" smtClean="0"/>
              <a:t>Kvalita vzorku (náhodnost všech ostatních proměnných, které nejsou předmětem zkoumání)</a:t>
            </a:r>
          </a:p>
          <a:p>
            <a:pPr lvl="1"/>
            <a:r>
              <a:rPr lang="cs-CZ" smtClean="0"/>
              <a:t>Statistické techniky, které náhodný výběr předpokládají</a:t>
            </a:r>
          </a:p>
          <a:p>
            <a:r>
              <a:rPr lang="cs-CZ" smtClean="0"/>
              <a:t>Proč kvótní?</a:t>
            </a:r>
          </a:p>
          <a:p>
            <a:pPr lvl="1"/>
            <a:r>
              <a:rPr lang="cs-CZ" smtClean="0"/>
              <a:t>Nízká návratnost náhodných výběrů</a:t>
            </a:r>
          </a:p>
          <a:p>
            <a:pPr lvl="1"/>
            <a:r>
              <a:rPr lang="cs-CZ" smtClean="0"/>
              <a:t>Chybí opora pro náhodný výběr</a:t>
            </a:r>
          </a:p>
          <a:p>
            <a:pPr lvl="1"/>
            <a:r>
              <a:rPr lang="cs-CZ" smtClean="0"/>
              <a:t>U malých vzorků!</a:t>
            </a:r>
          </a:p>
          <a:p>
            <a:pPr lvl="1"/>
            <a:r>
              <a:rPr lang="cs-CZ" smtClean="0"/>
              <a:t>Problém specifických oborů 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4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Velikost vzorku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489743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Zvažujte k čemu data použijete</a:t>
            </a:r>
          </a:p>
          <a:p>
            <a:r>
              <a:rPr lang="cs-CZ" dirty="0" smtClean="0"/>
              <a:t>Jak se budou zpracovávat?</a:t>
            </a:r>
          </a:p>
          <a:p>
            <a:r>
              <a:rPr lang="cs-CZ" dirty="0" smtClean="0"/>
              <a:t>Do jakých podrobností hodláte v analýze zajít?</a:t>
            </a:r>
          </a:p>
          <a:p>
            <a:endParaRPr lang="cs-CZ" dirty="0" smtClean="0"/>
          </a:p>
          <a:p>
            <a:r>
              <a:rPr lang="cs-CZ" b="1" dirty="0" smtClean="0"/>
              <a:t>Orientační</a:t>
            </a:r>
            <a:r>
              <a:rPr lang="cs-CZ" dirty="0" smtClean="0"/>
              <a:t> minima: reprezentativní vzorek ČR 500-600 respondentů</a:t>
            </a:r>
          </a:p>
          <a:p>
            <a:r>
              <a:rPr lang="cs-CZ" dirty="0" smtClean="0"/>
              <a:t>Nereprezentativní výzkumy cca 100 respondentů</a:t>
            </a:r>
          </a:p>
          <a:p>
            <a:r>
              <a:rPr lang="cs-CZ" dirty="0" smtClean="0"/>
              <a:t>Velikost jedné podskupiny alespoň 20 respondentů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Je velký vzorek zárukou kvality výsledků?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Časopis Digest v roce 1936 v amerických volbách s velkým odstupem předpověděl vítězství Alfa </a:t>
            </a:r>
            <a:r>
              <a:rPr lang="cs-CZ" dirty="0" err="1"/>
              <a:t>Landona</a:t>
            </a:r>
            <a:endParaRPr lang="cs-CZ" dirty="0"/>
          </a:p>
          <a:p>
            <a:r>
              <a:rPr lang="cs-CZ" dirty="0"/>
              <a:t>Vzorek </a:t>
            </a:r>
            <a:r>
              <a:rPr lang="cs-CZ" b="1" dirty="0"/>
              <a:t>2,6 miliónu </a:t>
            </a:r>
            <a:r>
              <a:rPr lang="cs-CZ" dirty="0"/>
              <a:t>respondentů</a:t>
            </a:r>
          </a:p>
          <a:p>
            <a:endParaRPr lang="cs-CZ" dirty="0"/>
          </a:p>
          <a:p>
            <a:r>
              <a:rPr lang="cs-CZ" dirty="0"/>
              <a:t>Vyhrál však demokrat Roosevelt </a:t>
            </a:r>
          </a:p>
          <a:p>
            <a:r>
              <a:rPr lang="cs-CZ" dirty="0"/>
              <a:t>Vzorek byl opřen o telefonní čísla a registrační značky aut a v době končící krize toto představovalo systematické zkreslení vzorku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5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Výběrová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Základní soubor </a:t>
            </a:r>
            <a:r>
              <a:rPr lang="cs-CZ" dirty="0" smtClean="0"/>
              <a:t>(populace, z níž vybíráme)</a:t>
            </a:r>
          </a:p>
          <a:p>
            <a:r>
              <a:rPr lang="cs-CZ" b="1" dirty="0" smtClean="0"/>
              <a:t>Výběrový soubor </a:t>
            </a:r>
            <a:r>
              <a:rPr lang="cs-CZ" dirty="0" smtClean="0"/>
              <a:t>(náš sebraný soubor)</a:t>
            </a:r>
          </a:p>
          <a:p>
            <a:endParaRPr lang="cs-CZ" dirty="0"/>
          </a:p>
          <a:p>
            <a:r>
              <a:rPr lang="cs-CZ" dirty="0" smtClean="0"/>
              <a:t>Nikdy nevybereme stejný soubor =&gt; výsledky se budou při každém měření lišit</a:t>
            </a:r>
          </a:p>
          <a:p>
            <a:r>
              <a:rPr lang="cs-CZ" b="1" dirty="0" smtClean="0"/>
              <a:t>Výběrová chyba </a:t>
            </a:r>
            <a:r>
              <a:rPr lang="cs-CZ" dirty="0" smtClean="0"/>
              <a:t>(parametr, který nám udává, </a:t>
            </a:r>
            <a:br>
              <a:rPr lang="cs-CZ" dirty="0" smtClean="0"/>
            </a:br>
            <a:r>
              <a:rPr lang="cs-CZ" dirty="0" smtClean="0"/>
              <a:t>v jakém intervalu se naše výsledky pohybují)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7145" y="0"/>
            <a:ext cx="9151145" cy="70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7"/>
            <a:ext cx="9144000" cy="68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87824" y="2396207"/>
            <a:ext cx="3804375" cy="76944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Výběrová chyba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9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Různá povaha měřených jevů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68413"/>
            <a:ext cx="7094538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878263" y="5919788"/>
            <a:ext cx="479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  <a:cs typeface="Calibri" pitchFamily="34" charset="0"/>
              </a:rPr>
              <a:t>Pramen: Statistics Online Computational Resource, </a:t>
            </a:r>
            <a:r>
              <a:rPr lang="cs-CZ" sz="1000">
                <a:latin typeface="Calibri" pitchFamily="34" charset="0"/>
                <a:cs typeface="Calibri" pitchFamily="34" charset="0"/>
                <a:hlinkClick r:id="rId3"/>
              </a:rPr>
              <a:t>http://www.socr.ucla.edu/</a:t>
            </a:r>
            <a:endParaRPr lang="cs-CZ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435600" y="1628775"/>
            <a:ext cx="256381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N lidí = 3141</a:t>
            </a:r>
          </a:p>
          <a:p>
            <a:pPr eaLnBrk="1" hangingPunct="1"/>
            <a:r>
              <a:rPr lang="cs-CZ"/>
              <a:t>Průměr = 172,1841 cm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4572000" y="971550"/>
            <a:ext cx="0" cy="418623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4546600" y="90805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průměr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7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(Gaussovo) rozdělení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859338" y="1525588"/>
            <a:ext cx="792162" cy="1746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724525" y="1341438"/>
            <a:ext cx="260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Průměr, medián, modus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3203575" y="5084763"/>
            <a:ext cx="144463" cy="57626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2890838" y="5661025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Směrodatná odchylka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743325" y="5084763"/>
            <a:ext cx="252413" cy="4889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268538" y="5084763"/>
            <a:ext cx="622300" cy="5540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pload.wikimedia.org/wikipedia/commons/thumb/8/8c/Standard_deviation_diagram.svg/2000px-Standard_deviation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3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9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Vzorky s nestejnou vahou respondentů</a:t>
            </a:r>
            <a:endParaRPr lang="cs-CZ" dirty="0" smtClean="0"/>
          </a:p>
        </p:txBody>
      </p:sp>
      <p:graphicFrame>
        <p:nvGraphicFramePr>
          <p:cNvPr id="18436" name="Graf 4"/>
          <p:cNvGraphicFramePr>
            <a:graphicFrameLocks/>
          </p:cNvGraphicFramePr>
          <p:nvPr/>
        </p:nvGraphicFramePr>
        <p:xfrm>
          <a:off x="-663575" y="13620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6200169" imgH="4170025" progId="Excel.Chart.8">
                  <p:embed/>
                </p:oleObj>
              </mc:Choice>
              <mc:Fallback>
                <p:oleObj r:id="rId4" imgW="6200169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3575" y="13620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Graf 5"/>
          <p:cNvGraphicFramePr>
            <a:graphicFrameLocks/>
          </p:cNvGraphicFramePr>
          <p:nvPr/>
        </p:nvGraphicFramePr>
        <p:xfrm>
          <a:off x="3584575" y="13620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6200169" imgH="4170025" progId="Excel.Chart.8">
                  <p:embed/>
                </p:oleObj>
              </mc:Choice>
              <mc:Fallback>
                <p:oleObj r:id="rId6" imgW="6200169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13620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Různá povaha měřených jevů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268413"/>
            <a:ext cx="7094538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3878263" y="5919788"/>
            <a:ext cx="479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  <a:cs typeface="Calibri" pitchFamily="34" charset="0"/>
              </a:rPr>
              <a:t>Pramen: Statistics Online Computational Resource, </a:t>
            </a:r>
            <a:r>
              <a:rPr lang="cs-CZ" sz="1000">
                <a:latin typeface="Calibri" pitchFamily="34" charset="0"/>
                <a:cs typeface="Calibri" pitchFamily="34" charset="0"/>
                <a:hlinkClick r:id="rId3"/>
              </a:rPr>
              <a:t>http://www.socr.ucla.edu/</a:t>
            </a:r>
            <a:endParaRPr lang="cs-CZ" sz="1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435600" y="1628775"/>
            <a:ext cx="2563813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N lidí = 3141</a:t>
            </a:r>
          </a:p>
          <a:p>
            <a:pPr eaLnBrk="1" hangingPunct="1"/>
            <a:r>
              <a:rPr lang="cs-CZ"/>
              <a:t>Průměr = 172,1841 cm</a:t>
            </a:r>
          </a:p>
          <a:p>
            <a:pPr eaLnBrk="1" hangingPunct="1"/>
            <a:r>
              <a:rPr lang="cs-CZ"/>
              <a:t>Součet = 540 628 cm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4572000" y="971550"/>
            <a:ext cx="0" cy="4186238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4546600" y="90805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průměr</a:t>
            </a:r>
          </a:p>
        </p:txBody>
      </p:sp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1547813" y="2924175"/>
            <a:ext cx="6264275" cy="1939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400"/>
              <a:t>Co se stane, když přidáme jednoho člověka s extrémní výškou 260 cm?</a:t>
            </a:r>
          </a:p>
          <a:p>
            <a:pPr eaLnBrk="1" hangingPunct="1"/>
            <a:endParaRPr lang="cs-CZ" sz="2400"/>
          </a:p>
          <a:p>
            <a:pPr eaLnBrk="1" hangingPunct="1"/>
            <a:r>
              <a:rPr lang="cs-CZ" sz="2400"/>
              <a:t>Průměr se zvýší na 172,2120 cm</a:t>
            </a:r>
            <a:br>
              <a:rPr lang="cs-CZ" sz="2400"/>
            </a:br>
            <a:r>
              <a:rPr lang="cs-CZ" sz="2400"/>
              <a:t>Součet se zvýší na 540 888 cm (o 0,048%)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6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Různá povaha měřených jevů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08050"/>
            <a:ext cx="8116887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6"/>
          <p:cNvCxnSpPr/>
          <p:nvPr/>
        </p:nvCxnSpPr>
        <p:spPr>
          <a:xfrm flipV="1">
            <a:off x="4067175" y="1258888"/>
            <a:ext cx="0" cy="418623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8"/>
          <p:cNvSpPr txBox="1">
            <a:spLocks noChangeArrowheads="1"/>
          </p:cNvSpPr>
          <p:nvPr/>
        </p:nvSpPr>
        <p:spPr bwMode="auto">
          <a:xfrm>
            <a:off x="4067175" y="1125538"/>
            <a:ext cx="923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průměr</a:t>
            </a:r>
          </a:p>
        </p:txBody>
      </p:sp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2124075" y="1125538"/>
            <a:ext cx="931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medián</a:t>
            </a:r>
          </a:p>
        </p:txBody>
      </p:sp>
      <p:sp>
        <p:nvSpPr>
          <p:cNvPr id="10" name="TextovéPole 11"/>
          <p:cNvSpPr txBox="1">
            <a:spLocks noChangeArrowheads="1"/>
          </p:cNvSpPr>
          <p:nvPr/>
        </p:nvSpPr>
        <p:spPr bwMode="auto">
          <a:xfrm>
            <a:off x="5435600" y="1628775"/>
            <a:ext cx="265534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/>
              <a:t>N lidí = </a:t>
            </a:r>
            <a:r>
              <a:rPr lang="cs-CZ" dirty="0" smtClean="0"/>
              <a:t>1000</a:t>
            </a:r>
            <a:endParaRPr lang="cs-CZ" dirty="0"/>
          </a:p>
          <a:p>
            <a:pPr eaLnBrk="1" hangingPunct="1"/>
            <a:r>
              <a:rPr lang="cs-CZ" dirty="0"/>
              <a:t>Průměr = </a:t>
            </a:r>
            <a:r>
              <a:rPr lang="cs-CZ" dirty="0" smtClean="0"/>
              <a:t>23,54 </a:t>
            </a:r>
            <a:r>
              <a:rPr lang="cs-CZ" dirty="0"/>
              <a:t>tis. Kč</a:t>
            </a:r>
          </a:p>
          <a:p>
            <a:pPr eaLnBrk="1" hangingPunct="1"/>
            <a:r>
              <a:rPr lang="cs-CZ" dirty="0"/>
              <a:t>Součet = </a:t>
            </a:r>
            <a:r>
              <a:rPr lang="cs-CZ" dirty="0" smtClean="0"/>
              <a:t>23 535 000 </a:t>
            </a:r>
            <a:r>
              <a:rPr lang="cs-CZ" dirty="0"/>
              <a:t>Kč</a:t>
            </a:r>
          </a:p>
        </p:txBody>
      </p:sp>
      <p:sp>
        <p:nvSpPr>
          <p:cNvPr id="11" name="TextovéPole 11"/>
          <p:cNvSpPr txBox="1">
            <a:spLocks noChangeArrowheads="1"/>
          </p:cNvSpPr>
          <p:nvPr/>
        </p:nvSpPr>
        <p:spPr bwMode="auto">
          <a:xfrm>
            <a:off x="3779912" y="2852738"/>
            <a:ext cx="4357613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dirty="0"/>
              <a:t>Přidáme p. Bakalu </a:t>
            </a:r>
            <a:r>
              <a:rPr lang="cs-CZ" dirty="0" smtClean="0"/>
              <a:t>(80 mil. Kč měsíčně)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N lidí = </a:t>
            </a:r>
            <a:r>
              <a:rPr lang="cs-CZ" dirty="0" smtClean="0"/>
              <a:t>1001</a:t>
            </a:r>
            <a:endParaRPr lang="cs-CZ" dirty="0"/>
          </a:p>
          <a:p>
            <a:pPr eaLnBrk="1" hangingPunct="1"/>
            <a:r>
              <a:rPr lang="cs-CZ" dirty="0"/>
              <a:t>Průměr = </a:t>
            </a:r>
            <a:r>
              <a:rPr lang="cs-CZ" dirty="0" smtClean="0"/>
              <a:t>103 tis</a:t>
            </a:r>
            <a:r>
              <a:rPr lang="cs-CZ" dirty="0"/>
              <a:t>. Kč</a:t>
            </a:r>
          </a:p>
          <a:p>
            <a:pPr eaLnBrk="1" hangingPunct="1"/>
            <a:r>
              <a:rPr lang="cs-CZ" dirty="0"/>
              <a:t>Součet = </a:t>
            </a:r>
            <a:r>
              <a:rPr lang="cs-CZ" dirty="0" smtClean="0"/>
              <a:t>23,535 </a:t>
            </a:r>
            <a:r>
              <a:rPr lang="cs-CZ" dirty="0"/>
              <a:t>Kč + </a:t>
            </a:r>
            <a:r>
              <a:rPr lang="cs-CZ" dirty="0" smtClean="0"/>
              <a:t>80 mil.</a:t>
            </a:r>
            <a:endParaRPr lang="cs-CZ" dirty="0"/>
          </a:p>
          <a:p>
            <a:pPr eaLnBrk="1" hangingPunct="1"/>
            <a:r>
              <a:rPr lang="cs-CZ" dirty="0"/>
              <a:t>Součet vzrostl o </a:t>
            </a:r>
            <a:r>
              <a:rPr lang="cs-CZ" dirty="0" smtClean="0"/>
              <a:t>349 %</a:t>
            </a: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3347864" y="1258987"/>
            <a:ext cx="0" cy="418623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Dílčí úkoly z každého semináře</a:t>
            </a:r>
          </a:p>
          <a:p>
            <a:r>
              <a:rPr lang="cs-CZ" dirty="0" smtClean="0"/>
              <a:t>Závěrečná prezentace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 výzkumu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špatné vzorky opravit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Pečlivě tyto zásahy uvážit</a:t>
            </a:r>
          </a:p>
          <a:p>
            <a:r>
              <a:rPr lang="cs-CZ" b="1" dirty="0" smtClean="0"/>
              <a:t>Dovážit</a:t>
            </a:r>
            <a:r>
              <a:rPr lang="cs-CZ" dirty="0" smtClean="0"/>
              <a:t> (tj. spočítat váhu podle známých parametrů a respondentům ji přiřadit)</a:t>
            </a:r>
          </a:p>
          <a:p>
            <a:r>
              <a:rPr lang="cs-CZ" dirty="0" err="1" smtClean="0"/>
              <a:t>Dovýběr</a:t>
            </a:r>
            <a:endParaRPr lang="cs-CZ" dirty="0" smtClean="0"/>
          </a:p>
          <a:p>
            <a:r>
              <a:rPr lang="cs-CZ" dirty="0" smtClean="0"/>
              <a:t>Kontrolní vzorek (snažit se posbírat další menší vzorek, nejlépe jiným postupem a výsledky ověřit)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5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4446588"/>
            <a:ext cx="8229600" cy="1143000"/>
          </a:xfrm>
        </p:spPr>
        <p:txBody>
          <a:bodyPr/>
          <a:lstStyle/>
          <a:p>
            <a:r>
              <a:rPr lang="cs-CZ" dirty="0" smtClean="0"/>
              <a:t>Konstrukce dotazníku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1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dotazníku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Dotazník dominuje výzkumu v ČR</a:t>
            </a:r>
          </a:p>
          <a:p>
            <a:pPr>
              <a:defRPr/>
            </a:pPr>
            <a:r>
              <a:rPr lang="cs-CZ" dirty="0" smtClean="0"/>
              <a:t>Dotazníku se věnuje neúměrná pozornost:</a:t>
            </a:r>
          </a:p>
          <a:p>
            <a:pPr lvl="1">
              <a:defRPr/>
            </a:pPr>
            <a:r>
              <a:rPr lang="cs-CZ" dirty="0" smtClean="0"/>
              <a:t>Dotazník neovlivní nevhodně nastavenou cílovou skupinu</a:t>
            </a:r>
          </a:p>
          <a:p>
            <a:pPr lvl="1">
              <a:defRPr/>
            </a:pPr>
            <a:r>
              <a:rPr lang="cs-CZ" dirty="0" smtClean="0"/>
              <a:t>Dotazník nezajistí dobrou práci tazatelů</a:t>
            </a:r>
          </a:p>
          <a:p>
            <a:pPr lvl="1">
              <a:defRPr/>
            </a:pPr>
            <a:r>
              <a:rPr lang="cs-CZ" dirty="0" smtClean="0"/>
              <a:t>Nezajistí ochotu respondentů odpovídat správně</a:t>
            </a:r>
          </a:p>
          <a:p>
            <a:pPr lvl="1">
              <a:defRPr/>
            </a:pPr>
            <a:r>
              <a:rPr lang="cs-CZ" dirty="0" smtClean="0"/>
              <a:t>Většinou nezvýší míru návratnosti </a:t>
            </a:r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…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8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dotazník editovat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MS Word a spol.</a:t>
            </a:r>
          </a:p>
          <a:p>
            <a:r>
              <a:rPr lang="cs-CZ" smtClean="0"/>
              <a:t>Prefabrikované dotazníky agentur</a:t>
            </a:r>
          </a:p>
          <a:p>
            <a:r>
              <a:rPr lang="cs-CZ" smtClean="0"/>
              <a:t>Elektronické dotazníky</a:t>
            </a:r>
          </a:p>
          <a:p>
            <a:r>
              <a:rPr lang="cs-CZ" smtClean="0"/>
              <a:t>Online dotazníky</a:t>
            </a:r>
          </a:p>
          <a:p>
            <a:endParaRPr lang="cs-CZ" smtClean="0"/>
          </a:p>
          <a:p>
            <a:r>
              <a:rPr lang="cs-CZ" smtClean="0"/>
              <a:t>Dotazníky pro tazatele</a:t>
            </a:r>
          </a:p>
          <a:p>
            <a:r>
              <a:rPr lang="cs-CZ" smtClean="0"/>
              <a:t>Samovyplňovací dotazníky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Délka dotazníku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Ovlivňuje ji typ výzkumu, způsob sběru dat, rozpočet, téma a cílová skupina</a:t>
            </a:r>
          </a:p>
          <a:p>
            <a:r>
              <a:rPr lang="cs-CZ" dirty="0" smtClean="0"/>
              <a:t>V ČR zhruba 20 až 40 minut</a:t>
            </a:r>
          </a:p>
          <a:p>
            <a:r>
              <a:rPr lang="cs-CZ" dirty="0" smtClean="0"/>
              <a:t>Maximální délka v našich podmínkách max. 1 hodina</a:t>
            </a:r>
          </a:p>
          <a:p>
            <a:endParaRPr lang="cs-CZ" dirty="0" smtClean="0"/>
          </a:p>
          <a:p>
            <a:r>
              <a:rPr lang="cs-CZ" dirty="0" smtClean="0"/>
              <a:t>Zvažujte pečlivě nezbytnost každé otázky!</a:t>
            </a:r>
          </a:p>
          <a:p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Tvorba dotazníku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Respektujte pravidla</a:t>
            </a:r>
          </a:p>
          <a:p>
            <a:r>
              <a:rPr lang="cs-CZ" b="1" dirty="0" smtClean="0"/>
              <a:t>Vyčleňte si na dotazník co nejvíce času</a:t>
            </a:r>
          </a:p>
          <a:p>
            <a:r>
              <a:rPr lang="cs-CZ" dirty="0" smtClean="0"/>
              <a:t>Dotazník strukturujte do logických celků</a:t>
            </a:r>
          </a:p>
          <a:p>
            <a:r>
              <a:rPr lang="cs-CZ" dirty="0" smtClean="0"/>
              <a:t>Všechny prvky v dotazníku musí být jednotné (graficky i textově)</a:t>
            </a:r>
          </a:p>
          <a:p>
            <a:r>
              <a:rPr lang="cs-CZ" dirty="0" smtClean="0"/>
              <a:t>Uvádějte maximum pokynů tazatelům (všichni tazatelé musí pracovat s dotazníkem stejně)</a:t>
            </a:r>
          </a:p>
          <a:p>
            <a:r>
              <a:rPr lang="cs-CZ" dirty="0" smtClean="0"/>
              <a:t>V co nejmenší míře používejte komplikovaných filtrů, logických vazeb, apod.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Tvorba dotazníku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Střídejte několik typů otázek</a:t>
            </a:r>
          </a:p>
          <a:p>
            <a:r>
              <a:rPr lang="cs-CZ" dirty="0" smtClean="0"/>
              <a:t>Buďte struční, přesní, věcní x </a:t>
            </a:r>
            <a:r>
              <a:rPr lang="cs-CZ" b="1" dirty="0" smtClean="0"/>
              <a:t>nenudní</a:t>
            </a:r>
          </a:p>
          <a:p>
            <a:r>
              <a:rPr lang="cs-CZ" dirty="0" smtClean="0"/>
              <a:t>Demografické a jiné identifikační otázky si nechte až na konec</a:t>
            </a:r>
          </a:p>
          <a:p>
            <a:r>
              <a:rPr lang="cs-CZ" dirty="0" smtClean="0"/>
              <a:t>První otázka musí být „otevírací“, musí přitáhnout pozornost</a:t>
            </a:r>
          </a:p>
          <a:p>
            <a:r>
              <a:rPr lang="cs-CZ" dirty="0" smtClean="0"/>
              <a:t>Respondentům poděkujte</a:t>
            </a:r>
          </a:p>
          <a:p>
            <a:r>
              <a:rPr lang="cs-CZ" sz="5400" b="1" dirty="0" smtClean="0"/>
              <a:t>Pilotní test!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7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otázek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895850"/>
          </a:xfrm>
        </p:spPr>
        <p:txBody>
          <a:bodyPr>
            <a:normAutofit/>
          </a:bodyPr>
          <a:lstStyle/>
          <a:p>
            <a:r>
              <a:rPr lang="cs-CZ" dirty="0" smtClean="0"/>
              <a:t>Pro velké výzkumy preferujte </a:t>
            </a:r>
            <a:r>
              <a:rPr lang="cs-CZ" b="1" dirty="0" smtClean="0"/>
              <a:t>uzavřené otázky </a:t>
            </a:r>
            <a:r>
              <a:rPr lang="cs-CZ" dirty="0" smtClean="0"/>
              <a:t>testované pilotním výzkumem</a:t>
            </a:r>
          </a:p>
          <a:p>
            <a:r>
              <a:rPr lang="cs-CZ" dirty="0" smtClean="0"/>
              <a:t>Pro malé vzorky naopak </a:t>
            </a:r>
            <a:r>
              <a:rPr lang="cs-CZ" b="1" dirty="0" smtClean="0"/>
              <a:t>otevřené otázky</a:t>
            </a:r>
            <a:r>
              <a:rPr lang="cs-CZ" dirty="0" smtClean="0"/>
              <a:t>, které vám poskytnou maximum informací</a:t>
            </a:r>
          </a:p>
          <a:p>
            <a:r>
              <a:rPr lang="cs-CZ" dirty="0" smtClean="0"/>
              <a:t>Přemýšlejte nad tím, zda respondent může znát odpověď</a:t>
            </a:r>
          </a:p>
          <a:p>
            <a:r>
              <a:rPr lang="cs-CZ" b="1" dirty="0" smtClean="0"/>
              <a:t>Dávejte možnosti úniku z otázky (odpovědi „nevím“, apod.)</a:t>
            </a:r>
          </a:p>
          <a:p>
            <a:r>
              <a:rPr lang="cs-CZ" b="1" dirty="0" smtClean="0"/>
              <a:t>Pokud je to potřeba nabízejte odpověď „jiné“</a:t>
            </a:r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otázek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89585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Češi mají tendenci držet se ve středu a odpovídat středními hodnotami =&gt; vynechávejte střední hodnoty škál</a:t>
            </a:r>
          </a:p>
          <a:p>
            <a:r>
              <a:rPr lang="cs-CZ" sz="3600" dirty="0" smtClean="0"/>
              <a:t>Umí otázka „rozdělit“ respondenty?</a:t>
            </a:r>
          </a:p>
          <a:p>
            <a:r>
              <a:rPr lang="cs-CZ" sz="3600" dirty="0" smtClean="0"/>
              <a:t>Problematické jsou otázky na minulost, obecná hodnocení, představy o budoucnosti…</a:t>
            </a:r>
          </a:p>
          <a:p>
            <a:r>
              <a:rPr lang="cs-CZ" sz="3600" dirty="0" smtClean="0"/>
              <a:t>Ptejte se vždy na jednu věc</a:t>
            </a:r>
          </a:p>
          <a:p>
            <a:endParaRPr lang="cs-CZ" sz="26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Škály – 1 až 10 (100)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9" y="2132856"/>
            <a:ext cx="8878262" cy="27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8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úlohy výzkumu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dirty="0" smtClean="0"/>
              <a:t>1) </a:t>
            </a:r>
            <a:r>
              <a:rPr lang="cs-CZ" dirty="0"/>
              <a:t>Zmapování trhu</a:t>
            </a:r>
          </a:p>
          <a:p>
            <a:r>
              <a:rPr lang="cs-CZ" dirty="0"/>
              <a:t>U&amp;A (</a:t>
            </a:r>
            <a:r>
              <a:rPr lang="cs-CZ" dirty="0" err="1"/>
              <a:t>usage</a:t>
            </a:r>
            <a:r>
              <a:rPr lang="cs-CZ" dirty="0"/>
              <a:t> &amp; </a:t>
            </a:r>
            <a:r>
              <a:rPr lang="cs-CZ" dirty="0" err="1"/>
              <a:t>attitude</a:t>
            </a:r>
            <a:r>
              <a:rPr lang="cs-CZ" dirty="0"/>
              <a:t>)</a:t>
            </a:r>
          </a:p>
          <a:p>
            <a:r>
              <a:rPr lang="cs-CZ" dirty="0"/>
              <a:t>Segmentace</a:t>
            </a:r>
          </a:p>
          <a:p>
            <a:endParaRPr lang="cs-CZ" dirty="0"/>
          </a:p>
          <a:p>
            <a:pPr>
              <a:buFontTx/>
              <a:buNone/>
            </a:pPr>
            <a:r>
              <a:rPr lang="cs-CZ" dirty="0"/>
              <a:t>2) Test výrobků, služeb</a:t>
            </a:r>
          </a:p>
          <a:p>
            <a:r>
              <a:rPr lang="cs-CZ" dirty="0"/>
              <a:t>Test konceptu</a:t>
            </a:r>
          </a:p>
          <a:p>
            <a:r>
              <a:rPr lang="cs-CZ" dirty="0" err="1"/>
              <a:t>Pre</a:t>
            </a:r>
            <a:r>
              <a:rPr lang="cs-CZ" dirty="0"/>
              <a:t>-test</a:t>
            </a:r>
          </a:p>
          <a:p>
            <a:r>
              <a:rPr lang="cs-CZ" dirty="0"/>
              <a:t>Post-test</a:t>
            </a:r>
          </a:p>
          <a:p>
            <a:r>
              <a:rPr lang="cs-CZ" dirty="0"/>
              <a:t>Cenový test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 výzkumu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8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Škály – 1 až 10 (100)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5" y="2924944"/>
            <a:ext cx="8781628" cy="17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3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Škály – 1 až 10 (100)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6" y="2132856"/>
            <a:ext cx="8733607" cy="323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5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463"/>
            <a:ext cx="503555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6372225" y="5805488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/>
              <a:t>Value of Children, 2006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1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Sémantický diferenciál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5" y="2035507"/>
            <a:ext cx="8939916" cy="27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6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pic>
        <p:nvPicPr>
          <p:cNvPr id="6" name="Picture 2" descr="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44" y="899540"/>
            <a:ext cx="5043136" cy="55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3968" y="3330575"/>
            <a:ext cx="1257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Lék 1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03068" y="3886200"/>
            <a:ext cx="1022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Lek2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84068" y="4267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Lék 3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3304" y="1196752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Slabý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1200" dirty="0">
              <a:latin typeface="+mj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60468" y="2733675"/>
            <a:ext cx="2171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Rychlý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60468" y="3435255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Kvalitní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45188" y="4293096"/>
            <a:ext cx="133126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Moderní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360468" y="4941168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Dlouhotrvající účinek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90208" y="5805264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Levný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algn="r" eaLnBrk="0" hangingPunct="0"/>
            <a:endParaRPr lang="cs-CZ" sz="2000" dirty="0"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17468" y="49530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Lék 4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60468" y="1962150"/>
            <a:ext cx="2324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Bezpečný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360468" y="1196752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Silný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-107132" y="184785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Škodlivý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-152290" y="2708920"/>
            <a:ext cx="1866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Pomalý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218" y="3449424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Nekvalitní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1520" y="4324350"/>
            <a:ext cx="14553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Tradiční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7712" y="4941168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Krátkodobý účinek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337153" y="5877272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Drahý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8485956" y="5748687"/>
            <a:ext cx="381000" cy="381000"/>
            <a:chOff x="7467600" y="5334000"/>
            <a:chExt cx="381000" cy="381000"/>
          </a:xfrm>
        </p:grpSpPr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74676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7543800" y="5524500"/>
              <a:ext cx="2286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rot="5400000">
              <a:off x="7543800" y="5524500"/>
              <a:ext cx="2286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239852" y="5703974"/>
            <a:ext cx="381000" cy="381000"/>
            <a:chOff x="1219200" y="5334000"/>
            <a:chExt cx="381000" cy="381000"/>
          </a:xfrm>
        </p:grpSpPr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12192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295400" y="5524500"/>
              <a:ext cx="2286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Otázky s více odpověďmi</a:t>
            </a:r>
          </a:p>
          <a:p>
            <a:r>
              <a:rPr lang="cs-CZ" dirty="0" smtClean="0"/>
              <a:t>Pořadí</a:t>
            </a:r>
          </a:p>
          <a:p>
            <a:r>
              <a:rPr lang="cs-CZ" dirty="0" smtClean="0"/>
              <a:t>Důležitost x spokojenost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32488"/>
              </p:ext>
            </p:extLst>
          </p:nvPr>
        </p:nvGraphicFramePr>
        <p:xfrm>
          <a:off x="1662330" y="320899"/>
          <a:ext cx="7481670" cy="655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f" r:id="rId3" imgW="5962724" imgH="5238871" progId="MSGraph.Chart.8">
                  <p:embed/>
                </p:oleObj>
              </mc:Choice>
              <mc:Fallback>
                <p:oleObj name="Graf" r:id="rId3" imgW="5962724" imgH="523887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330" y="320899"/>
                        <a:ext cx="7481670" cy="6554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50405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Důležitost x spokojenost (</a:t>
            </a:r>
            <a:r>
              <a:rPr lang="cs-CZ" sz="2000" dirty="0" err="1" smtClean="0"/>
              <a:t>kvadrantní</a:t>
            </a:r>
            <a:r>
              <a:rPr lang="cs-CZ" sz="2000" dirty="0" smtClean="0"/>
              <a:t> analýza)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377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98168"/>
            <a:ext cx="8229600" cy="1143000"/>
          </a:xfrm>
        </p:spPr>
        <p:txBody>
          <a:bodyPr/>
          <a:lstStyle/>
          <a:p>
            <a:r>
              <a:rPr lang="cs-CZ" dirty="0" smtClean="0"/>
              <a:t>Metody sběru dat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0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Metody sběru dat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07288" cy="5112568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Dotazníkové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šetření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(papírový dotazník, počítač)</a:t>
            </a:r>
            <a:endParaRPr lang="en-GB" sz="1800" dirty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Telefonický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výzkum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(CATI</a:t>
            </a:r>
            <a:r>
              <a:rPr lang="cs-CZ" sz="1800" dirty="0" smtClean="0">
                <a:solidFill>
                  <a:srgbClr val="000000"/>
                </a:solidFill>
              </a:rPr>
              <a:t> – </a:t>
            </a:r>
            <a:r>
              <a:rPr lang="cs-CZ" sz="1800" dirty="0" err="1" smtClean="0">
                <a:solidFill>
                  <a:srgbClr val="000000"/>
                </a:solidFill>
              </a:rPr>
              <a:t>Computer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Assisted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Telephonic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Interviewing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endParaRPr lang="en-GB" sz="1800" dirty="0" smtClean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Internetové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výzkumy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(CAWI</a:t>
            </a:r>
            <a:r>
              <a:rPr lang="cs-CZ" sz="1800" dirty="0" smtClean="0">
                <a:solidFill>
                  <a:srgbClr val="000000"/>
                </a:solidFill>
              </a:rPr>
              <a:t> - </a:t>
            </a:r>
            <a:r>
              <a:rPr lang="cs-CZ" sz="1800" dirty="0" err="1" smtClean="0">
                <a:solidFill>
                  <a:srgbClr val="000000"/>
                </a:solidFill>
              </a:rPr>
              <a:t>C</a:t>
            </a:r>
            <a:r>
              <a:rPr lang="cs-CZ" sz="1800" dirty="0" err="1" smtClean="0"/>
              <a:t>omputer</a:t>
            </a:r>
            <a:r>
              <a:rPr lang="cs-CZ" sz="1800" dirty="0" smtClean="0"/>
              <a:t> </a:t>
            </a:r>
            <a:r>
              <a:rPr lang="cs-CZ" sz="1800" dirty="0" err="1" smtClean="0"/>
              <a:t>Assisted</a:t>
            </a:r>
            <a:r>
              <a:rPr lang="cs-CZ" sz="1800" dirty="0" smtClean="0"/>
              <a:t> Web </a:t>
            </a:r>
            <a:r>
              <a:rPr lang="cs-CZ" sz="1800" dirty="0" err="1" smtClean="0"/>
              <a:t>Interviewing</a:t>
            </a:r>
            <a:r>
              <a:rPr lang="cs-CZ" sz="1800" dirty="0" smtClean="0"/>
              <a:t>) </a:t>
            </a:r>
          </a:p>
          <a:p>
            <a:r>
              <a:rPr lang="cs-CZ" dirty="0" smtClean="0"/>
              <a:t>Anketa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Dotazníkové šetření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Sběr dat probíhá v terénu pomocí papírových dotazníků nebo přenosných počítačů prostřednictvím tazatelské sítě agentury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Hodí se i pro delší dotazníky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Často velké vzorky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Lepší pro neutrální témata výzkumu</a:t>
            </a:r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0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úlohy výzkumu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dirty="0"/>
              <a:t>3) Komunikace a reklama</a:t>
            </a:r>
          </a:p>
          <a:p>
            <a:r>
              <a:rPr lang="cs-CZ" dirty="0"/>
              <a:t>Test konceptu</a:t>
            </a:r>
          </a:p>
          <a:p>
            <a:r>
              <a:rPr lang="cs-CZ" dirty="0" err="1"/>
              <a:t>Pre</a:t>
            </a:r>
            <a:r>
              <a:rPr lang="cs-CZ" dirty="0"/>
              <a:t>-test</a:t>
            </a:r>
          </a:p>
          <a:p>
            <a:r>
              <a:rPr lang="cs-CZ" dirty="0"/>
              <a:t>Post-test</a:t>
            </a:r>
          </a:p>
          <a:p>
            <a:r>
              <a:rPr lang="cs-CZ" dirty="0"/>
              <a:t>Sledování úspěšnosti reklamy (monitoring reklamy)</a:t>
            </a:r>
          </a:p>
          <a:p>
            <a:r>
              <a:rPr lang="cs-CZ" dirty="0"/>
              <a:t>Umístění značky na trhu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 výzkumu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3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Dotazníkové šetření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b="1" dirty="0" smtClean="0">
                <a:solidFill>
                  <a:srgbClr val="000000"/>
                </a:solidFill>
              </a:rPr>
              <a:t>Výhody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Respondent v přirozeném prostředí 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Je čas a klid na delší výzkumy, možnost „objektivního“ posouzení domácnosti tazatelem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b="1" dirty="0" smtClean="0">
                <a:solidFill>
                  <a:srgbClr val="000000"/>
                </a:solidFill>
              </a:rPr>
              <a:t>Nevýhody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Tazatelé prakticky bez kontroly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Neochota respondentů účastnit se výzkumu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Nemožnost</a:t>
            </a:r>
            <a:r>
              <a:rPr lang="cs-CZ" sz="2400" dirty="0" smtClean="0">
                <a:solidFill>
                  <a:srgbClr val="000000"/>
                </a:solidFill>
              </a:rPr>
              <a:t> zastihnout některé typy respondentů v domácnosti (vyšší příjmové skupiny, apod.), strach z cizích osob (tazatelů)</a:t>
            </a:r>
          </a:p>
          <a:p>
            <a:pPr>
              <a:lnSpc>
                <a:spcPct val="80000"/>
              </a:lnSpc>
            </a:pPr>
            <a:r>
              <a:rPr lang="cs-CZ" sz="2400" dirty="0" err="1" smtClean="0">
                <a:solidFill>
                  <a:srgbClr val="000000"/>
                </a:solidFill>
              </a:rPr>
              <a:t>Neanonymita</a:t>
            </a:r>
            <a:r>
              <a:rPr lang="cs-CZ" sz="2400" dirty="0" smtClean="0">
                <a:solidFill>
                  <a:srgbClr val="000000"/>
                </a:solidFill>
              </a:rPr>
              <a:t> výzkumu 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Sběr dat trvá většinou déle</a:t>
            </a:r>
          </a:p>
          <a:p>
            <a:pPr>
              <a:lnSpc>
                <a:spcPct val="80000"/>
              </a:lnSpc>
            </a:pPr>
            <a:endParaRPr lang="cs-CZ" sz="24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4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CATI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0000"/>
                </a:solidFill>
              </a:rPr>
              <a:t>Telefonický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výzkum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	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Sběr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dat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probíhá</a:t>
            </a:r>
            <a:r>
              <a:rPr lang="en-GB" dirty="0" smtClean="0">
                <a:solidFill>
                  <a:srgbClr val="000000"/>
                </a:solidFill>
              </a:rPr>
              <a:t> v </a:t>
            </a:r>
            <a:r>
              <a:rPr lang="en-GB" dirty="0" err="1" smtClean="0">
                <a:solidFill>
                  <a:srgbClr val="000000"/>
                </a:solidFill>
              </a:rPr>
              <a:t>telefonickém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studiu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agentury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nebo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jejího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dodavatele</a:t>
            </a:r>
            <a:r>
              <a:rPr lang="en-GB" dirty="0" smtClean="0">
                <a:solidFill>
                  <a:srgbClr val="000000"/>
                </a:solidFill>
              </a:rPr>
              <a:t> CATI </a:t>
            </a:r>
            <a:r>
              <a:rPr lang="en-GB" dirty="0" err="1" smtClean="0">
                <a:solidFill>
                  <a:srgbClr val="000000"/>
                </a:solidFill>
              </a:rPr>
              <a:t>služeb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Vhodné</a:t>
            </a:r>
            <a:r>
              <a:rPr lang="en-GB" dirty="0" smtClean="0">
                <a:solidFill>
                  <a:srgbClr val="000000"/>
                </a:solidFill>
              </a:rPr>
              <a:t> pro </a:t>
            </a:r>
            <a:r>
              <a:rPr lang="en-GB" dirty="0" err="1" smtClean="0">
                <a:solidFill>
                  <a:srgbClr val="000000"/>
                </a:solidFill>
              </a:rPr>
              <a:t>kratší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dotazníky</a:t>
            </a:r>
            <a:r>
              <a:rPr lang="en-GB" dirty="0" smtClean="0">
                <a:solidFill>
                  <a:srgbClr val="000000"/>
                </a:solidFill>
              </a:rPr>
              <a:t>, pro </a:t>
            </a:r>
            <a:r>
              <a:rPr lang="en-GB" dirty="0" err="1" smtClean="0">
                <a:solidFill>
                  <a:srgbClr val="000000"/>
                </a:solidFill>
              </a:rPr>
              <a:t>nekomplikované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výzkumy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které</a:t>
            </a:r>
            <a:r>
              <a:rPr lang="en-GB" dirty="0" smtClean="0">
                <a:solidFill>
                  <a:srgbClr val="000000"/>
                </a:solidFill>
              </a:rPr>
              <a:t> se </a:t>
            </a:r>
            <a:r>
              <a:rPr lang="en-GB" dirty="0" err="1" smtClean="0">
                <a:solidFill>
                  <a:srgbClr val="000000"/>
                </a:solidFill>
              </a:rPr>
              <a:t>obejdou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bez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pomůcek, karet, grafiky, apod.)</a:t>
            </a:r>
            <a:r>
              <a:rPr lang="en-GB" dirty="0" smtClean="0">
                <a:solidFill>
                  <a:srgbClr val="000000"/>
                </a:solidFill>
              </a:rPr>
              <a:t> 	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6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CATI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b="1" dirty="0" err="1" smtClean="0">
                <a:solidFill>
                  <a:srgbClr val="000000"/>
                </a:solidFill>
              </a:rPr>
              <a:t>Výhody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Rychlé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levné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přesné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Možnost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získat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odpovědi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respondentů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kteří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jsou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jinak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těžko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dosažitelní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Přímá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kontrola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práce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tazatelů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 dirty="0" err="1" smtClean="0">
                <a:solidFill>
                  <a:srgbClr val="000000"/>
                </a:solidFill>
              </a:rPr>
              <a:t>Nevýhody</a:t>
            </a:r>
            <a:endParaRPr lang="en-GB" sz="20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Není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vhodné</a:t>
            </a:r>
            <a:r>
              <a:rPr lang="en-GB" sz="2000" dirty="0" smtClean="0">
                <a:solidFill>
                  <a:srgbClr val="000000"/>
                </a:solidFill>
              </a:rPr>
              <a:t> pro </a:t>
            </a:r>
            <a:r>
              <a:rPr lang="en-GB" sz="2000" dirty="0" err="1" smtClean="0">
                <a:solidFill>
                  <a:srgbClr val="000000"/>
                </a:solidFill>
              </a:rPr>
              <a:t>složitější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výzkumy</a:t>
            </a:r>
            <a:r>
              <a:rPr lang="en-GB" sz="2000" dirty="0" smtClean="0">
                <a:solidFill>
                  <a:srgbClr val="000000"/>
                </a:solidFill>
              </a:rPr>
              <a:t>, pro </a:t>
            </a:r>
            <a:r>
              <a:rPr lang="en-GB" sz="2000" dirty="0" err="1" smtClean="0">
                <a:solidFill>
                  <a:srgbClr val="000000"/>
                </a:solidFill>
              </a:rPr>
              <a:t>výzkumy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které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pracují</a:t>
            </a:r>
            <a:r>
              <a:rPr lang="en-GB" sz="2000" dirty="0" smtClean="0">
                <a:solidFill>
                  <a:srgbClr val="000000"/>
                </a:solidFill>
              </a:rPr>
              <a:t> s </a:t>
            </a:r>
            <a:r>
              <a:rPr lang="en-GB" sz="2000" dirty="0" err="1" smtClean="0">
                <a:solidFill>
                  <a:srgbClr val="000000"/>
                </a:solidFill>
              </a:rPr>
              <a:t>obrázky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apod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CATI „</a:t>
            </a:r>
            <a:r>
              <a:rPr lang="en-GB" sz="2000" dirty="0" err="1" smtClean="0">
                <a:solidFill>
                  <a:srgbClr val="000000"/>
                </a:solidFill>
              </a:rPr>
              <a:t>snese</a:t>
            </a:r>
            <a:r>
              <a:rPr lang="en-GB" sz="2000" dirty="0" smtClean="0">
                <a:solidFill>
                  <a:srgbClr val="000000"/>
                </a:solidFill>
              </a:rPr>
              <a:t>“ </a:t>
            </a:r>
            <a:r>
              <a:rPr lang="en-GB" sz="2000" dirty="0" err="1" smtClean="0">
                <a:solidFill>
                  <a:srgbClr val="000000"/>
                </a:solidFill>
              </a:rPr>
              <a:t>pouze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krátké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dotazníky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Velký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podíl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lidí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odmítajících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odpověd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Nízká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motivace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respondentů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někteří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respondenti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končí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rozhovor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předčasně</a:t>
            </a: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 smtClean="0">
                <a:solidFill>
                  <a:srgbClr val="000000"/>
                </a:solidFill>
              </a:rPr>
              <a:t>Nemožnost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oslovit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respondenty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bez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telefonu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7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CAWI </a:t>
            </a:r>
            <a:r>
              <a:rPr lang="cs-CZ" dirty="0" smtClean="0"/>
              <a:t>– online </a:t>
            </a:r>
            <a:r>
              <a:rPr lang="en-GB" dirty="0" err="1" smtClean="0"/>
              <a:t>výzkumy</a:t>
            </a:r>
            <a:endParaRPr lang="cs-CZ" dirty="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smtClean="0">
                <a:solidFill>
                  <a:srgbClr val="000000"/>
                </a:solidFill>
              </a:rPr>
              <a:t>Výhody</a:t>
            </a:r>
            <a:r>
              <a:rPr lang="en-GB" sz="2400" smtClean="0">
                <a:solidFill>
                  <a:srgbClr val="000000"/>
                </a:solidFill>
              </a:rPr>
              <a:t> </a:t>
            </a:r>
          </a:p>
          <a:p>
            <a:r>
              <a:rPr lang="en-GB" sz="2400" smtClean="0">
                <a:solidFill>
                  <a:srgbClr val="000000"/>
                </a:solidFill>
              </a:rPr>
              <a:t>rychlost a láce </a:t>
            </a:r>
          </a:p>
          <a:p>
            <a:r>
              <a:rPr lang="en-GB" sz="2400" smtClean="0">
                <a:solidFill>
                  <a:srgbClr val="000000"/>
                </a:solidFill>
              </a:rPr>
              <a:t>možnost ptát se na věci, které člověk běžně není ochoten sdělovat (zdání anonymity výzkumu) </a:t>
            </a:r>
          </a:p>
          <a:p>
            <a:r>
              <a:rPr lang="en-GB" sz="2400" smtClean="0">
                <a:solidFill>
                  <a:srgbClr val="000000"/>
                </a:solidFill>
              </a:rPr>
              <a:t>data jsou již pořízena</a:t>
            </a:r>
          </a:p>
          <a:p>
            <a:endParaRPr lang="en-GB" sz="2400" smtClean="0">
              <a:solidFill>
                <a:srgbClr val="000000"/>
              </a:solidFill>
            </a:endParaRPr>
          </a:p>
          <a:p>
            <a:r>
              <a:rPr lang="en-GB" sz="2400" b="1" smtClean="0">
                <a:solidFill>
                  <a:srgbClr val="000000"/>
                </a:solidFill>
              </a:rPr>
              <a:t>Nevýhody</a:t>
            </a:r>
            <a:r>
              <a:rPr lang="en-GB" sz="2400" smtClean="0">
                <a:solidFill>
                  <a:srgbClr val="000000"/>
                </a:solidFill>
              </a:rPr>
              <a:t> </a:t>
            </a:r>
          </a:p>
          <a:p>
            <a:r>
              <a:rPr lang="en-GB" sz="2400" smtClean="0">
                <a:solidFill>
                  <a:srgbClr val="000000"/>
                </a:solidFill>
              </a:rPr>
              <a:t>kvalita dat odpovídající použité metodologii – anketě (tzv. samovýběr respondentů)</a:t>
            </a:r>
          </a:p>
          <a:p>
            <a:r>
              <a:rPr lang="en-GB" sz="2400" smtClean="0">
                <a:solidFill>
                  <a:srgbClr val="000000"/>
                </a:solidFill>
              </a:rPr>
              <a:t>autocenzura odpovědí</a:t>
            </a:r>
          </a:p>
          <a:p>
            <a:r>
              <a:rPr lang="en-GB" sz="2400" smtClean="0">
                <a:solidFill>
                  <a:srgbClr val="000000"/>
                </a:solidFill>
              </a:rPr>
              <a:t>možnost zasáhnout jenom ty, kteří mají internet</a:t>
            </a:r>
          </a:p>
          <a:p>
            <a:endParaRPr lang="cs-CZ" sz="240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3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Výhody a nevýhody online výzkumu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Čas – dotazníky musí být krátké! Max. 15 minut. </a:t>
            </a:r>
            <a:r>
              <a:rPr lang="cs-CZ" sz="1800" dirty="0" smtClean="0"/>
              <a:t>(pro vybrané skupiny nebo specifické výzkumy samozřejmě více)</a:t>
            </a:r>
          </a:p>
          <a:p>
            <a:r>
              <a:rPr lang="cs-CZ" dirty="0" smtClean="0"/>
              <a:t>V údaji o čase neklamat!</a:t>
            </a:r>
          </a:p>
          <a:p>
            <a:r>
              <a:rPr lang="cs-CZ" dirty="0" smtClean="0"/>
              <a:t>Myslete na </a:t>
            </a:r>
            <a:r>
              <a:rPr lang="cs-CZ" dirty="0" err="1" smtClean="0"/>
              <a:t>samovyplňování</a:t>
            </a:r>
            <a:r>
              <a:rPr lang="cs-CZ" dirty="0" smtClean="0"/>
              <a:t> (komentáře, atd.)</a:t>
            </a:r>
          </a:p>
          <a:p>
            <a:r>
              <a:rPr lang="cs-CZ" dirty="0" smtClean="0"/>
              <a:t>Nižší návratnost</a:t>
            </a:r>
          </a:p>
          <a:p>
            <a:r>
              <a:rPr lang="cs-CZ" dirty="0" smtClean="0"/>
              <a:t>Možnost ušít dotazník respondentům na míru </a:t>
            </a:r>
            <a:r>
              <a:rPr lang="cs-CZ" sz="1800" dirty="0" smtClean="0"/>
              <a:t>(pro mnoho z nich tak dotazník výrazně zkrátit)</a:t>
            </a:r>
          </a:p>
          <a:p>
            <a:r>
              <a:rPr lang="cs-CZ" dirty="0" smtClean="0"/>
              <a:t>„Anonymita“ </a:t>
            </a:r>
            <a:r>
              <a:rPr lang="cs-CZ" sz="1800" dirty="0" smtClean="0"/>
              <a:t>(citlivá témata, apod.)</a:t>
            </a:r>
          </a:p>
          <a:p>
            <a:r>
              <a:rPr lang="cs-CZ" dirty="0" smtClean="0"/>
              <a:t>Precizní kontrola správnosti odpovědí</a:t>
            </a:r>
          </a:p>
          <a:p>
            <a:r>
              <a:rPr lang="cs-CZ" dirty="0" smtClean="0"/>
              <a:t>Data jsou pořízena samotnými respondenty</a:t>
            </a:r>
          </a:p>
          <a:p>
            <a:r>
              <a:rPr lang="cs-CZ" dirty="0"/>
              <a:t>Online výsledky v tabulkách nebo grafech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4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Porušuje všechna pravidla správné metodologie:</a:t>
            </a:r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amovýběr</a:t>
            </a:r>
            <a:r>
              <a:rPr lang="cs-CZ" dirty="0" smtClean="0"/>
              <a:t> (respondent se sám aktivně účastní)</a:t>
            </a:r>
          </a:p>
          <a:p>
            <a:pPr lvl="1"/>
            <a:r>
              <a:rPr lang="cs-CZ" dirty="0" smtClean="0"/>
              <a:t>respondenti nemají stejnou pravděpodobnost se výzkumu účastnit</a:t>
            </a:r>
          </a:p>
          <a:p>
            <a:pPr lvl="1"/>
            <a:r>
              <a:rPr lang="cs-CZ" dirty="0" smtClean="0"/>
              <a:t>možnost opakované účasti (manipulace se vzorkem)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1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Zpracování výsledků a jejich interpretace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56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6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Zdravý selský rozum:)</a:t>
            </a:r>
          </a:p>
          <a:p>
            <a:r>
              <a:rPr lang="cs-CZ" dirty="0" smtClean="0"/>
              <a:t>Pamatujete na pravidlo „</a:t>
            </a:r>
            <a:r>
              <a:rPr lang="cs-CZ" dirty="0" err="1" smtClean="0"/>
              <a:t>Garbage</a:t>
            </a:r>
            <a:r>
              <a:rPr lang="cs-CZ" dirty="0" smtClean="0"/>
              <a:t> in, </a:t>
            </a:r>
            <a:r>
              <a:rPr lang="cs-CZ" dirty="0" err="1" smtClean="0"/>
              <a:t>garbage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U anket, kvótních výběrů nepracujeme s výběrovou chybou a statistickou spolehlivostí výsledků</a:t>
            </a:r>
          </a:p>
          <a:p>
            <a:r>
              <a:rPr lang="cs-CZ" dirty="0" smtClean="0"/>
              <a:t>Pamatujme na problematickou možnost zobecňování u anket a podobně problematických výzkumů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3250704" cy="5112568"/>
          </a:xfrm>
        </p:spPr>
        <p:txBody>
          <a:bodyPr/>
          <a:lstStyle/>
          <a:p>
            <a:r>
              <a:rPr lang="cs-CZ" dirty="0" smtClean="0"/>
              <a:t>Datová matice</a:t>
            </a:r>
          </a:p>
          <a:p>
            <a:r>
              <a:rPr lang="cs-CZ" dirty="0" smtClean="0"/>
              <a:t>Pořízení dat (Excel, online nástroje)</a:t>
            </a:r>
          </a:p>
          <a:p>
            <a:r>
              <a:rPr lang="cs-CZ" dirty="0" smtClean="0"/>
              <a:t>Čištění a kontrola logických vazeb</a:t>
            </a:r>
          </a:p>
          <a:p>
            <a:r>
              <a:rPr lang="cs-CZ" dirty="0" smtClean="0"/>
              <a:t>Analýza: Excel, SPSS</a:t>
            </a:r>
            <a:endParaRPr lang="cs-CZ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16" y="718686"/>
            <a:ext cx="2381023" cy="542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3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Kontingenčn</a:t>
            </a:r>
            <a:r>
              <a:rPr lang="cs-CZ" dirty="0"/>
              <a:t>í</a:t>
            </a:r>
            <a:r>
              <a:rPr lang="cs-CZ" dirty="0" smtClean="0"/>
              <a:t> tabulka: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Sloupcová a řádková %</a:t>
            </a:r>
          </a:p>
          <a:p>
            <a:pPr marL="0" indent="0">
              <a:buNone/>
            </a:pPr>
            <a:r>
              <a:rPr lang="cs-CZ" dirty="0" smtClean="0"/>
              <a:t>Demografické a identifikační otázky vždy ve sloupcích!</a:t>
            </a:r>
            <a:endParaRPr lang="cs-CZ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5"/>
            <a:ext cx="5518528" cy="237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2699792" y="2420888"/>
            <a:ext cx="0" cy="1801415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051448" y="2420888"/>
            <a:ext cx="1520552" cy="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59</a:t>
            </a:fld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úlohy výzkumu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dirty="0"/>
              <a:t>4) </a:t>
            </a:r>
            <a:r>
              <a:rPr lang="cs-CZ" dirty="0" err="1"/>
              <a:t>Spokojenostní</a:t>
            </a:r>
            <a:r>
              <a:rPr lang="cs-CZ" dirty="0"/>
              <a:t> studie</a:t>
            </a:r>
          </a:p>
          <a:p>
            <a:r>
              <a:rPr lang="cs-CZ" dirty="0"/>
              <a:t>Spokojenost zákazníků</a:t>
            </a:r>
          </a:p>
          <a:p>
            <a:r>
              <a:rPr lang="cs-CZ" dirty="0"/>
              <a:t>Spokojenost zaměstnanců</a:t>
            </a:r>
          </a:p>
          <a:p>
            <a:r>
              <a:rPr lang="cs-CZ" dirty="0"/>
              <a:t>Spokojenost distribučního řetězce</a:t>
            </a:r>
          </a:p>
          <a:p>
            <a:endParaRPr lang="cs-CZ" dirty="0"/>
          </a:p>
          <a:p>
            <a:pPr>
              <a:buFontTx/>
              <a:buNone/>
            </a:pPr>
            <a:r>
              <a:rPr lang="cs-CZ" dirty="0"/>
              <a:t>5) Výzkumy zaměřené na spotřební chování </a:t>
            </a:r>
          </a:p>
          <a:p>
            <a:r>
              <a:rPr lang="cs-CZ" dirty="0"/>
              <a:t>Spotřební deníky </a:t>
            </a:r>
          </a:p>
          <a:p>
            <a:r>
              <a:rPr lang="cs-CZ" dirty="0"/>
              <a:t>Peoplemetry</a:t>
            </a:r>
          </a:p>
          <a:p>
            <a:r>
              <a:rPr lang="cs-CZ" dirty="0"/>
              <a:t>„Media“ projekty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 výzkumu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Textové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Filtry v MS Excel</a:t>
            </a:r>
          </a:p>
          <a:p>
            <a:r>
              <a:rPr lang="cs-CZ" dirty="0" smtClean="0"/>
              <a:t>Kódování odpovědí</a:t>
            </a:r>
          </a:p>
          <a:p>
            <a:r>
              <a:rPr lang="cs-CZ" dirty="0" smtClean="0"/>
              <a:t>Klíčová slova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60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4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Ignorování N souboru a výběrové chyby</a:t>
            </a:r>
          </a:p>
          <a:p>
            <a:r>
              <a:rPr lang="cs-CZ" dirty="0"/>
              <a:t>Neuvedení zkoumané populace</a:t>
            </a:r>
          </a:p>
          <a:p>
            <a:r>
              <a:rPr lang="cs-CZ" dirty="0"/>
              <a:t>Neuvedení výzkumné metody</a:t>
            </a:r>
          </a:p>
          <a:p>
            <a:r>
              <a:rPr lang="cs-CZ" dirty="0"/>
              <a:t>Neuvedení přesného znění položené otázky</a:t>
            </a:r>
          </a:p>
          <a:p>
            <a:r>
              <a:rPr lang="cs-CZ" dirty="0"/>
              <a:t>Odvážné zobecňování</a:t>
            </a:r>
          </a:p>
          <a:p>
            <a:r>
              <a:rPr lang="cs-CZ" dirty="0" smtClean="0"/>
              <a:t>Interpretace </a:t>
            </a:r>
            <a:r>
              <a:rPr lang="cs-CZ" dirty="0"/>
              <a:t>„jednoprocentních“ rozdílů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61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9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74232"/>
            <a:ext cx="8229600" cy="1143000"/>
          </a:xfrm>
        </p:spPr>
        <p:txBody>
          <a:bodyPr/>
          <a:lstStyle/>
          <a:p>
            <a:r>
              <a:rPr lang="cs-CZ" dirty="0" smtClean="0"/>
              <a:t>Vytváření zpráv a prezentací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62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Koláčový graf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052513"/>
            <a:ext cx="7642225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100% </a:t>
            </a:r>
            <a:r>
              <a:rPr lang="cs-CZ" dirty="0" smtClean="0"/>
              <a:t>graf x spojnicový</a:t>
            </a:r>
            <a:endParaRPr lang="cs-CZ" dirty="0"/>
          </a:p>
        </p:txBody>
      </p:sp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008567241"/>
              </p:ext>
            </p:extLst>
          </p:nvPr>
        </p:nvGraphicFramePr>
        <p:xfrm>
          <a:off x="4272136" y="1052736"/>
          <a:ext cx="487186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231866169"/>
              </p:ext>
            </p:extLst>
          </p:nvPr>
        </p:nvGraphicFramePr>
        <p:xfrm>
          <a:off x="179512" y="1052736"/>
          <a:ext cx="417646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14349" y="605264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75856" y="6021288"/>
            <a:ext cx="62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3D graf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655099749"/>
              </p:ext>
            </p:extLst>
          </p:nvPr>
        </p:nvGraphicFramePr>
        <p:xfrm>
          <a:off x="683568" y="980728"/>
          <a:ext cx="799288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03848" y="558924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5951319"/>
            <a:ext cx="62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</a:t>
            </a:r>
            <a:r>
              <a:rPr lang="cs-CZ" dirty="0" smtClean="0"/>
              <a:t>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9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Kdy graf a kdy tabulku?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Zvažte obsah prezentace</a:t>
            </a:r>
          </a:p>
          <a:p>
            <a:r>
              <a:rPr lang="cs-CZ" dirty="0" smtClean="0"/>
              <a:t>Publikum</a:t>
            </a:r>
            <a:r>
              <a:rPr lang="cs-CZ" dirty="0"/>
              <a:t>, </a:t>
            </a:r>
            <a:r>
              <a:rPr lang="cs-CZ" dirty="0" smtClean="0"/>
              <a:t>hloubku </a:t>
            </a:r>
            <a:r>
              <a:rPr lang="cs-CZ" dirty="0"/>
              <a:t>a </a:t>
            </a:r>
            <a:r>
              <a:rPr lang="cs-CZ" dirty="0" smtClean="0"/>
              <a:t>šíři informací</a:t>
            </a:r>
          </a:p>
          <a:p>
            <a:r>
              <a:rPr lang="cs-CZ" dirty="0" smtClean="0"/>
              <a:t>Délku </a:t>
            </a:r>
            <a:r>
              <a:rPr lang="cs-CZ" dirty="0"/>
              <a:t>prezentace, atd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Propojujte text s grafy a </a:t>
            </a:r>
            <a:r>
              <a:rPr lang="cs-CZ" dirty="0"/>
              <a:t>tabulkami </a:t>
            </a:r>
            <a:r>
              <a:rPr lang="cs-CZ" dirty="0" smtClean="0"/>
              <a:t>(zároveň každý </a:t>
            </a:r>
            <a:r>
              <a:rPr lang="cs-CZ" dirty="0"/>
              <a:t>graf a tabulka musí být </a:t>
            </a:r>
            <a:r>
              <a:rPr lang="cs-CZ" dirty="0" smtClean="0"/>
              <a:t>pochopitelný </a:t>
            </a:r>
            <a:r>
              <a:rPr lang="cs-CZ" dirty="0"/>
              <a:t>samostatně i bez </a:t>
            </a:r>
            <a:r>
              <a:rPr lang="cs-CZ" dirty="0" smtClean="0"/>
              <a:t>textu)</a:t>
            </a:r>
            <a:endParaRPr lang="cs-CZ" dirty="0"/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Některá základní pravidla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Jednotnost </a:t>
            </a:r>
            <a:r>
              <a:rPr lang="cs-CZ" dirty="0"/>
              <a:t>grafických prvků v celé prezentaci</a:t>
            </a:r>
            <a:r>
              <a:rPr lang="cs-CZ" dirty="0" smtClean="0"/>
              <a:t>!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err="1" smtClean="0"/>
              <a:t>Corporate</a:t>
            </a:r>
            <a:r>
              <a:rPr lang="cs-CZ" dirty="0" smtClean="0"/>
              <a:t> </a:t>
            </a:r>
            <a:r>
              <a:rPr lang="cs-CZ" dirty="0"/>
              <a:t>Identity (CI)</a:t>
            </a:r>
          </a:p>
          <a:p>
            <a:pPr lvl="1"/>
            <a:r>
              <a:rPr lang="cs-CZ" dirty="0" smtClean="0"/>
              <a:t>Písmo </a:t>
            </a:r>
            <a:r>
              <a:rPr lang="cs-CZ" sz="2000" dirty="0"/>
              <a:t>(pro komentáře, hlavní sdělení, poznámky, dodatky)</a:t>
            </a:r>
          </a:p>
          <a:p>
            <a:pPr lvl="1"/>
            <a:r>
              <a:rPr lang="cs-CZ" dirty="0"/>
              <a:t>Pozor na přespříliš kurzívy, tučného písma, různých velikostí a barev!</a:t>
            </a:r>
          </a:p>
          <a:p>
            <a:pPr lvl="1"/>
            <a:r>
              <a:rPr lang="cs-CZ" dirty="0"/>
              <a:t>Barvy </a:t>
            </a:r>
            <a:r>
              <a:rPr lang="cs-CZ" sz="2000" dirty="0"/>
              <a:t>(zelená, červená, šedá, atd.)</a:t>
            </a:r>
          </a:p>
          <a:p>
            <a:pPr lvl="1"/>
            <a:r>
              <a:rPr lang="cs-CZ" dirty="0"/>
              <a:t>Typy grafů </a:t>
            </a:r>
            <a:r>
              <a:rPr lang="cs-CZ" sz="2000" dirty="0"/>
              <a:t>(ne co „jiná ves, to jiný pes“, i když by se měly střídat a kombinovat s textem a tabulkami</a:t>
            </a:r>
            <a:r>
              <a:rPr lang="cs-CZ" sz="2000" dirty="0" smtClean="0"/>
              <a:t>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3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Některá základní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3300" dirty="0"/>
              <a:t>Tabulky a grafy řadit </a:t>
            </a:r>
          </a:p>
          <a:p>
            <a:pPr>
              <a:lnSpc>
                <a:spcPct val="90000"/>
              </a:lnSpc>
            </a:pPr>
            <a:r>
              <a:rPr lang="cs-CZ" sz="3300" dirty="0"/>
              <a:t>Zdůrazňovat trendy</a:t>
            </a:r>
          </a:p>
          <a:p>
            <a:pPr>
              <a:lnSpc>
                <a:spcPct val="90000"/>
              </a:lnSpc>
            </a:pPr>
            <a:r>
              <a:rPr lang="cs-CZ" sz="3300" dirty="0"/>
              <a:t>Škály a indexy orientovat stejným směrem (nejlépe „čím více tím lépe“</a:t>
            </a:r>
          </a:p>
          <a:p>
            <a:pPr>
              <a:lnSpc>
                <a:spcPct val="90000"/>
              </a:lnSpc>
            </a:pPr>
            <a:r>
              <a:rPr lang="cs-CZ" sz="3300" dirty="0"/>
              <a:t>Pozitivní grafy musí růst</a:t>
            </a:r>
          </a:p>
          <a:p>
            <a:pPr>
              <a:lnSpc>
                <a:spcPct val="90000"/>
              </a:lnSpc>
            </a:pPr>
            <a:r>
              <a:rPr lang="cs-CZ" sz="3300" dirty="0"/>
              <a:t>Zajímavá třídění dopředu, nudná nakonec</a:t>
            </a:r>
          </a:p>
          <a:p>
            <a:pPr>
              <a:lnSpc>
                <a:spcPct val="90000"/>
              </a:lnSpc>
            </a:pPr>
            <a:r>
              <a:rPr lang="cs-CZ" sz="3300" dirty="0"/>
              <a:t>Odpovědi „nevím“, „celkem“, „ostatní“ by měly být v grafech i tabulkách odděleně</a:t>
            </a:r>
          </a:p>
          <a:p>
            <a:pPr>
              <a:lnSpc>
                <a:spcPct val="90000"/>
              </a:lnSpc>
            </a:pPr>
            <a:r>
              <a:rPr lang="cs-CZ" sz="3300" dirty="0"/>
              <a:t>Uvádějte přesné znění otázky, bázi respondentů, případné filtry</a:t>
            </a:r>
          </a:p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68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8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15816" y="620688"/>
            <a:ext cx="600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byste na veřejných prostranstvích ve vašem okolí změnil/a?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907200"/>
            <a:ext cx="7344000" cy="568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obory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FMCG (Fast </a:t>
            </a:r>
            <a:r>
              <a:rPr lang="cs-CZ" dirty="0" err="1" smtClean="0"/>
              <a:t>Moving</a:t>
            </a:r>
            <a:r>
              <a:rPr lang="cs-CZ" dirty="0" smtClean="0"/>
              <a:t> </a:t>
            </a:r>
            <a:r>
              <a:rPr lang="cs-CZ" dirty="0" err="1" smtClean="0"/>
              <a:t>Consumer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Bankovnictví</a:t>
            </a:r>
            <a:endParaRPr lang="cs-CZ" dirty="0"/>
          </a:p>
          <a:p>
            <a:r>
              <a:rPr lang="cs-CZ" dirty="0"/>
              <a:t>Telekomunikace</a:t>
            </a:r>
          </a:p>
          <a:p>
            <a:r>
              <a:rPr lang="cs-CZ" dirty="0"/>
              <a:t>Automobilový průmysl</a:t>
            </a:r>
          </a:p>
          <a:p>
            <a:r>
              <a:rPr lang="cs-CZ" dirty="0"/>
              <a:t>Maloobchod</a:t>
            </a:r>
          </a:p>
          <a:p>
            <a:r>
              <a:rPr lang="cs-CZ" dirty="0" smtClean="0"/>
              <a:t>Média</a:t>
            </a:r>
          </a:p>
          <a:p>
            <a:r>
              <a:rPr lang="cs-CZ" dirty="0" smtClean="0"/>
              <a:t>B2B výzkumy (</a:t>
            </a:r>
            <a:r>
              <a:rPr lang="cs-CZ" dirty="0" err="1" smtClean="0"/>
              <a:t>Bussiness</a:t>
            </a:r>
            <a:r>
              <a:rPr lang="cs-CZ" dirty="0" smtClean="0"/>
              <a:t> to </a:t>
            </a:r>
            <a:r>
              <a:rPr lang="cs-CZ" dirty="0" err="1" smtClean="0"/>
              <a:t>Bussiness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 výzkumu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7344816" cy="56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915816" y="620688"/>
            <a:ext cx="600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byste na veřejných prostranstvích ve vašem okolí změnil/a?</a:t>
            </a:r>
          </a:p>
        </p:txBody>
      </p:sp>
    </p:spTree>
    <p:extLst>
      <p:ext uri="{BB962C8B-B14F-4D97-AF65-F5344CB8AC3E}">
        <p14:creationId xmlns:p14="http://schemas.microsoft.com/office/powerpoint/2010/main" val="39970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42221"/>
              </p:ext>
            </p:extLst>
          </p:nvPr>
        </p:nvGraphicFramePr>
        <p:xfrm>
          <a:off x="575556" y="1052736"/>
          <a:ext cx="7992888" cy="519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Graf" r:id="rId3" imgW="5962724" imgH="3867068" progId="MSGraph.Chart.8">
                  <p:embed/>
                </p:oleObj>
              </mc:Choice>
              <mc:Fallback>
                <p:oleObj name="Graf" r:id="rId3" imgW="5962724" imgH="3867068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1052736"/>
                        <a:ext cx="7992888" cy="519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8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Některá základní pravidla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Uvádět N celého vzorku</a:t>
            </a:r>
          </a:p>
          <a:p>
            <a:r>
              <a:rPr lang="cs-CZ" dirty="0"/>
              <a:t>Někde na začátku naznačit rozsah výběrové chyby</a:t>
            </a:r>
          </a:p>
          <a:p>
            <a:r>
              <a:rPr lang="cs-CZ" dirty="0"/>
              <a:t>Procenta uvádět max. na 1 desetinné místo (v řádu desítek i na celá čísla)</a:t>
            </a:r>
          </a:p>
          <a:p>
            <a:r>
              <a:rPr lang="cs-CZ" dirty="0"/>
              <a:t>Průměry max. dvě desetinná místa</a:t>
            </a:r>
          </a:p>
          <a:p>
            <a:r>
              <a:rPr lang="cs-CZ" dirty="0"/>
              <a:t>Na konci nabídnout shrnutí a </a:t>
            </a:r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4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grafů a tabulek</a:t>
            </a:r>
            <a:endParaRPr lang="cs-CZ" dirty="0"/>
          </a:p>
        </p:txBody>
      </p:sp>
      <p:pic>
        <p:nvPicPr>
          <p:cNvPr id="6" name="Picture 2" descr="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44" y="899540"/>
            <a:ext cx="5043136" cy="55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3968" y="3330575"/>
            <a:ext cx="1257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Lék 1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03068" y="3886200"/>
            <a:ext cx="1022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Lek2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84068" y="42672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Lék 3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3304" y="1196752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Slabý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1200" dirty="0">
              <a:latin typeface="+mj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360468" y="2733675"/>
            <a:ext cx="2171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Rychlý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60468" y="3435255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Kvalitní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45188" y="4293096"/>
            <a:ext cx="133126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Moderní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360468" y="4941168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Dlouhotrvající účinek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90208" y="5805264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Levný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algn="r" eaLnBrk="0" hangingPunct="0"/>
            <a:endParaRPr lang="cs-CZ" sz="2000" dirty="0"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217468" y="49530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 b="1" dirty="0" smtClean="0">
                <a:latin typeface="+mj-lt"/>
              </a:rPr>
              <a:t>Lék 4</a:t>
            </a:r>
            <a:endParaRPr lang="cs-CZ" sz="2400" dirty="0">
              <a:latin typeface="+mj-lt"/>
            </a:endParaRPr>
          </a:p>
          <a:p>
            <a:pPr eaLnBrk="0" hangingPunct="0"/>
            <a:endParaRPr lang="cs-CZ" sz="2400" dirty="0">
              <a:latin typeface="+mj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60468" y="1962150"/>
            <a:ext cx="2324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Bezpečný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360468" y="1196752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Silný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-107132" y="184785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Škodlivý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-152290" y="2708920"/>
            <a:ext cx="1866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Pomalý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218" y="3449424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Nekvalitní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1520" y="4324350"/>
            <a:ext cx="14553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Tradiční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7712" y="4941168"/>
            <a:ext cx="171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s-CZ" sz="2000" dirty="0" smtClean="0">
                <a:latin typeface="+mj-lt"/>
                <a:cs typeface="Arial" charset="0"/>
              </a:rPr>
              <a:t>Krátkodobý účinek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337153" y="5877272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000" dirty="0" smtClean="0">
                <a:latin typeface="+mj-lt"/>
                <a:cs typeface="Arial" charset="0"/>
              </a:rPr>
              <a:t>Drahý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pPr eaLnBrk="0" hangingPunct="0"/>
            <a:endParaRPr lang="cs-CZ" sz="2000" dirty="0">
              <a:latin typeface="+mj-lt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8485956" y="5748687"/>
            <a:ext cx="381000" cy="381000"/>
            <a:chOff x="7467600" y="5334000"/>
            <a:chExt cx="381000" cy="381000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74676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7543800" y="5524500"/>
              <a:ext cx="2286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5400000">
              <a:off x="7543800" y="5524500"/>
              <a:ext cx="2286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239852" y="5703974"/>
            <a:ext cx="381000" cy="381000"/>
            <a:chOff x="1219200" y="5334000"/>
            <a:chExt cx="381000" cy="381000"/>
          </a:xfrm>
        </p:grpSpPr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2192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295400" y="5524500"/>
              <a:ext cx="2286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>
                <a:latin typeface="+mj-lt"/>
              </a:endParaRPr>
            </a:p>
          </p:txBody>
        </p:sp>
      </p:grp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73</a:t>
            </a:fld>
            <a:endParaRPr lang="cs-CZ" dirty="0"/>
          </a:p>
        </p:txBody>
      </p:sp>
      <p:sp>
        <p:nvSpPr>
          <p:cNvPr id="32" name="Zástupný symbol pro zápatí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dirty="0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8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Ukázky grafů a tabulek</a:t>
            </a:r>
            <a:endParaRPr lang="en-A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80768" cy="31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Uvádějte srovnání</a:t>
            </a:r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75</a:t>
            </a:fld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6889"/>
            <a:ext cx="8000423" cy="52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74232"/>
            <a:ext cx="8229600" cy="1143000"/>
          </a:xfrm>
        </p:spPr>
        <p:txBody>
          <a:bodyPr/>
          <a:lstStyle/>
          <a:p>
            <a:r>
              <a:rPr lang="cs-CZ" dirty="0" smtClean="0"/>
              <a:t>Úvodem: trochu skepse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6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kvantitativního výzkumu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00"/>
                </a:solidFill>
              </a:rPr>
              <a:t>Komplexnost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problémů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Redukce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informací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Výzkum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děláme</a:t>
            </a:r>
            <a:r>
              <a:rPr lang="en-GB" dirty="0" smtClean="0">
                <a:solidFill>
                  <a:srgbClr val="000000"/>
                </a:solidFill>
              </a:rPr>
              <a:t> pro </a:t>
            </a:r>
            <a:r>
              <a:rPr lang="en-GB" dirty="0" err="1" smtClean="0">
                <a:solidFill>
                  <a:srgbClr val="000000"/>
                </a:solidFill>
              </a:rPr>
              <a:t>lidi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na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lidech</a:t>
            </a:r>
            <a:r>
              <a:rPr lang="en-GB" dirty="0" smtClean="0">
                <a:solidFill>
                  <a:srgbClr val="000000"/>
                </a:solidFill>
              </a:rPr>
              <a:t> a s </a:t>
            </a:r>
            <a:r>
              <a:rPr lang="en-GB" dirty="0" err="1">
                <a:solidFill>
                  <a:srgbClr val="000000"/>
                </a:solidFill>
              </a:rPr>
              <a:t>lidmi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Nemožnost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některé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problémy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kvantifikovat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7BF9-1109-42B2-9D62-F461FDCE9C37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cs-CZ" smtClean="0"/>
              <a:t>Seminář: Výzkum veřejného mínění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5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2729</Words>
  <Application>Microsoft Office PowerPoint</Application>
  <PresentationFormat>Předvádění na obrazovce (4:3)</PresentationFormat>
  <Paragraphs>622</Paragraphs>
  <Slides>75</Slides>
  <Notes>26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75</vt:i4>
      </vt:variant>
    </vt:vector>
  </HeadingPairs>
  <TitlesOfParts>
    <vt:vector size="78" baseType="lpstr">
      <vt:lpstr>Motiv systému Office</vt:lpstr>
      <vt:lpstr>Graf aplikace Microsoft Excel</vt:lpstr>
      <vt:lpstr>Graf</vt:lpstr>
      <vt:lpstr>Praktikum marketingového výzkumu</vt:lpstr>
      <vt:lpstr>Petr Pakosta</vt:lpstr>
      <vt:lpstr>Formální požadavky</vt:lpstr>
      <vt:lpstr>Základní úlohy výzkumu trhu</vt:lpstr>
      <vt:lpstr>Základní úlohy výzkumu trhu</vt:lpstr>
      <vt:lpstr>Základní úlohy výzkumu trhu</vt:lpstr>
      <vt:lpstr>Nejčastější obory</vt:lpstr>
      <vt:lpstr>Úvodem: trochu skepse</vt:lpstr>
      <vt:lpstr>Omezení kvantitativního výzkumu</vt:lpstr>
      <vt:lpstr>Nakupování je komplexní činnost</vt:lpstr>
      <vt:lpstr>Redukce informace</vt:lpstr>
      <vt:lpstr>Výzkum děláme na lidech</vt:lpstr>
      <vt:lpstr>Výzkum děláme s lidmi</vt:lpstr>
      <vt:lpstr>Nemožnost kvantifikace </vt:lpstr>
      <vt:lpstr>Příklad špatného pochopení možností výzkumu veřejného mínění</vt:lpstr>
      <vt:lpstr>Souhrn možných chyb</vt:lpstr>
      <vt:lpstr>Postup výzkumu</vt:lpstr>
      <vt:lpstr>Vzorek</vt:lpstr>
      <vt:lpstr>Vzorek</vt:lpstr>
      <vt:lpstr>Vzorek</vt:lpstr>
      <vt:lpstr>Velikost vzorku</vt:lpstr>
      <vt:lpstr>Je velký vzorek zárukou kvality výsledků?</vt:lpstr>
      <vt:lpstr>Výběrová chyba</vt:lpstr>
      <vt:lpstr>Prezentace aplikace PowerPoint</vt:lpstr>
      <vt:lpstr>Různá povaha měřených jevů</vt:lpstr>
      <vt:lpstr>Normální (Gaussovo) rozdělení</vt:lpstr>
      <vt:lpstr>Vzorky s nestejnou vahou respondentů</vt:lpstr>
      <vt:lpstr>Různá povaha měřených jevů</vt:lpstr>
      <vt:lpstr>Různá povaha měřených jevů</vt:lpstr>
      <vt:lpstr>Jak špatné vzorky opravit</vt:lpstr>
      <vt:lpstr>Konstrukce dotazníku</vt:lpstr>
      <vt:lpstr>Konstrukce dotazníku</vt:lpstr>
      <vt:lpstr>Jak dotazník editovat</vt:lpstr>
      <vt:lpstr>Délka dotazníku</vt:lpstr>
      <vt:lpstr>Tvorba dotazníku</vt:lpstr>
      <vt:lpstr>Tvorba dotazníku</vt:lpstr>
      <vt:lpstr>Typy otázek</vt:lpstr>
      <vt:lpstr>Typy otázek</vt:lpstr>
      <vt:lpstr>Typy otázek</vt:lpstr>
      <vt:lpstr>Typy otázek</vt:lpstr>
      <vt:lpstr>Typy otázek</vt:lpstr>
      <vt:lpstr>Prezentace aplikace PowerPoint</vt:lpstr>
      <vt:lpstr>Typy otázek</vt:lpstr>
      <vt:lpstr>Příklad</vt:lpstr>
      <vt:lpstr>Typy otázek</vt:lpstr>
      <vt:lpstr>Důležitost x spokojenost (kvadrantní analýza)</vt:lpstr>
      <vt:lpstr>Metody sběru dat</vt:lpstr>
      <vt:lpstr>Metody sběru dat</vt:lpstr>
      <vt:lpstr>Dotazníkové šetření</vt:lpstr>
      <vt:lpstr>Dotazníkové šetření</vt:lpstr>
      <vt:lpstr>CATI</vt:lpstr>
      <vt:lpstr>CATI</vt:lpstr>
      <vt:lpstr>CAWI – online výzkumy</vt:lpstr>
      <vt:lpstr>Výhody a nevýhody online výzkumu</vt:lpstr>
      <vt:lpstr>Anketa</vt:lpstr>
      <vt:lpstr>Zpracování výsledků a jejich interpretace</vt:lpstr>
      <vt:lpstr>Zpracování výsledků</vt:lpstr>
      <vt:lpstr>Zpracování výsledků</vt:lpstr>
      <vt:lpstr>Zpracování výsledků</vt:lpstr>
      <vt:lpstr>Textové proměnné</vt:lpstr>
      <vt:lpstr>Nejčastější chyby</vt:lpstr>
      <vt:lpstr>Vytváření zpráv a prezentací</vt:lpstr>
      <vt:lpstr>Koláčový graf</vt:lpstr>
      <vt:lpstr>100% graf x spojnicový</vt:lpstr>
      <vt:lpstr>3D graf</vt:lpstr>
      <vt:lpstr>Kdy graf a kdy tabulku?</vt:lpstr>
      <vt:lpstr>Některá základní pravidla</vt:lpstr>
      <vt:lpstr>Některá základní pravidla</vt:lpstr>
      <vt:lpstr>Příklad</vt:lpstr>
      <vt:lpstr>Příklad</vt:lpstr>
      <vt:lpstr>Příklad</vt:lpstr>
      <vt:lpstr>Některá základní pravidla</vt:lpstr>
      <vt:lpstr>Ukázky grafů a tabulek</vt:lpstr>
      <vt:lpstr>Ukázky grafů a tabulek</vt:lpstr>
      <vt:lpstr>Uvádějte srovnání</vt:lpstr>
    </vt:vector>
  </TitlesOfParts>
  <Company>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Libušino údolí</dc:creator>
  <cp:lastModifiedBy>Libušino údolí</cp:lastModifiedBy>
  <cp:revision>17</cp:revision>
  <dcterms:created xsi:type="dcterms:W3CDTF">2012-01-23T08:44:11Z</dcterms:created>
  <dcterms:modified xsi:type="dcterms:W3CDTF">2012-03-01T10:32:54Z</dcterms:modified>
</cp:coreProperties>
</file>