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-432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D37072-8739-45E0-ACF0-9D9E8AF0EABB}" type="datetimeFigureOut">
              <a:rPr lang="cs-CZ" smtClean="0"/>
              <a:t>15.3.2012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3CCE98-98A5-4A7E-9D2E-62C905D4DB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17672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 userDrawn="1"/>
        </p:nvSpPr>
        <p:spPr>
          <a:xfrm>
            <a:off x="0" y="6447678"/>
            <a:ext cx="9144000" cy="43204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>
            <a:lvl1pPr algn="l">
              <a:defRPr>
                <a:solidFill>
                  <a:srgbClr val="FF0000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8" name="Obdélník 7"/>
          <p:cNvSpPr/>
          <p:nvPr userDrawn="1"/>
        </p:nvSpPr>
        <p:spPr>
          <a:xfrm>
            <a:off x="611560" y="6447678"/>
            <a:ext cx="576064" cy="4433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83568" y="6486797"/>
            <a:ext cx="432048" cy="365125"/>
          </a:xfrm>
        </p:spPr>
        <p:txBody>
          <a:bodyPr/>
          <a:lstStyle>
            <a:lvl1pPr algn="ctr">
              <a:defRPr sz="1800" b="1">
                <a:solidFill>
                  <a:srgbClr val="FF0000"/>
                </a:solidFill>
              </a:defRPr>
            </a:lvl1pPr>
          </a:lstStyle>
          <a:p>
            <a:fld id="{6B177BF9-1109-42B2-9D62-F461FDCE9C37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404592" y="6481139"/>
            <a:ext cx="5631904" cy="365125"/>
          </a:xfrm>
        </p:spPr>
        <p:txBody>
          <a:bodyPr/>
          <a:lstStyle>
            <a:lvl1pPr>
              <a:defRPr sz="1600">
                <a:solidFill>
                  <a:schemeClr val="bg2"/>
                </a:solidFill>
              </a:defRPr>
            </a:lvl1pPr>
          </a:lstStyle>
          <a:p>
            <a:pPr algn="r"/>
            <a:r>
              <a:rPr lang="cs-CZ" smtClean="0"/>
              <a:t>Praktikum marketingového výzkumu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8963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rgbClr val="FF0000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6364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Praktikum marketingového výzkumu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177BF9-1109-42B2-9D62-F461FDCE9C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9966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Praktikum marketingového výzkumu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6B177BF9-1109-42B2-9D62-F461FDCE9C37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478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Logistická regrese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Pravděpodobnost jevu 0 nebo 1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77BF9-1109-42B2-9D62-F461FDCE9C37}" type="slidenum">
              <a:rPr lang="cs-CZ" smtClean="0"/>
              <a:pPr/>
              <a:t>10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cs-CZ" smtClean="0"/>
              <a:t>Praktikum marketingového výzkumu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2" y="1772816"/>
            <a:ext cx="9048502" cy="4263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061485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Logistická regrese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Poměr šancí: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77BF9-1109-42B2-9D62-F461FDCE9C37}" type="slidenum">
              <a:rPr lang="cs-CZ" smtClean="0"/>
              <a:pPr/>
              <a:t>11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cs-CZ" smtClean="0"/>
              <a:t>Praktikum marketingového výzkumu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772815"/>
            <a:ext cx="5753148" cy="44527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69614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Logistická regrese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Interpretace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77BF9-1109-42B2-9D62-F461FDCE9C37}" type="slidenum">
              <a:rPr lang="cs-CZ" smtClean="0"/>
              <a:pPr/>
              <a:t>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cs-CZ" smtClean="0"/>
              <a:t>Praktikum marketingového výzkumu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5469" y="1794520"/>
            <a:ext cx="6773062" cy="4275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34958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Lineární a logistická regrese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Popis principů obou metod</a:t>
            </a:r>
          </a:p>
          <a:p>
            <a:r>
              <a:rPr lang="cs-CZ" dirty="0" smtClean="0"/>
              <a:t>Praktické cvičení – vytvoření prezentace na základě lineární regrese</a:t>
            </a:r>
          </a:p>
          <a:p>
            <a:r>
              <a:rPr lang="cs-CZ" dirty="0" smtClean="0"/>
              <a:t>Vypracujte prezentaci </a:t>
            </a:r>
            <a:r>
              <a:rPr lang="cs-CZ" dirty="0" smtClean="0"/>
              <a:t>s modelem </a:t>
            </a:r>
            <a:r>
              <a:rPr lang="cs-CZ" dirty="0" smtClean="0"/>
              <a:t>lineární regrese proměnné </a:t>
            </a:r>
            <a:r>
              <a:rPr lang="cs-CZ" dirty="0" smtClean="0"/>
              <a:t>q5k</a:t>
            </a:r>
          </a:p>
          <a:p>
            <a:r>
              <a:rPr lang="cs-CZ" dirty="0" smtClean="0"/>
              <a:t>Závislou proměnnou popište podle platu a pracoviště</a:t>
            </a:r>
            <a:endParaRPr lang="cs-CZ" dirty="0" smtClean="0"/>
          </a:p>
          <a:p>
            <a:r>
              <a:rPr lang="cs-CZ" dirty="0" smtClean="0"/>
              <a:t>Pokuste se odpovědět na otázku: Na jaké položky by se měla firma zaměřit? Co nejvíce ovlivňuje celkovou spokojenost?</a:t>
            </a:r>
          </a:p>
          <a:p>
            <a:r>
              <a:rPr lang="cs-CZ" dirty="0" smtClean="0"/>
              <a:t>Jak moc se změní celková spokojenost, podaří-li se zvýšit spojenost se dvěma nejdůležitějšími faktory o 15%?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77BF9-1109-42B2-9D62-F461FDCE9C37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cs-CZ" smtClean="0"/>
              <a:t>Praktikum marketingového výzkumu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058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latin typeface="Arial" charset="0"/>
              </a:rPr>
              <a:t>Lineární regrese – hlavní otázky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Existuje </a:t>
            </a:r>
            <a:r>
              <a:rPr lang="cs-CZ" b="1" smtClean="0"/>
              <a:t>lineární</a:t>
            </a:r>
            <a:r>
              <a:rPr lang="cs-CZ" smtClean="0"/>
              <a:t> vztah mezi proměnnými?</a:t>
            </a:r>
          </a:p>
          <a:p>
            <a:r>
              <a:rPr lang="cs-CZ" smtClean="0"/>
              <a:t>Jak velký vliv má nezávisle proměnná X na proměnnou závislou Y? Jak moc ji vysvětluje? </a:t>
            </a:r>
          </a:p>
          <a:p>
            <a:r>
              <a:rPr lang="cs-CZ" smtClean="0"/>
              <a:t>Dokážeme predikovat Y podle Z? 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cs-CZ" smtClean="0"/>
              <a:t>Praktikum marketingového výzkumu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77BF9-1109-42B2-9D62-F461FDCE9C37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6400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latin typeface="Arial" charset="0"/>
              </a:rPr>
              <a:t>Lineární regrese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Snažíme se graficky a rovnicí vystihnout vztah X a Y:</a:t>
            </a:r>
          </a:p>
          <a:p>
            <a:endParaRPr lang="cs-CZ" dirty="0" smtClean="0"/>
          </a:p>
          <a:p>
            <a:endParaRPr lang="cs-CZ" dirty="0" smtClean="0"/>
          </a:p>
        </p:txBody>
      </p:sp>
      <p:pic>
        <p:nvPicPr>
          <p:cNvPr id="70663" name="Picture 7" descr="File:Linear regression.sv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0675" y="2070100"/>
            <a:ext cx="6005513" cy="396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Přímá spojnice se šipkou 2"/>
          <p:cNvCxnSpPr/>
          <p:nvPr/>
        </p:nvCxnSpPr>
        <p:spPr>
          <a:xfrm>
            <a:off x="5325092" y="3683716"/>
            <a:ext cx="360040" cy="2016224"/>
          </a:xfrm>
          <a:prstGeom prst="straightConnector1">
            <a:avLst/>
          </a:prstGeom>
          <a:ln w="412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bdélník 3"/>
          <p:cNvSpPr/>
          <p:nvPr/>
        </p:nvSpPr>
        <p:spPr>
          <a:xfrm>
            <a:off x="419260" y="2569259"/>
            <a:ext cx="278458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cs-CZ" sz="3200" dirty="0"/>
              <a:t>Y = </a:t>
            </a:r>
            <a:r>
              <a:rPr lang="el-GR" sz="3200" dirty="0" smtClean="0"/>
              <a:t>α</a:t>
            </a:r>
            <a:r>
              <a:rPr lang="cs-CZ" sz="3200" dirty="0" smtClean="0"/>
              <a:t> + X*</a:t>
            </a:r>
            <a:r>
              <a:rPr lang="el-GR" sz="3200" dirty="0">
                <a:cs typeface="Tahoma" pitchFamily="34" charset="0"/>
              </a:rPr>
              <a:t>β</a:t>
            </a:r>
            <a:r>
              <a:rPr lang="cs-CZ" sz="3200" dirty="0">
                <a:cs typeface="Tahoma" pitchFamily="34" charset="0"/>
              </a:rPr>
              <a:t> + </a:t>
            </a:r>
            <a:r>
              <a:rPr lang="el-GR" sz="3200" dirty="0">
                <a:cs typeface="Tahoma" pitchFamily="34" charset="0"/>
              </a:rPr>
              <a:t>ε</a:t>
            </a:r>
          </a:p>
        </p:txBody>
      </p:sp>
      <p:sp>
        <p:nvSpPr>
          <p:cNvPr id="5" name="Obdélník 4"/>
          <p:cNvSpPr/>
          <p:nvPr/>
        </p:nvSpPr>
        <p:spPr>
          <a:xfrm>
            <a:off x="5685132" y="4322496"/>
            <a:ext cx="48442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400" dirty="0">
                <a:cs typeface="Tahoma" pitchFamily="34" charset="0"/>
              </a:rPr>
              <a:t>β</a:t>
            </a:r>
            <a:endParaRPr lang="cs-CZ" sz="4400" dirty="0"/>
          </a:p>
        </p:txBody>
      </p:sp>
      <p:sp>
        <p:nvSpPr>
          <p:cNvPr id="6" name="Obdélník 5"/>
          <p:cNvSpPr/>
          <p:nvPr/>
        </p:nvSpPr>
        <p:spPr>
          <a:xfrm>
            <a:off x="3995935" y="4790292"/>
            <a:ext cx="50526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400" dirty="0"/>
              <a:t>α</a:t>
            </a:r>
            <a:endParaRPr lang="cs-CZ" sz="4400" dirty="0"/>
          </a:p>
        </p:txBody>
      </p:sp>
      <p:cxnSp>
        <p:nvCxnSpPr>
          <p:cNvPr id="8" name="Přímá spojnice 7"/>
          <p:cNvCxnSpPr/>
          <p:nvPr/>
        </p:nvCxnSpPr>
        <p:spPr>
          <a:xfrm>
            <a:off x="3203847" y="4653136"/>
            <a:ext cx="79208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>
            <a:off x="3851920" y="4653136"/>
            <a:ext cx="0" cy="1046804"/>
          </a:xfrm>
          <a:prstGeom prst="straightConnector1">
            <a:avLst/>
          </a:prstGeom>
          <a:ln w="412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cs-CZ" smtClean="0"/>
              <a:t>Praktikum marketingového výzkumu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77BF9-1109-42B2-9D62-F461FDCE9C37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5314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latin typeface="Arial" charset="0"/>
              </a:rPr>
              <a:t>Lineární regrese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Vztah mezi HDP a nadějí dožití</a:t>
            </a:r>
          </a:p>
        </p:txBody>
      </p:sp>
      <p:pic>
        <p:nvPicPr>
          <p:cNvPr id="7475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5438" y="1844675"/>
            <a:ext cx="5953125" cy="476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4757" name="Text Box 5"/>
          <p:cNvSpPr txBox="1">
            <a:spLocks noChangeArrowheads="1"/>
          </p:cNvSpPr>
          <p:nvPr/>
        </p:nvSpPr>
        <p:spPr bwMode="auto">
          <a:xfrm>
            <a:off x="7018338" y="2133600"/>
            <a:ext cx="2233612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/>
              <a:t>Lucembursko</a:t>
            </a:r>
          </a:p>
          <a:p>
            <a:r>
              <a:rPr lang="cs-CZ"/>
              <a:t>(odlehlé pozorování,</a:t>
            </a:r>
          </a:p>
          <a:p>
            <a:r>
              <a:rPr lang="cs-CZ"/>
              <a:t>„outliers“)</a:t>
            </a:r>
          </a:p>
        </p:txBody>
      </p:sp>
      <p:sp>
        <p:nvSpPr>
          <p:cNvPr id="74758" name="Line 6"/>
          <p:cNvSpPr>
            <a:spLocks noChangeShapeType="1"/>
          </p:cNvSpPr>
          <p:nvPr/>
        </p:nvSpPr>
        <p:spPr bwMode="auto">
          <a:xfrm flipV="1">
            <a:off x="2268538" y="1268413"/>
            <a:ext cx="4319587" cy="331311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4759" name="Text Box 7"/>
          <p:cNvSpPr txBox="1">
            <a:spLocks noChangeArrowheads="1"/>
          </p:cNvSpPr>
          <p:nvPr/>
        </p:nvSpPr>
        <p:spPr bwMode="auto">
          <a:xfrm>
            <a:off x="6640513" y="1427163"/>
            <a:ext cx="12065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/>
              <a:t>R2= 0,56 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cs-CZ" smtClean="0"/>
              <a:t>Praktikum marketingového výzkumu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77BF9-1109-42B2-9D62-F461FDCE9C37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0199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Lineární regrese</a:t>
            </a:r>
          </a:p>
        </p:txBody>
      </p:sp>
      <p:pic>
        <p:nvPicPr>
          <p:cNvPr id="7680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1889125"/>
            <a:ext cx="8150225" cy="175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680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8638" y="4643438"/>
            <a:ext cx="5545137" cy="2025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6806" name="Rectangle 6"/>
          <p:cNvSpPr>
            <a:spLocks noChangeArrowheads="1"/>
          </p:cNvSpPr>
          <p:nvPr/>
        </p:nvSpPr>
        <p:spPr bwMode="auto">
          <a:xfrm>
            <a:off x="2195513" y="2249488"/>
            <a:ext cx="1584325" cy="1008062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6807" name="Text Box 7"/>
          <p:cNvSpPr txBox="1">
            <a:spLocks noChangeArrowheads="1"/>
          </p:cNvSpPr>
          <p:nvPr/>
        </p:nvSpPr>
        <p:spPr bwMode="auto">
          <a:xfrm>
            <a:off x="1743075" y="1687513"/>
            <a:ext cx="2403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/>
              <a:t>Koeficienty do rovnice</a:t>
            </a:r>
          </a:p>
        </p:txBody>
      </p:sp>
      <p:sp>
        <p:nvSpPr>
          <p:cNvPr id="76808" name="Line 8"/>
          <p:cNvSpPr>
            <a:spLocks noChangeShapeType="1"/>
          </p:cNvSpPr>
          <p:nvPr/>
        </p:nvSpPr>
        <p:spPr bwMode="auto">
          <a:xfrm>
            <a:off x="2916238" y="2033588"/>
            <a:ext cx="0" cy="1428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6810" name="Rectangle 10"/>
          <p:cNvSpPr>
            <a:spLocks noChangeArrowheads="1"/>
          </p:cNvSpPr>
          <p:nvPr/>
        </p:nvSpPr>
        <p:spPr bwMode="auto">
          <a:xfrm>
            <a:off x="3851275" y="2249488"/>
            <a:ext cx="1008063" cy="1008062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6811" name="Text Box 11"/>
          <p:cNvSpPr txBox="1">
            <a:spLocks noChangeArrowheads="1"/>
          </p:cNvSpPr>
          <p:nvPr/>
        </p:nvSpPr>
        <p:spPr bwMode="auto">
          <a:xfrm>
            <a:off x="5200650" y="915988"/>
            <a:ext cx="376396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cs-CZ"/>
              <a:t>Koeficienty pro porovnání vlivu různých proměnných mezi sebou</a:t>
            </a:r>
          </a:p>
        </p:txBody>
      </p:sp>
      <p:sp>
        <p:nvSpPr>
          <p:cNvPr id="76812" name="Line 12"/>
          <p:cNvSpPr>
            <a:spLocks noChangeShapeType="1"/>
          </p:cNvSpPr>
          <p:nvPr/>
        </p:nvSpPr>
        <p:spPr bwMode="auto">
          <a:xfrm flipH="1">
            <a:off x="5076825" y="1628775"/>
            <a:ext cx="647700" cy="54768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6813" name="Text Box 13"/>
          <p:cNvSpPr txBox="1">
            <a:spLocks noChangeArrowheads="1"/>
          </p:cNvSpPr>
          <p:nvPr/>
        </p:nvSpPr>
        <p:spPr bwMode="auto">
          <a:xfrm>
            <a:off x="2195513" y="3803650"/>
            <a:ext cx="4692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/>
              <a:t>Life expectancy= 71,2 + 0,000204381* GDP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cs-CZ" smtClean="0"/>
              <a:t>Praktikum marketingového výzkumu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77BF9-1109-42B2-9D62-F461FDCE9C37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4733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Lineární regrese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Odlehlá pozorování</a:t>
            </a:r>
          </a:p>
        </p:txBody>
      </p:sp>
      <p:pic>
        <p:nvPicPr>
          <p:cNvPr id="788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5438" y="1989138"/>
            <a:ext cx="5953125" cy="476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8853" name="Line 5"/>
          <p:cNvSpPr>
            <a:spLocks noChangeShapeType="1"/>
          </p:cNvSpPr>
          <p:nvPr/>
        </p:nvSpPr>
        <p:spPr bwMode="auto">
          <a:xfrm flipV="1">
            <a:off x="2268538" y="1557338"/>
            <a:ext cx="4608512" cy="367188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8854" name="Text Box 6"/>
          <p:cNvSpPr txBox="1">
            <a:spLocks noChangeArrowheads="1"/>
          </p:cNvSpPr>
          <p:nvPr/>
        </p:nvSpPr>
        <p:spPr bwMode="auto">
          <a:xfrm>
            <a:off x="7000875" y="1427163"/>
            <a:ext cx="11350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/>
              <a:t>R2= 0,69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cs-CZ" smtClean="0"/>
              <a:t>Praktikum marketingového výzkumu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77BF9-1109-42B2-9D62-F461FDCE9C37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819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Více proměnných v modelu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Y = </a:t>
            </a:r>
            <a:r>
              <a:rPr lang="el-GR" dirty="0"/>
              <a:t>α </a:t>
            </a:r>
            <a:r>
              <a:rPr lang="cs-CZ" dirty="0" smtClean="0"/>
              <a:t> + X</a:t>
            </a:r>
            <a:r>
              <a:rPr lang="cs-CZ" baseline="-25000" dirty="0" smtClean="0"/>
              <a:t>1</a:t>
            </a:r>
            <a:r>
              <a:rPr lang="cs-CZ" dirty="0" smtClean="0"/>
              <a:t>*</a:t>
            </a:r>
            <a:r>
              <a:rPr lang="el-GR" dirty="0" smtClean="0">
                <a:cs typeface="Tahoma" pitchFamily="34" charset="0"/>
              </a:rPr>
              <a:t>β</a:t>
            </a:r>
            <a:r>
              <a:rPr lang="cs-CZ" baseline="-25000" dirty="0" smtClean="0">
                <a:cs typeface="Tahoma" pitchFamily="34" charset="0"/>
              </a:rPr>
              <a:t>1</a:t>
            </a:r>
            <a:r>
              <a:rPr lang="cs-CZ" dirty="0" smtClean="0">
                <a:cs typeface="Tahoma" pitchFamily="34" charset="0"/>
              </a:rPr>
              <a:t> + </a:t>
            </a:r>
            <a:r>
              <a:rPr lang="cs-CZ" dirty="0" smtClean="0"/>
              <a:t>X</a:t>
            </a:r>
            <a:r>
              <a:rPr lang="cs-CZ" baseline="-25000" dirty="0" smtClean="0"/>
              <a:t>2</a:t>
            </a:r>
            <a:r>
              <a:rPr lang="cs-CZ" dirty="0" smtClean="0"/>
              <a:t>*</a:t>
            </a:r>
            <a:r>
              <a:rPr lang="el-GR" dirty="0" smtClean="0">
                <a:cs typeface="Tahoma" pitchFamily="34" charset="0"/>
              </a:rPr>
              <a:t>β</a:t>
            </a:r>
            <a:r>
              <a:rPr lang="cs-CZ" baseline="-25000" dirty="0" smtClean="0">
                <a:cs typeface="Tahoma" pitchFamily="34" charset="0"/>
              </a:rPr>
              <a:t>2 </a:t>
            </a:r>
            <a:r>
              <a:rPr lang="cs-CZ" dirty="0" smtClean="0">
                <a:cs typeface="Tahoma" pitchFamily="34" charset="0"/>
              </a:rPr>
              <a:t>+ </a:t>
            </a:r>
            <a:r>
              <a:rPr lang="cs-CZ" dirty="0" smtClean="0"/>
              <a:t>X</a:t>
            </a:r>
            <a:r>
              <a:rPr lang="cs-CZ" baseline="-25000" dirty="0" smtClean="0"/>
              <a:t>3</a:t>
            </a:r>
            <a:r>
              <a:rPr lang="cs-CZ" dirty="0" smtClean="0"/>
              <a:t>*</a:t>
            </a:r>
            <a:r>
              <a:rPr lang="el-GR" dirty="0" smtClean="0">
                <a:cs typeface="Tahoma" pitchFamily="34" charset="0"/>
              </a:rPr>
              <a:t>β</a:t>
            </a:r>
            <a:r>
              <a:rPr lang="cs-CZ" baseline="-25000" dirty="0" smtClean="0">
                <a:cs typeface="Tahoma" pitchFamily="34" charset="0"/>
              </a:rPr>
              <a:t>3</a:t>
            </a:r>
            <a:r>
              <a:rPr lang="cs-CZ" dirty="0" smtClean="0">
                <a:cs typeface="Tahoma" pitchFamily="34" charset="0"/>
              </a:rPr>
              <a:t> + </a:t>
            </a:r>
            <a:r>
              <a:rPr lang="cs-CZ" dirty="0" smtClean="0"/>
              <a:t>X</a:t>
            </a:r>
            <a:r>
              <a:rPr lang="cs-CZ" baseline="-25000" dirty="0" smtClean="0"/>
              <a:t>4</a:t>
            </a:r>
            <a:r>
              <a:rPr lang="cs-CZ" dirty="0" smtClean="0"/>
              <a:t>*</a:t>
            </a:r>
            <a:r>
              <a:rPr lang="el-GR" dirty="0" smtClean="0">
                <a:cs typeface="Tahoma" pitchFamily="34" charset="0"/>
              </a:rPr>
              <a:t>β</a:t>
            </a:r>
            <a:r>
              <a:rPr lang="cs-CZ" dirty="0" smtClean="0">
                <a:cs typeface="Tahoma" pitchFamily="34" charset="0"/>
              </a:rPr>
              <a:t>4 +…. +  </a:t>
            </a:r>
            <a:r>
              <a:rPr lang="el-GR" dirty="0">
                <a:cs typeface="Tahoma" pitchFamily="34" charset="0"/>
              </a:rPr>
              <a:t>ε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77BF9-1109-42B2-9D62-F461FDCE9C37}" type="slidenum">
              <a:rPr lang="cs-CZ" smtClean="0"/>
              <a:pPr/>
              <a:t>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cs-CZ" smtClean="0"/>
              <a:t>Praktikum marketingového výzkumu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7072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Logistická regrese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Proč používáme – povaha dat ve společenských vědách</a:t>
            </a:r>
          </a:p>
          <a:p>
            <a:r>
              <a:rPr lang="cs-CZ" dirty="0" smtClean="0"/>
              <a:t>Odhadujeme pravděpodobnost / šanci / </a:t>
            </a:r>
            <a:r>
              <a:rPr lang="cs-CZ" dirty="0" err="1" smtClean="0"/>
              <a:t>logit</a:t>
            </a:r>
            <a:r>
              <a:rPr lang="cs-CZ" dirty="0" smtClean="0"/>
              <a:t> šance</a:t>
            </a:r>
          </a:p>
          <a:p>
            <a:endParaRPr lang="cs-CZ" dirty="0"/>
          </a:p>
          <a:p>
            <a:r>
              <a:rPr lang="cs-CZ" dirty="0" smtClean="0"/>
              <a:t>log(p/1-p) </a:t>
            </a:r>
            <a:r>
              <a:rPr lang="cs-CZ" dirty="0"/>
              <a:t>= </a:t>
            </a:r>
            <a:r>
              <a:rPr lang="el-GR" sz="2400" dirty="0"/>
              <a:t>α </a:t>
            </a:r>
            <a:r>
              <a:rPr lang="cs-CZ" sz="2400" dirty="0"/>
              <a:t> + X</a:t>
            </a:r>
            <a:r>
              <a:rPr lang="cs-CZ" sz="2400" baseline="-25000" dirty="0"/>
              <a:t>1</a:t>
            </a:r>
            <a:r>
              <a:rPr lang="cs-CZ" sz="2400" dirty="0"/>
              <a:t>*</a:t>
            </a:r>
            <a:r>
              <a:rPr lang="el-GR" sz="2400" dirty="0">
                <a:cs typeface="Tahoma" pitchFamily="34" charset="0"/>
              </a:rPr>
              <a:t>β</a:t>
            </a:r>
            <a:r>
              <a:rPr lang="cs-CZ" sz="2400" baseline="-25000" dirty="0">
                <a:cs typeface="Tahoma" pitchFamily="34" charset="0"/>
              </a:rPr>
              <a:t>1</a:t>
            </a:r>
            <a:r>
              <a:rPr lang="cs-CZ" sz="2400" dirty="0">
                <a:cs typeface="Tahoma" pitchFamily="34" charset="0"/>
              </a:rPr>
              <a:t> + </a:t>
            </a:r>
            <a:r>
              <a:rPr lang="cs-CZ" sz="2400" dirty="0"/>
              <a:t>X</a:t>
            </a:r>
            <a:r>
              <a:rPr lang="cs-CZ" sz="2400" baseline="-25000" dirty="0"/>
              <a:t>2</a:t>
            </a:r>
            <a:r>
              <a:rPr lang="cs-CZ" sz="2400" dirty="0"/>
              <a:t>*</a:t>
            </a:r>
            <a:r>
              <a:rPr lang="el-GR" sz="2400" dirty="0">
                <a:cs typeface="Tahoma" pitchFamily="34" charset="0"/>
              </a:rPr>
              <a:t>β</a:t>
            </a:r>
            <a:r>
              <a:rPr lang="cs-CZ" sz="2400" baseline="-25000" dirty="0">
                <a:cs typeface="Tahoma" pitchFamily="34" charset="0"/>
              </a:rPr>
              <a:t>2 </a:t>
            </a:r>
            <a:r>
              <a:rPr lang="cs-CZ" sz="2400" dirty="0">
                <a:cs typeface="Tahoma" pitchFamily="34" charset="0"/>
              </a:rPr>
              <a:t>+ </a:t>
            </a:r>
            <a:r>
              <a:rPr lang="cs-CZ" sz="2400" dirty="0"/>
              <a:t>X</a:t>
            </a:r>
            <a:r>
              <a:rPr lang="cs-CZ" sz="2400" baseline="-25000" dirty="0"/>
              <a:t>3</a:t>
            </a:r>
            <a:r>
              <a:rPr lang="cs-CZ" sz="2400" dirty="0"/>
              <a:t>*</a:t>
            </a:r>
            <a:r>
              <a:rPr lang="el-GR" sz="2400" dirty="0">
                <a:cs typeface="Tahoma" pitchFamily="34" charset="0"/>
              </a:rPr>
              <a:t>β</a:t>
            </a:r>
            <a:r>
              <a:rPr lang="cs-CZ" sz="2400" baseline="-25000" dirty="0">
                <a:cs typeface="Tahoma" pitchFamily="34" charset="0"/>
              </a:rPr>
              <a:t>3</a:t>
            </a:r>
            <a:r>
              <a:rPr lang="cs-CZ" sz="2400" dirty="0">
                <a:cs typeface="Tahoma" pitchFamily="34" charset="0"/>
              </a:rPr>
              <a:t> + </a:t>
            </a:r>
            <a:r>
              <a:rPr lang="cs-CZ" sz="2400" dirty="0"/>
              <a:t>X</a:t>
            </a:r>
            <a:r>
              <a:rPr lang="cs-CZ" sz="2400" baseline="-25000" dirty="0"/>
              <a:t>4</a:t>
            </a:r>
            <a:r>
              <a:rPr lang="cs-CZ" sz="2400" dirty="0"/>
              <a:t>*</a:t>
            </a:r>
            <a:r>
              <a:rPr lang="el-GR" sz="2400" dirty="0">
                <a:cs typeface="Tahoma" pitchFamily="34" charset="0"/>
              </a:rPr>
              <a:t>β</a:t>
            </a:r>
            <a:r>
              <a:rPr lang="cs-CZ" sz="2400" dirty="0">
                <a:cs typeface="Tahoma" pitchFamily="34" charset="0"/>
              </a:rPr>
              <a:t>4 +…. +  </a:t>
            </a:r>
            <a:r>
              <a:rPr lang="el-GR" sz="2400" dirty="0">
                <a:cs typeface="Tahoma" pitchFamily="34" charset="0"/>
              </a:rPr>
              <a:t>ε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77BF9-1109-42B2-9D62-F461FDCE9C37}" type="slidenum">
              <a:rPr lang="cs-CZ" smtClean="0"/>
              <a:pPr/>
              <a:t>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cs-CZ" smtClean="0"/>
              <a:t>Praktikum marketingového výzkumu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2344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</TotalTime>
  <Words>304</Words>
  <Application>Microsoft Office PowerPoint</Application>
  <PresentationFormat>Předvádění na obrazovce (4:3)</PresentationFormat>
  <Paragraphs>66</Paragraphs>
  <Slides>12</Slides>
  <Notes>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systému Office</vt:lpstr>
      <vt:lpstr>Praktikum marketingového výzkumu</vt:lpstr>
      <vt:lpstr>Lineární a logistická regrese</vt:lpstr>
      <vt:lpstr>Lineární regrese – hlavní otázky</vt:lpstr>
      <vt:lpstr>Lineární regrese</vt:lpstr>
      <vt:lpstr>Lineární regrese</vt:lpstr>
      <vt:lpstr>Lineární regrese</vt:lpstr>
      <vt:lpstr>Lineární regrese</vt:lpstr>
      <vt:lpstr>Více proměnných v modelu</vt:lpstr>
      <vt:lpstr>Logistická regrese</vt:lpstr>
      <vt:lpstr>Logistická regrese</vt:lpstr>
      <vt:lpstr>Logistická regrese</vt:lpstr>
      <vt:lpstr>Logistická regrese</vt:lpstr>
    </vt:vector>
  </TitlesOfParts>
  <Company>FSS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Libušino údolí</dc:creator>
  <cp:lastModifiedBy>Libušino údolí</cp:lastModifiedBy>
  <cp:revision>27</cp:revision>
  <dcterms:created xsi:type="dcterms:W3CDTF">2012-01-23T08:44:11Z</dcterms:created>
  <dcterms:modified xsi:type="dcterms:W3CDTF">2012-03-15T06:12:40Z</dcterms:modified>
</cp:coreProperties>
</file>