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7072-8739-45E0-ACF0-9D9E8AF0EABB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CCE98-98A5-4A7E-9D2E-62C905D4D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76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447678"/>
            <a:ext cx="9144000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611560" y="6447678"/>
            <a:ext cx="576064" cy="443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3568" y="6486797"/>
            <a:ext cx="432048" cy="365125"/>
          </a:xfrm>
        </p:spPr>
        <p:txBody>
          <a:bodyPr/>
          <a:lstStyle>
            <a:lvl1pPr algn="ctr">
              <a:defRPr sz="1800" b="1">
                <a:solidFill>
                  <a:srgbClr val="FF0000"/>
                </a:solidFill>
              </a:defRPr>
            </a:lvl1pPr>
          </a:lstStyle>
          <a:p>
            <a:fld id="{6B177BF9-1109-42B2-9D62-F461FDCE9C3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404592" y="6481139"/>
            <a:ext cx="5631904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96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3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Praktikum marketingového výzkumu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77BF9-1109-42B2-9D62-F461FDCE9C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96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Praktikum marketingového výzkumu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B177BF9-1109-42B2-9D62-F461FDCE9C3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7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jevu 0 nebo 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" y="1772816"/>
            <a:ext cx="9048502" cy="426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14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Logistická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 šancí: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5"/>
            <a:ext cx="5753148" cy="445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96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Logistická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69" y="1794520"/>
            <a:ext cx="6773062" cy="427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95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a logistická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Popis principů obou metod</a:t>
            </a:r>
          </a:p>
          <a:p>
            <a:r>
              <a:rPr lang="cs-CZ" dirty="0" smtClean="0"/>
              <a:t>Praktické cvičení – vytvoření prezentace na základě lineární regrese</a:t>
            </a:r>
          </a:p>
          <a:p>
            <a:r>
              <a:rPr lang="cs-CZ" dirty="0" smtClean="0"/>
              <a:t>Vypracujte prezentaci </a:t>
            </a:r>
            <a:r>
              <a:rPr lang="cs-CZ" dirty="0" smtClean="0"/>
              <a:t>s modelem </a:t>
            </a:r>
            <a:r>
              <a:rPr lang="cs-CZ" dirty="0" smtClean="0"/>
              <a:t>lineární regrese proměnné </a:t>
            </a:r>
            <a:r>
              <a:rPr lang="cs-CZ" dirty="0" smtClean="0"/>
              <a:t>q5k</a:t>
            </a:r>
          </a:p>
          <a:p>
            <a:r>
              <a:rPr lang="cs-CZ" dirty="0" smtClean="0"/>
              <a:t>Závislou proměnnou popište podle platu a pracoviště</a:t>
            </a:r>
            <a:endParaRPr lang="cs-CZ" dirty="0" smtClean="0"/>
          </a:p>
          <a:p>
            <a:r>
              <a:rPr lang="cs-CZ" dirty="0" smtClean="0"/>
              <a:t>Pokuste se odpovědět na otázku: Na jaké položky by se měla firma zaměřit? Co nejvíce ovlivňuje celkovou spokojenost?</a:t>
            </a:r>
          </a:p>
          <a:p>
            <a:r>
              <a:rPr lang="cs-CZ" dirty="0" smtClean="0"/>
              <a:t>Jak moc se změní celková spokojenost, podaří-li se zvýšit spojenost se dvěma nejdůležitějšími faktory o 15%?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5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Lineární regrese – hlavní otázky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Existuje </a:t>
            </a:r>
            <a:r>
              <a:rPr lang="cs-CZ" b="1" smtClean="0"/>
              <a:t>lineární</a:t>
            </a:r>
            <a:r>
              <a:rPr lang="cs-CZ" smtClean="0"/>
              <a:t> vztah mezi proměnnými?</a:t>
            </a:r>
          </a:p>
          <a:p>
            <a:r>
              <a:rPr lang="cs-CZ" smtClean="0"/>
              <a:t>Jak velký vliv má nezávisle proměnná X na proměnnou závislou Y? Jak moc ji vysvětluje? </a:t>
            </a:r>
          </a:p>
          <a:p>
            <a:r>
              <a:rPr lang="cs-CZ" smtClean="0"/>
              <a:t>Dokážeme predikovat Y podle Z?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4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Lineární regrese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Snažíme se graficky a rovnicí vystihnout vztah X a Y: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70663" name="Picture 7" descr="File:Linear regressi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070100"/>
            <a:ext cx="600551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5325092" y="3683716"/>
            <a:ext cx="360040" cy="2016224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19260" y="2569259"/>
            <a:ext cx="27845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cs-CZ" sz="3200" dirty="0"/>
              <a:t>Y = </a:t>
            </a:r>
            <a:r>
              <a:rPr lang="el-GR" sz="3200" dirty="0" smtClean="0"/>
              <a:t>α</a:t>
            </a:r>
            <a:r>
              <a:rPr lang="cs-CZ" sz="3200" dirty="0" smtClean="0"/>
              <a:t> + X*</a:t>
            </a:r>
            <a:r>
              <a:rPr lang="el-GR" sz="3200" dirty="0">
                <a:cs typeface="Tahoma" pitchFamily="34" charset="0"/>
              </a:rPr>
              <a:t>β</a:t>
            </a:r>
            <a:r>
              <a:rPr lang="cs-CZ" sz="3200" dirty="0">
                <a:cs typeface="Tahoma" pitchFamily="34" charset="0"/>
              </a:rPr>
              <a:t> + </a:t>
            </a:r>
            <a:r>
              <a:rPr lang="el-GR" sz="3200" dirty="0">
                <a:cs typeface="Tahoma" pitchFamily="34" charset="0"/>
              </a:rPr>
              <a:t>ε</a:t>
            </a:r>
          </a:p>
        </p:txBody>
      </p:sp>
      <p:sp>
        <p:nvSpPr>
          <p:cNvPr id="5" name="Obdélník 4"/>
          <p:cNvSpPr/>
          <p:nvPr/>
        </p:nvSpPr>
        <p:spPr>
          <a:xfrm>
            <a:off x="5685132" y="4322496"/>
            <a:ext cx="4844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dirty="0">
                <a:cs typeface="Tahoma" pitchFamily="34" charset="0"/>
              </a:rPr>
              <a:t>β</a:t>
            </a:r>
            <a:endParaRPr lang="cs-CZ" sz="4400" dirty="0"/>
          </a:p>
        </p:txBody>
      </p:sp>
      <p:sp>
        <p:nvSpPr>
          <p:cNvPr id="6" name="Obdélník 5"/>
          <p:cNvSpPr/>
          <p:nvPr/>
        </p:nvSpPr>
        <p:spPr>
          <a:xfrm>
            <a:off x="3995935" y="4790292"/>
            <a:ext cx="5052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dirty="0"/>
              <a:t>α</a:t>
            </a:r>
            <a:endParaRPr lang="cs-CZ" sz="4400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3203847" y="4653136"/>
            <a:ext cx="792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851920" y="4653136"/>
            <a:ext cx="0" cy="1046804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3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Lineární regrese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Vztah mezi HDP a nadějí dožití</a:t>
            </a: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844675"/>
            <a:ext cx="59531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7018338" y="2133600"/>
            <a:ext cx="22336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Lucembursko</a:t>
            </a:r>
          </a:p>
          <a:p>
            <a:r>
              <a:rPr lang="cs-CZ"/>
              <a:t>(odlehlé pozorování,</a:t>
            </a:r>
          </a:p>
          <a:p>
            <a:r>
              <a:rPr lang="cs-CZ"/>
              <a:t>„outliers“)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V="1">
            <a:off x="2268538" y="1268413"/>
            <a:ext cx="4319587" cy="3313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640513" y="1427163"/>
            <a:ext cx="1206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R2= 0,56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1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Lineární regrese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25"/>
            <a:ext cx="815022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4643438"/>
            <a:ext cx="5545137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195513" y="2249488"/>
            <a:ext cx="1584325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743075" y="1687513"/>
            <a:ext cx="240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Koeficienty do rovnice</a:t>
            </a: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2916238" y="2033588"/>
            <a:ext cx="0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3851275" y="2249488"/>
            <a:ext cx="1008063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5200650" y="915988"/>
            <a:ext cx="376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Koeficienty pro porovnání vlivu různých proměnných mezi sebou</a:t>
            </a:r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H="1">
            <a:off x="5076825" y="1628775"/>
            <a:ext cx="647700" cy="547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2195513" y="3803650"/>
            <a:ext cx="469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Life expectancy= 71,2 + 0,000204381* GDP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7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Lineární regrese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Odlehlá pozorování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989138"/>
            <a:ext cx="59531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3" name="Line 5"/>
          <p:cNvSpPr>
            <a:spLocks noChangeShapeType="1"/>
          </p:cNvSpPr>
          <p:nvPr/>
        </p:nvSpPr>
        <p:spPr bwMode="auto">
          <a:xfrm flipV="1">
            <a:off x="2268538" y="1557338"/>
            <a:ext cx="4608512" cy="3671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7000875" y="1427163"/>
            <a:ext cx="1135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R2= 0,69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1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proměnných v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Y = </a:t>
            </a:r>
            <a:r>
              <a:rPr lang="el-GR" dirty="0"/>
              <a:t>α </a:t>
            </a:r>
            <a:r>
              <a:rPr lang="cs-CZ" dirty="0" smtClean="0"/>
              <a:t> + X</a:t>
            </a:r>
            <a:r>
              <a:rPr lang="cs-CZ" baseline="-25000" dirty="0" smtClean="0"/>
              <a:t>1</a:t>
            </a:r>
            <a:r>
              <a:rPr lang="cs-CZ" dirty="0" smtClean="0"/>
              <a:t>*</a:t>
            </a:r>
            <a:r>
              <a:rPr lang="el-GR" dirty="0" smtClean="0">
                <a:cs typeface="Tahoma" pitchFamily="34" charset="0"/>
              </a:rPr>
              <a:t>β</a:t>
            </a:r>
            <a:r>
              <a:rPr lang="cs-CZ" baseline="-25000" dirty="0" smtClean="0">
                <a:cs typeface="Tahoma" pitchFamily="34" charset="0"/>
              </a:rPr>
              <a:t>1</a:t>
            </a:r>
            <a:r>
              <a:rPr lang="cs-CZ" dirty="0" smtClean="0">
                <a:cs typeface="Tahoma" pitchFamily="34" charset="0"/>
              </a:rPr>
              <a:t> + </a:t>
            </a:r>
            <a:r>
              <a:rPr lang="cs-CZ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*</a:t>
            </a:r>
            <a:r>
              <a:rPr lang="el-GR" dirty="0" smtClean="0">
                <a:cs typeface="Tahoma" pitchFamily="34" charset="0"/>
              </a:rPr>
              <a:t>β</a:t>
            </a:r>
            <a:r>
              <a:rPr lang="cs-CZ" baseline="-25000" dirty="0" smtClean="0">
                <a:cs typeface="Tahoma" pitchFamily="34" charset="0"/>
              </a:rPr>
              <a:t>2 </a:t>
            </a:r>
            <a:r>
              <a:rPr lang="cs-CZ" dirty="0" smtClean="0">
                <a:cs typeface="Tahoma" pitchFamily="34" charset="0"/>
              </a:rPr>
              <a:t>+ </a:t>
            </a:r>
            <a:r>
              <a:rPr lang="cs-CZ" dirty="0" smtClean="0"/>
              <a:t>X</a:t>
            </a:r>
            <a:r>
              <a:rPr lang="cs-CZ" baseline="-25000" dirty="0" smtClean="0"/>
              <a:t>3</a:t>
            </a:r>
            <a:r>
              <a:rPr lang="cs-CZ" dirty="0" smtClean="0"/>
              <a:t>*</a:t>
            </a:r>
            <a:r>
              <a:rPr lang="el-GR" dirty="0" smtClean="0">
                <a:cs typeface="Tahoma" pitchFamily="34" charset="0"/>
              </a:rPr>
              <a:t>β</a:t>
            </a:r>
            <a:r>
              <a:rPr lang="cs-CZ" baseline="-25000" dirty="0" smtClean="0">
                <a:cs typeface="Tahoma" pitchFamily="34" charset="0"/>
              </a:rPr>
              <a:t>3</a:t>
            </a:r>
            <a:r>
              <a:rPr lang="cs-CZ" dirty="0" smtClean="0">
                <a:cs typeface="Tahoma" pitchFamily="34" charset="0"/>
              </a:rPr>
              <a:t> + </a:t>
            </a:r>
            <a:r>
              <a:rPr lang="cs-CZ" dirty="0" smtClean="0"/>
              <a:t>X</a:t>
            </a:r>
            <a:r>
              <a:rPr lang="cs-CZ" baseline="-25000" dirty="0" smtClean="0"/>
              <a:t>4</a:t>
            </a:r>
            <a:r>
              <a:rPr lang="cs-CZ" dirty="0" smtClean="0"/>
              <a:t>*</a:t>
            </a:r>
            <a:r>
              <a:rPr lang="el-GR" dirty="0" smtClean="0">
                <a:cs typeface="Tahoma" pitchFamily="34" charset="0"/>
              </a:rPr>
              <a:t>β</a:t>
            </a:r>
            <a:r>
              <a:rPr lang="cs-CZ" dirty="0" smtClean="0">
                <a:cs typeface="Tahoma" pitchFamily="34" charset="0"/>
              </a:rPr>
              <a:t>4 +…. +  </a:t>
            </a:r>
            <a:r>
              <a:rPr lang="el-GR" dirty="0">
                <a:cs typeface="Tahoma" pitchFamily="34" charset="0"/>
              </a:rPr>
              <a:t>ε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0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Logistická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používáme – povaha dat ve společenských vědách</a:t>
            </a:r>
          </a:p>
          <a:p>
            <a:r>
              <a:rPr lang="cs-CZ" dirty="0" smtClean="0"/>
              <a:t>Odhadujeme pravděpodobnost / šanci / </a:t>
            </a:r>
            <a:r>
              <a:rPr lang="cs-CZ" dirty="0" err="1" smtClean="0"/>
              <a:t>logit</a:t>
            </a:r>
            <a:r>
              <a:rPr lang="cs-CZ" dirty="0" smtClean="0"/>
              <a:t> šance</a:t>
            </a:r>
          </a:p>
          <a:p>
            <a:endParaRPr lang="cs-CZ" dirty="0"/>
          </a:p>
          <a:p>
            <a:r>
              <a:rPr lang="cs-CZ" dirty="0" smtClean="0"/>
              <a:t>log(p/1-p) </a:t>
            </a:r>
            <a:r>
              <a:rPr lang="cs-CZ" dirty="0"/>
              <a:t>= </a:t>
            </a:r>
            <a:r>
              <a:rPr lang="el-GR" sz="2400" dirty="0"/>
              <a:t>α </a:t>
            </a:r>
            <a:r>
              <a:rPr lang="cs-CZ" sz="2400" dirty="0"/>
              <a:t> + X</a:t>
            </a:r>
            <a:r>
              <a:rPr lang="cs-CZ" sz="2400" baseline="-25000" dirty="0"/>
              <a:t>1</a:t>
            </a:r>
            <a:r>
              <a:rPr lang="cs-CZ" sz="2400" dirty="0"/>
              <a:t>*</a:t>
            </a:r>
            <a:r>
              <a:rPr lang="el-GR" sz="2400" dirty="0">
                <a:cs typeface="Tahoma" pitchFamily="34" charset="0"/>
              </a:rPr>
              <a:t>β</a:t>
            </a:r>
            <a:r>
              <a:rPr lang="cs-CZ" sz="2400" baseline="-25000" dirty="0">
                <a:cs typeface="Tahoma" pitchFamily="34" charset="0"/>
              </a:rPr>
              <a:t>1</a:t>
            </a:r>
            <a:r>
              <a:rPr lang="cs-CZ" sz="2400" dirty="0">
                <a:cs typeface="Tahoma" pitchFamily="34" charset="0"/>
              </a:rPr>
              <a:t> + </a:t>
            </a:r>
            <a:r>
              <a:rPr lang="cs-CZ" sz="2400" dirty="0"/>
              <a:t>X</a:t>
            </a:r>
            <a:r>
              <a:rPr lang="cs-CZ" sz="2400" baseline="-25000" dirty="0"/>
              <a:t>2</a:t>
            </a:r>
            <a:r>
              <a:rPr lang="cs-CZ" sz="2400" dirty="0"/>
              <a:t>*</a:t>
            </a:r>
            <a:r>
              <a:rPr lang="el-GR" sz="2400" dirty="0">
                <a:cs typeface="Tahoma" pitchFamily="34" charset="0"/>
              </a:rPr>
              <a:t>β</a:t>
            </a:r>
            <a:r>
              <a:rPr lang="cs-CZ" sz="2400" baseline="-25000" dirty="0">
                <a:cs typeface="Tahoma" pitchFamily="34" charset="0"/>
              </a:rPr>
              <a:t>2 </a:t>
            </a:r>
            <a:r>
              <a:rPr lang="cs-CZ" sz="2400" dirty="0">
                <a:cs typeface="Tahoma" pitchFamily="34" charset="0"/>
              </a:rPr>
              <a:t>+ </a:t>
            </a:r>
            <a:r>
              <a:rPr lang="cs-CZ" sz="2400" dirty="0"/>
              <a:t>X</a:t>
            </a:r>
            <a:r>
              <a:rPr lang="cs-CZ" sz="2400" baseline="-25000" dirty="0"/>
              <a:t>3</a:t>
            </a:r>
            <a:r>
              <a:rPr lang="cs-CZ" sz="2400" dirty="0"/>
              <a:t>*</a:t>
            </a:r>
            <a:r>
              <a:rPr lang="el-GR" sz="2400" dirty="0">
                <a:cs typeface="Tahoma" pitchFamily="34" charset="0"/>
              </a:rPr>
              <a:t>β</a:t>
            </a:r>
            <a:r>
              <a:rPr lang="cs-CZ" sz="2400" baseline="-25000" dirty="0">
                <a:cs typeface="Tahoma" pitchFamily="34" charset="0"/>
              </a:rPr>
              <a:t>3</a:t>
            </a:r>
            <a:r>
              <a:rPr lang="cs-CZ" sz="2400" dirty="0">
                <a:cs typeface="Tahoma" pitchFamily="34" charset="0"/>
              </a:rPr>
              <a:t> + </a:t>
            </a:r>
            <a:r>
              <a:rPr lang="cs-CZ" sz="2400" dirty="0"/>
              <a:t>X</a:t>
            </a:r>
            <a:r>
              <a:rPr lang="cs-CZ" sz="2400" baseline="-25000" dirty="0"/>
              <a:t>4</a:t>
            </a:r>
            <a:r>
              <a:rPr lang="cs-CZ" sz="2400" dirty="0"/>
              <a:t>*</a:t>
            </a:r>
            <a:r>
              <a:rPr lang="el-GR" sz="2400" dirty="0">
                <a:cs typeface="Tahoma" pitchFamily="34" charset="0"/>
              </a:rPr>
              <a:t>β</a:t>
            </a:r>
            <a:r>
              <a:rPr lang="cs-CZ" sz="2400" dirty="0">
                <a:cs typeface="Tahoma" pitchFamily="34" charset="0"/>
              </a:rPr>
              <a:t>4 +…. +  </a:t>
            </a:r>
            <a:r>
              <a:rPr lang="el-GR" sz="2400" dirty="0">
                <a:cs typeface="Tahoma" pitchFamily="34" charset="0"/>
              </a:rPr>
              <a:t>ε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77BF9-1109-42B2-9D62-F461FDCE9C37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cs-CZ" smtClean="0"/>
              <a:t>Praktikum marketingového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3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304</Words>
  <Application>Microsoft Office PowerPoint</Application>
  <PresentationFormat>Předvádění na obrazovce (4:3)</PresentationFormat>
  <Paragraphs>66</Paragraphs>
  <Slides>12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Praktikum marketingového výzkumu</vt:lpstr>
      <vt:lpstr>Lineární a logistická regrese</vt:lpstr>
      <vt:lpstr>Lineární regrese – hlavní otázky</vt:lpstr>
      <vt:lpstr>Lineární regrese</vt:lpstr>
      <vt:lpstr>Lineární regrese</vt:lpstr>
      <vt:lpstr>Lineární regrese</vt:lpstr>
      <vt:lpstr>Lineární regrese</vt:lpstr>
      <vt:lpstr>Více proměnných v modelu</vt:lpstr>
      <vt:lpstr>Logistická regrese</vt:lpstr>
      <vt:lpstr>Logistická regrese</vt:lpstr>
      <vt:lpstr>Logistická regrese</vt:lpstr>
      <vt:lpstr>Logistická regrese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Libušino údolí</dc:creator>
  <cp:lastModifiedBy>Libušino údolí</cp:lastModifiedBy>
  <cp:revision>27</cp:revision>
  <dcterms:created xsi:type="dcterms:W3CDTF">2012-01-23T08:44:11Z</dcterms:created>
  <dcterms:modified xsi:type="dcterms:W3CDTF">2012-03-15T06:12:40Z</dcterms:modified>
</cp:coreProperties>
</file>