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3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306" r:id="rId48"/>
    <p:sldId id="31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25" d="100"/>
          <a:sy n="125" d="100"/>
        </p:scale>
        <p:origin x="-154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7072-8739-45E0-ACF0-9D9E8AF0EABB}" type="datetimeFigureOut">
              <a:rPr lang="cs-CZ" smtClean="0"/>
              <a:t>28.3.2012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CE98-98A5-4A7E-9D2E-62C905D4D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76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CE98-98A5-4A7E-9D2E-62C905D4DB8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920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CF6B5C2-9EDB-4568-86A3-473C85B5B0D8}" type="slidenum">
              <a:rPr lang="cs-CZ" smtClean="0">
                <a:latin typeface="Arial" pitchFamily="34" charset="0"/>
              </a:rPr>
              <a:pPr eaLnBrk="1" hangingPunct="1"/>
              <a:t>45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1A257A8-8EB1-43A1-9C3C-24159685BD30}" type="slidenum">
              <a:rPr lang="cs-CZ" smtClean="0">
                <a:latin typeface="Arial" pitchFamily="34" charset="0"/>
              </a:rPr>
              <a:pPr eaLnBrk="1" hangingPunct="1"/>
              <a:t>46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C601BD-F7A2-4268-A4C8-81D57C82A36D}" type="slidenum">
              <a:rPr lang="cs-CZ" smtClean="0">
                <a:latin typeface="Arial" pitchFamily="34" charset="0"/>
              </a:rPr>
              <a:pPr eaLnBrk="1" hangingPunct="1"/>
              <a:t>47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94B55B-7A29-40C1-B3F3-2F1A97D90E02}" type="slidenum">
              <a:rPr lang="cs-CZ" smtClean="0">
                <a:latin typeface="Arial" pitchFamily="34" charset="0"/>
              </a:rPr>
              <a:pPr eaLnBrk="1" hangingPunct="1"/>
              <a:t>49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14F7EB3-60CE-42C6-A5E6-C188F9B52FB3}" type="slidenum">
              <a:rPr lang="cs-CZ" smtClean="0">
                <a:latin typeface="Arial" pitchFamily="34" charset="0"/>
              </a:rPr>
              <a:pPr eaLnBrk="1" hangingPunct="1"/>
              <a:t>50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78B30AA-1B02-4104-96D6-51E717F1A44E}" type="slidenum">
              <a:rPr lang="cs-CZ" smtClean="0">
                <a:latin typeface="Arial" pitchFamily="34" charset="0"/>
              </a:rPr>
              <a:pPr eaLnBrk="1" hangingPunct="1"/>
              <a:t>51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66C9768-09C4-4B5B-9D9E-0BA46A6FEE4E}" type="slidenum">
              <a:rPr lang="cs-CZ" smtClean="0">
                <a:latin typeface="Arial" pitchFamily="34" charset="0"/>
              </a:rPr>
              <a:pPr eaLnBrk="1" hangingPunct="1"/>
              <a:t>52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255176-FD95-45C2-A615-61D9CCB780EC}" type="slidenum">
              <a:rPr lang="cs-CZ" smtClean="0">
                <a:latin typeface="Arial" pitchFamily="34" charset="0"/>
              </a:rPr>
              <a:pPr eaLnBrk="1" hangingPunct="1"/>
              <a:t>53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671CBE-17CE-4DC6-AABB-8336A63E7C8B}" type="slidenum">
              <a:rPr lang="cs-CZ" smtClean="0">
                <a:latin typeface="Arial" pitchFamily="34" charset="0"/>
              </a:rPr>
              <a:pPr eaLnBrk="1" hangingPunct="1"/>
              <a:t>54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FC9766-45CA-448C-9AC5-B51230E39C6F}" type="slidenum">
              <a:rPr lang="cs-CZ" smtClean="0">
                <a:latin typeface="Arial" pitchFamily="34" charset="0"/>
              </a:rPr>
              <a:pPr eaLnBrk="1" hangingPunct="1"/>
              <a:t>55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CE98-98A5-4A7E-9D2E-62C905D4DB8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951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D8B0EF6-A68B-4FCF-A634-F234CDBC347D}" type="slidenum">
              <a:rPr lang="cs-CZ" smtClean="0">
                <a:latin typeface="Arial" pitchFamily="34" charset="0"/>
              </a:rPr>
              <a:pPr eaLnBrk="1" hangingPunct="1"/>
              <a:t>56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15EDE7A-B996-4C8C-9B73-6CF8AB8D1F33}" type="slidenum">
              <a:rPr lang="cs-CZ" smtClean="0">
                <a:latin typeface="Arial" pitchFamily="34" charset="0"/>
              </a:rPr>
              <a:pPr eaLnBrk="1" hangingPunct="1"/>
              <a:t>57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AAE46-EF3B-4955-BC18-181F50D80CF9}" type="slidenum">
              <a:rPr lang="cs-CZ"/>
              <a:pPr/>
              <a:t>35</a:t>
            </a:fld>
            <a:endParaRPr lang="cs-CZ"/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9FAB2-0EBB-460B-9DF5-FB72FD434460}" type="slidenum">
              <a:rPr lang="cs-CZ"/>
              <a:pPr/>
              <a:t>38</a:t>
            </a:fld>
            <a:endParaRPr lang="cs-CZ"/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9C37BE1-9F82-4E80-A924-DED66FA433E9}" type="slidenum">
              <a:rPr lang="cs-CZ" smtClean="0">
                <a:latin typeface="Arial" pitchFamily="34" charset="0"/>
              </a:rPr>
              <a:pPr eaLnBrk="1" hangingPunct="1"/>
              <a:t>40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F03584-F9CA-4AA8-8231-77A8878D50FE}" type="slidenum">
              <a:rPr lang="cs-CZ" smtClean="0">
                <a:latin typeface="Arial" pitchFamily="34" charset="0"/>
              </a:rPr>
              <a:pPr eaLnBrk="1" hangingPunct="1"/>
              <a:t>41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687887B-C167-4794-B3D8-C0212B475D8A}" type="slidenum">
              <a:rPr lang="cs-CZ" smtClean="0">
                <a:latin typeface="Arial" pitchFamily="34" charset="0"/>
              </a:rPr>
              <a:pPr eaLnBrk="1" hangingPunct="1"/>
              <a:t>42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BDE9AE-E542-4CAA-B506-F0E2DD9F8288}" type="slidenum">
              <a:rPr lang="cs-CZ" smtClean="0">
                <a:latin typeface="Arial" pitchFamily="34" charset="0"/>
              </a:rPr>
              <a:pPr eaLnBrk="1" hangingPunct="1"/>
              <a:t>43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198DA51-0BB7-4737-8190-341ECD307724}" type="slidenum">
              <a:rPr lang="cs-CZ" smtClean="0">
                <a:latin typeface="Arial" pitchFamily="34" charset="0"/>
              </a:rPr>
              <a:pPr eaLnBrk="1" hangingPunct="1"/>
              <a:t>44</a:t>
            </a:fld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6447678"/>
            <a:ext cx="9144000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611560" y="6447678"/>
            <a:ext cx="576064" cy="443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3568" y="6486797"/>
            <a:ext cx="432048" cy="365125"/>
          </a:xfrm>
        </p:spPr>
        <p:txBody>
          <a:bodyPr/>
          <a:lstStyle>
            <a:lvl1pPr algn="ctr">
              <a:defRPr sz="1800" b="1">
                <a:solidFill>
                  <a:srgbClr val="FF0000"/>
                </a:solidFill>
              </a:defRPr>
            </a:lvl1pPr>
          </a:lstStyle>
          <a:p>
            <a:fld id="{6B177BF9-1109-42B2-9D62-F461FDCE9C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04592" y="6481139"/>
            <a:ext cx="5631904" cy="365125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96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36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035773-52E7-4B6D-AE79-E186B3A15B1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02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675687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68313" y="1341438"/>
            <a:ext cx="8229600" cy="4751387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84213" y="6265863"/>
            <a:ext cx="574675" cy="476250"/>
          </a:xfrm>
        </p:spPr>
        <p:txBody>
          <a:bodyPr/>
          <a:lstStyle>
            <a:lvl1pPr>
              <a:defRPr/>
            </a:lvl1pPr>
          </a:lstStyle>
          <a:p>
            <a:fld id="{87C130FE-E6AE-427B-BCF9-5B68D9387E2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45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675687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68313" y="1341438"/>
            <a:ext cx="8229600" cy="4751387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84213" y="6265863"/>
            <a:ext cx="574675" cy="476250"/>
          </a:xfrm>
        </p:spPr>
        <p:txBody>
          <a:bodyPr/>
          <a:lstStyle>
            <a:lvl1pPr>
              <a:defRPr/>
            </a:lvl1pPr>
          </a:lstStyle>
          <a:p>
            <a:fld id="{9EEAEB32-1D9A-4C28-9B69-E6ABC73DC78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5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44450"/>
            <a:ext cx="8229600" cy="612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Praktikum marketingového výzkumu</a:t>
            </a:r>
          </a:p>
        </p:txBody>
      </p:sp>
    </p:spTree>
    <p:extLst>
      <p:ext uri="{BB962C8B-B14F-4D97-AF65-F5344CB8AC3E}">
        <p14:creationId xmlns:p14="http://schemas.microsoft.com/office/powerpoint/2010/main" val="241396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Typologie a segmentace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7BF9-1109-42B2-9D62-F461FDCE9C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9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emf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jpe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jpeg"/><Relationship Id="rId5" Type="http://schemas.openxmlformats.org/officeDocument/2006/relationships/image" Target="../media/image22.jpeg"/><Relationship Id="rId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jpeg"/><Relationship Id="rId5" Type="http://schemas.openxmlformats.org/officeDocument/2006/relationships/image" Target="../media/image18.jpeg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3. Typologie, </a:t>
            </a:r>
            <a:r>
              <a:rPr lang="cs-CZ" dirty="0" err="1" smtClean="0"/>
              <a:t>clusterová</a:t>
            </a:r>
            <a:r>
              <a:rPr lang="cs-CZ" dirty="0" smtClean="0"/>
              <a:t> analýza, faktorová analýza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B177BF9-1109-42B2-9D62-F461FDCE9C3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7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Demografická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nás založena na zdrojích z Českého statistického úřadu</a:t>
            </a:r>
          </a:p>
          <a:p>
            <a:r>
              <a:rPr lang="cs-CZ" dirty="0" smtClean="0"/>
              <a:t>Podklady </a:t>
            </a:r>
            <a:r>
              <a:rPr lang="cs-CZ" dirty="0"/>
              <a:t>pro demografickou typologii</a:t>
            </a:r>
          </a:p>
          <a:p>
            <a:r>
              <a:rPr lang="cs-CZ" dirty="0" smtClean="0"/>
              <a:t>Možnost </a:t>
            </a:r>
            <a:r>
              <a:rPr lang="cs-CZ" dirty="0"/>
              <a:t>definování absolutních počtů cílových skupin, výpočet potenciálu, apod. </a:t>
            </a:r>
          </a:p>
          <a:p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66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behaviorálních segmentací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dirty="0" smtClean="0">
                <a:latin typeface="+mj-lt"/>
              </a:rPr>
              <a:t>Pro </a:t>
            </a:r>
            <a:r>
              <a:rPr lang="cs-CZ" dirty="0">
                <a:latin typeface="+mj-lt"/>
              </a:rPr>
              <a:t>CRM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b="1" dirty="0" smtClean="0">
                <a:latin typeface="+mj-lt"/>
              </a:rPr>
              <a:t>Predikujeme </a:t>
            </a:r>
            <a:r>
              <a:rPr lang="cs-CZ" b="1" dirty="0">
                <a:latin typeface="+mj-lt"/>
              </a:rPr>
              <a:t>budoucí chování</a:t>
            </a:r>
            <a:r>
              <a:rPr lang="cs-CZ" dirty="0">
                <a:latin typeface="+mj-lt"/>
              </a:rPr>
              <a:t> na základě toho minulého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b="1" dirty="0" smtClean="0">
                <a:latin typeface="+mj-lt"/>
              </a:rPr>
              <a:t>Cílení </a:t>
            </a:r>
            <a:r>
              <a:rPr lang="cs-CZ" b="1" dirty="0">
                <a:latin typeface="+mj-lt"/>
              </a:rPr>
              <a:t>komunikace</a:t>
            </a:r>
            <a:r>
              <a:rPr lang="cs-CZ" dirty="0">
                <a:latin typeface="+mj-lt"/>
              </a:rPr>
              <a:t> (oslovujeme jenom některé)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dirty="0" smtClean="0">
                <a:latin typeface="+mj-lt"/>
              </a:rPr>
              <a:t>Vytváření </a:t>
            </a:r>
            <a:r>
              <a:rPr lang="cs-CZ" b="1" dirty="0">
                <a:latin typeface="+mj-lt"/>
              </a:rPr>
              <a:t>nabídek na míru</a:t>
            </a:r>
            <a:r>
              <a:rPr lang="cs-CZ" dirty="0">
                <a:latin typeface="+mj-lt"/>
              </a:rPr>
              <a:t> – podle známých potřeb a očekávání skupiny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dirty="0" smtClean="0">
                <a:latin typeface="+mj-lt"/>
              </a:rPr>
              <a:t>Segmentace </a:t>
            </a:r>
            <a:r>
              <a:rPr lang="cs-CZ" dirty="0">
                <a:latin typeface="+mj-lt"/>
              </a:rPr>
              <a:t>se stále doplňuje a mění (nové znalosti o segmentech lidí (např. o response </a:t>
            </a:r>
            <a:r>
              <a:rPr lang="cs-CZ" dirty="0" err="1">
                <a:latin typeface="+mj-lt"/>
              </a:rPr>
              <a:t>rate</a:t>
            </a:r>
            <a:r>
              <a:rPr lang="cs-CZ" dirty="0">
                <a:latin typeface="+mj-lt"/>
              </a:rPr>
              <a:t> v minulé kampani))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dirty="0" smtClean="0">
                <a:latin typeface="+mj-lt"/>
              </a:rPr>
              <a:t>Typicky </a:t>
            </a:r>
            <a:r>
              <a:rPr lang="cs-CZ" dirty="0">
                <a:latin typeface="+mj-lt"/>
              </a:rPr>
              <a:t>je používají firmy, které se zákazníky přicházejí pravidelně do styku: </a:t>
            </a:r>
            <a:r>
              <a:rPr lang="cs-CZ" b="1" dirty="0">
                <a:latin typeface="+mj-lt"/>
              </a:rPr>
              <a:t>telefonní operátory, kabelové televize, banky</a:t>
            </a:r>
            <a:r>
              <a:rPr lang="cs-CZ" dirty="0">
                <a:latin typeface="+mj-lt"/>
              </a:rPr>
              <a:t>, apod.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12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postojových segmentací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dirty="0" smtClean="0">
                <a:latin typeface="+mj-lt"/>
              </a:rPr>
              <a:t>Často </a:t>
            </a:r>
            <a:r>
              <a:rPr lang="cs-CZ" dirty="0">
                <a:latin typeface="+mj-lt"/>
              </a:rPr>
              <a:t>se používají „</a:t>
            </a:r>
            <a:r>
              <a:rPr lang="cs-CZ" dirty="0" err="1">
                <a:latin typeface="+mj-lt"/>
              </a:rPr>
              <a:t>brandované</a:t>
            </a:r>
            <a:r>
              <a:rPr lang="cs-CZ" dirty="0">
                <a:latin typeface="+mj-lt"/>
              </a:rPr>
              <a:t>“ nástroje agentur 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b="1" dirty="0" smtClean="0">
                <a:latin typeface="+mj-lt"/>
              </a:rPr>
              <a:t>Analýza </a:t>
            </a:r>
            <a:r>
              <a:rPr lang="cs-CZ" b="1" dirty="0">
                <a:latin typeface="+mj-lt"/>
              </a:rPr>
              <a:t>složení stávajících zákazníků</a:t>
            </a:r>
            <a:r>
              <a:rPr lang="cs-CZ" dirty="0">
                <a:latin typeface="+mj-lt"/>
              </a:rPr>
              <a:t> =&gt; určení nového cílení, počtu rizikových zákazníků, hodnoty nových, srovnání s konkurencí, nalezení nových cílových skupin, apod.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dirty="0" smtClean="0">
                <a:latin typeface="+mj-lt"/>
              </a:rPr>
              <a:t>Jako </a:t>
            </a:r>
            <a:r>
              <a:rPr lang="cs-CZ" b="1" dirty="0">
                <a:latin typeface="+mj-lt"/>
              </a:rPr>
              <a:t>doplněk stávající CRM segmentace</a:t>
            </a:r>
            <a:r>
              <a:rPr lang="cs-CZ" dirty="0">
                <a:latin typeface="+mj-lt"/>
              </a:rPr>
              <a:t> (postojová složka, atd.)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dirty="0" smtClean="0">
                <a:latin typeface="+mj-lt"/>
              </a:rPr>
              <a:t>Nástroj</a:t>
            </a:r>
            <a:r>
              <a:rPr lang="cs-CZ" dirty="0">
                <a:latin typeface="+mj-lt"/>
              </a:rPr>
              <a:t>, jak </a:t>
            </a:r>
            <a:r>
              <a:rPr lang="cs-CZ" b="1" dirty="0">
                <a:latin typeface="+mj-lt"/>
              </a:rPr>
              <a:t>poznat svoje zákazníky</a:t>
            </a:r>
            <a:r>
              <a:rPr lang="cs-CZ" dirty="0">
                <a:latin typeface="+mj-lt"/>
              </a:rPr>
              <a:t>, jaké mají životní strategie, priority, cíle, jak žijí, jak se chovají, za co utrácejí, apod.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dirty="0" smtClean="0">
                <a:latin typeface="+mj-lt"/>
              </a:rPr>
              <a:t>Jde </a:t>
            </a:r>
            <a:r>
              <a:rPr lang="cs-CZ" dirty="0">
                <a:latin typeface="+mj-lt"/>
              </a:rPr>
              <a:t>samozřejmě do jisté míry o módní záležitost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09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pro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0" hangingPunct="0">
              <a:spcBef>
                <a:spcPct val="50000"/>
              </a:spcBef>
              <a:buSzPct val="90000"/>
              <a:buFontTx/>
              <a:buAutoNum type="arabicPeriod"/>
            </a:pPr>
            <a:r>
              <a:rPr lang="cs-CZ" dirty="0">
                <a:latin typeface="+mj-lt"/>
              </a:rPr>
              <a:t>Segmentace </a:t>
            </a:r>
            <a:r>
              <a:rPr lang="cs-CZ" b="1" dirty="0">
                <a:latin typeface="+mj-lt"/>
              </a:rPr>
              <a:t>není krátkodobý projekt</a:t>
            </a:r>
            <a:r>
              <a:rPr lang="cs-CZ" dirty="0">
                <a:latin typeface="+mj-lt"/>
              </a:rPr>
              <a:t> – je to způsob, kterým by se mělo řídit podnikání firmy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AutoNum type="arabicPeriod"/>
            </a:pPr>
            <a:r>
              <a:rPr lang="cs-CZ" dirty="0">
                <a:latin typeface="+mj-lt"/>
              </a:rPr>
              <a:t>Dobrá segmentace komunikuje </a:t>
            </a:r>
            <a:r>
              <a:rPr lang="cs-CZ" b="1" dirty="0">
                <a:latin typeface="+mj-lt"/>
              </a:rPr>
              <a:t>pomocí ATL i BTL</a:t>
            </a:r>
            <a:r>
              <a:rPr lang="cs-CZ" dirty="0">
                <a:latin typeface="+mj-lt"/>
              </a:rPr>
              <a:t> (komunikace vůči zákazníkům by měla být ve všech kanálech konzistentní)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AutoNum type="arabicPeriod"/>
            </a:pPr>
            <a:r>
              <a:rPr lang="cs-CZ" dirty="0">
                <a:latin typeface="+mj-lt"/>
              </a:rPr>
              <a:t>Segmentace by měla vodítkem pro </a:t>
            </a:r>
            <a:r>
              <a:rPr lang="cs-CZ" b="1" dirty="0">
                <a:latin typeface="+mj-lt"/>
              </a:rPr>
              <a:t>akvizici, obchodní cílení a retenci</a:t>
            </a:r>
            <a:r>
              <a:rPr lang="cs-CZ" dirty="0">
                <a:latin typeface="+mj-lt"/>
              </a:rPr>
              <a:t> – měla by managementu „říkat na koho a čím“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AutoNum type="arabicPeriod"/>
            </a:pPr>
            <a:r>
              <a:rPr lang="cs-CZ" dirty="0">
                <a:latin typeface="+mj-lt"/>
              </a:rPr>
              <a:t>Čím je kontakt se zákazníky </a:t>
            </a:r>
            <a:r>
              <a:rPr lang="cs-CZ" b="1" dirty="0">
                <a:latin typeface="+mj-lt"/>
              </a:rPr>
              <a:t>těsnější</a:t>
            </a:r>
            <a:r>
              <a:rPr lang="cs-CZ" dirty="0">
                <a:latin typeface="+mj-lt"/>
              </a:rPr>
              <a:t>, tím více </a:t>
            </a:r>
            <a:r>
              <a:rPr lang="cs-CZ" b="1" dirty="0">
                <a:latin typeface="+mj-lt"/>
              </a:rPr>
              <a:t>behaviorální</a:t>
            </a:r>
            <a:r>
              <a:rPr lang="cs-CZ" dirty="0">
                <a:latin typeface="+mj-lt"/>
              </a:rPr>
              <a:t> by segmentace měla být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AutoNum type="arabicPeriod"/>
            </a:pPr>
            <a:r>
              <a:rPr lang="cs-CZ" dirty="0">
                <a:latin typeface="+mj-lt"/>
              </a:rPr>
              <a:t>Segmentace by měla zahrnovat i </a:t>
            </a:r>
            <a:r>
              <a:rPr lang="cs-CZ" b="1" dirty="0">
                <a:latin typeface="+mj-lt"/>
              </a:rPr>
              <a:t>hodnotu zákazníka</a:t>
            </a:r>
            <a:r>
              <a:rPr lang="cs-CZ" dirty="0">
                <a:latin typeface="+mj-lt"/>
              </a:rPr>
              <a:t> – identifikovat ty nejlepší zákazníky</a:t>
            </a:r>
          </a:p>
          <a:p>
            <a:endParaRPr lang="cs-CZ" dirty="0">
              <a:latin typeface="+mj-lt"/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6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pro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0" hangingPunct="0">
              <a:spcBef>
                <a:spcPct val="50000"/>
              </a:spcBef>
              <a:buSzPct val="90000"/>
              <a:buFontTx/>
              <a:buAutoNum type="arabicPeriod" startAt="6"/>
            </a:pPr>
            <a:r>
              <a:rPr lang="cs-CZ" dirty="0">
                <a:latin typeface="+mj-lt"/>
              </a:rPr>
              <a:t>Vlastností lidí jsou </a:t>
            </a:r>
            <a:r>
              <a:rPr lang="cs-CZ" b="1" dirty="0">
                <a:latin typeface="+mj-lt"/>
              </a:rPr>
              <a:t>vícedimenzionální</a:t>
            </a:r>
            <a:r>
              <a:rPr lang="cs-CZ" dirty="0">
                <a:latin typeface="+mj-lt"/>
              </a:rPr>
              <a:t> – segmentace by měla zákazníky popisovat ve více rovinách (hodnoty, potřeby, životní styl, apod.)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AutoNum type="arabicPeriod" startAt="6"/>
            </a:pPr>
            <a:r>
              <a:rPr lang="cs-CZ" dirty="0">
                <a:latin typeface="+mj-lt"/>
              </a:rPr>
              <a:t>Je mnohem jednodušší segmentaci vymyslet, než ji potom zavést a dlouhodobě </a:t>
            </a:r>
            <a:r>
              <a:rPr lang="cs-CZ" b="1" dirty="0">
                <a:latin typeface="+mj-lt"/>
              </a:rPr>
              <a:t>systematicky používat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AutoNum type="arabicPeriod" startAt="6"/>
            </a:pPr>
            <a:r>
              <a:rPr lang="cs-CZ" dirty="0">
                <a:latin typeface="+mj-lt"/>
              </a:rPr>
              <a:t>Segmentace by měla být vytvořena </a:t>
            </a:r>
            <a:r>
              <a:rPr lang="cs-CZ" b="1" dirty="0">
                <a:latin typeface="+mj-lt"/>
              </a:rPr>
              <a:t>na míru konkrétní firmě</a:t>
            </a:r>
            <a:r>
              <a:rPr lang="cs-CZ" dirty="0">
                <a:latin typeface="+mj-lt"/>
              </a:rPr>
              <a:t>, standardizované nástroje nemusí vždy fungovat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AutoNum type="arabicPeriod" startAt="6"/>
            </a:pPr>
            <a:r>
              <a:rPr lang="cs-CZ" dirty="0">
                <a:latin typeface="+mj-lt"/>
              </a:rPr>
              <a:t>Segmentace by měla být </a:t>
            </a:r>
            <a:r>
              <a:rPr lang="cs-CZ" b="1" dirty="0">
                <a:latin typeface="+mj-lt"/>
              </a:rPr>
              <a:t>co nejjednodušší</a:t>
            </a:r>
            <a:r>
              <a:rPr lang="cs-CZ" dirty="0">
                <a:latin typeface="+mj-lt"/>
              </a:rPr>
              <a:t>, snadno uchopitelná a pochopitelná a zároveň nést co nejmenší redukcí reality 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AutoNum type="arabicPeriod" startAt="6"/>
            </a:pPr>
            <a:r>
              <a:rPr lang="cs-CZ" dirty="0">
                <a:latin typeface="+mj-lt"/>
              </a:rPr>
              <a:t>Každá segmentace se (paradoxně:-) týká </a:t>
            </a:r>
            <a:r>
              <a:rPr lang="cs-CZ" b="1" dirty="0">
                <a:latin typeface="+mj-lt"/>
              </a:rPr>
              <a:t>lidí</a:t>
            </a:r>
            <a:r>
              <a:rPr lang="cs-CZ" dirty="0">
                <a:latin typeface="+mj-lt"/>
              </a:rPr>
              <a:t>, měla by proto reagovat na potřeby lidí nikoliv firmy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229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založení segmentace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Databáze (tvrdá data)</a:t>
            </a:r>
          </a:p>
          <a:p>
            <a:r>
              <a:rPr lang="cs-CZ" dirty="0"/>
              <a:t>Výzkum (měkká data)</a:t>
            </a:r>
          </a:p>
          <a:p>
            <a:endParaRPr lang="cs-CZ" dirty="0"/>
          </a:p>
          <a:p>
            <a:r>
              <a:rPr lang="cs-CZ" dirty="0" err="1"/>
              <a:t>Clusterová</a:t>
            </a:r>
            <a:r>
              <a:rPr lang="cs-CZ" dirty="0"/>
              <a:t> analýza (nalezení podobných respondentů)</a:t>
            </a:r>
          </a:p>
          <a:p>
            <a:r>
              <a:rPr lang="cs-CZ" dirty="0"/>
              <a:t>Faktorová analýza</a:t>
            </a:r>
          </a:p>
          <a:p>
            <a:r>
              <a:rPr lang="cs-CZ" dirty="0"/>
              <a:t>Meritorní a manažerská rozhodnutí</a:t>
            </a:r>
          </a:p>
          <a:p>
            <a:r>
              <a:rPr lang="cs-CZ" dirty="0"/>
              <a:t>Propojování segmentací, </a:t>
            </a:r>
            <a:r>
              <a:rPr lang="cs-CZ" dirty="0" err="1"/>
              <a:t>mikrosegmenty</a:t>
            </a:r>
            <a:endParaRPr lang="cs-CZ" dirty="0"/>
          </a:p>
          <a:p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739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Ukázky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544513" y="2971800"/>
            <a:ext cx="60055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5400">
                <a:solidFill>
                  <a:schemeClr val="tx2"/>
                </a:solidFill>
                <a:latin typeface="StoneSanItcTEEMed" pitchFamily="2" charset="0"/>
              </a:rPr>
              <a:t>AISA &amp; Leo Burnett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56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Autoritativní hlava domácnosti</a:t>
            </a:r>
          </a:p>
        </p:txBody>
      </p:sp>
      <p:pic>
        <p:nvPicPr>
          <p:cNvPr id="174083" name="Picture 3" descr="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990600"/>
            <a:ext cx="31924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7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Emancipovaná fuchtle</a:t>
            </a:r>
          </a:p>
        </p:txBody>
      </p:sp>
      <p:pic>
        <p:nvPicPr>
          <p:cNvPr id="173059" name="Picture 3" descr="Emancipovana fuch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43013"/>
            <a:ext cx="4700588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987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Manažer</a:t>
            </a:r>
          </a:p>
        </p:txBody>
      </p:sp>
      <p:pic>
        <p:nvPicPr>
          <p:cNvPr id="175107" name="Picture 3" descr="manag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1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</a:t>
            </a:r>
          </a:p>
          <a:p>
            <a:r>
              <a:rPr lang="cs-CZ" dirty="0"/>
              <a:t>Metodologie</a:t>
            </a:r>
          </a:p>
          <a:p>
            <a:r>
              <a:rPr lang="cs-CZ" dirty="0"/>
              <a:t>Jednotlivé nástroje, ukázky</a:t>
            </a:r>
          </a:p>
          <a:p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6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Předčasně zestárlí</a:t>
            </a:r>
          </a:p>
        </p:txBody>
      </p:sp>
      <p:pic>
        <p:nvPicPr>
          <p:cNvPr id="176131" name="Picture 3" descr="Old Before Their 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957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Frustrovaní</a:t>
            </a:r>
          </a:p>
        </p:txBody>
      </p:sp>
      <p:pic>
        <p:nvPicPr>
          <p:cNvPr id="177155" name="Picture 3" descr="The Frust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82441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392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Nostalgičtí komunisté</a:t>
            </a:r>
          </a:p>
        </p:txBody>
      </p:sp>
      <p:pic>
        <p:nvPicPr>
          <p:cNvPr id="178179" name="Picture 3" descr="The Nostalgic Communis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981075"/>
            <a:ext cx="503872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507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Ukázky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544513" y="2971800"/>
            <a:ext cx="56276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5400">
                <a:solidFill>
                  <a:schemeClr val="tx2"/>
                </a:solidFill>
                <a:latin typeface="StoneSanItcTEEMed" pitchFamily="2" charset="0"/>
              </a:rPr>
              <a:t>Tambor typologie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38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1F80-A2CE-4EE5-8AC8-ED0D26734DB0}" type="slidenum">
              <a:rPr lang="cs-CZ"/>
              <a:pPr/>
              <a:t>24</a:t>
            </a:fld>
            <a:endParaRPr lang="cs-CZ"/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979487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cs-CZ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cs-CZ" sz="2400">
              <a:latin typeface="Times New Roman" pitchFamily="18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5688"/>
          </a:xfrm>
          <a:solidFill>
            <a:srgbClr val="233253"/>
          </a:solidFill>
          <a:ln/>
        </p:spPr>
        <p:txBody>
          <a:bodyPr/>
          <a:lstStyle/>
          <a:p>
            <a:pPr algn="ctr"/>
            <a:r>
              <a:rPr lang="cs-CZ" sz="2800"/>
              <a:t>TAMBOR TYPOLOGIE</a:t>
            </a:r>
            <a:br>
              <a:rPr lang="cs-CZ" sz="2800"/>
            </a:br>
            <a:r>
              <a:rPr lang="cs-CZ" sz="1800" b="1">
                <a:solidFill>
                  <a:srgbClr val="FF3300"/>
                </a:solidFill>
              </a:rPr>
              <a:t>SEGMENTACE POPULACE 16 – 64 LET</a:t>
            </a: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131888" y="1295400"/>
          <a:ext cx="696753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Graf" r:id="rId3" imgW="8572583" imgH="5997024" progId="MSGraph.Chart.5">
                  <p:embed followColorScheme="full"/>
                </p:oleObj>
              </mc:Choice>
              <mc:Fallback>
                <p:oleObj name="Graf" r:id="rId3" imgW="8572583" imgH="5997024" progId="MSGraph.Chart.5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131888" y="1295400"/>
                        <a:ext cx="6967537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0229" name="Picture 5" descr="fross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486150"/>
            <a:ext cx="695325" cy="92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0" name="Picture 6" descr="image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16563"/>
            <a:ext cx="930275" cy="671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1" name="Picture 7" descr="AX0431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7" r="10986"/>
          <a:stretch>
            <a:fillRect/>
          </a:stretch>
        </p:blipFill>
        <p:spPr bwMode="auto">
          <a:xfrm>
            <a:off x="1130300" y="2339975"/>
            <a:ext cx="773113" cy="1049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2" name="Picture 8" descr="lide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409700"/>
            <a:ext cx="1020763" cy="76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3" name="Picture 9" descr="IS513-0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805488"/>
            <a:ext cx="1098550" cy="731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6883400" y="2819400"/>
            <a:ext cx="191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400" b="1">
                <a:solidFill>
                  <a:srgbClr val="202E4C"/>
                </a:solidFill>
                <a:latin typeface="Arial Narrow" pitchFamily="34" charset="0"/>
              </a:rPr>
              <a:t>Klára &amp; Richard</a:t>
            </a:r>
          </a:p>
          <a:p>
            <a:pPr algn="ctr"/>
            <a:r>
              <a:rPr lang="cs-CZ" sz="1400" b="1">
                <a:solidFill>
                  <a:srgbClr val="FF3300"/>
                </a:solidFill>
                <a:latin typeface="Arial Narrow" pitchFamily="34" charset="0"/>
              </a:rPr>
              <a:t>MLADÍ KONZERVATIVNÍ</a:t>
            </a: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4432300" y="5765800"/>
            <a:ext cx="2451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400" b="1">
                <a:solidFill>
                  <a:srgbClr val="202E4C"/>
                </a:solidFill>
                <a:latin typeface="Arial Narrow" pitchFamily="34" charset="0"/>
              </a:rPr>
              <a:t>Věra &amp; Milan</a:t>
            </a:r>
          </a:p>
          <a:p>
            <a:pPr algn="ctr"/>
            <a:r>
              <a:rPr lang="cs-CZ" sz="1400" b="1">
                <a:solidFill>
                  <a:srgbClr val="FF3300"/>
                </a:solidFill>
                <a:latin typeface="Arial Narrow" pitchFamily="34" charset="0"/>
              </a:rPr>
              <a:t>STŘEDNÍ LÉTA</a:t>
            </a:r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209550" y="1111250"/>
            <a:ext cx="191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400" b="1">
                <a:solidFill>
                  <a:srgbClr val="202E4C"/>
                </a:solidFill>
                <a:latin typeface="Arial Narrow" pitchFamily="34" charset="0"/>
              </a:rPr>
              <a:t>Tonda &amp; Růžena </a:t>
            </a:r>
          </a:p>
          <a:p>
            <a:pPr algn="ctr"/>
            <a:r>
              <a:rPr lang="cs-CZ" sz="1400" b="1">
                <a:solidFill>
                  <a:srgbClr val="FF3300"/>
                </a:solidFill>
                <a:latin typeface="Arial Narrow" pitchFamily="34" charset="0"/>
              </a:rPr>
              <a:t>DEPRIVOVANÍ</a:t>
            </a:r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1536700" y="5270500"/>
            <a:ext cx="191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400" b="1">
                <a:solidFill>
                  <a:srgbClr val="202E4C"/>
                </a:solidFill>
                <a:latin typeface="Arial Narrow" pitchFamily="34" charset="0"/>
              </a:rPr>
              <a:t>Aneta &amp; Kevin</a:t>
            </a:r>
          </a:p>
          <a:p>
            <a:pPr algn="ctr"/>
            <a:r>
              <a:rPr lang="cs-CZ" sz="140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cs-CZ" sz="1400" b="1">
                <a:solidFill>
                  <a:srgbClr val="FF3300"/>
                </a:solidFill>
                <a:latin typeface="Arial Narrow" pitchFamily="34" charset="0"/>
              </a:rPr>
              <a:t>MLADÍ A NEKLIDNÍ</a:t>
            </a:r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177800" y="1765300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400" b="1">
                <a:solidFill>
                  <a:srgbClr val="202E4C"/>
                </a:solidFill>
                <a:latin typeface="Arial Narrow" pitchFamily="34" charset="0"/>
              </a:rPr>
              <a:t>Marcela &amp; Jiří </a:t>
            </a:r>
          </a:p>
          <a:p>
            <a:pPr algn="ctr"/>
            <a:r>
              <a:rPr lang="cs-CZ" sz="1400" b="1">
                <a:solidFill>
                  <a:srgbClr val="FF3300"/>
                </a:solidFill>
                <a:latin typeface="Arial Narrow" pitchFamily="34" charset="0"/>
              </a:rPr>
              <a:t>MLADÍ DUCHEM</a:t>
            </a:r>
          </a:p>
        </p:txBody>
      </p:sp>
      <p:sp>
        <p:nvSpPr>
          <p:cNvPr id="180239" name="Text Box 15"/>
          <p:cNvSpPr txBox="1">
            <a:spLocks noChangeArrowheads="1"/>
          </p:cNvSpPr>
          <p:nvPr/>
        </p:nvSpPr>
        <p:spPr bwMode="auto">
          <a:xfrm>
            <a:off x="228600" y="3606800"/>
            <a:ext cx="191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400" b="1">
                <a:solidFill>
                  <a:srgbClr val="202E4C"/>
                </a:solidFill>
                <a:latin typeface="Arial Narrow" pitchFamily="34" charset="0"/>
              </a:rPr>
              <a:t>Ludmila &amp; Karel</a:t>
            </a:r>
          </a:p>
          <a:p>
            <a:pPr algn="ctr"/>
            <a:r>
              <a:rPr lang="cs-CZ" sz="1400" b="1">
                <a:solidFill>
                  <a:srgbClr val="FF3300"/>
                </a:solidFill>
                <a:latin typeface="Arial Narrow" pitchFamily="34" charset="0"/>
              </a:rPr>
              <a:t>SEBEVĚDOMÍ</a:t>
            </a:r>
          </a:p>
        </p:txBody>
      </p:sp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5435600" y="838200"/>
            <a:ext cx="191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400" b="1">
                <a:solidFill>
                  <a:srgbClr val="202E4C"/>
                </a:solidFill>
                <a:latin typeface="Arial Narrow" pitchFamily="34" charset="0"/>
              </a:rPr>
              <a:t>Roman &amp; Jiřina </a:t>
            </a:r>
          </a:p>
          <a:p>
            <a:pPr algn="ctr"/>
            <a:r>
              <a:rPr lang="cs-CZ" sz="1400" b="1">
                <a:solidFill>
                  <a:srgbClr val="FF3300"/>
                </a:solidFill>
                <a:latin typeface="Arial Narrow" pitchFamily="34" charset="0"/>
              </a:rPr>
              <a:t>NEKVALIFIKOVANÍ LIDÉ</a:t>
            </a:r>
          </a:p>
        </p:txBody>
      </p:sp>
      <p:pic>
        <p:nvPicPr>
          <p:cNvPr id="180241" name="Picture 17" descr="0,1587,764753_6,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909638"/>
            <a:ext cx="1036638" cy="766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3775075" y="1663700"/>
            <a:ext cx="7810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chemeClr val="bg1"/>
                </a:solidFill>
                <a:latin typeface="Arial Narrow" pitchFamily="34" charset="0"/>
              </a:rPr>
              <a:t>14 %</a:t>
            </a:r>
            <a:r>
              <a:rPr lang="cs-CZ" sz="1400" b="1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cs-CZ" sz="1400" b="1">
                <a:solidFill>
                  <a:srgbClr val="FF6600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>12 %</a:t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FF3300"/>
                </a:solidFill>
                <a:latin typeface="Arial Narrow" pitchFamily="34" charset="0"/>
              </a:rPr>
              <a:t>1 %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B6B3B2"/>
                </a:solidFill>
                <a:latin typeface="Arial Narrow" pitchFamily="34" charset="0"/>
              </a:rPr>
              <a:t>1 %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99CC00"/>
                </a:solidFill>
                <a:latin typeface="Arial Narrow" pitchFamily="34" charset="0"/>
              </a:rPr>
              <a:t>6 %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00009A"/>
                </a:solidFill>
                <a:latin typeface="Arial Narrow" pitchFamily="34" charset="0"/>
              </a:rPr>
              <a:t>7 %</a:t>
            </a:r>
          </a:p>
          <a:p>
            <a:pPr algn="ctr">
              <a:spcBef>
                <a:spcPct val="50000"/>
              </a:spcBef>
            </a:pPr>
            <a:endParaRPr lang="cs-CZ" sz="1200" b="1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4664075" y="1790700"/>
            <a:ext cx="7810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chemeClr val="bg1"/>
                </a:solidFill>
                <a:latin typeface="Arial Narrow" pitchFamily="34" charset="0"/>
              </a:rPr>
              <a:t>27 %</a:t>
            </a:r>
            <a:r>
              <a:rPr lang="cs-CZ" sz="1400" b="1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cs-CZ" sz="1400" b="1">
                <a:solidFill>
                  <a:srgbClr val="FF6600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>20 %</a:t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FF3300"/>
                </a:solidFill>
                <a:latin typeface="Arial Narrow" pitchFamily="34" charset="0"/>
              </a:rPr>
              <a:t>3 %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B6B3B2"/>
                </a:solidFill>
                <a:latin typeface="Arial Narrow" pitchFamily="34" charset="0"/>
              </a:rPr>
              <a:t>7 %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99CC00"/>
                </a:solidFill>
                <a:latin typeface="Arial Narrow" pitchFamily="34" charset="0"/>
              </a:rPr>
              <a:t>7%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00009A"/>
                </a:solidFill>
                <a:latin typeface="Arial Narrow" pitchFamily="34" charset="0"/>
              </a:rPr>
              <a:t>20 %</a:t>
            </a:r>
          </a:p>
        </p:txBody>
      </p:sp>
      <p:sp>
        <p:nvSpPr>
          <p:cNvPr id="180244" name="Text Box 20"/>
          <p:cNvSpPr txBox="1">
            <a:spLocks noChangeArrowheads="1"/>
          </p:cNvSpPr>
          <p:nvPr/>
        </p:nvSpPr>
        <p:spPr bwMode="auto">
          <a:xfrm>
            <a:off x="5756275" y="2501900"/>
            <a:ext cx="7810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chemeClr val="bg1"/>
                </a:solidFill>
                <a:latin typeface="Arial Narrow" pitchFamily="34" charset="0"/>
              </a:rPr>
              <a:t>41 %</a:t>
            </a:r>
            <a:r>
              <a:rPr lang="cs-CZ" sz="1400" b="1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cs-CZ" sz="1400" b="1">
                <a:solidFill>
                  <a:srgbClr val="FF6600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>32 %</a:t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FF3300"/>
                </a:solidFill>
                <a:latin typeface="Arial Narrow" pitchFamily="34" charset="0"/>
              </a:rPr>
              <a:t>5 %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B6B3B2"/>
                </a:solidFill>
                <a:latin typeface="Arial Narrow" pitchFamily="34" charset="0"/>
              </a:rPr>
              <a:t>4 %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99CC00"/>
                </a:solidFill>
                <a:latin typeface="Arial Narrow" pitchFamily="34" charset="0"/>
              </a:rPr>
              <a:t>9 %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00009A"/>
                </a:solidFill>
                <a:latin typeface="Arial Narrow" pitchFamily="34" charset="0"/>
              </a:rPr>
              <a:t>32 %</a:t>
            </a:r>
          </a:p>
          <a:p>
            <a:pPr algn="ctr">
              <a:spcBef>
                <a:spcPct val="50000"/>
              </a:spcBef>
            </a:pPr>
            <a:endParaRPr lang="cs-CZ" sz="1200" b="1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4778375" y="4025900"/>
            <a:ext cx="7810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chemeClr val="bg1"/>
                </a:solidFill>
                <a:latin typeface="Arial Narrow" pitchFamily="34" charset="0"/>
              </a:rPr>
              <a:t>22 %</a:t>
            </a:r>
            <a:r>
              <a:rPr lang="cs-CZ" sz="1400" b="1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cs-CZ" sz="1400" b="1">
                <a:solidFill>
                  <a:srgbClr val="FF6600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>18 %</a:t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FF3300"/>
                </a:solidFill>
                <a:latin typeface="Arial Narrow" pitchFamily="34" charset="0"/>
              </a:rPr>
              <a:t>4 %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B6B3B2"/>
                </a:solidFill>
                <a:latin typeface="Arial Narrow" pitchFamily="34" charset="0"/>
              </a:rPr>
              <a:t>5 %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99CC00"/>
                </a:solidFill>
                <a:latin typeface="Arial Narrow" pitchFamily="34" charset="0"/>
              </a:rPr>
              <a:t>5%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00009A"/>
                </a:solidFill>
                <a:latin typeface="Arial Narrow" pitchFamily="34" charset="0"/>
              </a:rPr>
              <a:t>14 %</a:t>
            </a:r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3181350" y="3949700"/>
            <a:ext cx="7810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chemeClr val="bg1"/>
                </a:solidFill>
                <a:latin typeface="Arial Narrow" pitchFamily="34" charset="0"/>
              </a:rPr>
              <a:t>47 %</a:t>
            </a:r>
            <a:r>
              <a:rPr lang="cs-CZ" sz="1400" b="1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cs-CZ" sz="1400" b="1">
                <a:solidFill>
                  <a:srgbClr val="FF6600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> 37 %</a:t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FF3300"/>
                </a:solidFill>
                <a:latin typeface="Arial Narrow" pitchFamily="34" charset="0"/>
              </a:rPr>
              <a:t>4 %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B6B3B2"/>
                </a:solidFill>
                <a:latin typeface="Arial Narrow" pitchFamily="34" charset="0"/>
              </a:rPr>
              <a:t>11 %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99CC00"/>
                </a:solidFill>
                <a:latin typeface="Arial Narrow" pitchFamily="34" charset="0"/>
              </a:rPr>
              <a:t>7 %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2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200" b="1">
                <a:solidFill>
                  <a:srgbClr val="00009A"/>
                </a:solidFill>
                <a:latin typeface="Arial Narrow" pitchFamily="34" charset="0"/>
              </a:rPr>
              <a:t>29 %</a:t>
            </a:r>
          </a:p>
        </p:txBody>
      </p:sp>
      <p:pic>
        <p:nvPicPr>
          <p:cNvPr id="180247" name="Picture 23" descr="PE-180-01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229100"/>
            <a:ext cx="755650" cy="105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48" name="Text Box 24"/>
          <p:cNvSpPr txBox="1">
            <a:spLocks noChangeArrowheads="1"/>
          </p:cNvSpPr>
          <p:nvPr/>
        </p:nvSpPr>
        <p:spPr bwMode="auto">
          <a:xfrm>
            <a:off x="2254250" y="3454400"/>
            <a:ext cx="206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chemeClr val="bg1"/>
                </a:solidFill>
                <a:latin typeface="Arial Narrow" pitchFamily="34" charset="0"/>
              </a:rPr>
              <a:t>30 %</a:t>
            </a:r>
            <a:r>
              <a:rPr lang="cs-CZ" sz="1400" b="1">
                <a:solidFill>
                  <a:srgbClr val="FF6600"/>
                </a:solidFill>
                <a:latin typeface="Arial Narrow" pitchFamily="34" charset="0"/>
              </a:rPr>
              <a:t> 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>24 % </a:t>
            </a:r>
            <a:r>
              <a:rPr lang="cs-CZ" sz="1200" b="1">
                <a:solidFill>
                  <a:srgbClr val="FF3300"/>
                </a:solidFill>
                <a:latin typeface="Arial Narrow" pitchFamily="34" charset="0"/>
              </a:rPr>
              <a:t>4%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cs-CZ" sz="1200" b="1">
                <a:solidFill>
                  <a:srgbClr val="B6B3B2"/>
                </a:solidFill>
                <a:latin typeface="Arial Narrow" pitchFamily="34" charset="0"/>
              </a:rPr>
              <a:t>6 %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cs-CZ" sz="1200" b="1">
                <a:solidFill>
                  <a:srgbClr val="99CC00"/>
                </a:solidFill>
                <a:latin typeface="Arial Narrow" pitchFamily="34" charset="0"/>
              </a:rPr>
              <a:t>13 %</a:t>
            </a:r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cs-CZ" sz="1200" b="1">
                <a:solidFill>
                  <a:srgbClr val="00009A"/>
                </a:solidFill>
                <a:latin typeface="Arial Narrow" pitchFamily="34" charset="0"/>
              </a:rPr>
              <a:t>15%</a:t>
            </a:r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2787650" y="2044700"/>
            <a:ext cx="781050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  <a:latin typeface="Arial Narrow" pitchFamily="34" charset="0"/>
              </a:rPr>
              <a:t>28 %</a:t>
            </a:r>
            <a:r>
              <a:rPr lang="cs-CZ" sz="1600" b="1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cs-CZ" sz="1600" b="1">
                <a:solidFill>
                  <a:srgbClr val="FF6600"/>
                </a:solidFill>
                <a:latin typeface="Arial Narrow" pitchFamily="34" charset="0"/>
              </a:rPr>
            </a:br>
            <a:r>
              <a:rPr lang="cs-CZ" sz="1400" b="1">
                <a:solidFill>
                  <a:srgbClr val="FFFF66"/>
                </a:solidFill>
                <a:latin typeface="Arial Narrow" pitchFamily="34" charset="0"/>
              </a:rPr>
              <a:t> 24 %</a:t>
            </a:r>
            <a:br>
              <a:rPr lang="cs-CZ" sz="14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400" b="1">
                <a:solidFill>
                  <a:srgbClr val="FF3300"/>
                </a:solidFill>
                <a:latin typeface="Arial Narrow" pitchFamily="34" charset="0"/>
              </a:rPr>
              <a:t>2 %</a:t>
            </a:r>
            <a:r>
              <a:rPr lang="cs-CZ" sz="14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4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400" b="1">
                <a:solidFill>
                  <a:srgbClr val="B6B3B2"/>
                </a:solidFill>
                <a:latin typeface="Arial Narrow" pitchFamily="34" charset="0"/>
              </a:rPr>
              <a:t>8 %</a:t>
            </a:r>
            <a:r>
              <a:rPr lang="cs-CZ" sz="14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4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400" b="1">
                <a:solidFill>
                  <a:srgbClr val="99CC00"/>
                </a:solidFill>
                <a:latin typeface="Arial Narrow" pitchFamily="34" charset="0"/>
              </a:rPr>
              <a:t>8 %</a:t>
            </a:r>
            <a:r>
              <a:rPr lang="cs-CZ" sz="1400" b="1">
                <a:solidFill>
                  <a:srgbClr val="FFFF66"/>
                </a:solidFill>
                <a:latin typeface="Arial Narrow" pitchFamily="34" charset="0"/>
              </a:rPr>
              <a:t/>
            </a:r>
            <a:br>
              <a:rPr lang="cs-CZ" sz="1400" b="1">
                <a:solidFill>
                  <a:srgbClr val="FFFF66"/>
                </a:solidFill>
                <a:latin typeface="Arial Narrow" pitchFamily="34" charset="0"/>
              </a:rPr>
            </a:br>
            <a:r>
              <a:rPr lang="cs-CZ" sz="1400" b="1">
                <a:solidFill>
                  <a:srgbClr val="00009A"/>
                </a:solidFill>
                <a:latin typeface="Arial Narrow" pitchFamily="34" charset="0"/>
              </a:rPr>
              <a:t>17 %</a:t>
            </a:r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7404100" y="4597400"/>
            <a:ext cx="1644650" cy="17351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200" b="1">
                <a:solidFill>
                  <a:schemeClr val="bg1"/>
                </a:solidFill>
                <a:latin typeface="Arial Narrow" pitchFamily="34" charset="0"/>
              </a:rPr>
              <a:t>XX %  kategorie </a:t>
            </a:r>
            <a:br>
              <a:rPr lang="cs-CZ" sz="12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cs-CZ" sz="1200" b="1">
                <a:solidFill>
                  <a:schemeClr val="bg1"/>
                </a:solidFill>
                <a:latin typeface="Arial Narrow" pitchFamily="34" charset="0"/>
              </a:rPr>
              <a:t>           energ. nápojů</a:t>
            </a:r>
          </a:p>
          <a:p>
            <a:r>
              <a:rPr lang="cs-CZ" sz="1200" b="1">
                <a:solidFill>
                  <a:srgbClr val="FFFF66"/>
                </a:solidFill>
                <a:latin typeface="Arial Narrow" pitchFamily="34" charset="0"/>
              </a:rPr>
              <a:t>XX %  Red Bull</a:t>
            </a:r>
            <a:r>
              <a:rPr lang="cs-CZ" sz="1200" b="1">
                <a:latin typeface="Arial Narrow" pitchFamily="34" charset="0"/>
              </a:rPr>
              <a:t>l</a:t>
            </a:r>
          </a:p>
          <a:p>
            <a:r>
              <a:rPr lang="cs-CZ" sz="1200" b="1">
                <a:solidFill>
                  <a:srgbClr val="FF3300"/>
                </a:solidFill>
                <a:latin typeface="Arial Narrow" pitchFamily="34" charset="0"/>
              </a:rPr>
              <a:t>XX %  American Bull </a:t>
            </a:r>
          </a:p>
          <a:p>
            <a:r>
              <a:rPr lang="cs-CZ" sz="1200" b="1">
                <a:solidFill>
                  <a:srgbClr val="B6B3B2"/>
                </a:solidFill>
                <a:latin typeface="Arial Narrow" pitchFamily="34" charset="0"/>
              </a:rPr>
              <a:t>XX %  Erectus</a:t>
            </a:r>
          </a:p>
          <a:p>
            <a:r>
              <a:rPr lang="cs-CZ" sz="1200" b="1">
                <a:solidFill>
                  <a:srgbClr val="99CC00"/>
                </a:solidFill>
                <a:latin typeface="Arial Narrow" pitchFamily="34" charset="0"/>
              </a:rPr>
              <a:t>XX %  Kamikaze</a:t>
            </a:r>
          </a:p>
          <a:p>
            <a:r>
              <a:rPr lang="cs-CZ" sz="1200" b="1">
                <a:solidFill>
                  <a:srgbClr val="00009A"/>
                </a:solidFill>
                <a:latin typeface="Arial Narrow" pitchFamily="34" charset="0"/>
              </a:rPr>
              <a:t>XX %  Semtex</a:t>
            </a:r>
          </a:p>
          <a:p>
            <a:r>
              <a:rPr lang="cs-CZ" sz="1200" b="1">
                <a:latin typeface="Arial Narrow" pitchFamily="34" charset="0"/>
              </a:rPr>
              <a:t>XX %  Podíl skupiny </a:t>
            </a:r>
            <a:br>
              <a:rPr lang="cs-CZ" sz="1200" b="1">
                <a:latin typeface="Arial Narrow" pitchFamily="34" charset="0"/>
              </a:rPr>
            </a:br>
            <a:r>
              <a:rPr lang="cs-CZ" sz="1200" b="1">
                <a:latin typeface="Arial Narrow" pitchFamily="34" charset="0"/>
              </a:rPr>
              <a:t>           v  populaci</a:t>
            </a:r>
          </a:p>
        </p:txBody>
      </p:sp>
    </p:spTree>
    <p:extLst>
      <p:ext uri="{BB962C8B-B14F-4D97-AF65-F5344CB8AC3E}">
        <p14:creationId xmlns:p14="http://schemas.microsoft.com/office/powerpoint/2010/main" val="4270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A5CAC-8393-47E3-B509-ECBC32CC528A}" type="slidenum">
              <a:rPr lang="cs-CZ"/>
              <a:pPr/>
              <a:t>25</a:t>
            </a:fld>
            <a:endParaRPr lang="cs-CZ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2350"/>
          </a:xfrm>
          <a:solidFill>
            <a:srgbClr val="233253"/>
          </a:solidFill>
          <a:ln/>
        </p:spPr>
        <p:txBody>
          <a:bodyPr/>
          <a:lstStyle/>
          <a:p>
            <a:pPr algn="ctr"/>
            <a:r>
              <a:rPr lang="cs-CZ" sz="2800" b="1"/>
              <a:t>TAMBOR TYPOLOGIE</a:t>
            </a:r>
            <a:br>
              <a:rPr lang="cs-CZ" sz="2800" b="1"/>
            </a:br>
            <a:r>
              <a:rPr lang="cs-CZ" sz="1800" b="1">
                <a:solidFill>
                  <a:srgbClr val="FF3300"/>
                </a:solidFill>
              </a:rPr>
              <a:t>SEGMENTACE POPULACE 16 – 64 LET</a:t>
            </a:r>
          </a:p>
        </p:txBody>
      </p:sp>
      <p:graphicFrame>
        <p:nvGraphicFramePr>
          <p:cNvPr id="181348" name="Group 100"/>
          <p:cNvGraphicFramePr>
            <a:graphicFrameLocks noGrp="1"/>
          </p:cNvGraphicFramePr>
          <p:nvPr>
            <p:ph idx="1"/>
          </p:nvPr>
        </p:nvGraphicFramePr>
        <p:xfrm>
          <a:off x="304800" y="1190625"/>
          <a:ext cx="8564563" cy="4336080"/>
        </p:xfrm>
        <a:graphic>
          <a:graphicData uri="http://schemas.openxmlformats.org/drawingml/2006/table">
            <a:tbl>
              <a:tblPr/>
              <a:tblGrid>
                <a:gridCol w="2451100"/>
                <a:gridCol w="952500"/>
                <a:gridCol w="977900"/>
                <a:gridCol w="990600"/>
                <a:gridCol w="1054100"/>
                <a:gridCol w="1079500"/>
                <a:gridCol w="1058863"/>
              </a:tblGrid>
              <a:tr h="4032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33253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25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Nenároční škudlilové</a:t>
                      </a:r>
                      <a:r>
                        <a:rPr kumimoji="0" lang="cs-CZ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3325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**)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25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Nakupují Impulsivně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25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Poslouchají image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25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Požadují kvalitu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Tonda &amp; Růžena</a:t>
                      </a: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DEPRIVOVANÍ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10,1 %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717 312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34,0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12,6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5,8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8,7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25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Roman &amp; Jiřina</a:t>
                      </a: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NEKVALIFIKOVANÍ LIDÉ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15,0 %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1 065 314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23,5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27,5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17,6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13,1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Klára &amp; Richard</a:t>
                      </a: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MLADÍ KONZERVATIVNÍ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11,3 % 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802 537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17,4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40,0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29,6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24,3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Věra &amp; Milan</a:t>
                      </a: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STŘEDNÍ LÉTA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27,0 %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1 917 566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17,1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21,5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16,7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24,4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Aneta &amp; Kevin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MLADÍ A NEKLIDNÍ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18,4 %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1 306 786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17,6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40,4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41,5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35,6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325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Ludmila &amp; Karel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SEBEVĚDOMÍ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5,3 %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376 411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16,7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31,5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16,7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13,0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Marcela &amp; Jiří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MLADÍ DUCHEM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12,9 %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916 170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14,4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28,8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25,0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31,1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33253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7 102 096</a:t>
                      </a:r>
                      <a:r>
                        <a:rPr kumimoji="0" lang="cs-CZ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*)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19,5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28,5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22,8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23,4</a:t>
                      </a:r>
                    </a:p>
                  </a:txBody>
                  <a:tcPr marL="0" marR="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81347" name="Text Box 99"/>
          <p:cNvSpPr txBox="1">
            <a:spLocks noChangeArrowheads="1"/>
          </p:cNvSpPr>
          <p:nvPr/>
        </p:nvSpPr>
        <p:spPr bwMode="auto">
          <a:xfrm>
            <a:off x="506413" y="5711825"/>
            <a:ext cx="615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b="1">
                <a:solidFill>
                  <a:srgbClr val="233253"/>
                </a:solidFill>
              </a:rPr>
              <a:t>*  Populace 16 až 64 let</a:t>
            </a:r>
          </a:p>
          <a:p>
            <a:r>
              <a:rPr lang="cs-CZ" sz="1400" b="1">
                <a:solidFill>
                  <a:srgbClr val="233253"/>
                </a:solidFill>
              </a:rPr>
              <a:t>** Podíl lidí s touto charakteristikou v daném segmentu populace  </a:t>
            </a:r>
          </a:p>
        </p:txBody>
      </p:sp>
    </p:spTree>
    <p:extLst>
      <p:ext uri="{BB962C8B-B14F-4D97-AF65-F5344CB8AC3E}">
        <p14:creationId xmlns:p14="http://schemas.microsoft.com/office/powerpoint/2010/main" val="24285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549C7-8F53-4BD9-BA49-72F322FF14E1}" type="slidenum">
              <a:rPr lang="cs-CZ"/>
              <a:pPr/>
              <a:t>26</a:t>
            </a:fld>
            <a:endParaRPr lang="cs-CZ"/>
          </a:p>
        </p:txBody>
      </p:sp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190500" y="1149350"/>
            <a:ext cx="7432675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Příslušníci nižší a nižší střední vrstvy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Nejvyšší podíl zaměstnanců v nekvalifikovaných profesích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14  nezaměstnaných 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Třetina důchodců 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Lidé s rodinami a v domácnostech, málo svobodných (10 )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Nejvíce jednočlenných domácností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57  je ve věku 50 let a více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Polovina </a:t>
            </a:r>
            <a:r>
              <a:rPr lang="pl-PL" sz="1200" b="1">
                <a:solidFill>
                  <a:srgbClr val="233253"/>
                </a:solidFill>
                <a:latin typeface="Tahoma" pitchFamily="34" charset="0"/>
              </a:rPr>
              <a:t>disponuje čistým </a:t>
            </a: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příjmem domácnosti do 14 tisíc Kč</a:t>
            </a:r>
          </a:p>
          <a:p>
            <a:endParaRPr lang="cs-CZ" sz="1200" b="1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Charakteristika</a:t>
            </a:r>
            <a:r>
              <a:rPr lang="cs-CZ" sz="1200" b="1">
                <a:solidFill>
                  <a:srgbClr val="FF3300"/>
                </a:solidFill>
                <a:latin typeface="Tahoma" pitchFamily="34" charset="0"/>
              </a:rPr>
              <a:t>: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Pesimisticky naladění příslušníci levice, pětina volí KSČM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Nízké sebevědomí, konzervativizmus, velké obavy z budoucnosti, bojí se létat letadlem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Neradi podstupují rizika, jsou nespokojení s tím, kam se ubírá jejich život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Nemají žádné ambice, neví čeho by měli v životě dosáhnout, o svých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rozhodnutích rádi přemýšlejí, nerozhodují se impulzivně, ve svém životě cítí někdy rutinu, starostliví</a:t>
            </a: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Volný čas: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Zahrádka, rozhodně ne sport, nejvíce ze všech sledovaní televize,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prakticky nepoužívají internet, hodně čtou knihy</a:t>
            </a:r>
          </a:p>
          <a:p>
            <a:endParaRPr lang="cs-CZ" sz="1200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Jak nakupují:</a:t>
            </a:r>
            <a:endParaRPr lang="cs-CZ" sz="120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Nejčastěji nakupují v diskontech (ostatní skupiny se v tomto nijak neliší), nákupy promýšlejí a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ohlížejí se na ceny, verbálně nejčastěji odmítají vliv reklamy</a:t>
            </a:r>
          </a:p>
          <a:p>
            <a:endParaRPr lang="cs-CZ" sz="1200" b="1">
              <a:solidFill>
                <a:srgbClr val="FF3300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Oblíbené značky: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Milena, Dadák, Alpa, Blesk, NOVA, Lidl, Plus, Penny</a:t>
            </a:r>
          </a:p>
        </p:txBody>
      </p:sp>
      <p:pic>
        <p:nvPicPr>
          <p:cNvPr id="196611" name="Picture 3" descr="AAGV0017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168400"/>
            <a:ext cx="2159000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233253"/>
          </a:solidFill>
          <a:ln/>
        </p:spPr>
        <p:txBody>
          <a:bodyPr/>
          <a:lstStyle/>
          <a:p>
            <a:pPr algn="ctr"/>
            <a:r>
              <a:rPr lang="cs-CZ" sz="2800" b="1">
                <a:solidFill>
                  <a:schemeClr val="bg1"/>
                </a:solidFill>
                <a:cs typeface="Times New Roman" pitchFamily="18" charset="0"/>
              </a:rPr>
              <a:t>TONDA &amp; </a:t>
            </a:r>
            <a:r>
              <a:rPr lang="cs-CZ" sz="2800" b="1">
                <a:solidFill>
                  <a:schemeClr val="bg1"/>
                </a:solidFill>
              </a:rPr>
              <a:t>RŮŽENA </a:t>
            </a:r>
            <a:br>
              <a:rPr lang="cs-CZ" sz="2800" b="1">
                <a:solidFill>
                  <a:schemeClr val="bg1"/>
                </a:solidFill>
              </a:rPr>
            </a:br>
            <a:r>
              <a:rPr lang="cs-CZ" sz="1800" b="1"/>
              <a:t>DEPRIVOVANÍ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846138" y="76200"/>
            <a:ext cx="1154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10,1  populace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7693025" y="93663"/>
            <a:ext cx="1522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cs-CZ" sz="2000">
                <a:solidFill>
                  <a:schemeClr val="bg1"/>
                </a:solidFill>
                <a:latin typeface="Arial Narrow" pitchFamily="34" charset="0"/>
              </a:rPr>
              <a:t>717 tisíc obyvatel</a:t>
            </a:r>
          </a:p>
        </p:txBody>
      </p:sp>
      <p:graphicFrame>
        <p:nvGraphicFramePr>
          <p:cNvPr id="196615" name="Object 7"/>
          <p:cNvGraphicFramePr>
            <a:graphicFrameLocks/>
          </p:cNvGraphicFramePr>
          <p:nvPr>
            <p:ph idx="1"/>
          </p:nvPr>
        </p:nvGraphicFramePr>
        <p:xfrm>
          <a:off x="209550" y="12700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Graf aplikace Microsoft Graph" r:id="rId4" imgW="6080716" imgH="5966568" progId="MSGraph.Chart.8">
                  <p:embed followColorScheme="full"/>
                </p:oleObj>
              </mc:Choice>
              <mc:Fallback>
                <p:oleObj name="Graf aplikace Microsoft Graph" r:id="rId4" imgW="6080716" imgH="596656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2700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6" name="Picture 8" descr="0,1587,764753_6,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546475"/>
            <a:ext cx="1571625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7" name="Picture 9" descr="AALU0010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730500"/>
            <a:ext cx="1522413" cy="100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8" name="Picture 10" descr="A040107_VEN_NEZAM110_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608513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3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B63E8-447E-45DC-92E4-1B03922BFA39}" type="slidenum">
              <a:rPr lang="cs-CZ"/>
              <a:pPr/>
              <a:t>27</a:t>
            </a:fld>
            <a:endParaRPr lang="cs-CZ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-82550" y="120650"/>
            <a:ext cx="3744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cs-CZ" sz="2000">
                <a:solidFill>
                  <a:schemeClr val="bg1"/>
                </a:solidFill>
                <a:latin typeface="Arial Narrow" pitchFamily="34" charset="0"/>
              </a:rPr>
              <a:t>20,3  populace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233253"/>
          </a:solidFill>
          <a:ln/>
        </p:spPr>
        <p:txBody>
          <a:bodyPr/>
          <a:lstStyle/>
          <a:p>
            <a:pPr algn="ctr"/>
            <a:r>
              <a:rPr lang="cs-CZ" sz="2800" b="1">
                <a:solidFill>
                  <a:schemeClr val="bg1"/>
                </a:solidFill>
              </a:rPr>
              <a:t>ROMAN &amp; JIŘINA </a:t>
            </a:r>
            <a:br>
              <a:rPr lang="cs-CZ" sz="2800" b="1">
                <a:solidFill>
                  <a:schemeClr val="bg1"/>
                </a:solidFill>
              </a:rPr>
            </a:br>
            <a:r>
              <a:rPr lang="cs-CZ" sz="1800" b="1"/>
              <a:t>NEKVALIFIKOVANÍ LIDÉ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884238" y="76200"/>
            <a:ext cx="1077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chemeClr val="bg1"/>
                </a:solidFill>
                <a:latin typeface="Arial Narrow" pitchFamily="34" charset="0"/>
              </a:rPr>
              <a:t>15,0  populace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7743825" y="88900"/>
            <a:ext cx="1217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 1.065 tisíc obyvatel</a:t>
            </a:r>
          </a:p>
        </p:txBody>
      </p:sp>
      <p:pic>
        <p:nvPicPr>
          <p:cNvPr id="197638" name="Picture 6" descr="image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008438"/>
            <a:ext cx="2052638" cy="134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7639" name="Object 7"/>
          <p:cNvGraphicFramePr>
            <a:graphicFrameLocks noChangeAspect="1"/>
          </p:cNvGraphicFramePr>
          <p:nvPr>
            <p:ph idx="1"/>
          </p:nvPr>
        </p:nvGraphicFramePr>
        <p:xfrm>
          <a:off x="107950" y="139700"/>
          <a:ext cx="9350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Graf aplikace Microsoft Graph" r:id="rId4" imgW="10576661" imgH="6004584" progId="MSGraph.Chart.8">
                  <p:embed followColorScheme="full"/>
                </p:oleObj>
              </mc:Choice>
              <mc:Fallback>
                <p:oleObj name="Graf aplikace Microsoft Graph" r:id="rId4" imgW="10576661" imgH="6004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39700"/>
                        <a:ext cx="93503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200025" y="1039813"/>
            <a:ext cx="54641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pl-PL" sz="1200" b="1">
                <a:solidFill>
                  <a:srgbClr val="233253"/>
                </a:solidFill>
              </a:rPr>
              <a:t>Nižší střední a nižší vrstvy </a:t>
            </a:r>
          </a:p>
          <a:p>
            <a:pPr marL="177800" indent="-177800">
              <a:buFontTx/>
              <a:buChar char="•"/>
            </a:pPr>
            <a:r>
              <a:rPr lang="pl-PL" sz="1200" b="1">
                <a:solidFill>
                  <a:srgbClr val="233253"/>
                </a:solidFill>
              </a:rPr>
              <a:t>Lidé vyučení nebo se základním vzděláním, rutinní povolání, nekvalifikovaná pracovní síla </a:t>
            </a:r>
          </a:p>
          <a:p>
            <a:pPr marL="177800" indent="-177800">
              <a:buFontTx/>
              <a:buChar char="•"/>
            </a:pPr>
            <a:r>
              <a:rPr lang="pl-PL" sz="1200" b="1">
                <a:solidFill>
                  <a:srgbClr val="233253"/>
                </a:solidFill>
              </a:rPr>
              <a:t>Věkové rozložení je spíše rovnoměrné</a:t>
            </a:r>
          </a:p>
          <a:p>
            <a:pPr marL="177800" indent="-177800">
              <a:buFontTx/>
              <a:buChar char="•"/>
            </a:pPr>
            <a:r>
              <a:rPr lang="pl-PL" sz="1200" b="1">
                <a:solidFill>
                  <a:srgbClr val="233253"/>
                </a:solidFill>
              </a:rPr>
              <a:t>20  svobodných</a:t>
            </a:r>
          </a:p>
          <a:p>
            <a:pPr marL="177800" indent="-177800"/>
            <a:endParaRPr lang="pl-PL" sz="1200" b="1">
              <a:solidFill>
                <a:srgbClr val="233253"/>
              </a:solidFill>
            </a:endParaRPr>
          </a:p>
          <a:p>
            <a:pPr marL="177800" indent="-177800"/>
            <a:r>
              <a:rPr lang="cs-CZ" sz="1200" b="1">
                <a:solidFill>
                  <a:srgbClr val="FF0000"/>
                </a:solidFill>
              </a:rPr>
              <a:t>Charakteristika:</a:t>
            </a:r>
          </a:p>
          <a:p>
            <a:pPr marL="177800" indent="-177800"/>
            <a:r>
              <a:rPr lang="cs-CZ" sz="1200">
                <a:solidFill>
                  <a:srgbClr val="233253"/>
                </a:solidFill>
              </a:rPr>
              <a:t>Jsou mírně nevyrovnaní a neví co od života čekat, rádi by svůj život změnili </a:t>
            </a:r>
          </a:p>
          <a:p>
            <a:pPr marL="177800" indent="-177800"/>
            <a:r>
              <a:rPr lang="cs-CZ" sz="1200">
                <a:solidFill>
                  <a:srgbClr val="233253"/>
                </a:solidFill>
              </a:rPr>
              <a:t>a začali žít jinak a lépe </a:t>
            </a:r>
          </a:p>
          <a:p>
            <a:pPr marL="177800" indent="-177800"/>
            <a:r>
              <a:rPr lang="cs-CZ" sz="1200">
                <a:solidFill>
                  <a:srgbClr val="233253"/>
                </a:solidFill>
              </a:rPr>
              <a:t>Ve svém životě cítí někdy rutinu, </a:t>
            </a:r>
            <a:r>
              <a:rPr lang="pl-PL" sz="1200">
                <a:solidFill>
                  <a:srgbClr val="233253"/>
                </a:solidFill>
              </a:rPr>
              <a:t>jsou usedlí, moc necestují</a:t>
            </a:r>
          </a:p>
          <a:p>
            <a:pPr marL="177800" indent="-177800"/>
            <a:r>
              <a:rPr lang="pl-PL" sz="1200">
                <a:solidFill>
                  <a:srgbClr val="233253"/>
                </a:solidFill>
              </a:rPr>
              <a:t> mají pravidelnou pracovní dobu </a:t>
            </a:r>
          </a:p>
          <a:p>
            <a:pPr marL="177800" indent="-177800"/>
            <a:r>
              <a:rPr lang="pl-PL" sz="1200">
                <a:solidFill>
                  <a:srgbClr val="233253"/>
                </a:solidFill>
              </a:rPr>
              <a:t>Jsou žoviální, drží se při zemi, mají rádi svůj klid</a:t>
            </a:r>
          </a:p>
          <a:p>
            <a:pPr marL="177800" indent="-177800"/>
            <a:endParaRPr lang="cs-CZ" sz="1200" b="1">
              <a:solidFill>
                <a:srgbClr val="FF3300"/>
              </a:solidFill>
            </a:endParaRPr>
          </a:p>
          <a:p>
            <a:pPr marL="177800" indent="-177800"/>
            <a:r>
              <a:rPr lang="cs-CZ" sz="1200" b="1">
                <a:solidFill>
                  <a:srgbClr val="FF0000"/>
                </a:solidFill>
              </a:rPr>
              <a:t>Volný čas: </a:t>
            </a:r>
          </a:p>
          <a:p>
            <a:pPr marL="177800" indent="-177800"/>
            <a:r>
              <a:rPr lang="pl-PL" sz="1200">
                <a:solidFill>
                  <a:srgbClr val="233253"/>
                </a:solidFill>
              </a:rPr>
              <a:t>Sledují TV, věnují se chalupě, zahrádce, neumí pracovat s PC</a:t>
            </a:r>
          </a:p>
          <a:p>
            <a:pPr marL="177800" indent="-177800"/>
            <a:r>
              <a:rPr lang="cs-CZ" sz="1200" b="1">
                <a:solidFill>
                  <a:srgbClr val="FF0000"/>
                </a:solidFill>
              </a:rPr>
              <a:t>Jak nakupují: </a:t>
            </a:r>
          </a:p>
          <a:p>
            <a:pPr marL="177800" indent="-177800"/>
            <a:r>
              <a:rPr lang="pl-PL" sz="1200">
                <a:solidFill>
                  <a:srgbClr val="233253"/>
                </a:solidFill>
              </a:rPr>
              <a:t>Věci každodenní spotřeby nakupuji s ohledem na cenu, sledují, kolik co stojí, </a:t>
            </a:r>
          </a:p>
          <a:p>
            <a:pPr marL="177800" indent="-177800"/>
            <a:r>
              <a:rPr lang="pl-PL" sz="1200">
                <a:solidFill>
                  <a:srgbClr val="233253"/>
                </a:solidFill>
              </a:rPr>
              <a:t>často si vyzkoušejí nové výrobky, hodně nakupují v hypermarketech, </a:t>
            </a:r>
          </a:p>
          <a:p>
            <a:pPr marL="177800" indent="-177800"/>
            <a:r>
              <a:rPr lang="pl-PL" sz="1200">
                <a:solidFill>
                  <a:srgbClr val="233253"/>
                </a:solidFill>
              </a:rPr>
              <a:t>klidně šetří i na úkor kvality, rádi nakupují zboží z letáků </a:t>
            </a:r>
          </a:p>
          <a:p>
            <a:pPr marL="177800" indent="-177800"/>
            <a:endParaRPr lang="pl-PL" sz="1200">
              <a:solidFill>
                <a:srgbClr val="233253"/>
              </a:solidFill>
            </a:endParaRPr>
          </a:p>
          <a:p>
            <a:pPr marL="177800" indent="-177800"/>
            <a:r>
              <a:rPr lang="cs-CZ" sz="1200" b="1">
                <a:solidFill>
                  <a:srgbClr val="FF0000"/>
                </a:solidFill>
              </a:rPr>
              <a:t>Oblíbené značky: </a:t>
            </a:r>
          </a:p>
          <a:p>
            <a:pPr marL="177800" indent="-177800"/>
            <a:r>
              <a:rPr lang="pl-PL" sz="1200">
                <a:solidFill>
                  <a:srgbClr val="233253"/>
                </a:solidFill>
              </a:rPr>
              <a:t>Jihlavanka, Dadák, Milena, Petra, NOVA</a:t>
            </a:r>
          </a:p>
          <a:p>
            <a:pPr marL="177800" indent="-177800" algn="ctr"/>
            <a:endParaRPr lang="cs-CZ" sz="1200">
              <a:solidFill>
                <a:srgbClr val="233253"/>
              </a:solidFill>
            </a:endParaRPr>
          </a:p>
          <a:p>
            <a:pPr marL="177800" indent="-177800" algn="ctr"/>
            <a:endParaRPr lang="cs-CZ" sz="1200">
              <a:solidFill>
                <a:srgbClr val="233253"/>
              </a:solidFill>
            </a:endParaRPr>
          </a:p>
        </p:txBody>
      </p:sp>
      <p:pic>
        <p:nvPicPr>
          <p:cNvPr id="197641" name="Picture 9" descr="AXR003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189038"/>
            <a:ext cx="213995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42" name="Picture 10" descr="lide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501900"/>
            <a:ext cx="21209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D0CF0-2EA9-4181-B3B7-3CA8FEE2487A}" type="slidenum">
              <a:rPr lang="cs-CZ"/>
              <a:pPr/>
              <a:t>28</a:t>
            </a:fld>
            <a:endParaRPr lang="cs-CZ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233253"/>
          </a:solidFill>
          <a:ln/>
        </p:spPr>
        <p:txBody>
          <a:bodyPr/>
          <a:lstStyle/>
          <a:p>
            <a:pPr algn="ctr"/>
            <a:r>
              <a:rPr lang="cs-CZ" sz="2800" b="1">
                <a:solidFill>
                  <a:schemeClr val="bg1"/>
                </a:solidFill>
              </a:rPr>
              <a:t>KLÁRA &amp; RICHARD</a:t>
            </a:r>
            <a:br>
              <a:rPr lang="cs-CZ" sz="2800" b="1">
                <a:solidFill>
                  <a:schemeClr val="bg1"/>
                </a:solidFill>
              </a:rPr>
            </a:br>
            <a:r>
              <a:rPr lang="cs-CZ" sz="1800" b="1"/>
              <a:t>MLADÍ KONZERVATIVNÍ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668338" y="95250"/>
            <a:ext cx="1535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11,3  populace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7870825" y="96838"/>
            <a:ext cx="117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 802 tisíc </a:t>
            </a:r>
            <a:br>
              <a:rPr lang="cs-CZ" sz="2000">
                <a:solidFill>
                  <a:srgbClr val="EAEAEA"/>
                </a:solidFill>
                <a:latin typeface="Arial Narrow" pitchFamily="34" charset="0"/>
              </a:rPr>
            </a:b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obyvatel</a:t>
            </a:r>
          </a:p>
        </p:txBody>
      </p:sp>
      <p:graphicFrame>
        <p:nvGraphicFramePr>
          <p:cNvPr id="198661" name="Object 5"/>
          <p:cNvGraphicFramePr>
            <a:graphicFrameLocks/>
          </p:cNvGraphicFramePr>
          <p:nvPr>
            <p:ph idx="1"/>
          </p:nvPr>
        </p:nvGraphicFramePr>
        <p:xfrm>
          <a:off x="0" y="139700"/>
          <a:ext cx="10429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Graf aplikace Microsoft Graph" r:id="rId3" imgW="10576661" imgH="6004584" progId="MSGraph.Chart.8">
                  <p:embed followColorScheme="full"/>
                </p:oleObj>
              </mc:Choice>
              <mc:Fallback>
                <p:oleObj name="Graf aplikace Microsoft Graph" r:id="rId3" imgW="10576661" imgH="6004584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9700"/>
                        <a:ext cx="10429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138113" y="1028700"/>
            <a:ext cx="5945187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pl-PL" sz="1200" b="1">
                <a:solidFill>
                  <a:srgbClr val="233253"/>
                </a:solidFill>
                <a:latin typeface="Tahoma" pitchFamily="34" charset="0"/>
              </a:rPr>
              <a:t>Střední a vyšší vrstvy</a:t>
            </a: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Lidé v povoláních vyžadujících VŠ, střední management, kvalifikované profese 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80 ve věkové skupině 23 - 35 let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40 je svobodných</a:t>
            </a:r>
          </a:p>
          <a:p>
            <a:endParaRPr lang="cs-CZ" sz="1200" b="1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Charakteristika: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Vyrovnaní optimističtí lidé čekající od života jen to nejlepší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Úspěch je stále ještě před nimi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Svá životní rozhodnutí nepovažují za špatná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Oproti skupině „Aneta &amp; Kevin“ jsou konzervativnější – je pro ně důležitější rodina, děti </a:t>
            </a:r>
          </a:p>
          <a:p>
            <a:endParaRPr lang="cs-CZ" sz="1200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Volný čas: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Hodně sportují, rádi chodí na party a diskotéky, méně sledují televizi, a o to více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navštěvují kino</a:t>
            </a:r>
          </a:p>
          <a:p>
            <a:endParaRPr lang="cs-CZ" sz="1200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Jak nakupují: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Neradi si něco odpírají, chtějí si pořídit vše hned a nečekat na později,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touží po odlišnosti, rádi zkoušejí nové značky, relativně s chutí se podívají na reklamu,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kupují značkové zboží </a:t>
            </a:r>
          </a:p>
          <a:p>
            <a:endParaRPr lang="cs-CZ" sz="1200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Oblíbené značky: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Douwe Egberts, Camel, Marlboro, McDonald</a:t>
            </a:r>
          </a:p>
        </p:txBody>
      </p:sp>
      <p:pic>
        <p:nvPicPr>
          <p:cNvPr id="198663" name="Picture 7" descr="image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1122363"/>
            <a:ext cx="1849438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4" name="Picture 8" descr="fro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2209800"/>
            <a:ext cx="1438275" cy="191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5" name="Picture 9" descr="PE-128-07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964113"/>
            <a:ext cx="2033588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6" name="Picture 10" descr="42-151428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386138"/>
            <a:ext cx="1270000" cy="173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D5E09-D916-4BBA-A628-B87F6C3CDF99}" type="slidenum">
              <a:rPr lang="cs-CZ"/>
              <a:pPr/>
              <a:t>29</a:t>
            </a:fld>
            <a:endParaRPr lang="cs-CZ"/>
          </a:p>
        </p:txBody>
      </p:sp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165100" y="944563"/>
            <a:ext cx="73183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pl-PL" sz="1200" b="1">
                <a:solidFill>
                  <a:srgbClr val="233253"/>
                </a:solidFill>
                <a:latin typeface="Tahoma" pitchFamily="34" charset="0"/>
              </a:rPr>
              <a:t>Střední a vyšší vrstvy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Lidé v povoláních vyžadujících VŠ 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Střední management, kvalifikované profese</a:t>
            </a:r>
          </a:p>
          <a:p>
            <a:pPr>
              <a:buFontTx/>
              <a:buChar char="•"/>
            </a:pPr>
            <a:r>
              <a:rPr lang="pl-PL" sz="1200" b="1">
                <a:solidFill>
                  <a:srgbClr val="233253"/>
                </a:solidFill>
                <a:latin typeface="Tahoma" pitchFamily="34" charset="0"/>
              </a:rPr>
              <a:t>48  je ve věku 50 let a více</a:t>
            </a:r>
          </a:p>
          <a:p>
            <a:pPr>
              <a:buFontTx/>
              <a:buChar char="•"/>
            </a:pPr>
            <a:r>
              <a:rPr lang="pl-PL" sz="1200" b="1">
                <a:solidFill>
                  <a:srgbClr val="233253"/>
                </a:solidFill>
                <a:latin typeface="Tahoma" pitchFamily="34" charset="0"/>
              </a:rPr>
              <a:t>Žijí v domácnostech, většinou s dětmi </a:t>
            </a:r>
          </a:p>
          <a:p>
            <a:endParaRPr lang="pl-PL" sz="1200" b="1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Charakteristika: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Vzhledem k věku, se již více bojí podstupovat velká rizika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Potřebují, aby jejich práce dávala smysl a přinášela uspokojení, mají zájem o svět, zajímají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se o novinky, ve svém životě cítí někdy rutinu, únavu, jejich život už jede ve svých kolejích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(zároveň si myslí, že jsou na tom oproti ostatním lépe), jsou to vyrovnaní lidé – svá rozhodnutí by nebrali zpět 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Hlídají si tělesnou váhu, relativně více slyší na bioprodukty, na zdravou výživu, vyznávají konzervativní,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typicky „středostavovské hodnoty“ (děti, rodina, práce, apod.), úspěch, podle nich, spočívá v tvrdé práci,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ovšem jistota zaměstnaní je víc, než výše výdělku, tvrdě pracují, jsou starostliví, </a:t>
            </a:r>
            <a:r>
              <a:rPr lang="pl-PL" sz="1200">
                <a:solidFill>
                  <a:srgbClr val="233253"/>
                </a:solidFill>
                <a:latin typeface="Tahoma" pitchFamily="34" charset="0"/>
              </a:rPr>
              <a:t>zodpovědní, pečliví, </a:t>
            </a:r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mají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rádi vše pod kontrolou</a:t>
            </a:r>
          </a:p>
          <a:p>
            <a:endParaRPr lang="cs-CZ" sz="1200" b="1">
              <a:solidFill>
                <a:srgbClr val="FF3300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Volný čas: </a:t>
            </a:r>
          </a:p>
          <a:p>
            <a:r>
              <a:rPr lang="pl-PL" sz="1200">
                <a:solidFill>
                  <a:srgbClr val="233253"/>
                </a:solidFill>
                <a:latin typeface="Tahoma" pitchFamily="34" charset="0"/>
              </a:rPr>
              <a:t>Více než ostatní čtou, věnují se chalupě, zahrádce a rodině, sledují televizi</a:t>
            </a:r>
          </a:p>
          <a:p>
            <a:endParaRPr lang="pl-PL" sz="1200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Jak nakupují: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Jsou nároční na služby a kupované výrobky, zajímají je ceny věcí, které kupují, často nakupují se seznamem</a:t>
            </a:r>
          </a:p>
          <a:p>
            <a:endParaRPr lang="cs-CZ" sz="1200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Oblíbené značky: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Miňonky, Astrid, Fa, Gillette, Nivea, Vlasta, ČT2, Tesco</a:t>
            </a:r>
          </a:p>
        </p:txBody>
      </p:sp>
      <p:pic>
        <p:nvPicPr>
          <p:cNvPr id="199683" name="Picture 3" descr="RB_FAMILY_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617663"/>
            <a:ext cx="1971675" cy="146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4" name="Picture 4" descr="image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4203700"/>
            <a:ext cx="1757362" cy="123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233253"/>
          </a:solidFill>
          <a:ln/>
        </p:spPr>
        <p:txBody>
          <a:bodyPr/>
          <a:lstStyle/>
          <a:p>
            <a:pPr algn="ctr"/>
            <a:r>
              <a:rPr lang="cs-CZ" sz="2800" b="1">
                <a:solidFill>
                  <a:schemeClr val="bg1"/>
                </a:solidFill>
              </a:rPr>
              <a:t>VĚRA &amp; MILAN</a:t>
            </a:r>
            <a:br>
              <a:rPr lang="cs-CZ" sz="2800" b="1">
                <a:solidFill>
                  <a:schemeClr val="bg1"/>
                </a:solidFill>
              </a:rPr>
            </a:br>
            <a:r>
              <a:rPr lang="cs-CZ" sz="1800" b="1"/>
              <a:t>STŘEDNÍ LÉTA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681038" y="76200"/>
            <a:ext cx="1458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27,0  populace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7566025" y="96838"/>
            <a:ext cx="1598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 1.920 tisíc obyvatel</a:t>
            </a:r>
          </a:p>
        </p:txBody>
      </p:sp>
      <p:graphicFrame>
        <p:nvGraphicFramePr>
          <p:cNvPr id="199688" name="Object 8"/>
          <p:cNvGraphicFramePr>
            <a:graphicFrameLocks/>
          </p:cNvGraphicFramePr>
          <p:nvPr>
            <p:ph idx="1"/>
          </p:nvPr>
        </p:nvGraphicFramePr>
        <p:xfrm>
          <a:off x="254000" y="15240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Graf aplikace Microsoft Graph" r:id="rId5" imgW="6141636" imgH="5981688" progId="MSGraph.Chart.8">
                  <p:embed followColorScheme="full"/>
                </p:oleObj>
              </mc:Choice>
              <mc:Fallback>
                <p:oleObj name="Graf aplikace Microsoft Graph" r:id="rId5" imgW="6141636" imgH="598168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5240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9" name="Picture 9" descr="AX0471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2786063"/>
            <a:ext cx="1206500" cy="151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typologie?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400" b="1" dirty="0">
                <a:latin typeface="+mj-lt"/>
              </a:rPr>
              <a:t>Na dnešních trzích jsou dva protikladné trendy: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cs-CZ" sz="2400" dirty="0">
                <a:latin typeface="+mj-lt"/>
              </a:rPr>
              <a:t>Trhy se stávají </a:t>
            </a:r>
            <a:r>
              <a:rPr lang="cs-CZ" sz="2400" b="1" dirty="0">
                <a:solidFill>
                  <a:schemeClr val="tx2"/>
                </a:solidFill>
                <a:latin typeface="+mj-lt"/>
              </a:rPr>
              <a:t>masovými a globálními</a:t>
            </a:r>
            <a:r>
              <a:rPr lang="cs-CZ" sz="2400" dirty="0">
                <a:latin typeface="+mj-lt"/>
              </a:rPr>
              <a:t> =&gt; unifikace služeb a zboží na globální úrovni (ztráta regionálních rozdílů)</a:t>
            </a:r>
          </a:p>
          <a:p>
            <a:pPr eaLnBrk="0" hangingPunct="0">
              <a:spcBef>
                <a:spcPct val="50000"/>
              </a:spcBef>
              <a:buFontTx/>
              <a:buAutoNum type="arabicParenR"/>
            </a:pPr>
            <a:r>
              <a:rPr lang="cs-CZ" sz="2400" dirty="0">
                <a:latin typeface="+mj-lt"/>
              </a:rPr>
              <a:t>Přetlak na trhu, převis nabídky nad poptávkou vede ke stále vetší potřebě cílit na </a:t>
            </a:r>
            <a:r>
              <a:rPr lang="cs-CZ" sz="2400" b="1" dirty="0">
                <a:solidFill>
                  <a:schemeClr val="tx2"/>
                </a:solidFill>
                <a:latin typeface="+mj-lt"/>
              </a:rPr>
              <a:t>menší a menší cílové skupiny</a:t>
            </a:r>
            <a:r>
              <a:rPr lang="cs-CZ" sz="2400" dirty="0">
                <a:latin typeface="+mj-lt"/>
              </a:rPr>
              <a:t> (např. homosexuálové</a:t>
            </a:r>
            <a:endParaRPr lang="cs-CZ" sz="2400" dirty="0">
              <a:latin typeface="+mj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8400" y="5667970"/>
            <a:ext cx="4640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400" b="1" dirty="0"/>
              <a:t>potřeba</a:t>
            </a:r>
            <a:r>
              <a:rPr lang="cs-CZ" sz="3600" b="1" dirty="0">
                <a:solidFill>
                  <a:schemeClr val="tx2"/>
                </a:solidFill>
              </a:rPr>
              <a:t> SEGMENTACE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355976" y="4365104"/>
            <a:ext cx="520824" cy="10081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4528-592C-4450-AE35-46DBCA7896F2}" type="slidenum">
              <a:rPr lang="cs-CZ"/>
              <a:pPr/>
              <a:t>30</a:t>
            </a:fld>
            <a:endParaRPr lang="cs-CZ"/>
          </a:p>
        </p:txBody>
      </p:sp>
      <p:pic>
        <p:nvPicPr>
          <p:cNvPr id="200706" name="Picture 2" descr="PE-238-0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151063"/>
            <a:ext cx="1390650" cy="209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233253"/>
          </a:solidFill>
          <a:ln/>
        </p:spPr>
        <p:txBody>
          <a:bodyPr/>
          <a:lstStyle/>
          <a:p>
            <a:pPr algn="ctr"/>
            <a:r>
              <a:rPr lang="cs-CZ" sz="2800" b="1">
                <a:solidFill>
                  <a:schemeClr val="bg1"/>
                </a:solidFill>
              </a:rPr>
              <a:t>ANETA &amp; KEVIN</a:t>
            </a:r>
            <a:br>
              <a:rPr lang="cs-CZ" sz="2800" b="1">
                <a:solidFill>
                  <a:schemeClr val="bg1"/>
                </a:solidFill>
              </a:rPr>
            </a:br>
            <a:r>
              <a:rPr lang="cs-CZ" sz="1800" b="1"/>
              <a:t>MLADÍ A NEKLIDNÍ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871538" y="76200"/>
            <a:ext cx="1077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18,4  populace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7616825" y="93663"/>
            <a:ext cx="1484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 1.310 tisíc obyvatel</a:t>
            </a:r>
          </a:p>
        </p:txBody>
      </p:sp>
      <p:pic>
        <p:nvPicPr>
          <p:cNvPr id="200710" name="Picture 6" descr="image0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409700"/>
            <a:ext cx="1838325" cy="123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0711" name="Object 7"/>
          <p:cNvGraphicFramePr>
            <a:graphicFrameLocks/>
          </p:cNvGraphicFramePr>
          <p:nvPr>
            <p:ph idx="1"/>
          </p:nvPr>
        </p:nvGraphicFramePr>
        <p:xfrm>
          <a:off x="203200" y="13970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Graf aplikace Microsoft Graph" r:id="rId5" imgW="10576661" imgH="6004584" progId="MSGraph.Chart.8">
                  <p:embed followColorScheme="full"/>
                </p:oleObj>
              </mc:Choice>
              <mc:Fallback>
                <p:oleObj name="Graf aplikace Microsoft Graph" r:id="rId5" imgW="10576661" imgH="6004584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39700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168275" y="936625"/>
            <a:ext cx="69215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pl-PL" sz="1200" b="1">
                <a:solidFill>
                  <a:srgbClr val="233253"/>
                </a:solidFill>
                <a:latin typeface="Tahoma" pitchFamily="34" charset="0"/>
              </a:rPr>
              <a:t>Střední a vyšší vrstvy 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Lidé v povoláních vyžadujících SŠ a VŠ 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Střední management, kvalifikované profese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Nejvyšší zastoupení studentů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48  ve věkové skupině 16 až 24 let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45  singles</a:t>
            </a:r>
          </a:p>
          <a:p>
            <a:endParaRPr lang="cs-CZ" sz="1200" b="1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Charakteristika: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Ničeho se nebojí, neradi prohrávají, ví, čeho chtějí v životě dosáhnout, touží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být atraktivní, všechno si chtějí vyzkoušet, optimisté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Potřebují, aby jejich práce dávala smysl a přinášela uspokojení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Zajímají se o svět, hlídají si svoji váhu, mají rádi zdravou výživu, kladou důraz na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tělesnou aktivitu, důležitý je okamžitý prospěch a uspokojení, nikoliv jistota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Rutinní znalost práce s počítačem</a:t>
            </a:r>
          </a:p>
          <a:p>
            <a:endParaRPr lang="cs-CZ" sz="1200" b="1">
              <a:solidFill>
                <a:srgbClr val="FF3300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Volný čas:</a:t>
            </a:r>
            <a:r>
              <a:rPr lang="cs-CZ" sz="1200" b="1">
                <a:solidFill>
                  <a:srgbClr val="FF3300"/>
                </a:solidFill>
                <a:latin typeface="Tahoma" pitchFamily="34" charset="0"/>
              </a:rPr>
              <a:t>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Rádi sportují, chodí do kina, často chodí do restaurací, aktivně se stýkají s přáteli, účastní se párty a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diskoték</a:t>
            </a:r>
          </a:p>
          <a:p>
            <a:endParaRPr lang="cs-CZ" sz="1200" b="1">
              <a:solidFill>
                <a:srgbClr val="FF3300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Jak nakupují: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Značky výrobků je vyjadřují - nakupují je  s tímto ohledem, rádi zkoušejí nové značky,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s oblibou nakupují v hypermarketech, chtějí se od ostatních odlišovat a jsou rádi před ostatními</a:t>
            </a:r>
          </a:p>
          <a:p>
            <a:endParaRPr lang="cs-CZ" sz="1200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Oblíbené značky: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Nescafé, Crocodile, KFC, Tesco</a:t>
            </a:r>
          </a:p>
        </p:txBody>
      </p:sp>
      <p:pic>
        <p:nvPicPr>
          <p:cNvPr id="200713" name="Picture 9" descr="IS513-0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241925"/>
            <a:ext cx="1555750" cy="103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4" name="Picture 10" descr="IS513-0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300413"/>
            <a:ext cx="1344613" cy="202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2C79-36A7-4171-8543-BCED1DED7895}" type="slidenum">
              <a:rPr lang="cs-CZ"/>
              <a:pPr/>
              <a:t>31</a:t>
            </a:fld>
            <a:endParaRPr lang="cs-CZ"/>
          </a:p>
        </p:txBody>
      </p:sp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-82550" y="120650"/>
            <a:ext cx="3744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cs-CZ" sz="2000">
                <a:solidFill>
                  <a:schemeClr val="bg1"/>
                </a:solidFill>
                <a:latin typeface="Arial Narrow" pitchFamily="34" charset="0"/>
              </a:rPr>
              <a:t>20,3  populace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233253"/>
          </a:solidFill>
          <a:ln/>
        </p:spPr>
        <p:txBody>
          <a:bodyPr/>
          <a:lstStyle/>
          <a:p>
            <a:pPr algn="ctr"/>
            <a:r>
              <a:rPr lang="cs-CZ" sz="2800" b="1">
                <a:solidFill>
                  <a:schemeClr val="bg1"/>
                </a:solidFill>
              </a:rPr>
              <a:t>RICHARD &amp; LUCIE</a:t>
            </a:r>
            <a:br>
              <a:rPr lang="cs-CZ" sz="2800" b="1">
                <a:solidFill>
                  <a:schemeClr val="bg1"/>
                </a:solidFill>
              </a:rPr>
            </a:br>
            <a:r>
              <a:rPr lang="cs-CZ" sz="1800" b="1"/>
              <a:t>SEBEVĚDOMÍ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693738" y="76200"/>
            <a:ext cx="1408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5,3  populace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7629525" y="93663"/>
            <a:ext cx="1514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 376 tisíc obyvatel</a:t>
            </a:r>
          </a:p>
        </p:txBody>
      </p:sp>
      <p:graphicFrame>
        <p:nvGraphicFramePr>
          <p:cNvPr id="201734" name="Object 6"/>
          <p:cNvGraphicFramePr>
            <a:graphicFrameLocks noChangeAspect="1"/>
          </p:cNvGraphicFramePr>
          <p:nvPr>
            <p:ph idx="1"/>
          </p:nvPr>
        </p:nvGraphicFramePr>
        <p:xfrm>
          <a:off x="196850" y="139700"/>
          <a:ext cx="647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Graf aplikace Microsoft Graph" r:id="rId3" imgW="10576661" imgH="6004584" progId="MSGraph.Chart.8">
                  <p:embed followColorScheme="full"/>
                </p:oleObj>
              </mc:Choice>
              <mc:Fallback>
                <p:oleObj name="Graf aplikace Microsoft Graph" r:id="rId3" imgW="10576661" imgH="6004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39700"/>
                        <a:ext cx="647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177800" y="1028700"/>
            <a:ext cx="60579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Nižší střední vrstvy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Lidé v povoláních vyžadujících SŠ a VŠ 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Střední management, kvalifikované profese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Lidé se střední nebo vysokou školou</a:t>
            </a:r>
          </a:p>
          <a:p>
            <a:pPr>
              <a:buFontTx/>
              <a:buChar char="•"/>
            </a:pPr>
            <a:r>
              <a:rPr lang="cs-CZ" sz="1200" b="1">
                <a:solidFill>
                  <a:srgbClr val="233253"/>
                </a:solidFill>
                <a:latin typeface="Tahoma" pitchFamily="34" charset="0"/>
              </a:rPr>
              <a:t>52  ve věkové skupině 25 až 39 let</a:t>
            </a:r>
          </a:p>
          <a:p>
            <a:endParaRPr lang="cs-CZ" sz="1200" b="1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Charakteristika: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Věří si, jsou sebejistí, všechno si chtějí vyzkoušet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Potřebují, aby jejich práce dávala smysl a přinášela uspokojení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Mají rádi zdravou výživu, kladou důraz na tělesnou aktivitu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Snaží se jít s dobou i v postojích (i díky svému vzdělání)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Dávají přednost krátkodobému vyššímu výdělku, než jistotě zaměstnání,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tvrdě pracují, </a:t>
            </a:r>
            <a:r>
              <a:rPr lang="pl-PL" sz="1200">
                <a:solidFill>
                  <a:srgbClr val="233253"/>
                </a:solidFill>
                <a:latin typeface="Tahoma" pitchFamily="34" charset="0"/>
              </a:rPr>
              <a:t>v práci zůstanou i déle, umí pracovat s počítačem, mají o něco více volného</a:t>
            </a:r>
          </a:p>
          <a:p>
            <a:r>
              <a:rPr lang="pl-PL" sz="1200">
                <a:solidFill>
                  <a:srgbClr val="233253"/>
                </a:solidFill>
                <a:latin typeface="Tahoma" pitchFamily="34" charset="0"/>
              </a:rPr>
              <a:t>času na sebe, zajímají se o politiku, převážně pravicově orientovaní voliči</a:t>
            </a:r>
            <a:endParaRPr lang="cs-CZ" sz="1200">
              <a:solidFill>
                <a:srgbClr val="233253"/>
              </a:solidFill>
              <a:latin typeface="Tahoma" pitchFamily="34" charset="0"/>
            </a:endParaRPr>
          </a:p>
          <a:p>
            <a:endParaRPr lang="cs-CZ" sz="1200" b="1">
              <a:solidFill>
                <a:srgbClr val="FF3300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Volný čas: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Chodí do kina, nejméně ze všech sledují TV, používají počítač a surfují po internetu</a:t>
            </a:r>
          </a:p>
          <a:p>
            <a:endParaRPr lang="cs-CZ" sz="1200" b="1">
              <a:solidFill>
                <a:srgbClr val="FF3300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Jak nakupují: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Rádi si dopřejí, ale zároveň jsou méně nároční na kvalitu výrobků, málo se řídí značkami </a:t>
            </a:r>
          </a:p>
          <a:p>
            <a:endParaRPr lang="cs-CZ" sz="1200" b="1">
              <a:solidFill>
                <a:srgbClr val="FF3300"/>
              </a:solidFill>
              <a:latin typeface="Tahoma" pitchFamily="34" charset="0"/>
            </a:endParaRPr>
          </a:p>
          <a:p>
            <a:r>
              <a:rPr lang="cs-CZ" sz="1200" b="1">
                <a:solidFill>
                  <a:srgbClr val="FF0000"/>
                </a:solidFill>
                <a:latin typeface="Tahoma" pitchFamily="34" charset="0"/>
              </a:rPr>
              <a:t>Oblíbené značky: </a:t>
            </a:r>
          </a:p>
          <a:p>
            <a:r>
              <a:rPr lang="cs-CZ" sz="1200">
                <a:solidFill>
                  <a:srgbClr val="233253"/>
                </a:solidFill>
                <a:latin typeface="Tahoma" pitchFamily="34" charset="0"/>
              </a:rPr>
              <a:t>Fa, DNES, National Geographic, ČT2, Tesco</a:t>
            </a:r>
          </a:p>
        </p:txBody>
      </p:sp>
      <p:pic>
        <p:nvPicPr>
          <p:cNvPr id="201736" name="Picture 8" descr="PE-180-0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197100"/>
            <a:ext cx="1231900" cy="171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7" name="Picture 9" descr="FO-110-0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509963"/>
            <a:ext cx="1689100" cy="1112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8" name="Picture 10" descr="blanka_vetrovco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117600"/>
            <a:ext cx="1181100" cy="157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9" name="Picture 11" descr="image0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414838"/>
            <a:ext cx="1354138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99E8-3514-471B-A8D2-FE5D28706A41}" type="slidenum">
              <a:rPr lang="cs-CZ"/>
              <a:pPr/>
              <a:t>32</a:t>
            </a:fld>
            <a:endParaRPr lang="cs-CZ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233253"/>
          </a:solidFill>
          <a:ln/>
        </p:spPr>
        <p:txBody>
          <a:bodyPr/>
          <a:lstStyle/>
          <a:p>
            <a:pPr algn="ctr"/>
            <a:r>
              <a:rPr lang="cs-CZ" sz="2800" b="1">
                <a:solidFill>
                  <a:schemeClr val="bg1"/>
                </a:solidFill>
              </a:rPr>
              <a:t>MARCELA &amp; JIŘÍ</a:t>
            </a:r>
            <a:br>
              <a:rPr lang="cs-CZ" sz="2800" b="1">
                <a:solidFill>
                  <a:schemeClr val="bg1"/>
                </a:solidFill>
              </a:rPr>
            </a:br>
            <a:r>
              <a:rPr lang="cs-CZ" sz="1800" b="1"/>
              <a:t>MLADÍ DUCHEM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541338" y="73025"/>
            <a:ext cx="1725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12,9 </a:t>
            </a:r>
            <a:br>
              <a:rPr lang="cs-CZ" sz="2000">
                <a:solidFill>
                  <a:srgbClr val="EAEAEA"/>
                </a:solidFill>
                <a:latin typeface="Arial Narrow" pitchFamily="34" charset="0"/>
              </a:rPr>
            </a:b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 populace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7731125" y="93663"/>
            <a:ext cx="1408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EAEAEA"/>
                </a:solidFill>
                <a:latin typeface="Arial Narrow" pitchFamily="34" charset="0"/>
              </a:rPr>
              <a:t> 916 tisíc obyvatel</a:t>
            </a:r>
          </a:p>
        </p:txBody>
      </p:sp>
      <p:graphicFrame>
        <p:nvGraphicFramePr>
          <p:cNvPr id="202757" name="Object 5"/>
          <p:cNvGraphicFramePr>
            <a:graphicFrameLocks/>
          </p:cNvGraphicFramePr>
          <p:nvPr>
            <p:ph idx="1"/>
            <p:extLst>
              <p:ext uri="{D42A27DB-BD31-4B8C-83A1-F6EECF244321}">
                <p14:modId xmlns:p14="http://schemas.microsoft.com/office/powerpoint/2010/main" val="3258923047"/>
              </p:ext>
            </p:extLst>
          </p:nvPr>
        </p:nvGraphicFramePr>
        <p:xfrm>
          <a:off x="203200" y="139700"/>
          <a:ext cx="84040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Graf aplikace Microsoft Graph" r:id="rId3" imgW="10576661" imgH="6004584" progId="MSGraph.Chart.8">
                  <p:embed followColorScheme="full"/>
                </p:oleObj>
              </mc:Choice>
              <mc:Fallback>
                <p:oleObj name="Graf aplikace Microsoft Graph" r:id="rId3" imgW="10576661" imgH="6004584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39700"/>
                        <a:ext cx="84040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193675" y="979488"/>
            <a:ext cx="6188075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pl-PL" sz="1200" b="1" dirty="0">
                <a:solidFill>
                  <a:srgbClr val="233253"/>
                </a:solidFill>
                <a:latin typeface="Tahoma" pitchFamily="34" charset="0"/>
              </a:rPr>
              <a:t>Střední vrstvy a současně největší podíl vyšších vrstev</a:t>
            </a:r>
            <a:r>
              <a:rPr lang="cs-CZ" sz="1200" b="1" dirty="0">
                <a:solidFill>
                  <a:srgbClr val="233253"/>
                </a:solidFill>
                <a:latin typeface="Tahoma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cs-CZ" sz="1200" b="1" dirty="0">
                <a:solidFill>
                  <a:srgbClr val="233253"/>
                </a:solidFill>
                <a:latin typeface="Tahoma" pitchFamily="34" charset="0"/>
              </a:rPr>
              <a:t>Lidé v povoláních vyžadujících VŠ </a:t>
            </a:r>
          </a:p>
          <a:p>
            <a:pPr>
              <a:buFontTx/>
              <a:buChar char="•"/>
            </a:pPr>
            <a:r>
              <a:rPr lang="cs-CZ" sz="1200" b="1" dirty="0">
                <a:solidFill>
                  <a:srgbClr val="233253"/>
                </a:solidFill>
                <a:latin typeface="Tahoma" pitchFamily="34" charset="0"/>
              </a:rPr>
              <a:t>Střední a vyšší management, kvalifikované profese</a:t>
            </a:r>
          </a:p>
          <a:p>
            <a:pPr>
              <a:buFontTx/>
              <a:buChar char="•"/>
            </a:pPr>
            <a:r>
              <a:rPr lang="cs-CZ" sz="1200" b="1" dirty="0">
                <a:solidFill>
                  <a:srgbClr val="233253"/>
                </a:solidFill>
                <a:latin typeface="Tahoma" pitchFamily="34" charset="0"/>
              </a:rPr>
              <a:t>73  ve věkové skupině 35 až 49 let</a:t>
            </a:r>
          </a:p>
          <a:p>
            <a:endParaRPr lang="cs-CZ" sz="1200" b="1" dirty="0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Tahoma" pitchFamily="34" charset="0"/>
              </a:rPr>
              <a:t>Charakteristika</a:t>
            </a:r>
            <a:r>
              <a:rPr lang="cs-CZ" sz="1200" b="1" dirty="0">
                <a:solidFill>
                  <a:srgbClr val="FF3300"/>
                </a:solidFill>
                <a:latin typeface="Tahoma" pitchFamily="34" charset="0"/>
              </a:rPr>
              <a:t>:</a:t>
            </a:r>
          </a:p>
          <a:p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Sebevědomí a sebejistí lidé nemající obav z budoucnosti, je pro ně jednoduché jít vlastní </a:t>
            </a:r>
          </a:p>
          <a:p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cestou, všechno si chtějí vyzkoušet, jsou optimisty a předpokládají, že budou úspěšní </a:t>
            </a:r>
          </a:p>
          <a:p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Potřebují, aby jejich práce dávala smysl a přinášela uspokojení, zajímají se o svět okolo</a:t>
            </a:r>
          </a:p>
          <a:p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sebe, o politiku cítí se mladšími, než kolik jim ve skutečnosti je… </a:t>
            </a:r>
          </a:p>
          <a:p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Neumí si představit život bez auta,, sledují si svoji váhu, slyší na bioprodukty, mají rádi </a:t>
            </a:r>
          </a:p>
          <a:p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zdravou výživu, dávají přednost krátkodobému vyššímu výdělku, než jistotě zaměstnání,</a:t>
            </a:r>
          </a:p>
          <a:p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tvrdě pracují, rutinně zachází s </a:t>
            </a:r>
            <a:r>
              <a:rPr lang="cs-CZ" sz="1200" dirty="0" err="1">
                <a:solidFill>
                  <a:srgbClr val="233253"/>
                </a:solidFill>
                <a:latin typeface="Tahoma" pitchFamily="34" charset="0"/>
              </a:rPr>
              <a:t>počítačem,rádi</a:t>
            </a:r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 přijímají odpovědnost</a:t>
            </a:r>
          </a:p>
          <a:p>
            <a:endParaRPr lang="cs-CZ" sz="1200" dirty="0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Tahoma" pitchFamily="34" charset="0"/>
              </a:rPr>
              <a:t>Volný čas: </a:t>
            </a:r>
          </a:p>
          <a:p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Rádi cestují, sportují, chodí do kina a divadla </a:t>
            </a:r>
          </a:p>
          <a:p>
            <a:endParaRPr lang="cs-CZ" sz="1200" dirty="0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Tahoma" pitchFamily="34" charset="0"/>
              </a:rPr>
              <a:t>Jak nakupují: </a:t>
            </a:r>
          </a:p>
          <a:p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Jsou nároční na služby a kupované výrobky, chtějí se od ostatních odlišovat, nakupování,</a:t>
            </a:r>
          </a:p>
          <a:p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není ale pro ně středem života</a:t>
            </a:r>
          </a:p>
          <a:p>
            <a:endParaRPr lang="cs-CZ" sz="1200" dirty="0">
              <a:solidFill>
                <a:srgbClr val="233253"/>
              </a:solidFill>
              <a:latin typeface="Tahoma" pitchFamily="34" charset="0"/>
            </a:endParaRPr>
          </a:p>
          <a:p>
            <a:r>
              <a:rPr lang="cs-CZ" sz="1200" b="1" dirty="0">
                <a:solidFill>
                  <a:srgbClr val="FF0000"/>
                </a:solidFill>
                <a:latin typeface="Tahoma" pitchFamily="34" charset="0"/>
              </a:rPr>
              <a:t>Oblíbené značky: </a:t>
            </a:r>
          </a:p>
          <a:p>
            <a:r>
              <a:rPr lang="cs-CZ" sz="1200" dirty="0" err="1">
                <a:solidFill>
                  <a:srgbClr val="233253"/>
                </a:solidFill>
                <a:latin typeface="Tahoma" pitchFamily="34" charset="0"/>
              </a:rPr>
              <a:t>Vitalinea</a:t>
            </a:r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, </a:t>
            </a:r>
            <a:r>
              <a:rPr lang="cs-CZ" sz="1200" dirty="0" err="1">
                <a:solidFill>
                  <a:srgbClr val="233253"/>
                </a:solidFill>
                <a:latin typeface="Tahoma" pitchFamily="34" charset="0"/>
              </a:rPr>
              <a:t>Gillette</a:t>
            </a:r>
            <a:r>
              <a:rPr lang="cs-CZ" sz="1200" dirty="0">
                <a:solidFill>
                  <a:srgbClr val="233253"/>
                </a:solidFill>
                <a:latin typeface="Tahoma" pitchFamily="34" charset="0"/>
              </a:rPr>
              <a:t>, Hospodářské noviny</a:t>
            </a:r>
            <a:endParaRPr lang="cs-CZ" sz="1200" b="1" dirty="0">
              <a:solidFill>
                <a:srgbClr val="233253"/>
              </a:solidFill>
              <a:latin typeface="Tahoma" pitchFamily="34" charset="0"/>
            </a:endParaRPr>
          </a:p>
        </p:txBody>
      </p:sp>
      <p:pic>
        <p:nvPicPr>
          <p:cNvPr id="202759" name="Picture 7" descr="AX0431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7" r="10986"/>
          <a:stretch>
            <a:fillRect/>
          </a:stretch>
        </p:blipFill>
        <p:spPr bwMode="auto">
          <a:xfrm>
            <a:off x="6089650" y="2603500"/>
            <a:ext cx="1458913" cy="1979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60" name="Picture 8" descr="AX0733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2"/>
          <a:stretch>
            <a:fillRect/>
          </a:stretch>
        </p:blipFill>
        <p:spPr bwMode="auto">
          <a:xfrm>
            <a:off x="6896100" y="1130300"/>
            <a:ext cx="1619250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61" name="Picture 9" descr="42-15247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324350"/>
            <a:ext cx="17526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Ukázky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544513" y="2971800"/>
            <a:ext cx="6386512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5400">
                <a:solidFill>
                  <a:schemeClr val="tx2"/>
                </a:solidFill>
                <a:latin typeface="StoneSanItcTEEMed" pitchFamily="2" charset="0"/>
              </a:rPr>
              <a:t>GfK a Český telecom</a:t>
            </a:r>
            <a:br>
              <a:rPr lang="cs-CZ" sz="5400">
                <a:solidFill>
                  <a:schemeClr val="tx2"/>
                </a:solidFill>
                <a:latin typeface="StoneSanItcTEEMed" pitchFamily="2" charset="0"/>
              </a:rPr>
            </a:br>
            <a:r>
              <a:rPr lang="cs-CZ" sz="2800">
                <a:solidFill>
                  <a:schemeClr val="tx2"/>
                </a:solidFill>
                <a:latin typeface="StoneSanItcTEEMed" pitchFamily="2" charset="0"/>
              </a:rPr>
              <a:t>2 externí prezentace</a:t>
            </a:r>
            <a:endParaRPr lang="cs-CZ" sz="5400">
              <a:solidFill>
                <a:schemeClr val="tx2"/>
              </a:solidFill>
              <a:latin typeface="StoneSanItcTEEMed" pitchFamily="2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012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behavioralní segmentace  </a:t>
            </a: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79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Hlasaři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cs-CZ"/>
              <a:t>Původní charakteristika: </a:t>
            </a:r>
          </a:p>
          <a:p>
            <a:pPr>
              <a:buClr>
                <a:schemeClr val="tx1"/>
              </a:buClr>
            </a:pPr>
            <a:r>
              <a:rPr lang="cs-CZ"/>
              <a:t>Využívají pouze hlasové služby</a:t>
            </a:r>
          </a:p>
          <a:p>
            <a:r>
              <a:rPr lang="cs-CZ"/>
              <a:t>Konzervativní</a:t>
            </a:r>
          </a:p>
          <a:p>
            <a:pPr>
              <a:buFontTx/>
              <a:buNone/>
            </a:pPr>
            <a:endParaRPr lang="cs-CZ" b="1"/>
          </a:p>
          <a:p>
            <a:pPr>
              <a:buFontTx/>
              <a:buNone/>
            </a:pPr>
            <a:r>
              <a:rPr lang="cs-CZ" b="1"/>
              <a:t>Změny: </a:t>
            </a:r>
          </a:p>
          <a:p>
            <a:r>
              <a:rPr lang="cs-CZ"/>
              <a:t>Stabilní charakteristika </a:t>
            </a:r>
          </a:p>
          <a:p>
            <a:r>
              <a:rPr lang="cs-CZ"/>
              <a:t>Zmenšující se segment </a:t>
            </a:r>
          </a:p>
        </p:txBody>
      </p:sp>
      <p:pic>
        <p:nvPicPr>
          <p:cNvPr id="187396" name="Picture 4" descr="PE00222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2174875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9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Přijímači 	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cs-CZ"/>
              <a:t>Původní charakteristika: </a:t>
            </a:r>
          </a:p>
          <a:p>
            <a:pPr>
              <a:buClr>
                <a:schemeClr val="tx1"/>
              </a:buClr>
            </a:pPr>
            <a:r>
              <a:rPr lang="cs-CZ"/>
              <a:t>Využívají hlas a SMS</a:t>
            </a:r>
          </a:p>
          <a:p>
            <a:pPr>
              <a:buClr>
                <a:schemeClr val="tx1"/>
              </a:buClr>
            </a:pPr>
            <a:r>
              <a:rPr lang="cs-CZ"/>
              <a:t>Příjem častější než volání</a:t>
            </a:r>
          </a:p>
          <a:p>
            <a:pPr>
              <a:buClr>
                <a:schemeClr val="tx1"/>
              </a:buClr>
            </a:pPr>
            <a:r>
              <a:rPr lang="cs-CZ"/>
              <a:t>Cenově citliví s nejnižším spendem </a:t>
            </a:r>
          </a:p>
          <a:p>
            <a:pPr>
              <a:buClr>
                <a:schemeClr val="tx1"/>
              </a:buClr>
            </a:pPr>
            <a:endParaRPr lang="cs-CZ"/>
          </a:p>
          <a:p>
            <a:pPr>
              <a:buFontTx/>
              <a:buNone/>
            </a:pPr>
            <a:r>
              <a:rPr lang="cs-CZ" b="1"/>
              <a:t>Změny: </a:t>
            </a:r>
          </a:p>
          <a:p>
            <a:r>
              <a:rPr lang="cs-CZ"/>
              <a:t>Stabilní charakteristika </a:t>
            </a:r>
          </a:p>
          <a:p>
            <a:pPr>
              <a:buFontTx/>
              <a:buNone/>
            </a:pPr>
            <a:endParaRPr lang="cs-CZ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365625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6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Opětovači 	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cs-CZ"/>
              <a:t>Původní charakteristika: </a:t>
            </a:r>
          </a:p>
          <a:p>
            <a:pPr>
              <a:buClr>
                <a:schemeClr val="tx1"/>
              </a:buClr>
            </a:pPr>
            <a:r>
              <a:rPr lang="cs-CZ"/>
              <a:t>Využívají hlas a SMS</a:t>
            </a:r>
          </a:p>
          <a:p>
            <a:pPr>
              <a:buClr>
                <a:schemeClr val="tx1"/>
              </a:buClr>
            </a:pPr>
            <a:r>
              <a:rPr lang="cs-CZ"/>
              <a:t>Rovnováha ochozích a příchozích hovorů</a:t>
            </a:r>
          </a:p>
          <a:p>
            <a:pPr>
              <a:buClr>
                <a:schemeClr val="tx1"/>
              </a:buClr>
            </a:pPr>
            <a:r>
              <a:rPr lang="cs-CZ"/>
              <a:t>Stále ještě lze chápat jako „typického, běžného uživatele“ </a:t>
            </a:r>
          </a:p>
          <a:p>
            <a:pPr>
              <a:buClr>
                <a:schemeClr val="tx1"/>
              </a:buClr>
            </a:pPr>
            <a:endParaRPr lang="cs-CZ"/>
          </a:p>
          <a:p>
            <a:pPr>
              <a:buFontTx/>
              <a:buNone/>
            </a:pPr>
            <a:r>
              <a:rPr lang="cs-CZ" b="1"/>
              <a:t>Změny: </a:t>
            </a:r>
          </a:p>
          <a:p>
            <a:r>
              <a:rPr lang="cs-CZ"/>
              <a:t>Stabilní charakteristika </a:t>
            </a:r>
          </a:p>
          <a:p>
            <a:pPr>
              <a:buFontTx/>
              <a:buNone/>
            </a:pPr>
            <a:endParaRPr lang="cs-CZ"/>
          </a:p>
        </p:txBody>
      </p:sp>
      <p:pic>
        <p:nvPicPr>
          <p:cNvPr id="190468" name="Picture 4" descr="j028546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790700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2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black">
          <a:xfrm>
            <a:off x="827088" y="1628775"/>
            <a:ext cx="7773987" cy="4425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sz="2800">
                <a:solidFill>
                  <a:srgbClr val="292929"/>
                </a:solidFill>
              </a:rPr>
              <a:t>Původní charakteristika: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sz="2800">
                <a:solidFill>
                  <a:srgbClr val="292929"/>
                </a:solidFill>
              </a:rPr>
              <a:t>Využívají hlas a SMS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sz="2800">
                <a:solidFill>
                  <a:srgbClr val="292929"/>
                </a:solidFill>
              </a:rPr>
              <a:t>Převaha ochozích hovorů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cs-CZ" sz="2800" i="1"/>
              <a:t>strategické postavení v komunitě, vliv na okolí</a:t>
            </a:r>
          </a:p>
          <a:p>
            <a:pPr marL="342900" indent="-342900">
              <a:spcBef>
                <a:spcPct val="20000"/>
              </a:spcBef>
            </a:pPr>
            <a:endParaRPr lang="cs-CZ" sz="2800" b="1">
              <a:solidFill>
                <a:srgbClr val="292929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800" b="1">
                <a:solidFill>
                  <a:srgbClr val="292929"/>
                </a:solidFill>
              </a:rPr>
              <a:t>Změny: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>
                <a:solidFill>
                  <a:srgbClr val="292929"/>
                </a:solidFill>
              </a:rPr>
              <a:t>Stabilní charakteristika 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Volači 	</a:t>
            </a:r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3789363"/>
            <a:ext cx="1820862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4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Hračičkové 	</a:t>
            </a:r>
          </a:p>
        </p:txBody>
      </p:sp>
      <p:pic>
        <p:nvPicPr>
          <p:cNvPr id="193539" name="Picture 3" descr="j025026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3157538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0" name="Rectangle 4"/>
          <p:cNvSpPr>
            <a:spLocks noChangeArrowheads="1"/>
          </p:cNvSpPr>
          <p:nvPr/>
        </p:nvSpPr>
        <p:spPr bwMode="black">
          <a:xfrm>
            <a:off x="827088" y="1379538"/>
            <a:ext cx="7489825" cy="44259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sz="2400">
                <a:solidFill>
                  <a:srgbClr val="292929"/>
                </a:solidFill>
              </a:rPr>
              <a:t>Původní charakteristika: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sz="2400">
                <a:solidFill>
                  <a:srgbClr val="292929"/>
                </a:solidFill>
              </a:rPr>
              <a:t>Používají i pokročilé služby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sz="2400">
                <a:solidFill>
                  <a:srgbClr val="292929"/>
                </a:solidFill>
              </a:rPr>
              <a:t>Za posledních 6 měsíců používali: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cs-CZ" sz="2400" i="1"/>
              <a:t> Data, wap, loga, melodie, Eurotel Asistent…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sz="2400">
                <a:solidFill>
                  <a:srgbClr val="292929"/>
                </a:solidFill>
              </a:rPr>
              <a:t>Používají i hlas + SMS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cs-CZ" sz="2400" i="1"/>
              <a:t>Nejedená se o osoby </a:t>
            </a:r>
            <a:br>
              <a:rPr lang="cs-CZ" sz="2400" i="1"/>
            </a:br>
            <a:r>
              <a:rPr lang="cs-CZ" sz="2400" i="1"/>
              <a:t>používající pouze data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sz="2400" b="1">
                <a:solidFill>
                  <a:srgbClr val="292929"/>
                </a:solidFill>
              </a:rPr>
              <a:t>Změny: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cs-CZ" sz="2400" i="1"/>
              <a:t>Rapidní nárůst skupiny </a:t>
            </a:r>
            <a:br>
              <a:rPr lang="cs-CZ" sz="2400" i="1"/>
            </a:br>
            <a:r>
              <a:rPr lang="cs-CZ" sz="2400" i="1"/>
              <a:t>- </a:t>
            </a:r>
            <a:r>
              <a:rPr lang="en-US" sz="2400" i="1"/>
              <a:t>&gt; </a:t>
            </a:r>
            <a:r>
              <a:rPr lang="cs-CZ" sz="2400" i="1"/>
              <a:t>Zpřísnění kriterií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7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Segmentace populace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Marketéři (typicky firmy FMCG nebo služeb) si uvědomili, že své unifikované a masově vyráběné výrobky prodávají RŮZNÝM zákazníkům: </a:t>
            </a:r>
          </a:p>
        </p:txBody>
      </p:sp>
      <p:pic>
        <p:nvPicPr>
          <p:cNvPr id="6" name="Picture 4" descr="pepsi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9106"/>
            <a:ext cx="2667000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ALAMY-A9BG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315419"/>
            <a:ext cx="973138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79131"/>
            <a:ext cx="23018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ALAMY-AMRG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930031"/>
            <a:ext cx="1804988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LAMY-AR4K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661494"/>
            <a:ext cx="1087437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ALAMY-A4PPB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t="16675" r="12433" b="16675"/>
          <a:stretch>
            <a:fillRect/>
          </a:stretch>
        </p:blipFill>
        <p:spPr bwMode="auto">
          <a:xfrm>
            <a:off x="6843713" y="2132856"/>
            <a:ext cx="12890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ALAMY-A5BCX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774331"/>
            <a:ext cx="133826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ALAMY-A9BY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472581"/>
            <a:ext cx="1030287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AALU0010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3402856"/>
            <a:ext cx="21129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3"/>
          <p:cNvSpPr>
            <a:spLocks noChangeArrowheads="1"/>
          </p:cNvSpPr>
          <p:nvPr/>
        </p:nvSpPr>
        <p:spPr bwMode="auto">
          <a:xfrm rot="21000000">
            <a:off x="3581400" y="3123456"/>
            <a:ext cx="1219200" cy="6858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85838" y="5193835"/>
            <a:ext cx="3443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000" dirty="0"/>
              <a:t>A že zákazníci kupují stejné věci z </a:t>
            </a:r>
            <a:r>
              <a:rPr lang="cs-CZ" sz="2000" b="1" dirty="0">
                <a:solidFill>
                  <a:schemeClr val="tx2"/>
                </a:solidFill>
              </a:rPr>
              <a:t>různých důvodů</a:t>
            </a:r>
            <a:r>
              <a:rPr lang="cs-CZ" sz="2000" dirty="0"/>
              <a:t>….</a:t>
            </a:r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188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4302125"/>
            <a:ext cx="8229600" cy="1143000"/>
          </a:xfrm>
        </p:spPr>
        <p:txBody>
          <a:bodyPr/>
          <a:lstStyle/>
          <a:p>
            <a:r>
              <a:rPr lang="cs-CZ" dirty="0" err="1" smtClean="0"/>
              <a:t>Clusterová</a:t>
            </a:r>
            <a:r>
              <a:rPr lang="cs-CZ" dirty="0" smtClean="0"/>
              <a:t> </a:t>
            </a:r>
            <a:r>
              <a:rPr lang="cs-CZ" dirty="0" smtClean="0"/>
              <a:t>a faktorová analýza</a:t>
            </a:r>
          </a:p>
        </p:txBody>
      </p:sp>
    </p:spTree>
    <p:extLst>
      <p:ext uri="{BB962C8B-B14F-4D97-AF65-F5344CB8AC3E}">
        <p14:creationId xmlns:p14="http://schemas.microsoft.com/office/powerpoint/2010/main" val="3911117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Srovnání obou metod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Clusterová (shluková) analýza řadí do skupin respondenty</a:t>
            </a:r>
          </a:p>
          <a:p>
            <a:r>
              <a:rPr lang="cs-CZ" smtClean="0"/>
              <a:t>Faktorová a. řadí do skupin proměnné</a:t>
            </a:r>
          </a:p>
          <a:p>
            <a:endParaRPr lang="cs-CZ" smtClean="0"/>
          </a:p>
          <a:p>
            <a:r>
              <a:rPr lang="cs-CZ" smtClean="0"/>
              <a:t>Výpočetně naprosto odlišné metody</a:t>
            </a:r>
          </a:p>
        </p:txBody>
      </p:sp>
    </p:spTree>
    <p:extLst>
      <p:ext uri="{BB962C8B-B14F-4D97-AF65-F5344CB8AC3E}">
        <p14:creationId xmlns:p14="http://schemas.microsoft.com/office/powerpoint/2010/main" val="1957631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Clusterová analýza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Cílem je identifikovat rozdílné shluky podobných případů</a:t>
            </a:r>
          </a:p>
          <a:p>
            <a:r>
              <a:rPr lang="cs-CZ" smtClean="0"/>
              <a:t>Založena na měření vzdáleností, podobnosti </a:t>
            </a:r>
            <a:r>
              <a:rPr lang="cs-CZ" sz="1800" smtClean="0"/>
              <a:t>(Euklidovská, Hemmingova, Čebyševova vzdálenost, atd.) </a:t>
            </a:r>
            <a:r>
              <a:rPr lang="cs-CZ" sz="3200" smtClean="0"/>
              <a:t>ve vícerozměrném prostoru</a:t>
            </a:r>
          </a:p>
          <a:p>
            <a:r>
              <a:rPr lang="cs-CZ" sz="3200" smtClean="0"/>
              <a:t>Hledání optimálního řešení (počet shluků, jejich velikost a podobnost</a:t>
            </a:r>
          </a:p>
        </p:txBody>
      </p:sp>
    </p:spTree>
    <p:extLst>
      <p:ext uri="{BB962C8B-B14F-4D97-AF65-F5344CB8AC3E}">
        <p14:creationId xmlns:p14="http://schemas.microsoft.com/office/powerpoint/2010/main" val="3376302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Clusterová analýza - metody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K-means cluster analysis</a:t>
            </a:r>
          </a:p>
          <a:p>
            <a:r>
              <a:rPr lang="cs-CZ" smtClean="0"/>
              <a:t>Hierarchical cluster analysis</a:t>
            </a:r>
          </a:p>
        </p:txBody>
      </p:sp>
    </p:spTree>
    <p:extLst>
      <p:ext uri="{BB962C8B-B14F-4D97-AF65-F5344CB8AC3E}">
        <p14:creationId xmlns:p14="http://schemas.microsoft.com/office/powerpoint/2010/main" val="3576383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Clustrová analýza - středy</a:t>
            </a:r>
          </a:p>
        </p:txBody>
      </p:sp>
      <p:sp>
        <p:nvSpPr>
          <p:cNvPr id="5" name="Ovál 4"/>
          <p:cNvSpPr/>
          <p:nvPr/>
        </p:nvSpPr>
        <p:spPr>
          <a:xfrm>
            <a:off x="1363663" y="1814513"/>
            <a:ext cx="2232025" cy="122396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580063" y="1916113"/>
            <a:ext cx="1584325" cy="93662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763713" y="4005263"/>
            <a:ext cx="2376487" cy="136842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003800" y="3284538"/>
            <a:ext cx="1728788" cy="14049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372225" y="2379663"/>
            <a:ext cx="46038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2455863" y="2357438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870575" y="4005263"/>
            <a:ext cx="46038" cy="4603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900363" y="4699000"/>
            <a:ext cx="46037" cy="460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2700338" y="2032000"/>
            <a:ext cx="71437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2951163" y="2274888"/>
            <a:ext cx="73025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2640013" y="2555875"/>
            <a:ext cx="71437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1835150" y="2041525"/>
            <a:ext cx="73025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1800225" y="2384425"/>
            <a:ext cx="71438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419475" y="2274888"/>
            <a:ext cx="73025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6011863" y="2238375"/>
            <a:ext cx="73025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6359525" y="210502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6718300" y="2420938"/>
            <a:ext cx="73025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5508625" y="3716338"/>
            <a:ext cx="71438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6394450" y="262890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5953125" y="2481263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2987675" y="414972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2590800" y="4183063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7" name="Ovál 46"/>
          <p:cNvSpPr/>
          <p:nvPr/>
        </p:nvSpPr>
        <p:spPr>
          <a:xfrm>
            <a:off x="5483225" y="4217988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" name="Ovál 47"/>
          <p:cNvSpPr/>
          <p:nvPr/>
        </p:nvSpPr>
        <p:spPr>
          <a:xfrm>
            <a:off x="6056313" y="3752850"/>
            <a:ext cx="73025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" name="Ovál 48"/>
          <p:cNvSpPr/>
          <p:nvPr/>
        </p:nvSpPr>
        <p:spPr>
          <a:xfrm>
            <a:off x="5795963" y="3286125"/>
            <a:ext cx="71437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3522663" y="4146550"/>
            <a:ext cx="73025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3708400" y="5084763"/>
            <a:ext cx="71438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4572000" y="162877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4" name="Přímá spojnice se šipkou 53"/>
          <p:cNvCxnSpPr/>
          <p:nvPr/>
        </p:nvCxnSpPr>
        <p:spPr>
          <a:xfrm>
            <a:off x="611188" y="5949950"/>
            <a:ext cx="7921625" cy="0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V="1">
            <a:off x="611188" y="981075"/>
            <a:ext cx="0" cy="4968875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01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100013"/>
            <a:ext cx="5905500" cy="75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Cluster </a:t>
            </a:r>
            <a:r>
              <a:rPr lang="cs-CZ" dirty="0" err="1" smtClean="0"/>
              <a:t>analysis</a:t>
            </a:r>
            <a:r>
              <a:rPr lang="cs-CZ" dirty="0" smtClean="0"/>
              <a:t> - </a:t>
            </a:r>
            <a:r>
              <a:rPr lang="cs-CZ" dirty="0" err="1" smtClean="0"/>
              <a:t>dendogram</a:t>
            </a:r>
            <a:endParaRPr lang="cs-CZ" dirty="0" smtClean="0"/>
          </a:p>
        </p:txBody>
      </p:sp>
      <p:sp>
        <p:nvSpPr>
          <p:cNvPr id="10245" name="TextovéPole 5"/>
          <p:cNvSpPr txBox="1">
            <a:spLocks noChangeArrowheads="1"/>
          </p:cNvSpPr>
          <p:nvPr/>
        </p:nvSpPr>
        <p:spPr bwMode="auto">
          <a:xfrm>
            <a:off x="5580063" y="2565400"/>
            <a:ext cx="3258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/>
              <a:t>Příklad: </a:t>
            </a:r>
            <a:r>
              <a:rPr lang="cs-CZ" dirty="0" smtClean="0"/>
              <a:t>demokracie a korupce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392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Faktorová analýza - historie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Gould</a:t>
            </a:r>
            <a:r>
              <a:rPr lang="cs-CZ" i="1" dirty="0" smtClean="0"/>
              <a:t>: Jak neměřit člověka - pravda a předsudky v dějinách hodnocení lidské inteligence</a:t>
            </a:r>
          </a:p>
          <a:p>
            <a:r>
              <a:rPr lang="cs-CZ" dirty="0"/>
              <a:t>1904 – </a:t>
            </a:r>
            <a:r>
              <a:rPr lang="cs-CZ" dirty="0" err="1"/>
              <a:t>Spearman</a:t>
            </a:r>
            <a:endParaRPr lang="cs-CZ" dirty="0"/>
          </a:p>
          <a:p>
            <a:r>
              <a:rPr lang="cs-CZ" dirty="0" smtClean="0"/>
              <a:t>g </a:t>
            </a:r>
            <a:r>
              <a:rPr lang="cs-CZ" dirty="0" smtClean="0"/>
              <a:t>faktor – faktor nepřímo pozorovatelnými běžnými IQ testy, ale zastupující obecnou inteligenci</a:t>
            </a:r>
          </a:p>
          <a:p>
            <a:r>
              <a:rPr lang="cs-CZ" dirty="0" smtClean="0"/>
              <a:t>g </a:t>
            </a:r>
            <a:r>
              <a:rPr lang="cs-CZ" dirty="0" smtClean="0"/>
              <a:t>faktor koreluje s genetickou výbavou a dalšími proměnnými</a:t>
            </a:r>
          </a:p>
        </p:txBody>
      </p:sp>
    </p:spTree>
    <p:extLst>
      <p:ext uri="{BB962C8B-B14F-4D97-AF65-F5344CB8AC3E}">
        <p14:creationId xmlns:p14="http://schemas.microsoft.com/office/powerpoint/2010/main" val="4068916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2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4250"/>
          <p:cNvSpPr>
            <a:spLocks noChangeArrowheads="1"/>
          </p:cNvSpPr>
          <p:nvPr/>
        </p:nvSpPr>
        <p:spPr bwMode="auto">
          <a:xfrm>
            <a:off x="2627313" y="2997200"/>
            <a:ext cx="3889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3200" b="1">
                <a:solidFill>
                  <a:srgbClr val="FF0000"/>
                </a:solidFill>
              </a:rPr>
              <a:t>Korelační matice 45 proměnných</a:t>
            </a:r>
          </a:p>
        </p:txBody>
      </p:sp>
    </p:spTree>
    <p:extLst>
      <p:ext uri="{BB962C8B-B14F-4D97-AF65-F5344CB8AC3E}">
        <p14:creationId xmlns:p14="http://schemas.microsoft.com/office/powerpoint/2010/main" val="2219862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Redukce informace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pic>
        <p:nvPicPr>
          <p:cNvPr id="6" name="Picture 7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48050"/>
            <a:ext cx="4319587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68313" y="3571875"/>
            <a:ext cx="3598862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268538" y="1773238"/>
            <a:ext cx="0" cy="34559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268538" y="1916113"/>
            <a:ext cx="79057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268538" y="1989138"/>
            <a:ext cx="935037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2268538" y="2205038"/>
            <a:ext cx="935037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2268538" y="3140075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2268538" y="2997200"/>
            <a:ext cx="136683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2268538" y="193516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059113" y="1989138"/>
            <a:ext cx="0" cy="15827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2268538" y="1989138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3203575" y="1989138"/>
            <a:ext cx="0" cy="15827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2268538" y="2205038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2268538" y="2997200"/>
            <a:ext cx="12938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611563" y="2997200"/>
            <a:ext cx="1587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2268538" y="3140075"/>
            <a:ext cx="1222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3533775" y="3140075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827088" y="3571875"/>
            <a:ext cx="14414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1258888" y="3571875"/>
            <a:ext cx="100965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827088" y="35718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827088" y="4292600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1258888" y="4508500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 flipV="1">
            <a:off x="1258888" y="35718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900113" y="2347913"/>
            <a:ext cx="1204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proměnné</a:t>
            </a: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2051050" y="2420938"/>
            <a:ext cx="64928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771775" y="3892550"/>
            <a:ext cx="88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faktory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3276600" y="3571875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268538" y="4292600"/>
            <a:ext cx="5746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4840288" y="1139825"/>
            <a:ext cx="41243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82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/>
              <a:t>Počet proměnných redukujeme do omezeného množství faktorů</a:t>
            </a:r>
          </a:p>
          <a:p>
            <a:pPr eaLnBrk="1" hangingPunct="1">
              <a:buFontTx/>
              <a:buChar char="•"/>
            </a:pPr>
            <a:r>
              <a:rPr lang="cs-CZ"/>
              <a:t>Faktory jsou mezi sebou nekorelované</a:t>
            </a:r>
          </a:p>
          <a:p>
            <a:pPr eaLnBrk="1" hangingPunct="1">
              <a:buFontTx/>
              <a:buChar char="•"/>
            </a:pPr>
            <a:r>
              <a:rPr lang="cs-CZ"/>
              <a:t>Ztrácíme část informace, kterou máme v původních proměnných =&gt; vysvětlená variance („Explained Variance“)</a:t>
            </a:r>
          </a:p>
        </p:txBody>
      </p:sp>
      <p:sp>
        <p:nvSpPr>
          <p:cNvPr id="35" name="Rectangle 761"/>
          <p:cNvSpPr>
            <a:spLocks noChangeArrowheads="1"/>
          </p:cNvSpPr>
          <p:nvPr/>
        </p:nvSpPr>
        <p:spPr bwMode="auto">
          <a:xfrm>
            <a:off x="5868988" y="3933825"/>
            <a:ext cx="647700" cy="2232025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Oval 764"/>
          <p:cNvSpPr>
            <a:spLocks noChangeArrowheads="1"/>
          </p:cNvSpPr>
          <p:nvPr/>
        </p:nvSpPr>
        <p:spPr bwMode="auto">
          <a:xfrm>
            <a:off x="8459788" y="5300663"/>
            <a:ext cx="504825" cy="288925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943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Faktorová zátěž (factor loadings)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Korelace mezi proměnnou a faktorem</a:t>
            </a:r>
          </a:p>
          <a:p>
            <a:r>
              <a:rPr lang="cs-CZ" smtClean="0"/>
              <a:t>Pomocí factor loadings jsme schopni popsat vzniknuvší faktor:</a:t>
            </a:r>
          </a:p>
        </p:txBody>
      </p:sp>
      <p:pic>
        <p:nvPicPr>
          <p:cNvPr id="23557" name="Picture 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8640763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Oval 168"/>
          <p:cNvSpPr>
            <a:spLocks noChangeArrowheads="1"/>
          </p:cNvSpPr>
          <p:nvPr/>
        </p:nvSpPr>
        <p:spPr bwMode="auto">
          <a:xfrm>
            <a:off x="5148263" y="4581525"/>
            <a:ext cx="647700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59" name="Oval 303"/>
          <p:cNvSpPr>
            <a:spLocks noChangeArrowheads="1"/>
          </p:cNvSpPr>
          <p:nvPr/>
        </p:nvSpPr>
        <p:spPr bwMode="auto">
          <a:xfrm>
            <a:off x="5148263" y="4005263"/>
            <a:ext cx="647700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4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to dělá?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Druhy typologií:</a:t>
            </a:r>
          </a:p>
          <a:p>
            <a:pPr lvl="1"/>
            <a:r>
              <a:rPr lang="cs-CZ" dirty="0"/>
              <a:t>Behaviorální (na základě chování)</a:t>
            </a:r>
          </a:p>
          <a:p>
            <a:pPr lvl="1"/>
            <a:r>
              <a:rPr lang="cs-CZ" dirty="0" err="1"/>
              <a:t>Usage</a:t>
            </a:r>
            <a:r>
              <a:rPr lang="cs-CZ" dirty="0"/>
              <a:t>, struktura spotřeby</a:t>
            </a:r>
          </a:p>
          <a:p>
            <a:pPr lvl="1"/>
            <a:r>
              <a:rPr lang="cs-CZ" dirty="0"/>
              <a:t>Postojová</a:t>
            </a:r>
          </a:p>
          <a:p>
            <a:pPr lvl="1"/>
            <a:r>
              <a:rPr lang="cs-CZ" dirty="0"/>
              <a:t>Demografická</a:t>
            </a:r>
          </a:p>
          <a:p>
            <a:pPr lvl="1"/>
            <a:r>
              <a:rPr lang="cs-CZ" dirty="0"/>
              <a:t>Založená na hodnotě zákazníka</a:t>
            </a:r>
          </a:p>
          <a:p>
            <a:pPr lvl="1"/>
            <a:r>
              <a:rPr lang="cs-CZ" dirty="0" smtClean="0"/>
              <a:t>Kombinace </a:t>
            </a:r>
            <a:r>
              <a:rPr lang="cs-CZ" dirty="0"/>
              <a:t>výše zmíněných (multidimenzionální)</a:t>
            </a:r>
          </a:p>
          <a:p>
            <a:pPr lvl="1"/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379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Faktorové skóre a indexy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/>
              <a:t>Faktorové skóre =  hodnota faktoru pro každého respondenta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Je možné je uložit jako novou proměnnou a s faktorem potom pracovat v dalších analýzách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Jiným řešením je vypočítat podle zjištěných faktorů </a:t>
            </a:r>
            <a:r>
              <a:rPr lang="cs-CZ" sz="2400" b="1" smtClean="0"/>
              <a:t>indexy: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smtClean="0"/>
              <a:t>		compute vztahy = (rq15e + rq15d)/2.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smtClean="0"/>
              <a:t>		compute prostredi = (rq15h + rq15g)/2.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smtClean="0"/>
              <a:t>		compute odmena = (rq15a + rq15k + rq15f)/3. exe.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smtClean="0"/>
              <a:t>			……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Faktorové skóre i indexy můžeme dále kategorizovat (pomocí kvartilů, apod.)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Kvartily nám mohou pomoci při popisu respondentů a návrhu typologie</a:t>
            </a:r>
            <a:endParaRPr lang="cs-CZ" sz="1800" smtClean="0"/>
          </a:p>
        </p:txBody>
      </p:sp>
    </p:spTree>
    <p:extLst>
      <p:ext uri="{BB962C8B-B14F-4D97-AF65-F5344CB8AC3E}">
        <p14:creationId xmlns:p14="http://schemas.microsoft.com/office/powerpoint/2010/main" val="3624628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Počet faktorů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Scree plot</a:t>
            </a:r>
          </a:p>
          <a:p>
            <a:r>
              <a:rPr lang="cs-CZ" smtClean="0"/>
              <a:t>Vyčerpaný rozptyl pro každý faktor</a:t>
            </a:r>
          </a:p>
          <a:p>
            <a:r>
              <a:rPr lang="cs-CZ" smtClean="0"/>
              <a:t>Eigenvalues</a:t>
            </a:r>
          </a:p>
          <a:p>
            <a:r>
              <a:rPr lang="cs-CZ" smtClean="0"/>
              <a:t>Individuální a dosti subjektivní volba výzkumníka</a:t>
            </a:r>
          </a:p>
        </p:txBody>
      </p:sp>
    </p:spTree>
    <p:extLst>
      <p:ext uri="{BB962C8B-B14F-4D97-AF65-F5344CB8AC3E}">
        <p14:creationId xmlns:p14="http://schemas.microsoft.com/office/powerpoint/2010/main" val="3274527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smtClean="0"/>
              <a:t>001 Dávám přednost značkovému zboží.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030 Čtu si údaje na obalech výrobků.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013 Často při nákupu koupím něco co jsem ještě nikdy nekupoval(a).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015 Za kvalitní zboží jsem ochoten zaplatit více.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018 Při větších nákupech si často připravím seznam dopředu.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019 Nakupuji co nejlevněji využívám slev.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020 Často si koupím nějakou maličkost pro radost.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026 Často se přihlásím do soutěže kterou najdu na obalech výrobků.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039 Rád(a) kupuji krásné věci.</a:t>
            </a:r>
          </a:p>
          <a:p>
            <a:pPr>
              <a:lnSpc>
                <a:spcPct val="80000"/>
              </a:lnSpc>
            </a:pPr>
            <a:endParaRPr lang="cs-CZ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1200" smtClean="0"/>
              <a:t>FACTOR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200" smtClean="0"/>
              <a:t>  /VARIABLES xxa001 xxa030 xxa013 xxa015 xxa018 xxa019 xxa020 xxa026 xxa039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200" smtClean="0"/>
              <a:t>  /MISSING LISTWISE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200" smtClean="0"/>
              <a:t>  /ANALYSIS xxa001 xxa030 xxa013  xxa015 xxa018 xxa019 xxa020 xxa026 xxa039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200" smtClean="0"/>
              <a:t>  /PRINT INITIAL KMO EXTRACTION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200" smtClean="0"/>
              <a:t>  /PLOT EIGEN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200" smtClean="0"/>
              <a:t>  /CRITERIA MINEIGEN(1) ITERATE(25)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200" smtClean="0"/>
              <a:t>  /EXTRACTION PC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200" smtClean="0"/>
              <a:t>  /ROTATION NOROTATE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200" smtClean="0"/>
              <a:t>  /METHOD=CORRELATION .</a:t>
            </a:r>
            <a:endParaRPr lang="cs-CZ" sz="900" smtClean="0"/>
          </a:p>
          <a:p>
            <a:pPr>
              <a:lnSpc>
                <a:spcPct val="80000"/>
              </a:lnSpc>
            </a:pPr>
            <a:endParaRPr lang="cs-CZ" sz="1200" smtClean="0"/>
          </a:p>
        </p:txBody>
      </p:sp>
    </p:spTree>
    <p:extLst>
      <p:ext uri="{BB962C8B-B14F-4D97-AF65-F5344CB8AC3E}">
        <p14:creationId xmlns:p14="http://schemas.microsoft.com/office/powerpoint/2010/main" val="30139739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360045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494665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2090738" y="1123950"/>
            <a:ext cx="2665412" cy="504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3141663"/>
            <a:ext cx="4908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070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Rotace</a:t>
            </a: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468313" y="2924175"/>
            <a:ext cx="3598862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2268538" y="1125538"/>
            <a:ext cx="0" cy="34559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 flipV="1">
            <a:off x="2268538" y="1268413"/>
            <a:ext cx="79057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 flipV="1">
            <a:off x="2268538" y="1341438"/>
            <a:ext cx="935037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 flipV="1">
            <a:off x="2268538" y="1557338"/>
            <a:ext cx="935037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 flipV="1">
            <a:off x="2268538" y="2492375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 flipV="1">
            <a:off x="2268538" y="2349500"/>
            <a:ext cx="136683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 flipH="1">
            <a:off x="2268538" y="128746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H="1" flipV="1">
            <a:off x="3059113" y="1341438"/>
            <a:ext cx="0" cy="15827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H="1">
            <a:off x="2268538" y="1341438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 flipH="1">
            <a:off x="3203575" y="1341438"/>
            <a:ext cx="0" cy="15827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 flipH="1">
            <a:off x="2268538" y="1557338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 flipH="1">
            <a:off x="2268538" y="2349500"/>
            <a:ext cx="12938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>
            <a:off x="3611563" y="2349500"/>
            <a:ext cx="1587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 flipH="1">
            <a:off x="2268538" y="2492375"/>
            <a:ext cx="1222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1" name="Line 18"/>
          <p:cNvSpPr>
            <a:spLocks noChangeShapeType="1"/>
          </p:cNvSpPr>
          <p:nvPr/>
        </p:nvSpPr>
        <p:spPr bwMode="auto">
          <a:xfrm>
            <a:off x="3533775" y="2492375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2" name="Line 19"/>
          <p:cNvSpPr>
            <a:spLocks noChangeShapeType="1"/>
          </p:cNvSpPr>
          <p:nvPr/>
        </p:nvSpPr>
        <p:spPr bwMode="auto">
          <a:xfrm flipH="1">
            <a:off x="827088" y="2924175"/>
            <a:ext cx="14414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3" name="Line 20"/>
          <p:cNvSpPr>
            <a:spLocks noChangeShapeType="1"/>
          </p:cNvSpPr>
          <p:nvPr/>
        </p:nvSpPr>
        <p:spPr bwMode="auto">
          <a:xfrm flipH="1">
            <a:off x="1258888" y="2924175"/>
            <a:ext cx="100965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4" name="Line 21"/>
          <p:cNvSpPr>
            <a:spLocks noChangeShapeType="1"/>
          </p:cNvSpPr>
          <p:nvPr/>
        </p:nvSpPr>
        <p:spPr bwMode="auto">
          <a:xfrm flipV="1">
            <a:off x="827088" y="29241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5" name="Line 22"/>
          <p:cNvSpPr>
            <a:spLocks noChangeShapeType="1"/>
          </p:cNvSpPr>
          <p:nvPr/>
        </p:nvSpPr>
        <p:spPr bwMode="auto">
          <a:xfrm flipH="1">
            <a:off x="827088" y="3644900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 flipH="1">
            <a:off x="1258888" y="3860800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7" name="Line 24"/>
          <p:cNvSpPr>
            <a:spLocks noChangeShapeType="1"/>
          </p:cNvSpPr>
          <p:nvPr/>
        </p:nvSpPr>
        <p:spPr bwMode="auto">
          <a:xfrm flipH="1" flipV="1">
            <a:off x="1258888" y="29241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900113" y="1700213"/>
            <a:ext cx="1204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proměnné</a:t>
            </a:r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 flipV="1">
            <a:off x="2051050" y="1773238"/>
            <a:ext cx="64928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00" name="Text Box 27"/>
          <p:cNvSpPr txBox="1">
            <a:spLocks noChangeArrowheads="1"/>
          </p:cNvSpPr>
          <p:nvPr/>
        </p:nvSpPr>
        <p:spPr bwMode="auto">
          <a:xfrm>
            <a:off x="2771775" y="3244850"/>
            <a:ext cx="88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faktory</a:t>
            </a:r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 flipV="1">
            <a:off x="3276600" y="2924175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702" name="Line 29"/>
          <p:cNvSpPr>
            <a:spLocks noChangeShapeType="1"/>
          </p:cNvSpPr>
          <p:nvPr/>
        </p:nvSpPr>
        <p:spPr bwMode="auto">
          <a:xfrm flipH="1">
            <a:off x="2268538" y="3644900"/>
            <a:ext cx="5746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8703" name="Group 54"/>
          <p:cNvGrpSpPr>
            <a:grpSpLocks/>
          </p:cNvGrpSpPr>
          <p:nvPr/>
        </p:nvGrpSpPr>
        <p:grpSpPr bwMode="auto">
          <a:xfrm>
            <a:off x="4860925" y="1125538"/>
            <a:ext cx="3598863" cy="3455987"/>
            <a:chOff x="3062" y="709"/>
            <a:chExt cx="2267" cy="2177"/>
          </a:xfrm>
        </p:grpSpPr>
        <p:sp>
          <p:nvSpPr>
            <p:cNvPr id="28706" name="Line 30"/>
            <p:cNvSpPr>
              <a:spLocks noChangeShapeType="1"/>
            </p:cNvSpPr>
            <p:nvPr/>
          </p:nvSpPr>
          <p:spPr bwMode="auto">
            <a:xfrm rot="1380000">
              <a:off x="3062" y="1842"/>
              <a:ext cx="2267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07" name="Line 31"/>
            <p:cNvSpPr>
              <a:spLocks noChangeShapeType="1"/>
            </p:cNvSpPr>
            <p:nvPr/>
          </p:nvSpPr>
          <p:spPr bwMode="auto">
            <a:xfrm rot="1380000">
              <a:off x="4196" y="709"/>
              <a:ext cx="0" cy="2177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08" name="Line 32"/>
            <p:cNvSpPr>
              <a:spLocks noChangeShapeType="1"/>
            </p:cNvSpPr>
            <p:nvPr/>
          </p:nvSpPr>
          <p:spPr bwMode="auto">
            <a:xfrm flipV="1">
              <a:off x="4196" y="799"/>
              <a:ext cx="498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09" name="Line 33"/>
            <p:cNvSpPr>
              <a:spLocks noChangeShapeType="1"/>
            </p:cNvSpPr>
            <p:nvPr/>
          </p:nvSpPr>
          <p:spPr bwMode="auto">
            <a:xfrm flipV="1">
              <a:off x="4196" y="845"/>
              <a:ext cx="589" cy="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0" name="Line 34"/>
            <p:cNvSpPr>
              <a:spLocks noChangeShapeType="1"/>
            </p:cNvSpPr>
            <p:nvPr/>
          </p:nvSpPr>
          <p:spPr bwMode="auto">
            <a:xfrm flipV="1">
              <a:off x="4196" y="981"/>
              <a:ext cx="589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1" name="Line 35"/>
            <p:cNvSpPr>
              <a:spLocks noChangeShapeType="1"/>
            </p:cNvSpPr>
            <p:nvPr/>
          </p:nvSpPr>
          <p:spPr bwMode="auto">
            <a:xfrm flipV="1">
              <a:off x="4196" y="1570"/>
              <a:ext cx="81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2" name="Line 36"/>
            <p:cNvSpPr>
              <a:spLocks noChangeShapeType="1"/>
            </p:cNvSpPr>
            <p:nvPr/>
          </p:nvSpPr>
          <p:spPr bwMode="auto">
            <a:xfrm flipV="1">
              <a:off x="4196" y="1480"/>
              <a:ext cx="861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3" name="Line 37"/>
            <p:cNvSpPr>
              <a:spLocks noChangeShapeType="1"/>
            </p:cNvSpPr>
            <p:nvPr/>
          </p:nvSpPr>
          <p:spPr bwMode="auto">
            <a:xfrm flipH="1" flipV="1">
              <a:off x="4604" y="799"/>
              <a:ext cx="90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4" name="Line 38"/>
            <p:cNvSpPr>
              <a:spLocks noChangeShapeType="1"/>
            </p:cNvSpPr>
            <p:nvPr/>
          </p:nvSpPr>
          <p:spPr bwMode="auto">
            <a:xfrm flipV="1">
              <a:off x="4241" y="845"/>
              <a:ext cx="453" cy="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5" name="Line 39"/>
            <p:cNvSpPr>
              <a:spLocks noChangeShapeType="1"/>
            </p:cNvSpPr>
            <p:nvPr/>
          </p:nvSpPr>
          <p:spPr bwMode="auto">
            <a:xfrm flipH="1" flipV="1">
              <a:off x="4604" y="799"/>
              <a:ext cx="18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6" name="Line 40"/>
            <p:cNvSpPr>
              <a:spLocks noChangeShapeType="1"/>
            </p:cNvSpPr>
            <p:nvPr/>
          </p:nvSpPr>
          <p:spPr bwMode="auto">
            <a:xfrm flipH="1">
              <a:off x="4332" y="845"/>
              <a:ext cx="453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7" name="Line 41"/>
            <p:cNvSpPr>
              <a:spLocks noChangeShapeType="1"/>
            </p:cNvSpPr>
            <p:nvPr/>
          </p:nvSpPr>
          <p:spPr bwMode="auto">
            <a:xfrm flipH="1" flipV="1">
              <a:off x="4558" y="890"/>
              <a:ext cx="22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8" name="Line 42"/>
            <p:cNvSpPr>
              <a:spLocks noChangeShapeType="1"/>
            </p:cNvSpPr>
            <p:nvPr/>
          </p:nvSpPr>
          <p:spPr bwMode="auto">
            <a:xfrm flipH="1" flipV="1">
              <a:off x="4422" y="1207"/>
              <a:ext cx="589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19" name="Line 43"/>
            <p:cNvSpPr>
              <a:spLocks noChangeShapeType="1"/>
            </p:cNvSpPr>
            <p:nvPr/>
          </p:nvSpPr>
          <p:spPr bwMode="auto">
            <a:xfrm flipH="1">
              <a:off x="4740" y="1480"/>
              <a:ext cx="302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20" name="Line 44"/>
            <p:cNvSpPr>
              <a:spLocks noChangeShapeType="1"/>
            </p:cNvSpPr>
            <p:nvPr/>
          </p:nvSpPr>
          <p:spPr bwMode="auto">
            <a:xfrm flipH="1" flipV="1">
              <a:off x="4377" y="1298"/>
              <a:ext cx="589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21" name="Line 45"/>
            <p:cNvSpPr>
              <a:spLocks noChangeShapeType="1"/>
            </p:cNvSpPr>
            <p:nvPr/>
          </p:nvSpPr>
          <p:spPr bwMode="auto">
            <a:xfrm flipH="1">
              <a:off x="4740" y="1570"/>
              <a:ext cx="253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22" name="Line 46"/>
            <p:cNvSpPr>
              <a:spLocks noChangeShapeType="1"/>
            </p:cNvSpPr>
            <p:nvPr/>
          </p:nvSpPr>
          <p:spPr bwMode="auto">
            <a:xfrm flipH="1">
              <a:off x="3288" y="1842"/>
              <a:ext cx="908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23" name="Line 47"/>
            <p:cNvSpPr>
              <a:spLocks noChangeShapeType="1"/>
            </p:cNvSpPr>
            <p:nvPr/>
          </p:nvSpPr>
          <p:spPr bwMode="auto">
            <a:xfrm flipH="1">
              <a:off x="3560" y="1842"/>
              <a:ext cx="636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24" name="Line 48"/>
            <p:cNvSpPr>
              <a:spLocks noChangeShapeType="1"/>
            </p:cNvSpPr>
            <p:nvPr/>
          </p:nvSpPr>
          <p:spPr bwMode="auto">
            <a:xfrm flipV="1">
              <a:off x="3288" y="1570"/>
              <a:ext cx="272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25" name="Line 49"/>
            <p:cNvSpPr>
              <a:spLocks noChangeShapeType="1"/>
            </p:cNvSpPr>
            <p:nvPr/>
          </p:nvSpPr>
          <p:spPr bwMode="auto">
            <a:xfrm flipH="1" flipV="1">
              <a:off x="3288" y="2296"/>
              <a:ext cx="59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26" name="Line 50"/>
            <p:cNvSpPr>
              <a:spLocks noChangeShapeType="1"/>
            </p:cNvSpPr>
            <p:nvPr/>
          </p:nvSpPr>
          <p:spPr bwMode="auto">
            <a:xfrm flipH="1" flipV="1">
              <a:off x="3560" y="2432"/>
              <a:ext cx="3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27" name="Line 51"/>
            <p:cNvSpPr>
              <a:spLocks noChangeShapeType="1"/>
            </p:cNvSpPr>
            <p:nvPr/>
          </p:nvSpPr>
          <p:spPr bwMode="auto">
            <a:xfrm flipV="1">
              <a:off x="3560" y="1706"/>
              <a:ext cx="318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8704" name="Text Box 52"/>
          <p:cNvSpPr txBox="1">
            <a:spLocks noChangeArrowheads="1"/>
          </p:cNvSpPr>
          <p:nvPr/>
        </p:nvSpPr>
        <p:spPr bwMode="auto">
          <a:xfrm>
            <a:off x="1619250" y="5013325"/>
            <a:ext cx="1271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Před rotací</a:t>
            </a:r>
          </a:p>
        </p:txBody>
      </p:sp>
      <p:sp>
        <p:nvSpPr>
          <p:cNvPr id="28705" name="Text Box 53"/>
          <p:cNvSpPr txBox="1">
            <a:spLocks noChangeArrowheads="1"/>
          </p:cNvSpPr>
          <p:nvPr/>
        </p:nvSpPr>
        <p:spPr bwMode="auto">
          <a:xfrm>
            <a:off x="6108700" y="5013325"/>
            <a:ext cx="1065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Po rotaci</a:t>
            </a:r>
          </a:p>
        </p:txBody>
      </p:sp>
    </p:spTree>
    <p:extLst>
      <p:ext uri="{BB962C8B-B14F-4D97-AF65-F5344CB8AC3E}">
        <p14:creationId xmlns:p14="http://schemas.microsoft.com/office/powerpoint/2010/main" val="41894333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620713"/>
            <a:ext cx="700405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Rotace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492625" y="1397000"/>
            <a:ext cx="504825" cy="21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6475413" y="1397000"/>
            <a:ext cx="504825" cy="21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171825"/>
            <a:ext cx="501967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3921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Rotace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Rotace ortogonální / šikmá </a:t>
            </a:r>
          </a:p>
          <a:p>
            <a:r>
              <a:rPr lang="cs-CZ" b="1" smtClean="0"/>
              <a:t>Varimax</a:t>
            </a:r>
            <a:r>
              <a:rPr lang="cs-CZ" smtClean="0"/>
              <a:t> – </a:t>
            </a:r>
            <a:r>
              <a:rPr lang="cs-CZ" sz="2400" smtClean="0"/>
              <a:t>maximalizuje rozptyl faktorových zátěží a rozbíjí silný první faktor (snižuje počet proměnných na každý faktor)</a:t>
            </a:r>
          </a:p>
          <a:p>
            <a:r>
              <a:rPr lang="cs-CZ" b="1" smtClean="0"/>
              <a:t>Quartimax</a:t>
            </a:r>
            <a:r>
              <a:rPr lang="cs-CZ" smtClean="0"/>
              <a:t> – </a:t>
            </a:r>
            <a:r>
              <a:rPr lang="cs-CZ" sz="2400" smtClean="0"/>
              <a:t>nerozbijí první faktor </a:t>
            </a:r>
          </a:p>
          <a:p>
            <a:r>
              <a:rPr lang="cs-CZ" b="1" smtClean="0"/>
              <a:t>Equamax</a:t>
            </a:r>
            <a:r>
              <a:rPr lang="cs-CZ" smtClean="0"/>
              <a:t> – </a:t>
            </a:r>
            <a:r>
              <a:rPr lang="cs-CZ" sz="2400" smtClean="0"/>
              <a:t>kombinace Varimax a Quartimax</a:t>
            </a:r>
            <a:r>
              <a:rPr lang="cs-CZ" sz="2000" smtClean="0"/>
              <a:t> </a:t>
            </a:r>
          </a:p>
          <a:p>
            <a:r>
              <a:rPr lang="cs-CZ" b="1" smtClean="0"/>
              <a:t>Direct oblimin</a:t>
            </a:r>
            <a:r>
              <a:rPr lang="cs-CZ" smtClean="0"/>
              <a:t> –</a:t>
            </a:r>
            <a:r>
              <a:rPr lang="cs-CZ" sz="2000" smtClean="0"/>
              <a:t> </a:t>
            </a:r>
            <a:r>
              <a:rPr lang="cs-CZ" sz="2400" smtClean="0"/>
              <a:t>šikmá rotace (výsledné faktory jsou navzájem korelované)</a:t>
            </a:r>
          </a:p>
          <a:p>
            <a:endParaRPr lang="cs-CZ" smtClean="0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rot="1380000" flipV="1">
            <a:off x="6205538" y="5268913"/>
            <a:ext cx="1655762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rot="1380000" flipH="1">
            <a:off x="6507163" y="4678363"/>
            <a:ext cx="971550" cy="1482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7" name="Freeform 28"/>
          <p:cNvSpPr>
            <a:spLocks/>
          </p:cNvSpPr>
          <p:nvPr/>
        </p:nvSpPr>
        <p:spPr bwMode="auto">
          <a:xfrm>
            <a:off x="7375525" y="5159375"/>
            <a:ext cx="119063" cy="352425"/>
          </a:xfrm>
          <a:custGeom>
            <a:avLst/>
            <a:gdLst>
              <a:gd name="T0" fmla="*/ 0 w 75"/>
              <a:gd name="T1" fmla="*/ 0 h 222"/>
              <a:gd name="T2" fmla="*/ 115888 w 75"/>
              <a:gd name="T3" fmla="*/ 169863 h 222"/>
              <a:gd name="T4" fmla="*/ 17463 w 75"/>
              <a:gd name="T5" fmla="*/ 352425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" h="222">
                <a:moveTo>
                  <a:pt x="0" y="0"/>
                </a:moveTo>
                <a:cubicBezTo>
                  <a:pt x="12" y="18"/>
                  <a:pt x="71" y="70"/>
                  <a:pt x="73" y="107"/>
                </a:cubicBezTo>
                <a:cubicBezTo>
                  <a:pt x="75" y="144"/>
                  <a:pt x="24" y="198"/>
                  <a:pt x="11" y="2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8" name="Freeform 29"/>
          <p:cNvSpPr>
            <a:spLocks/>
          </p:cNvSpPr>
          <p:nvPr/>
        </p:nvSpPr>
        <p:spPr bwMode="auto">
          <a:xfrm flipH="1">
            <a:off x="6511925" y="5305425"/>
            <a:ext cx="139700" cy="352425"/>
          </a:xfrm>
          <a:custGeom>
            <a:avLst/>
            <a:gdLst>
              <a:gd name="T0" fmla="*/ 0 w 75"/>
              <a:gd name="T1" fmla="*/ 0 h 222"/>
              <a:gd name="T2" fmla="*/ 135975 w 75"/>
              <a:gd name="T3" fmla="*/ 169863 h 222"/>
              <a:gd name="T4" fmla="*/ 20489 w 75"/>
              <a:gd name="T5" fmla="*/ 352425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" h="222">
                <a:moveTo>
                  <a:pt x="0" y="0"/>
                </a:moveTo>
                <a:cubicBezTo>
                  <a:pt x="12" y="18"/>
                  <a:pt x="71" y="70"/>
                  <a:pt x="73" y="107"/>
                </a:cubicBezTo>
                <a:cubicBezTo>
                  <a:pt x="75" y="144"/>
                  <a:pt x="24" y="198"/>
                  <a:pt x="11" y="2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9" name="Freeform 30"/>
          <p:cNvSpPr>
            <a:spLocks/>
          </p:cNvSpPr>
          <p:nvPr/>
        </p:nvSpPr>
        <p:spPr bwMode="auto">
          <a:xfrm rot="-1800000">
            <a:off x="5013325" y="5083175"/>
            <a:ext cx="119063" cy="352425"/>
          </a:xfrm>
          <a:custGeom>
            <a:avLst/>
            <a:gdLst>
              <a:gd name="T0" fmla="*/ 0 w 75"/>
              <a:gd name="T1" fmla="*/ 0 h 222"/>
              <a:gd name="T2" fmla="*/ 115888 w 75"/>
              <a:gd name="T3" fmla="*/ 169863 h 222"/>
              <a:gd name="T4" fmla="*/ 17463 w 75"/>
              <a:gd name="T5" fmla="*/ 352425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" h="222">
                <a:moveTo>
                  <a:pt x="0" y="0"/>
                </a:moveTo>
                <a:cubicBezTo>
                  <a:pt x="12" y="18"/>
                  <a:pt x="71" y="70"/>
                  <a:pt x="73" y="107"/>
                </a:cubicBezTo>
                <a:cubicBezTo>
                  <a:pt x="75" y="144"/>
                  <a:pt x="24" y="198"/>
                  <a:pt x="11" y="2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0" name="Line 31"/>
          <p:cNvSpPr>
            <a:spLocks noChangeShapeType="1"/>
          </p:cNvSpPr>
          <p:nvPr/>
        </p:nvSpPr>
        <p:spPr bwMode="auto">
          <a:xfrm>
            <a:off x="4105275" y="5437188"/>
            <a:ext cx="1619250" cy="6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1" name="Line 32"/>
          <p:cNvSpPr>
            <a:spLocks noChangeShapeType="1"/>
          </p:cNvSpPr>
          <p:nvPr/>
        </p:nvSpPr>
        <p:spPr bwMode="auto">
          <a:xfrm flipH="1">
            <a:off x="4910138" y="4724400"/>
            <a:ext cx="22225" cy="1397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2" name="Freeform 33"/>
          <p:cNvSpPr>
            <a:spLocks/>
          </p:cNvSpPr>
          <p:nvPr/>
        </p:nvSpPr>
        <p:spPr bwMode="auto">
          <a:xfrm rot="19800000" flipH="1">
            <a:off x="4721225" y="5443538"/>
            <a:ext cx="139700" cy="352425"/>
          </a:xfrm>
          <a:custGeom>
            <a:avLst/>
            <a:gdLst>
              <a:gd name="T0" fmla="*/ 0 w 75"/>
              <a:gd name="T1" fmla="*/ 0 h 222"/>
              <a:gd name="T2" fmla="*/ 135975 w 75"/>
              <a:gd name="T3" fmla="*/ 169863 h 222"/>
              <a:gd name="T4" fmla="*/ 20489 w 75"/>
              <a:gd name="T5" fmla="*/ 352425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" h="222">
                <a:moveTo>
                  <a:pt x="0" y="0"/>
                </a:moveTo>
                <a:cubicBezTo>
                  <a:pt x="12" y="18"/>
                  <a:pt x="71" y="70"/>
                  <a:pt x="73" y="107"/>
                </a:cubicBezTo>
                <a:cubicBezTo>
                  <a:pt x="75" y="144"/>
                  <a:pt x="24" y="198"/>
                  <a:pt x="11" y="2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058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Otázky q65 </a:t>
            </a:r>
          </a:p>
        </p:txBody>
      </p:sp>
    </p:spTree>
    <p:extLst>
      <p:ext uri="{BB962C8B-B14F-4D97-AF65-F5344CB8AC3E}">
        <p14:creationId xmlns:p14="http://schemas.microsoft.com/office/powerpoint/2010/main" val="15763321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Syntax</a:t>
            </a:r>
            <a:endParaRPr lang="cs-CZ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Proč ji používat?</a:t>
            </a:r>
          </a:p>
          <a:p>
            <a:pPr lvl="1"/>
            <a:r>
              <a:rPr lang="cs-CZ" dirty="0"/>
              <a:t>Rychlost</a:t>
            </a:r>
          </a:p>
          <a:p>
            <a:pPr lvl="1"/>
            <a:r>
              <a:rPr lang="cs-CZ" dirty="0" err="1"/>
              <a:t>Archivovatelnost</a:t>
            </a:r>
            <a:r>
              <a:rPr lang="cs-CZ" dirty="0"/>
              <a:t> a </a:t>
            </a:r>
            <a:r>
              <a:rPr lang="cs-CZ" dirty="0" err="1"/>
              <a:t>replikovatelnost</a:t>
            </a:r>
            <a:r>
              <a:rPr lang="cs-CZ" dirty="0"/>
              <a:t> (rotace lidí v </a:t>
            </a:r>
            <a:r>
              <a:rPr lang="cs-CZ" dirty="0" err="1"/>
              <a:t>ag</a:t>
            </a:r>
            <a:r>
              <a:rPr lang="cs-CZ" dirty="0"/>
              <a:t>.)</a:t>
            </a:r>
          </a:p>
          <a:p>
            <a:pPr lvl="1"/>
            <a:r>
              <a:rPr lang="cs-CZ" dirty="0"/>
              <a:t>Přesnost a zpětná kontrola</a:t>
            </a:r>
          </a:p>
          <a:p>
            <a:pPr lvl="1"/>
            <a:r>
              <a:rPr lang="cs-CZ" dirty="0"/>
              <a:t>Prakticky všechny větší agentury s ní nějakým způsobem pracují</a:t>
            </a:r>
          </a:p>
          <a:p>
            <a:pPr lvl="1"/>
            <a:endParaRPr lang="cs-CZ" dirty="0"/>
          </a:p>
          <a:p>
            <a:r>
              <a:rPr lang="cs-CZ" dirty="0"/>
              <a:t>Jak syntax najít?</a:t>
            </a:r>
          </a:p>
          <a:p>
            <a:pPr lvl="1"/>
            <a:r>
              <a:rPr lang="cs-CZ" dirty="0"/>
              <a:t>V roletkových menu SPSS tlačítko „Paste“</a:t>
            </a:r>
          </a:p>
          <a:p>
            <a:pPr lvl="1"/>
            <a:r>
              <a:rPr lang="cs-CZ" dirty="0"/>
              <a:t>V </a:t>
            </a:r>
            <a:r>
              <a:rPr lang="cs-CZ" dirty="0" err="1"/>
              <a:t>Helpu</a:t>
            </a:r>
            <a:r>
              <a:rPr lang="cs-CZ" dirty="0"/>
              <a:t> (</a:t>
            </a:r>
            <a:r>
              <a:rPr lang="cs-CZ" dirty="0" err="1"/>
              <a:t>Command</a:t>
            </a:r>
            <a:r>
              <a:rPr lang="cs-CZ" dirty="0"/>
              <a:t> syntax reference)</a:t>
            </a:r>
          </a:p>
          <a:p>
            <a:pPr lvl="1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507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Skupiny příkazů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FILE </a:t>
            </a:r>
            <a:r>
              <a:rPr lang="cs-CZ" sz="2000"/>
              <a:t>(get file, export, import, save, print, atd.)</a:t>
            </a:r>
          </a:p>
          <a:p>
            <a:r>
              <a:rPr lang="cs-CZ"/>
              <a:t>VARIABLES </a:t>
            </a:r>
            <a:r>
              <a:rPr lang="cs-CZ" sz="2000"/>
              <a:t>(labels, format, missing, date, atd.)</a:t>
            </a:r>
            <a:r>
              <a:rPr lang="cs-CZ"/>
              <a:t> </a:t>
            </a:r>
          </a:p>
          <a:p>
            <a:r>
              <a:rPr lang="cs-CZ"/>
              <a:t>TRANSFORMATION EXPRESIONS </a:t>
            </a:r>
            <a:r>
              <a:rPr lang="cs-CZ" sz="2000"/>
              <a:t>(recode, compute, do if, if, select, atd.)</a:t>
            </a:r>
          </a:p>
          <a:p>
            <a:r>
              <a:rPr lang="cs-CZ"/>
              <a:t>ANALYTICKÉ</a:t>
            </a:r>
            <a:r>
              <a:rPr lang="cs-CZ" sz="2000"/>
              <a:t> (tables, frequencies, crosstabs, means, atd.)</a:t>
            </a:r>
          </a:p>
          <a:p>
            <a:endParaRPr lang="cs-CZ" sz="2000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31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segmentace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CRM (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r>
              <a:rPr lang="cs-CZ" dirty="0"/>
              <a:t> Management)</a:t>
            </a:r>
          </a:p>
          <a:p>
            <a:r>
              <a:rPr lang="cs-CZ" dirty="0"/>
              <a:t>Podpora a zefektivnění direct marketingu</a:t>
            </a:r>
          </a:p>
          <a:p>
            <a:r>
              <a:rPr lang="cs-CZ" dirty="0"/>
              <a:t>Určení hodnoty zákazníků</a:t>
            </a:r>
          </a:p>
          <a:p>
            <a:r>
              <a:rPr lang="cs-CZ" dirty="0"/>
              <a:t>Predikce budoucího chování lidí</a:t>
            </a:r>
          </a:p>
          <a:p>
            <a:r>
              <a:rPr lang="cs-CZ" dirty="0"/>
              <a:t>Hlubší poznání zákazníků</a:t>
            </a:r>
          </a:p>
          <a:p>
            <a:r>
              <a:rPr lang="cs-CZ" dirty="0"/>
              <a:t>Podpora akvizice zákazníků, </a:t>
            </a:r>
            <a:r>
              <a:rPr lang="cs-CZ" dirty="0" err="1"/>
              <a:t>cross-sellu</a:t>
            </a:r>
            <a:r>
              <a:rPr lang="cs-CZ" dirty="0"/>
              <a:t>, up-</a:t>
            </a:r>
            <a:r>
              <a:rPr lang="cs-CZ" dirty="0" err="1"/>
              <a:t>sellu</a:t>
            </a:r>
            <a:r>
              <a:rPr lang="cs-CZ" dirty="0"/>
              <a:t>, retence</a:t>
            </a:r>
          </a:p>
          <a:p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274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Vlastnosti syntaxe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/>
              <a:t>Příkazy můžeme zkrátit:</a:t>
            </a:r>
          </a:p>
          <a:p>
            <a:pPr lvl="1"/>
            <a:r>
              <a:rPr lang="cs-CZ" sz="2000" dirty="0"/>
              <a:t>Příklad: </a:t>
            </a:r>
            <a:r>
              <a:rPr lang="cs-CZ" sz="2000" dirty="0" err="1"/>
              <a:t>variable</a:t>
            </a:r>
            <a:r>
              <a:rPr lang="cs-CZ" sz="2000" dirty="0"/>
              <a:t> </a:t>
            </a:r>
            <a:r>
              <a:rPr lang="cs-CZ" sz="2000" dirty="0" err="1"/>
              <a:t>labels</a:t>
            </a:r>
            <a:r>
              <a:rPr lang="cs-CZ" sz="2000" dirty="0"/>
              <a:t> = var </a:t>
            </a:r>
            <a:r>
              <a:rPr lang="cs-CZ" sz="2000" dirty="0" err="1"/>
              <a:t>lab</a:t>
            </a:r>
            <a:endParaRPr lang="cs-CZ" sz="2000" dirty="0"/>
          </a:p>
          <a:p>
            <a:pPr lvl="1"/>
            <a:r>
              <a:rPr lang="cs-CZ" sz="2000" dirty="0"/>
              <a:t>Pozor ovšem na nejednoznačnost: </a:t>
            </a:r>
          </a:p>
          <a:p>
            <a:pPr lvl="2"/>
            <a:r>
              <a:rPr lang="cs-CZ" sz="1800" dirty="0" err="1"/>
              <a:t>com</a:t>
            </a:r>
            <a:r>
              <a:rPr lang="cs-CZ" sz="1800" dirty="0"/>
              <a:t> = </a:t>
            </a:r>
            <a:r>
              <a:rPr lang="cs-CZ" sz="1800" dirty="0" err="1"/>
              <a:t>compute</a:t>
            </a:r>
            <a:r>
              <a:rPr lang="cs-CZ" sz="1800" dirty="0"/>
              <a:t> = comment</a:t>
            </a:r>
          </a:p>
          <a:p>
            <a:r>
              <a:rPr lang="cs-CZ" sz="2400" dirty="0"/>
              <a:t>Příkazy musí mít „</a:t>
            </a:r>
            <a:r>
              <a:rPr lang="cs-CZ" sz="2400" dirty="0" err="1"/>
              <a:t>terminator</a:t>
            </a:r>
            <a:r>
              <a:rPr lang="cs-CZ" sz="2400" dirty="0"/>
              <a:t>“ – tečku </a:t>
            </a:r>
            <a:r>
              <a:rPr lang="cs-CZ" sz="1600" dirty="0"/>
              <a:t>(většinou na každém řádku)</a:t>
            </a:r>
          </a:p>
          <a:p>
            <a:r>
              <a:rPr lang="cs-CZ" sz="2400" dirty="0"/>
              <a:t>Transformační příkazy vyžadují příkaz „</a:t>
            </a:r>
            <a:r>
              <a:rPr lang="cs-CZ" sz="2400" dirty="0" err="1"/>
              <a:t>execute</a:t>
            </a:r>
            <a:r>
              <a:rPr lang="cs-CZ" sz="2400" dirty="0"/>
              <a:t>.“ nebo „</a:t>
            </a:r>
            <a:r>
              <a:rPr lang="cs-CZ" sz="2400" dirty="0" err="1"/>
              <a:t>exe</a:t>
            </a:r>
            <a:r>
              <a:rPr lang="cs-CZ" sz="2400" dirty="0"/>
              <a:t>.“</a:t>
            </a:r>
          </a:p>
          <a:p>
            <a:r>
              <a:rPr lang="cs-CZ" sz="2400" dirty="0"/>
              <a:t>„</a:t>
            </a:r>
            <a:r>
              <a:rPr lang="cs-CZ" sz="2400" dirty="0" err="1"/>
              <a:t>Exe</a:t>
            </a:r>
            <a:r>
              <a:rPr lang="cs-CZ" sz="2400" dirty="0"/>
              <a:t>“ platí dávkově:</a:t>
            </a:r>
          </a:p>
          <a:p>
            <a:pPr lvl="1"/>
            <a:r>
              <a:rPr lang="cs-CZ" sz="1200" dirty="0" err="1"/>
              <a:t>recode</a:t>
            </a:r>
            <a:r>
              <a:rPr lang="cs-CZ" sz="1200" dirty="0"/>
              <a:t> var1 (1=1) (2=3).</a:t>
            </a:r>
          </a:p>
          <a:p>
            <a:pPr lvl="1">
              <a:buFontTx/>
              <a:buNone/>
            </a:pPr>
            <a:r>
              <a:rPr lang="cs-CZ" sz="1200" dirty="0"/>
              <a:t>	</a:t>
            </a:r>
            <a:r>
              <a:rPr lang="cs-CZ" sz="1200" dirty="0" err="1"/>
              <a:t>exe</a:t>
            </a:r>
            <a:r>
              <a:rPr lang="cs-CZ" sz="1200" dirty="0"/>
              <a:t>.</a:t>
            </a:r>
          </a:p>
          <a:p>
            <a:pPr lvl="1">
              <a:buFontTx/>
              <a:buNone/>
            </a:pPr>
            <a:r>
              <a:rPr lang="cs-CZ" sz="1200" dirty="0"/>
              <a:t>	</a:t>
            </a:r>
            <a:r>
              <a:rPr lang="cs-CZ" sz="1200" dirty="0" err="1"/>
              <a:t>recode</a:t>
            </a:r>
            <a:r>
              <a:rPr lang="cs-CZ" sz="1200" dirty="0"/>
              <a:t> var2 (1=3) (4=5).</a:t>
            </a:r>
          </a:p>
          <a:p>
            <a:pPr lvl="1">
              <a:buFontTx/>
              <a:buNone/>
            </a:pPr>
            <a:r>
              <a:rPr lang="cs-CZ" sz="1200" dirty="0"/>
              <a:t>	</a:t>
            </a:r>
            <a:r>
              <a:rPr lang="cs-CZ" sz="1200" dirty="0" err="1"/>
              <a:t>exe</a:t>
            </a:r>
            <a:r>
              <a:rPr lang="cs-CZ" sz="1200" dirty="0"/>
              <a:t>.</a:t>
            </a:r>
          </a:p>
          <a:p>
            <a:pPr lvl="1">
              <a:buFontTx/>
              <a:buNone/>
            </a:pPr>
            <a:r>
              <a:rPr lang="cs-CZ" sz="1200" dirty="0"/>
              <a:t>	</a:t>
            </a:r>
            <a:r>
              <a:rPr lang="cs-CZ" sz="1200" dirty="0" err="1"/>
              <a:t>recode</a:t>
            </a:r>
            <a:r>
              <a:rPr lang="cs-CZ" sz="1200" dirty="0"/>
              <a:t> var3 (1=3) (4=5).</a:t>
            </a:r>
          </a:p>
          <a:p>
            <a:pPr lvl="1">
              <a:buFontTx/>
              <a:buNone/>
            </a:pPr>
            <a:r>
              <a:rPr lang="cs-CZ" sz="1200" dirty="0"/>
              <a:t>	</a:t>
            </a:r>
            <a:r>
              <a:rPr lang="cs-CZ" sz="1200" dirty="0" err="1"/>
              <a:t>exe</a:t>
            </a:r>
            <a:r>
              <a:rPr lang="cs-CZ" sz="1200" dirty="0"/>
              <a:t>.</a:t>
            </a:r>
            <a:endParaRPr lang="cs-CZ" sz="2000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284663" y="4056063"/>
            <a:ext cx="21939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cs-CZ" sz="1400"/>
              <a:t>recode var1 (1=1) (2=3).</a:t>
            </a:r>
          </a:p>
          <a:p>
            <a:pPr lvl="1"/>
            <a:r>
              <a:rPr lang="cs-CZ" sz="1400"/>
              <a:t>recode var2 (1=3) (4=5).</a:t>
            </a:r>
          </a:p>
          <a:p>
            <a:pPr lvl="1"/>
            <a:r>
              <a:rPr lang="cs-CZ" sz="1400"/>
              <a:t>recode var3 (1=3) (4=5).</a:t>
            </a:r>
          </a:p>
          <a:p>
            <a:pPr lvl="1"/>
            <a:r>
              <a:rPr lang="cs-CZ" sz="1400"/>
              <a:t>compute var4=var3.</a:t>
            </a:r>
          </a:p>
          <a:p>
            <a:pPr lvl="1"/>
            <a:r>
              <a:rPr lang="cs-CZ" sz="1400"/>
              <a:t>exe.</a:t>
            </a:r>
          </a:p>
          <a:p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21909663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Vlastnosti syntaxe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Fungují výčty proměnných:</a:t>
            </a:r>
          </a:p>
          <a:p>
            <a:pPr lvl="1"/>
            <a:r>
              <a:rPr lang="cs-CZ"/>
              <a:t>var1, var2, var3, var4</a:t>
            </a:r>
          </a:p>
          <a:p>
            <a:pPr lvl="1"/>
            <a:r>
              <a:rPr lang="cs-CZ"/>
              <a:t>var1 TO var4</a:t>
            </a:r>
          </a:p>
          <a:p>
            <a:pPr lvl="1"/>
            <a:r>
              <a:rPr lang="cs-CZ"/>
              <a:t>var1 TO var4, var5</a:t>
            </a:r>
          </a:p>
          <a:p>
            <a:r>
              <a:rPr lang="cs-CZ"/>
              <a:t>Text musí být v uvozovkách: </a:t>
            </a:r>
          </a:p>
          <a:p>
            <a:pPr lvl="1"/>
            <a:r>
              <a:rPr lang="cs-CZ"/>
              <a:t>var lab q1 </a:t>
            </a:r>
            <a:r>
              <a:rPr lang="en-US">
                <a:cs typeface="Tahoma" pitchFamily="34" charset="0"/>
              </a:rPr>
              <a:t>'</a:t>
            </a:r>
            <a:r>
              <a:rPr lang="cs-CZ">
                <a:cs typeface="Tahoma" pitchFamily="34" charset="0"/>
              </a:rPr>
              <a:t>Proč nakupujete? </a:t>
            </a:r>
            <a:r>
              <a:rPr lang="en-US">
                <a:cs typeface="Tahoma" pitchFamily="34" charset="0"/>
              </a:rPr>
              <a:t>'</a:t>
            </a:r>
            <a:r>
              <a:rPr lang="cs-CZ">
                <a:cs typeface="Tahoma" pitchFamily="34" charset="0"/>
              </a:rPr>
              <a:t>.</a:t>
            </a:r>
            <a:endParaRPr lang="cs-CZ"/>
          </a:p>
          <a:p>
            <a:r>
              <a:rPr lang="cs-CZ"/>
              <a:t>Platí známé logické operátory: AND (&amp;), OR (|), &gt;, &lt;, &gt;=, &lt;= </a:t>
            </a:r>
          </a:p>
          <a:p>
            <a:pPr lvl="1"/>
            <a:r>
              <a:rPr lang="cs-CZ"/>
              <a:t>Můžeme je označit i zkratkami &gt; je HI, &lt; je LO, = je EQ, LT je &lt;=, HT &gt;=  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356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Vlastnosti syntaxe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Intervaly:</a:t>
            </a:r>
          </a:p>
          <a:p>
            <a:pPr lvl="1"/>
            <a:r>
              <a:rPr lang="cs-CZ"/>
              <a:t>1 thru 100</a:t>
            </a:r>
          </a:p>
          <a:p>
            <a:pPr lvl="1"/>
            <a:r>
              <a:rPr lang="cs-CZ"/>
              <a:t>100 thru highest</a:t>
            </a:r>
          </a:p>
          <a:p>
            <a:pPr lvl="1"/>
            <a:r>
              <a:rPr lang="cs-CZ"/>
              <a:t>lowest thru 100  </a:t>
            </a:r>
          </a:p>
          <a:p>
            <a:pPr lvl="1"/>
            <a:r>
              <a:rPr lang="cs-CZ"/>
              <a:t>Kombinace v jednom příkazu:</a:t>
            </a:r>
          </a:p>
          <a:p>
            <a:pPr lvl="2">
              <a:buFontTx/>
              <a:buNone/>
            </a:pPr>
            <a:r>
              <a:rPr lang="cs-CZ"/>
              <a:t>(lowest thru 3=1)(4 5 6= 2) (8 thru highest= 3) (ELSE=COPY) </a:t>
            </a:r>
          </a:p>
        </p:txBody>
      </p:sp>
    </p:spTree>
    <p:extLst>
      <p:ext uri="{BB962C8B-B14F-4D97-AF65-F5344CB8AC3E}">
        <p14:creationId xmlns:p14="http://schemas.microsoft.com/office/powerpoint/2010/main" val="20780297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variable příkazů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48974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2400" b="1"/>
              <a:t>MISSING VALUE</a:t>
            </a:r>
            <a:r>
              <a:rPr lang="cs-CZ" sz="2400"/>
              <a:t> (nastavení uživatelských chybějících hodnot)</a:t>
            </a:r>
          </a:p>
          <a:p>
            <a:pPr marL="0" indent="0">
              <a:buFontTx/>
              <a:buNone/>
            </a:pPr>
            <a:endParaRPr lang="cs-CZ" sz="2400" b="1"/>
          </a:p>
          <a:p>
            <a:pPr marL="0" indent="0">
              <a:buFontTx/>
              <a:buNone/>
            </a:pPr>
            <a:r>
              <a:rPr lang="cs-CZ" sz="2400"/>
              <a:t>MISSING VALUE var1 TO var10 (1).</a:t>
            </a:r>
          </a:p>
          <a:p>
            <a:pPr marL="0" indent="0">
              <a:buFontTx/>
              <a:buNone/>
            </a:pPr>
            <a:r>
              <a:rPr lang="cs-CZ" sz="2400"/>
              <a:t>MISSING VALUE var1 TO var10 (). (zruší chybějící hodnoty)</a:t>
            </a:r>
          </a:p>
          <a:p>
            <a:pPr marL="0" indent="0">
              <a:buFontTx/>
              <a:buNone/>
            </a:pPr>
            <a:endParaRPr lang="cs-CZ" sz="2400"/>
          </a:p>
          <a:p>
            <a:pPr marL="0" indent="0">
              <a:buFontTx/>
              <a:buNone/>
            </a:pPr>
            <a:r>
              <a:rPr lang="cs-CZ" sz="2400"/>
              <a:t>MISSING VALUE (1). Nastavení pro všechny proměnné.</a:t>
            </a:r>
          </a:p>
        </p:txBody>
      </p:sp>
    </p:spTree>
    <p:extLst>
      <p:ext uri="{BB962C8B-B14F-4D97-AF65-F5344CB8AC3E}">
        <p14:creationId xmlns:p14="http://schemas.microsoft.com/office/powerpoint/2010/main" val="10682318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transformačních příkazů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48974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2400" b="1"/>
              <a:t>COMPUTE</a:t>
            </a:r>
            <a:r>
              <a:rPr lang="cs-CZ" sz="2400"/>
              <a:t> (vytvoření proměnné a úprava hodnot)</a:t>
            </a:r>
          </a:p>
          <a:p>
            <a:pPr marL="0" indent="0">
              <a:buFontTx/>
              <a:buNone/>
            </a:pPr>
            <a:endParaRPr lang="cs-CZ" sz="800"/>
          </a:p>
          <a:p>
            <a:pPr marL="0" indent="0">
              <a:buFontTx/>
              <a:buNone/>
            </a:pPr>
            <a:r>
              <a:rPr lang="cs-CZ" sz="2400"/>
              <a:t>COMPUTE var1 = 0.</a:t>
            </a:r>
          </a:p>
          <a:p>
            <a:pPr marL="0" indent="0">
              <a:buFontTx/>
              <a:buNone/>
            </a:pPr>
            <a:r>
              <a:rPr lang="cs-CZ" sz="2400"/>
              <a:t>COMPUTE var1= (var1 + var2)/2. </a:t>
            </a:r>
          </a:p>
          <a:p>
            <a:pPr marL="0" indent="0">
              <a:buFontTx/>
              <a:buNone/>
            </a:pPr>
            <a:r>
              <a:rPr lang="cs-CZ" sz="2400"/>
              <a:t>COMPUTE int1a2 = DATEDIFF(datum2,datum1,"months") .</a:t>
            </a:r>
          </a:p>
          <a:p>
            <a:pPr marL="0" indent="0">
              <a:buFontTx/>
              <a:buNone/>
            </a:pPr>
            <a:r>
              <a:rPr lang="cs-CZ" sz="2400"/>
              <a:t>exe.</a:t>
            </a:r>
          </a:p>
          <a:p>
            <a:pPr marL="0" indent="0">
              <a:buFontTx/>
              <a:buNone/>
            </a:pPr>
            <a:endParaRPr lang="cs-CZ" sz="800"/>
          </a:p>
          <a:p>
            <a:pPr marL="0" indent="0">
              <a:buFontTx/>
              <a:buNone/>
            </a:pPr>
            <a:r>
              <a:rPr lang="cs-CZ" sz="2400" b="1">
                <a:latin typeface="Arial" pitchFamily="34" charset="0"/>
              </a:rPr>
              <a:t>RECODE</a:t>
            </a:r>
            <a:r>
              <a:rPr lang="cs-CZ" sz="2400">
                <a:latin typeface="Arial" pitchFamily="34" charset="0"/>
              </a:rPr>
              <a:t> (sloučení a úprava hodnot)</a:t>
            </a:r>
          </a:p>
          <a:p>
            <a:pPr marL="0" indent="0"/>
            <a:endParaRPr lang="cs-CZ" sz="800"/>
          </a:p>
          <a:p>
            <a:pPr marL="0" indent="0">
              <a:buFontTx/>
              <a:buNone/>
            </a:pPr>
            <a:r>
              <a:rPr lang="cs-CZ" sz="2400"/>
              <a:t>RECODE var1 (1 2= 1) (3 4=2) (5 thru hi= 3) (ELSE=COPY) RECODE var1 (1=5)(2=4)(3=3)(4=2)(5=1).</a:t>
            </a:r>
          </a:p>
          <a:p>
            <a:pPr marL="0" indent="0">
              <a:buFontTx/>
              <a:buNone/>
            </a:pPr>
            <a:r>
              <a:rPr lang="cs-CZ" sz="2400"/>
              <a:t>RECODE var1 TO var10 (1=5) INTO nvar1 TO nvar10.</a:t>
            </a:r>
          </a:p>
          <a:p>
            <a:pPr marL="0" indent="0">
              <a:buFontTx/>
              <a:buNone/>
            </a:pPr>
            <a:r>
              <a:rPr lang="cs-CZ" sz="2400"/>
              <a:t>exe. </a:t>
            </a:r>
          </a:p>
        </p:txBody>
      </p:sp>
    </p:spTree>
    <p:extLst>
      <p:ext uri="{BB962C8B-B14F-4D97-AF65-F5344CB8AC3E}">
        <p14:creationId xmlns:p14="http://schemas.microsoft.com/office/powerpoint/2010/main" val="20303217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transformačních příkazů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48974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2400" b="1"/>
              <a:t>DO IF</a:t>
            </a:r>
            <a:r>
              <a:rPr lang="cs-CZ" sz="2400"/>
              <a:t> (podmínka pro provedení příkazu)</a:t>
            </a:r>
          </a:p>
          <a:p>
            <a:pPr marL="0" indent="0">
              <a:buFontTx/>
              <a:buNone/>
            </a:pPr>
            <a:endParaRPr lang="cs-CZ" sz="800"/>
          </a:p>
          <a:p>
            <a:pPr marL="0" indent="0">
              <a:buFontTx/>
              <a:buNone/>
            </a:pPr>
            <a:r>
              <a:rPr lang="cs-CZ" sz="2400"/>
              <a:t>DO IF (i&lt;9).</a:t>
            </a:r>
          </a:p>
          <a:p>
            <a:pPr marL="0" indent="0">
              <a:buFontTx/>
              <a:buNone/>
            </a:pPr>
            <a:r>
              <a:rPr lang="cs-CZ" sz="2400"/>
              <a:t>recode i (ELSE=SYSMIS).</a:t>
            </a:r>
          </a:p>
          <a:p>
            <a:pPr marL="0" indent="0">
              <a:buFontTx/>
              <a:buNone/>
            </a:pPr>
            <a:r>
              <a:rPr lang="cs-CZ" sz="2400"/>
              <a:t>END IF.</a:t>
            </a:r>
          </a:p>
          <a:p>
            <a:pPr marL="0" indent="0">
              <a:buFontTx/>
              <a:buNone/>
            </a:pPr>
            <a:endParaRPr lang="cs-CZ" sz="800"/>
          </a:p>
          <a:p>
            <a:pPr marL="0" indent="0">
              <a:buFontTx/>
              <a:buNone/>
            </a:pPr>
            <a:r>
              <a:rPr lang="cs-CZ" sz="2400"/>
              <a:t>IF(i &lt; 9) i= 1000.</a:t>
            </a:r>
          </a:p>
          <a:p>
            <a:pPr marL="0" indent="0">
              <a:buFontTx/>
              <a:buNone/>
            </a:pPr>
            <a:endParaRPr lang="cs-CZ" sz="800"/>
          </a:p>
          <a:p>
            <a:pPr marL="0" indent="0">
              <a:buFontTx/>
              <a:buNone/>
            </a:pPr>
            <a:r>
              <a:rPr lang="cs-CZ" sz="2400"/>
              <a:t>DO IF (i&lt;9).</a:t>
            </a:r>
          </a:p>
          <a:p>
            <a:pPr marL="0" indent="0">
              <a:buFontTx/>
              <a:buNone/>
            </a:pPr>
            <a:r>
              <a:rPr lang="cs-CZ" sz="2400"/>
              <a:t>recode i (ELSE=SYSMIS).</a:t>
            </a:r>
          </a:p>
          <a:p>
            <a:pPr marL="0" indent="0">
              <a:buFontTx/>
              <a:buNone/>
            </a:pPr>
            <a:r>
              <a:rPr lang="cs-CZ" sz="2400"/>
              <a:t>ELSE </a:t>
            </a:r>
          </a:p>
          <a:p>
            <a:pPr marL="0" indent="0">
              <a:buFontTx/>
              <a:buNone/>
            </a:pPr>
            <a:r>
              <a:rPr lang="cs-CZ" sz="2400"/>
              <a:t>recode i (10=1).</a:t>
            </a:r>
          </a:p>
          <a:p>
            <a:pPr marL="0" indent="0">
              <a:buFontTx/>
              <a:buNone/>
            </a:pPr>
            <a:r>
              <a:rPr lang="cs-CZ" sz="2400"/>
              <a:t>END IF.</a:t>
            </a:r>
          </a:p>
          <a:p>
            <a:pPr marL="0" indent="0">
              <a:buFontTx/>
              <a:buNone/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7486718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transformačních příkazů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48974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dirty="0"/>
              <a:t>DO IF (i&lt;9).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recode</a:t>
            </a:r>
            <a:r>
              <a:rPr lang="cs-CZ" dirty="0" smtClean="0"/>
              <a:t> </a:t>
            </a:r>
            <a:r>
              <a:rPr lang="cs-CZ" dirty="0"/>
              <a:t>i (ELSE=SYSMIS).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dirty="0"/>
              <a:t>	ELSE IF (i=10).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cs-CZ" dirty="0" err="1" smtClean="0"/>
              <a:t>recode</a:t>
            </a:r>
            <a:r>
              <a:rPr lang="cs-CZ" dirty="0" smtClean="0"/>
              <a:t> </a:t>
            </a:r>
            <a:r>
              <a:rPr lang="cs-CZ" dirty="0"/>
              <a:t>i (10=1).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dirty="0"/>
              <a:t>	ELSE IF (i=11).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cs-CZ" dirty="0" err="1" smtClean="0"/>
              <a:t>recode</a:t>
            </a:r>
            <a:r>
              <a:rPr lang="cs-CZ" dirty="0" smtClean="0"/>
              <a:t> </a:t>
            </a:r>
            <a:r>
              <a:rPr lang="cs-CZ" dirty="0"/>
              <a:t>i (11=2).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dirty="0"/>
              <a:t>	ELSE IF (i=12).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cs-CZ" dirty="0" err="1" smtClean="0"/>
              <a:t>recode</a:t>
            </a:r>
            <a:r>
              <a:rPr lang="cs-CZ" dirty="0" smtClean="0"/>
              <a:t> </a:t>
            </a:r>
            <a:r>
              <a:rPr lang="cs-CZ" dirty="0"/>
              <a:t>i (12=3).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dirty="0"/>
              <a:t>END IF.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dirty="0" err="1"/>
              <a:t>exe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0987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transformačních příkazů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48974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dirty="0"/>
              <a:t>DO REPEAT </a:t>
            </a:r>
            <a:r>
              <a:rPr lang="cs-CZ" dirty="0" smtClean="0"/>
              <a:t>i=int1a2 </a:t>
            </a:r>
            <a:r>
              <a:rPr lang="cs-CZ" dirty="0"/>
              <a:t>TO int10a11.</a:t>
            </a:r>
          </a:p>
          <a:p>
            <a:pPr marL="0" indent="0">
              <a:buFontTx/>
              <a:buNone/>
            </a:pPr>
            <a:r>
              <a:rPr lang="cs-CZ" dirty="0"/>
              <a:t> </a:t>
            </a:r>
            <a:r>
              <a:rPr lang="cs-CZ" dirty="0" smtClean="0"/>
              <a:t>   DO IF(i&lt;9</a:t>
            </a:r>
            <a:r>
              <a:rPr lang="cs-CZ" dirty="0"/>
              <a:t>).</a:t>
            </a:r>
          </a:p>
          <a:p>
            <a:pPr marL="0" indent="0">
              <a:buFontTx/>
              <a:buNone/>
            </a:pPr>
            <a:r>
              <a:rPr lang="cs-CZ" dirty="0" smtClean="0"/>
              <a:t>	</a:t>
            </a:r>
            <a:r>
              <a:rPr lang="cs-CZ" dirty="0" err="1" smtClean="0"/>
              <a:t>recode</a:t>
            </a:r>
            <a:r>
              <a:rPr lang="cs-CZ" dirty="0" smtClean="0"/>
              <a:t> </a:t>
            </a:r>
            <a:r>
              <a:rPr lang="cs-CZ" dirty="0" err="1"/>
              <a:t>int</a:t>
            </a:r>
            <a:r>
              <a:rPr lang="cs-CZ" dirty="0"/>
              <a:t> (ELSE=SYSMIS).</a:t>
            </a:r>
          </a:p>
          <a:p>
            <a:pPr marL="0" indent="0">
              <a:buFontTx/>
              <a:buNone/>
            </a:pPr>
            <a:r>
              <a:rPr lang="cs-CZ" dirty="0"/>
              <a:t> </a:t>
            </a:r>
            <a:r>
              <a:rPr lang="cs-CZ" dirty="0" smtClean="0"/>
              <a:t>   END </a:t>
            </a:r>
            <a:r>
              <a:rPr lang="cs-CZ" dirty="0"/>
              <a:t>IF.</a:t>
            </a:r>
          </a:p>
          <a:p>
            <a:pPr marL="0" indent="0">
              <a:buFontTx/>
              <a:buNone/>
            </a:pPr>
            <a:r>
              <a:rPr lang="cs-CZ" dirty="0" smtClean="0"/>
              <a:t>END </a:t>
            </a:r>
            <a:r>
              <a:rPr lang="cs-CZ" dirty="0"/>
              <a:t>REPEAT PRINT.</a:t>
            </a:r>
          </a:p>
          <a:p>
            <a:pPr marL="0" indent="0">
              <a:buFontTx/>
              <a:buNone/>
            </a:pPr>
            <a:r>
              <a:rPr lang="cs-CZ" dirty="0" err="1"/>
              <a:t>exe</a:t>
            </a:r>
            <a:r>
              <a:rPr lang="cs-CZ" dirty="0"/>
              <a:t>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299200" y="1125538"/>
            <a:ext cx="2665413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000" dirty="0"/>
              <a:t> 127 +DO IF          (int1a2&lt;9)</a:t>
            </a:r>
          </a:p>
          <a:p>
            <a:r>
              <a:rPr lang="cs-CZ" sz="1000" dirty="0"/>
              <a:t> 128 +</a:t>
            </a:r>
            <a:r>
              <a:rPr lang="cs-CZ" sz="1000" dirty="0" err="1"/>
              <a:t>recode</a:t>
            </a:r>
            <a:r>
              <a:rPr lang="cs-CZ" sz="1000" dirty="0"/>
              <a:t>         int1a2 (ELSE=SYSMIS)</a:t>
            </a:r>
          </a:p>
          <a:p>
            <a:r>
              <a:rPr lang="cs-CZ" sz="1000" dirty="0"/>
              <a:t> 129 +END IF         </a:t>
            </a:r>
          </a:p>
          <a:p>
            <a:r>
              <a:rPr lang="cs-CZ" sz="1000" dirty="0"/>
              <a:t> 130 +DO IF          (int2a3&lt;9)</a:t>
            </a:r>
          </a:p>
          <a:p>
            <a:r>
              <a:rPr lang="cs-CZ" sz="1000" dirty="0"/>
              <a:t> 131 +</a:t>
            </a:r>
            <a:r>
              <a:rPr lang="cs-CZ" sz="1000" dirty="0" err="1"/>
              <a:t>recode</a:t>
            </a:r>
            <a:r>
              <a:rPr lang="cs-CZ" sz="1000" dirty="0"/>
              <a:t>         int2a3 (ELSE=SYSMIS)</a:t>
            </a:r>
          </a:p>
          <a:p>
            <a:r>
              <a:rPr lang="cs-CZ" sz="1000" dirty="0"/>
              <a:t> 132 +END IF         </a:t>
            </a:r>
          </a:p>
          <a:p>
            <a:r>
              <a:rPr lang="cs-CZ" sz="1000" dirty="0"/>
              <a:t> 133 +DO IF          (int3a4&lt;9)</a:t>
            </a:r>
          </a:p>
          <a:p>
            <a:r>
              <a:rPr lang="cs-CZ" sz="1000" dirty="0"/>
              <a:t> 134 +</a:t>
            </a:r>
            <a:r>
              <a:rPr lang="cs-CZ" sz="1000" dirty="0" err="1"/>
              <a:t>recode</a:t>
            </a:r>
            <a:r>
              <a:rPr lang="cs-CZ" sz="1000" dirty="0"/>
              <a:t>         int3a4 (ELSE=SYSMIS)</a:t>
            </a:r>
          </a:p>
          <a:p>
            <a:r>
              <a:rPr lang="cs-CZ" sz="1000" dirty="0"/>
              <a:t> 135 +END IF         </a:t>
            </a:r>
          </a:p>
          <a:p>
            <a:r>
              <a:rPr lang="cs-CZ" sz="1000" dirty="0"/>
              <a:t> 136 +DO IF          (int4a5&lt;9)</a:t>
            </a:r>
          </a:p>
          <a:p>
            <a:r>
              <a:rPr lang="cs-CZ" sz="1000" dirty="0"/>
              <a:t> 137 +</a:t>
            </a:r>
            <a:r>
              <a:rPr lang="cs-CZ" sz="1000" dirty="0" err="1"/>
              <a:t>recode</a:t>
            </a:r>
            <a:r>
              <a:rPr lang="cs-CZ" sz="1000" dirty="0"/>
              <a:t>         int4a5 (ELSE=SYSMIS)</a:t>
            </a:r>
          </a:p>
          <a:p>
            <a:r>
              <a:rPr lang="cs-CZ" sz="1000" dirty="0"/>
              <a:t> 138 +END IF         </a:t>
            </a:r>
          </a:p>
          <a:p>
            <a:r>
              <a:rPr lang="cs-CZ" sz="1000" dirty="0"/>
              <a:t> 139 +DO IF          (int5a6&lt;9)</a:t>
            </a:r>
          </a:p>
          <a:p>
            <a:r>
              <a:rPr lang="cs-CZ" sz="1000" dirty="0"/>
              <a:t> 140 +</a:t>
            </a:r>
            <a:r>
              <a:rPr lang="cs-CZ" sz="1000" dirty="0" err="1"/>
              <a:t>recode</a:t>
            </a:r>
            <a:r>
              <a:rPr lang="cs-CZ" sz="1000" dirty="0"/>
              <a:t>         int5a6 (ELSE=SYSMIS)</a:t>
            </a:r>
          </a:p>
          <a:p>
            <a:r>
              <a:rPr lang="cs-CZ" sz="1000" dirty="0"/>
              <a:t> 141 +END IF         </a:t>
            </a:r>
          </a:p>
          <a:p>
            <a:r>
              <a:rPr lang="cs-CZ" sz="1000" dirty="0"/>
              <a:t> 142 +DO IF          (int6a7&lt;9)</a:t>
            </a:r>
          </a:p>
          <a:p>
            <a:r>
              <a:rPr lang="cs-CZ" sz="1000" dirty="0"/>
              <a:t> 143 +</a:t>
            </a:r>
            <a:r>
              <a:rPr lang="cs-CZ" sz="1000" dirty="0" err="1"/>
              <a:t>recode</a:t>
            </a:r>
            <a:r>
              <a:rPr lang="cs-CZ" sz="1000" dirty="0"/>
              <a:t>         int6a7 (ELSE=SYSMIS)</a:t>
            </a:r>
          </a:p>
          <a:p>
            <a:r>
              <a:rPr lang="cs-CZ" sz="1000" dirty="0"/>
              <a:t> 144 +END IF         </a:t>
            </a:r>
          </a:p>
          <a:p>
            <a:r>
              <a:rPr lang="cs-CZ" sz="1000" dirty="0"/>
              <a:t> 145 +DO IF          (int7a8&lt;9)</a:t>
            </a:r>
          </a:p>
          <a:p>
            <a:r>
              <a:rPr lang="cs-CZ" sz="1000" dirty="0"/>
              <a:t> 146 +</a:t>
            </a:r>
            <a:r>
              <a:rPr lang="cs-CZ" sz="1000" dirty="0" err="1"/>
              <a:t>recode</a:t>
            </a:r>
            <a:r>
              <a:rPr lang="cs-CZ" sz="1000" dirty="0"/>
              <a:t>         int7a8 (ELSE=SYSMIS)</a:t>
            </a:r>
          </a:p>
          <a:p>
            <a:r>
              <a:rPr lang="cs-CZ" sz="1000" dirty="0"/>
              <a:t> 147 +END IF         </a:t>
            </a:r>
          </a:p>
          <a:p>
            <a:r>
              <a:rPr lang="cs-CZ" sz="1000" dirty="0"/>
              <a:t> 148 +DO IF          (int8a9&lt;9)</a:t>
            </a:r>
          </a:p>
          <a:p>
            <a:r>
              <a:rPr lang="cs-CZ" sz="1000" dirty="0"/>
              <a:t> 149 +</a:t>
            </a:r>
            <a:r>
              <a:rPr lang="cs-CZ" sz="1000" dirty="0" err="1"/>
              <a:t>recode</a:t>
            </a:r>
            <a:r>
              <a:rPr lang="cs-CZ" sz="1000" dirty="0"/>
              <a:t>         int8a9 (ELSE=SYSMIS)</a:t>
            </a:r>
          </a:p>
          <a:p>
            <a:r>
              <a:rPr lang="cs-CZ" sz="1000" dirty="0"/>
              <a:t> 150 +END IF         </a:t>
            </a:r>
          </a:p>
          <a:p>
            <a:r>
              <a:rPr lang="cs-CZ" sz="1000" dirty="0"/>
              <a:t> 151 +DO IF          (int9a10&lt;9)</a:t>
            </a:r>
          </a:p>
          <a:p>
            <a:r>
              <a:rPr lang="cs-CZ" sz="1000" dirty="0"/>
              <a:t> 152 +</a:t>
            </a:r>
            <a:r>
              <a:rPr lang="cs-CZ" sz="1000" dirty="0" err="1"/>
              <a:t>recode</a:t>
            </a:r>
            <a:r>
              <a:rPr lang="cs-CZ" sz="1000" dirty="0"/>
              <a:t>         int9a10 (ELSE=SYSMIS)</a:t>
            </a:r>
          </a:p>
          <a:p>
            <a:r>
              <a:rPr lang="cs-CZ" sz="1000" dirty="0"/>
              <a:t> 153 +END IF         </a:t>
            </a:r>
          </a:p>
          <a:p>
            <a:r>
              <a:rPr lang="cs-CZ" sz="1000" dirty="0"/>
              <a:t> 154 +DO IF          (int10a11&lt;9)</a:t>
            </a:r>
          </a:p>
          <a:p>
            <a:r>
              <a:rPr lang="cs-CZ" sz="1000" dirty="0"/>
              <a:t> 155 +</a:t>
            </a:r>
            <a:r>
              <a:rPr lang="cs-CZ" sz="1000" dirty="0" err="1"/>
              <a:t>recode</a:t>
            </a:r>
            <a:r>
              <a:rPr lang="cs-CZ" sz="1000" dirty="0"/>
              <a:t>         int10a11 (ELSE=SYSMIS)</a:t>
            </a:r>
          </a:p>
          <a:p>
            <a:r>
              <a:rPr lang="cs-CZ" sz="1000" dirty="0"/>
              <a:t> 156 +END IF         </a:t>
            </a:r>
          </a:p>
        </p:txBody>
      </p:sp>
    </p:spTree>
    <p:extLst>
      <p:ext uri="{BB962C8B-B14F-4D97-AF65-F5344CB8AC3E}">
        <p14:creationId xmlns:p14="http://schemas.microsoft.com/office/powerpoint/2010/main" val="2776935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pro dnešní seminář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Tabulkový výstup v Excelu pro proměnné z EVS (viz data) podle country, </a:t>
            </a:r>
            <a:r>
              <a:rPr lang="cs-CZ" dirty="0" err="1" smtClean="0"/>
              <a:t>educ</a:t>
            </a:r>
            <a:r>
              <a:rPr lang="cs-CZ" dirty="0" smtClean="0"/>
              <a:t> a country &gt; </a:t>
            </a:r>
            <a:r>
              <a:rPr lang="cs-CZ" dirty="0" err="1" smtClean="0"/>
              <a:t>educ</a:t>
            </a:r>
            <a:endParaRPr lang="cs-CZ" dirty="0" smtClean="0"/>
          </a:p>
          <a:p>
            <a:r>
              <a:rPr lang="cs-CZ" dirty="0" smtClean="0"/>
              <a:t>Pro každou proměnnou zvláštní tabulku!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0561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závěrečného úkolu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Vypracujte prezentaci návrhu typologie dle vašeho uvážení (viz ukázky z dnešní hodiny)</a:t>
            </a:r>
          </a:p>
          <a:p>
            <a:r>
              <a:rPr lang="cs-CZ" dirty="0" smtClean="0"/>
              <a:t>Příklady témat: jak lidé nakupují, čtou noviny</a:t>
            </a:r>
          </a:p>
          <a:p>
            <a:r>
              <a:rPr lang="cs-CZ" dirty="0" smtClean="0"/>
              <a:t>Použijte dodaná data Brand </a:t>
            </a:r>
            <a:r>
              <a:rPr lang="cs-CZ" dirty="0" err="1" smtClean="0"/>
              <a:t>Power</a:t>
            </a:r>
            <a:r>
              <a:rPr lang="cs-CZ" dirty="0" smtClean="0"/>
              <a:t> 2009</a:t>
            </a:r>
          </a:p>
          <a:p>
            <a:r>
              <a:rPr lang="cs-CZ" dirty="0" smtClean="0"/>
              <a:t>Prezentace by měla obsahovat: podíly jednotlivých skupin, přepočet na populaci ČR, životní styl, hodnoty, oblíbené značky ,atd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 smtClean="0"/>
              <a:t>Metoda návrhu typologie je libovolná</a:t>
            </a:r>
          </a:p>
          <a:p>
            <a:r>
              <a:rPr lang="cs-CZ" dirty="0" smtClean="0"/>
              <a:t>Rozsah min. 10 snímků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85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čeho se segmentace dělají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dirty="0">
                <a:latin typeface="Tahoma" pitchFamily="34" charset="0"/>
              </a:rPr>
              <a:t>Prodejní a CRM databáze 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dirty="0">
                <a:latin typeface="Tahoma" pitchFamily="34" charset="0"/>
              </a:rPr>
              <a:t>Výzkumy (postojové segmentace)</a:t>
            </a:r>
          </a:p>
          <a:p>
            <a:pPr eaLnBrk="0" hangingPunct="0">
              <a:spcBef>
                <a:spcPct val="50000"/>
              </a:spcBef>
              <a:buSzPct val="90000"/>
              <a:buFontTx/>
              <a:buChar char="•"/>
            </a:pPr>
            <a:r>
              <a:rPr lang="cs-CZ" dirty="0">
                <a:latin typeface="Tahoma" pitchFamily="34" charset="0"/>
              </a:rPr>
              <a:t>Demografická data</a:t>
            </a:r>
            <a:endParaRPr lang="cs-CZ" b="1" dirty="0">
              <a:latin typeface="Tahoma" pitchFamily="34" charset="0"/>
            </a:endParaRPr>
          </a:p>
          <a:p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26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Prodejní a CRM databáze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</a:t>
            </a:r>
            <a:r>
              <a:rPr lang="cs-CZ" dirty="0"/>
              <a:t>jsou databáze v dobrém stavu, jde o nejlepší zdroj dat </a:t>
            </a:r>
          </a:p>
          <a:p>
            <a:r>
              <a:rPr lang="cs-CZ" dirty="0" smtClean="0"/>
              <a:t>Zaznamenávají </a:t>
            </a:r>
            <a:r>
              <a:rPr lang="cs-CZ" dirty="0"/>
              <a:t>reálné chování lidí</a:t>
            </a:r>
          </a:p>
          <a:p>
            <a:r>
              <a:rPr lang="cs-CZ" dirty="0" smtClean="0"/>
              <a:t>Vytvořenou </a:t>
            </a:r>
            <a:r>
              <a:rPr lang="cs-CZ" dirty="0"/>
              <a:t>segmentaci lze použít přímo v komunikaci se zákazníky</a:t>
            </a:r>
          </a:p>
          <a:p>
            <a:r>
              <a:rPr lang="cs-CZ" dirty="0" smtClean="0"/>
              <a:t>Nevíme</a:t>
            </a:r>
            <a:r>
              <a:rPr lang="cs-CZ" dirty="0"/>
              <a:t>, proč se lidé chovají, tak jak se chovají (lidé nakupují stejné věci z různých důvodů – </a:t>
            </a:r>
            <a:r>
              <a:rPr lang="cs-CZ" sz="2000" dirty="0"/>
              <a:t>např. tarif XY mohou lidé mít ze stovky důvodů a mnoha způsoby jej využívat</a:t>
            </a:r>
            <a:r>
              <a:rPr lang="cs-CZ" dirty="0"/>
              <a:t>)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64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z výzkumů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Používají </a:t>
            </a:r>
            <a:r>
              <a:rPr lang="cs-CZ" dirty="0"/>
              <a:t>se pro „ad-hoc“ typologie</a:t>
            </a:r>
          </a:p>
          <a:p>
            <a:r>
              <a:rPr lang="cs-CZ" dirty="0" smtClean="0"/>
              <a:t>Jako </a:t>
            </a:r>
            <a:r>
              <a:rPr lang="cs-CZ" dirty="0"/>
              <a:t>doplněk databází (přidávají dimenzi „proč“ a postoje, které nejsou součástí databází)</a:t>
            </a:r>
          </a:p>
          <a:p>
            <a:r>
              <a:rPr lang="cs-CZ" dirty="0" smtClean="0"/>
              <a:t>Samostatné</a:t>
            </a:r>
            <a:r>
              <a:rPr lang="cs-CZ" dirty="0"/>
              <a:t>, otestované segmentační nástroje, sloužící k analýze spektra spotřebitelů klienta</a:t>
            </a: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Typologie a segmentace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386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3553</Words>
  <Application>Microsoft Office PowerPoint</Application>
  <PresentationFormat>Předvádění na obrazovce (4:3)</PresentationFormat>
  <Paragraphs>737</Paragraphs>
  <Slides>69</Slides>
  <Notes>21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69</vt:i4>
      </vt:variant>
    </vt:vector>
  </HeadingPairs>
  <TitlesOfParts>
    <vt:vector size="72" baseType="lpstr">
      <vt:lpstr>Motiv systému Office</vt:lpstr>
      <vt:lpstr>Microsoft Graph 5.0</vt:lpstr>
      <vt:lpstr>Graf aplikace Microsoft Graph</vt:lpstr>
      <vt:lpstr>3. Typologie, clusterová analýza, faktorová analýza</vt:lpstr>
      <vt:lpstr>Typologie</vt:lpstr>
      <vt:lpstr>Proč typologie?</vt:lpstr>
      <vt:lpstr>Segmentace populace</vt:lpstr>
      <vt:lpstr>Jak se to dělá?</vt:lpstr>
      <vt:lpstr>Cíle segmentace</vt:lpstr>
      <vt:lpstr>Z čeho se segmentace dělají</vt:lpstr>
      <vt:lpstr>Prodejní a CRM databáze</vt:lpstr>
      <vt:lpstr>Data z výzkumů</vt:lpstr>
      <vt:lpstr>Demografická data</vt:lpstr>
      <vt:lpstr>Použití behaviorálních segmentací</vt:lpstr>
      <vt:lpstr>Použití postojových segmentací</vt:lpstr>
      <vt:lpstr>Desatero pro praxi</vt:lpstr>
      <vt:lpstr>Desatero pro praxi</vt:lpstr>
      <vt:lpstr>Metody založení segmentace</vt:lpstr>
      <vt:lpstr>Ukázky</vt:lpstr>
      <vt:lpstr>Autoritativní hlava domácnosti</vt:lpstr>
      <vt:lpstr>Emancipovaná fuchtle</vt:lpstr>
      <vt:lpstr>Manažer</vt:lpstr>
      <vt:lpstr>Předčasně zestárlí</vt:lpstr>
      <vt:lpstr>Frustrovaní</vt:lpstr>
      <vt:lpstr>Nostalgičtí komunisté</vt:lpstr>
      <vt:lpstr>Ukázky</vt:lpstr>
      <vt:lpstr>TAMBOR TYPOLOGIE SEGMENTACE POPULACE 16 – 64 LET</vt:lpstr>
      <vt:lpstr>TAMBOR TYPOLOGIE SEGMENTACE POPULACE 16 – 64 LET</vt:lpstr>
      <vt:lpstr>TONDA &amp; RŮŽENA  DEPRIVOVANÍ</vt:lpstr>
      <vt:lpstr>ROMAN &amp; JIŘINA  NEKVALIFIKOVANÍ LIDÉ</vt:lpstr>
      <vt:lpstr>KLÁRA &amp; RICHARD MLADÍ KONZERVATIVNÍ</vt:lpstr>
      <vt:lpstr>VĚRA &amp; MILAN STŘEDNÍ LÉTA</vt:lpstr>
      <vt:lpstr>ANETA &amp; KEVIN MLADÍ A NEKLIDNÍ</vt:lpstr>
      <vt:lpstr>RICHARD &amp; LUCIE SEBEVĚDOMÍ</vt:lpstr>
      <vt:lpstr>MARCELA &amp; JIŘÍ MLADÍ DUCHEM</vt:lpstr>
      <vt:lpstr>Ukázky</vt:lpstr>
      <vt:lpstr>Příklad behavioralní segmentace  </vt:lpstr>
      <vt:lpstr>Hlasaři</vt:lpstr>
      <vt:lpstr>Přijímači  </vt:lpstr>
      <vt:lpstr>Opětovači  </vt:lpstr>
      <vt:lpstr>Volači  </vt:lpstr>
      <vt:lpstr>Hračičkové  </vt:lpstr>
      <vt:lpstr>Clusterová a faktorová analýza</vt:lpstr>
      <vt:lpstr>Srovnání obou metod</vt:lpstr>
      <vt:lpstr>Clusterová analýza</vt:lpstr>
      <vt:lpstr>Clusterová analýza - metody</vt:lpstr>
      <vt:lpstr>Clustrová analýza - středy</vt:lpstr>
      <vt:lpstr>Cluster analysis - dendogram</vt:lpstr>
      <vt:lpstr>Faktorová analýza - historie</vt:lpstr>
      <vt:lpstr>Prezentace aplikace PowerPoint</vt:lpstr>
      <vt:lpstr>Redukce informace</vt:lpstr>
      <vt:lpstr>Faktorová zátěž (factor loadings)</vt:lpstr>
      <vt:lpstr>Faktorové skóre a indexy</vt:lpstr>
      <vt:lpstr>Počet faktorů</vt:lpstr>
      <vt:lpstr>Příklad</vt:lpstr>
      <vt:lpstr>Prezentace aplikace PowerPoint</vt:lpstr>
      <vt:lpstr>Rotace</vt:lpstr>
      <vt:lpstr>Rotace</vt:lpstr>
      <vt:lpstr>Rotace</vt:lpstr>
      <vt:lpstr>Příklad</vt:lpstr>
      <vt:lpstr>Syntax</vt:lpstr>
      <vt:lpstr>Skupiny příkazů</vt:lpstr>
      <vt:lpstr>Vlastnosti syntaxe</vt:lpstr>
      <vt:lpstr>Vlastnosti syntaxe</vt:lpstr>
      <vt:lpstr>Vlastnosti syntaxe</vt:lpstr>
      <vt:lpstr>Příklad variable příkazů</vt:lpstr>
      <vt:lpstr>Příklady transformačních příkazů</vt:lpstr>
      <vt:lpstr>Příklady transformačních příkazů</vt:lpstr>
      <vt:lpstr>Příklady transformačních příkazů</vt:lpstr>
      <vt:lpstr>Příklady transformačních příkazů</vt:lpstr>
      <vt:lpstr>Zadání pro dnešní seminář</vt:lpstr>
      <vt:lpstr>Zadání závěrečného úkolu</vt:lpstr>
    </vt:vector>
  </TitlesOfParts>
  <Company>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Libušino údolí</dc:creator>
  <cp:lastModifiedBy>Bobík</cp:lastModifiedBy>
  <cp:revision>16</cp:revision>
  <dcterms:created xsi:type="dcterms:W3CDTF">2012-01-23T08:44:11Z</dcterms:created>
  <dcterms:modified xsi:type="dcterms:W3CDTF">2012-03-28T16:14:11Z</dcterms:modified>
</cp:coreProperties>
</file>