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4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B2F08-AA6B-454A-86FB-E706465BF96A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7444A-4E9B-4131-92B8-7C091489323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7444A-4E9B-4131-92B8-7C0914893233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7444A-4E9B-4131-92B8-7C0914893233}" type="slidenum">
              <a:rPr lang="sk-SK" smtClean="0"/>
              <a:pPr/>
              <a:t>11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7444A-4E9B-4131-92B8-7C0914893233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7444A-4E9B-4131-92B8-7C0914893233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7444A-4E9B-4131-92B8-7C0914893233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7444A-4E9B-4131-92B8-7C0914893233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7444A-4E9B-4131-92B8-7C0914893233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7444A-4E9B-4131-92B8-7C0914893233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7444A-4E9B-4131-92B8-7C0914893233}" type="slidenum">
              <a:rPr lang="sk-SK" smtClean="0"/>
              <a:pPr/>
              <a:t>8</a:t>
            </a:fld>
            <a:endParaRPr 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7444A-4E9B-4131-92B8-7C0914893233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63D3-0092-4C5F-B9ED-4AC66AE8F471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7383F-37BE-4A18-A28E-7E38DEB741C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63D3-0092-4C5F-B9ED-4AC66AE8F471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7383F-37BE-4A18-A28E-7E38DEB741C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63D3-0092-4C5F-B9ED-4AC66AE8F471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7383F-37BE-4A18-A28E-7E38DEB741C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63D3-0092-4C5F-B9ED-4AC66AE8F471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7383F-37BE-4A18-A28E-7E38DEB741C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63D3-0092-4C5F-B9ED-4AC66AE8F471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7383F-37BE-4A18-A28E-7E38DEB741C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63D3-0092-4C5F-B9ED-4AC66AE8F471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7383F-37BE-4A18-A28E-7E38DEB741C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63D3-0092-4C5F-B9ED-4AC66AE8F471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7383F-37BE-4A18-A28E-7E38DEB741C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63D3-0092-4C5F-B9ED-4AC66AE8F471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7383F-37BE-4A18-A28E-7E38DEB741C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63D3-0092-4C5F-B9ED-4AC66AE8F471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7383F-37BE-4A18-A28E-7E38DEB741C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63D3-0092-4C5F-B9ED-4AC66AE8F471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7383F-37BE-4A18-A28E-7E38DEB741C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63D3-0092-4C5F-B9ED-4AC66AE8F471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7383F-37BE-4A18-A28E-7E38DEB741C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763D3-0092-4C5F-B9ED-4AC66AE8F471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7383F-37BE-4A18-A28E-7E38DEB741C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legislation_summaries/education_training_youth/general_framework/c11099_en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Eur</a:t>
            </a:r>
            <a:r>
              <a:rPr lang="sk-SK" dirty="0" err="1" smtClean="0"/>
              <a:t>ópska</a:t>
            </a:r>
            <a:r>
              <a:rPr lang="sk-SK" dirty="0" smtClean="0"/>
              <a:t> vzdelávacia politika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Mgr. Eva </a:t>
            </a:r>
            <a:r>
              <a:rPr lang="sk-SK" dirty="0" err="1" smtClean="0"/>
              <a:t>Krč-Jediná</a:t>
            </a:r>
            <a:endParaRPr lang="sk-SK" dirty="0" smtClean="0"/>
          </a:p>
          <a:p>
            <a:r>
              <a:rPr lang="sk-SK" dirty="0" smtClean="0"/>
              <a:t>VPL151 </a:t>
            </a:r>
            <a:r>
              <a:rPr lang="sk-SK" dirty="0" err="1" smtClean="0"/>
              <a:t>Vzdělávací</a:t>
            </a:r>
            <a:r>
              <a:rPr lang="sk-SK" dirty="0" smtClean="0"/>
              <a:t> </a:t>
            </a:r>
            <a:r>
              <a:rPr lang="sk-SK" dirty="0" err="1" smtClean="0"/>
              <a:t>politka</a:t>
            </a:r>
            <a:r>
              <a:rPr lang="sk-SK" dirty="0" smtClean="0"/>
              <a:t> a rozvoj </a:t>
            </a:r>
            <a:r>
              <a:rPr lang="sk-SK" dirty="0" err="1" smtClean="0"/>
              <a:t>lidských</a:t>
            </a:r>
            <a:r>
              <a:rPr lang="sk-SK" dirty="0" smtClean="0"/>
              <a:t> zdroj</a:t>
            </a:r>
            <a:r>
              <a:rPr lang="en-US" dirty="0" smtClean="0"/>
              <a:t>ů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ET2020 – hlavné iniciatívy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b="1" dirty="0" smtClean="0"/>
              <a:t>Nové znalosti (</a:t>
            </a:r>
            <a:r>
              <a:rPr lang="sk-SK" b="1" dirty="0" err="1" smtClean="0"/>
              <a:t>dovednosti</a:t>
            </a:r>
            <a:r>
              <a:rPr lang="sk-SK" b="1" dirty="0" smtClean="0"/>
              <a:t>) pre nové pracovne miesta (New </a:t>
            </a:r>
            <a:r>
              <a:rPr lang="sk-SK" b="1" dirty="0" err="1" smtClean="0"/>
              <a:t>skills</a:t>
            </a:r>
            <a:r>
              <a:rPr lang="sk-SK" b="1" dirty="0" smtClean="0"/>
              <a:t> </a:t>
            </a:r>
            <a:r>
              <a:rPr lang="sk-SK" b="1" dirty="0" err="1" smtClean="0"/>
              <a:t>for</a:t>
            </a:r>
            <a:r>
              <a:rPr lang="sk-SK" b="1" dirty="0" smtClean="0"/>
              <a:t> </a:t>
            </a:r>
            <a:r>
              <a:rPr lang="sk-SK" b="1" dirty="0" err="1" smtClean="0"/>
              <a:t>new</a:t>
            </a:r>
            <a:r>
              <a:rPr lang="sk-SK" b="1" dirty="0" smtClean="0"/>
              <a:t> </a:t>
            </a:r>
            <a:r>
              <a:rPr lang="sk-SK" b="1" dirty="0" err="1" smtClean="0"/>
              <a:t>jobs</a:t>
            </a:r>
            <a:r>
              <a:rPr lang="sk-SK" b="1" dirty="0" smtClean="0"/>
              <a:t>)</a:t>
            </a:r>
          </a:p>
          <a:p>
            <a:pPr lvl="1"/>
            <a:r>
              <a:rPr lang="sk-SK" dirty="0" smtClean="0"/>
              <a:t>Znalosti (</a:t>
            </a:r>
            <a:r>
              <a:rPr lang="sk-SK" dirty="0" err="1" smtClean="0"/>
              <a:t>dovednosti</a:t>
            </a:r>
            <a:r>
              <a:rPr lang="sk-SK" dirty="0" smtClean="0"/>
              <a:t>) pre vyššiu </a:t>
            </a:r>
            <a:r>
              <a:rPr lang="sk-SK" dirty="0" err="1" smtClean="0"/>
              <a:t>zamestnateľnosť</a:t>
            </a:r>
            <a:endParaRPr lang="sk-SK" dirty="0" smtClean="0"/>
          </a:p>
          <a:p>
            <a:pPr lvl="1"/>
            <a:r>
              <a:rPr lang="sk-SK" dirty="0" smtClean="0"/>
              <a:t>Identifikácia potrieb v oblasti odbornej prípravy </a:t>
            </a:r>
          </a:p>
          <a:p>
            <a:pPr lvl="1"/>
            <a:r>
              <a:rPr lang="sk-SK" dirty="0" smtClean="0"/>
              <a:t>Relevantnosť vzdelávania a odbornej prípravy z hľadiska uplatnenia na trhu práce</a:t>
            </a:r>
          </a:p>
          <a:p>
            <a:pPr lvl="1"/>
            <a:r>
              <a:rPr lang="sk-SK" dirty="0" smtClean="0"/>
              <a:t>Prístup k ČŽV a poradenstvu</a:t>
            </a:r>
          </a:p>
          <a:p>
            <a:pPr lvl="1"/>
            <a:r>
              <a:rPr lang="sk-SK" dirty="0" smtClean="0"/>
              <a:t>Prechod zo sféry vzdelávania a odbornej prípravy do zamestnania</a:t>
            </a:r>
          </a:p>
          <a:p>
            <a:pPr lvl="1"/>
            <a:r>
              <a:rPr lang="sk-SK" dirty="0" smtClean="0"/>
              <a:t>Prechod na kvalifikačné systémy založené na výsledkoch vzdelávacieho procesu</a:t>
            </a:r>
          </a:p>
          <a:p>
            <a:pPr lvl="1"/>
            <a:r>
              <a:rPr lang="sk-SK" dirty="0" smtClean="0"/>
              <a:t>Zvýšenie miery uznávania znalostí (</a:t>
            </a:r>
            <a:r>
              <a:rPr lang="sk-SK" dirty="0" err="1" smtClean="0"/>
              <a:t>dovedností</a:t>
            </a:r>
            <a:r>
              <a:rPr lang="sk-SK" dirty="0" smtClean="0"/>
              <a:t>) a kompetencií získaných v rámci neformálneho a záujmového vzdelávania a </a:t>
            </a:r>
            <a:r>
              <a:rPr lang="sk-SK" dirty="0" err="1" smtClean="0"/>
              <a:t>informálneho</a:t>
            </a:r>
            <a:r>
              <a:rPr lang="sk-SK" dirty="0" smtClean="0"/>
              <a:t> učenia</a:t>
            </a:r>
          </a:p>
          <a:p>
            <a:pPr lvl="1"/>
            <a:r>
              <a:rPr lang="sk-SK" dirty="0" smtClean="0"/>
              <a:t>Podpora a príležitosti pre znevýhodnených študentov (tiež „netradičné“ cieľové skupiny)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ET2020 - princípy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smtClean="0"/>
              <a:t>Perspektíva ČŽV</a:t>
            </a:r>
          </a:p>
          <a:p>
            <a:r>
              <a:rPr lang="sk-SK" dirty="0" smtClean="0"/>
              <a:t>Prepojenie r</a:t>
            </a:r>
            <a:r>
              <a:rPr lang="cs-CZ" dirty="0" smtClean="0"/>
              <a:t>ô</a:t>
            </a:r>
            <a:r>
              <a:rPr lang="sk-SK" dirty="0" err="1" smtClean="0"/>
              <a:t>znych\jednotlivých</a:t>
            </a:r>
            <a:r>
              <a:rPr lang="sk-SK" dirty="0" smtClean="0"/>
              <a:t> sektorov vzdelávania a odbornej prípravy </a:t>
            </a:r>
          </a:p>
          <a:p>
            <a:r>
              <a:rPr lang="sk-SK" dirty="0" smtClean="0"/>
              <a:t>Rešpektovanie zodpovednosti členských štátov za svoje vzdelávacie systémy </a:t>
            </a:r>
            <a:r>
              <a:rPr lang="en-US" dirty="0" smtClean="0"/>
              <a:t>&amp; </a:t>
            </a:r>
            <a:r>
              <a:rPr lang="en-US" dirty="0" err="1" smtClean="0"/>
              <a:t>dobrovo</a:t>
            </a:r>
            <a:r>
              <a:rPr lang="cs-CZ" dirty="0" err="1" smtClean="0"/>
              <a:t>ľný</a:t>
            </a:r>
            <a:r>
              <a:rPr lang="cs-CZ" dirty="0" smtClean="0"/>
              <a:t> charakter </a:t>
            </a:r>
            <a:r>
              <a:rPr lang="cs-CZ" dirty="0" err="1" smtClean="0"/>
              <a:t>európskej</a:t>
            </a:r>
            <a:r>
              <a:rPr lang="cs-CZ" dirty="0" smtClean="0"/>
              <a:t> spolupráce v oblasti </a:t>
            </a:r>
            <a:r>
              <a:rPr lang="cs-CZ" dirty="0" err="1" smtClean="0"/>
              <a:t>vzdelávania</a:t>
            </a:r>
            <a:r>
              <a:rPr lang="cs-CZ" dirty="0" smtClean="0"/>
              <a:t> a </a:t>
            </a:r>
            <a:r>
              <a:rPr lang="cs-CZ" dirty="0" err="1" smtClean="0"/>
              <a:t>odbornej</a:t>
            </a:r>
            <a:r>
              <a:rPr lang="cs-CZ" dirty="0" smtClean="0"/>
              <a:t> </a:t>
            </a:r>
            <a:r>
              <a:rPr lang="cs-CZ" dirty="0" err="1" smtClean="0"/>
              <a:t>prípravy</a:t>
            </a:r>
            <a:endParaRPr lang="sk-SK" dirty="0" smtClean="0"/>
          </a:p>
          <a:p>
            <a:r>
              <a:rPr lang="sk-SK" b="1" dirty="0" smtClean="0"/>
              <a:t>Otvorená metóda koordinácie</a:t>
            </a:r>
          </a:p>
          <a:p>
            <a:pPr lvl="1"/>
            <a:r>
              <a:rPr lang="sk-SK" dirty="0" smtClean="0"/>
              <a:t>Napĺňanie strategických cieľov</a:t>
            </a:r>
          </a:p>
          <a:p>
            <a:pPr lvl="1"/>
            <a:r>
              <a:rPr lang="sk-SK" dirty="0" smtClean="0"/>
              <a:t>Spoločné referenčné rámce a prístupy</a:t>
            </a:r>
          </a:p>
          <a:p>
            <a:pPr lvl="1"/>
            <a:r>
              <a:rPr lang="sk-SK" dirty="0" smtClean="0"/>
              <a:t>Tzv. </a:t>
            </a:r>
            <a:r>
              <a:rPr lang="sk-SK" dirty="0" err="1" smtClean="0"/>
              <a:t>peer</a:t>
            </a:r>
            <a:r>
              <a:rPr lang="sk-SK" dirty="0" smtClean="0"/>
              <a:t> </a:t>
            </a:r>
            <a:r>
              <a:rPr lang="sk-SK" dirty="0" err="1" smtClean="0"/>
              <a:t>learning</a:t>
            </a:r>
            <a:r>
              <a:rPr lang="sk-SK" dirty="0" smtClean="0"/>
              <a:t> a výmena dobrej praxe </a:t>
            </a:r>
            <a:r>
              <a:rPr lang="en-US" dirty="0" smtClean="0"/>
              <a:t>&amp; </a:t>
            </a:r>
            <a:r>
              <a:rPr lang="cs-CZ" dirty="0" err="1" smtClean="0"/>
              <a:t>šírenie</a:t>
            </a:r>
            <a:r>
              <a:rPr lang="cs-CZ" dirty="0" smtClean="0"/>
              <a:t> </a:t>
            </a:r>
            <a:r>
              <a:rPr lang="cs-CZ" dirty="0" err="1" smtClean="0"/>
              <a:t>výsledkov</a:t>
            </a:r>
            <a:endParaRPr lang="cs-CZ" dirty="0" smtClean="0"/>
          </a:p>
          <a:p>
            <a:pPr lvl="1"/>
            <a:r>
              <a:rPr lang="cs-CZ" dirty="0" smtClean="0"/>
              <a:t>Periodické </a:t>
            </a:r>
            <a:r>
              <a:rPr lang="cs-CZ" dirty="0" err="1" smtClean="0"/>
              <a:t>monitorovanie</a:t>
            </a:r>
            <a:r>
              <a:rPr lang="cs-CZ" dirty="0" smtClean="0"/>
              <a:t> a </a:t>
            </a:r>
            <a:r>
              <a:rPr lang="cs-CZ" dirty="0" err="1" smtClean="0"/>
              <a:t>hodnotenie</a:t>
            </a:r>
            <a:endParaRPr lang="cs-CZ" dirty="0" smtClean="0"/>
          </a:p>
          <a:p>
            <a:pPr lvl="1"/>
            <a:r>
              <a:rPr lang="cs-CZ" dirty="0" err="1" smtClean="0"/>
              <a:t>Dáta</a:t>
            </a:r>
            <a:r>
              <a:rPr lang="cs-CZ" dirty="0" smtClean="0"/>
              <a:t> (</a:t>
            </a:r>
            <a:r>
              <a:rPr lang="cs-CZ" i="1" dirty="0" smtClean="0"/>
              <a:t>evidence</a:t>
            </a:r>
            <a:r>
              <a:rPr lang="cs-CZ" dirty="0" smtClean="0"/>
              <a:t>) </a:t>
            </a:r>
            <a:r>
              <a:rPr lang="cs-CZ" dirty="0" err="1" smtClean="0"/>
              <a:t>zo</a:t>
            </a:r>
            <a:r>
              <a:rPr lang="cs-CZ" dirty="0" smtClean="0"/>
              <a:t> </a:t>
            </a:r>
            <a:r>
              <a:rPr lang="cs-CZ" dirty="0" err="1" smtClean="0"/>
              <a:t>všetkých</a:t>
            </a:r>
            <a:r>
              <a:rPr lang="cs-CZ" dirty="0" smtClean="0"/>
              <a:t> </a:t>
            </a:r>
            <a:r>
              <a:rPr lang="cs-CZ" dirty="0" err="1" smtClean="0"/>
              <a:t>relevantných</a:t>
            </a:r>
            <a:r>
              <a:rPr lang="cs-CZ" dirty="0" smtClean="0"/>
              <a:t> </a:t>
            </a:r>
            <a:r>
              <a:rPr lang="cs-CZ" dirty="0" err="1" smtClean="0"/>
              <a:t>európskych</a:t>
            </a:r>
            <a:r>
              <a:rPr lang="cs-CZ" dirty="0" smtClean="0"/>
              <a:t> </a:t>
            </a:r>
            <a:r>
              <a:rPr lang="cs-CZ" dirty="0" err="1" smtClean="0"/>
              <a:t>agentúr</a:t>
            </a:r>
            <a:r>
              <a:rPr lang="cs-CZ" dirty="0" smtClean="0"/>
              <a:t>, </a:t>
            </a:r>
            <a:r>
              <a:rPr lang="cs-CZ" dirty="0" err="1" smtClean="0"/>
              <a:t>sietí</a:t>
            </a:r>
            <a:r>
              <a:rPr lang="cs-CZ" dirty="0" smtClean="0"/>
              <a:t>, </a:t>
            </a:r>
            <a:r>
              <a:rPr lang="cs-CZ" dirty="0" err="1" smtClean="0"/>
              <a:t>medzinárodných</a:t>
            </a:r>
            <a:r>
              <a:rPr lang="cs-CZ" dirty="0" smtClean="0"/>
              <a:t> </a:t>
            </a:r>
            <a:r>
              <a:rPr lang="cs-CZ" dirty="0" err="1" smtClean="0"/>
              <a:t>organizácií</a:t>
            </a:r>
            <a:endParaRPr lang="cs-CZ" dirty="0" smtClean="0"/>
          </a:p>
          <a:p>
            <a:pPr lvl="1"/>
            <a:r>
              <a:rPr lang="cs-CZ" dirty="0" err="1" smtClean="0"/>
              <a:t>Využitie</a:t>
            </a:r>
            <a:r>
              <a:rPr lang="cs-CZ" dirty="0" smtClean="0"/>
              <a:t> možností </a:t>
            </a:r>
            <a:r>
              <a:rPr lang="cs-CZ" dirty="0" err="1" smtClean="0"/>
              <a:t>spoločných</a:t>
            </a:r>
            <a:r>
              <a:rPr lang="cs-CZ" dirty="0" smtClean="0"/>
              <a:t> </a:t>
            </a:r>
            <a:r>
              <a:rPr lang="cs-CZ" dirty="0" err="1" smtClean="0"/>
              <a:t>programov</a:t>
            </a:r>
            <a:r>
              <a:rPr lang="cs-CZ" dirty="0" smtClean="0"/>
              <a:t>, </a:t>
            </a:r>
            <a:r>
              <a:rPr lang="cs-CZ" dirty="0" err="1" smtClean="0"/>
              <a:t>predovšetkým</a:t>
            </a:r>
            <a:r>
              <a:rPr lang="cs-CZ" dirty="0" smtClean="0"/>
              <a:t> LLP (</a:t>
            </a:r>
            <a:r>
              <a:rPr lang="cs-CZ" dirty="0" err="1" smtClean="0"/>
              <a:t>lifelong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r>
              <a:rPr lang="cs-CZ" dirty="0" smtClean="0"/>
              <a:t>)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Otvorená</a:t>
            </a:r>
            <a:r>
              <a:rPr lang="cs-CZ" dirty="0" smtClean="0"/>
              <a:t> </a:t>
            </a:r>
            <a:r>
              <a:rPr lang="cs-CZ" dirty="0" err="1" smtClean="0"/>
              <a:t>metóda</a:t>
            </a:r>
            <a:r>
              <a:rPr lang="cs-CZ" dirty="0" smtClean="0"/>
              <a:t> </a:t>
            </a:r>
            <a:r>
              <a:rPr lang="cs-CZ" dirty="0" err="1" smtClean="0"/>
              <a:t>koordinácie</a:t>
            </a:r>
            <a:r>
              <a:rPr lang="cs-CZ" dirty="0" smtClean="0"/>
              <a:t>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Zakotvená v rámci </a:t>
            </a:r>
            <a:r>
              <a:rPr lang="cs-CZ" dirty="0" err="1" smtClean="0"/>
              <a:t>Luxemburského</a:t>
            </a:r>
            <a:r>
              <a:rPr lang="cs-CZ" dirty="0" smtClean="0"/>
              <a:t> procesu (1997) – </a:t>
            </a:r>
            <a:r>
              <a:rPr lang="cs-CZ" dirty="0" err="1" smtClean="0"/>
              <a:t>súčasť</a:t>
            </a:r>
            <a:r>
              <a:rPr lang="cs-CZ" dirty="0" smtClean="0"/>
              <a:t> </a:t>
            </a:r>
            <a:r>
              <a:rPr lang="cs-CZ" dirty="0" err="1" smtClean="0"/>
              <a:t>európskej</a:t>
            </a:r>
            <a:r>
              <a:rPr lang="cs-CZ" dirty="0" smtClean="0"/>
              <a:t> politiky </a:t>
            </a:r>
            <a:r>
              <a:rPr lang="cs-CZ" dirty="0" err="1" smtClean="0"/>
              <a:t>zamestnanosti</a:t>
            </a:r>
            <a:endParaRPr lang="cs-CZ" dirty="0" smtClean="0"/>
          </a:p>
          <a:p>
            <a:r>
              <a:rPr lang="cs-CZ" dirty="0" err="1" smtClean="0"/>
              <a:t>Nástrojom</a:t>
            </a:r>
            <a:r>
              <a:rPr lang="cs-CZ" dirty="0" smtClean="0"/>
              <a:t> </a:t>
            </a:r>
            <a:r>
              <a:rPr lang="cs-CZ" dirty="0" err="1" smtClean="0"/>
              <a:t>lisabonskej</a:t>
            </a:r>
            <a:r>
              <a:rPr lang="cs-CZ" dirty="0" smtClean="0"/>
              <a:t> </a:t>
            </a:r>
            <a:r>
              <a:rPr lang="cs-CZ" dirty="0" err="1" smtClean="0"/>
              <a:t>stratégie</a:t>
            </a:r>
            <a:r>
              <a:rPr lang="cs-CZ" dirty="0" smtClean="0"/>
              <a:t> (2000) – </a:t>
            </a:r>
            <a:r>
              <a:rPr lang="cs-CZ" dirty="0" err="1" smtClean="0"/>
              <a:t>európska</a:t>
            </a:r>
            <a:r>
              <a:rPr lang="cs-CZ" dirty="0" smtClean="0"/>
              <a:t> sociálna agenda, </a:t>
            </a:r>
            <a:r>
              <a:rPr lang="cs-CZ" dirty="0" err="1" smtClean="0"/>
              <a:t>vzdelávacia</a:t>
            </a:r>
            <a:r>
              <a:rPr lang="cs-CZ" dirty="0" smtClean="0"/>
              <a:t> politika, </a:t>
            </a:r>
            <a:r>
              <a:rPr lang="cs-CZ" dirty="0" err="1" smtClean="0"/>
              <a:t>zdravotníctvo</a:t>
            </a:r>
            <a:r>
              <a:rPr lang="cs-CZ" dirty="0" smtClean="0"/>
              <a:t>, </a:t>
            </a:r>
            <a:r>
              <a:rPr lang="cs-CZ" dirty="0" err="1" smtClean="0"/>
              <a:t>starostlivosť</a:t>
            </a:r>
            <a:r>
              <a:rPr lang="cs-CZ" dirty="0" smtClean="0"/>
              <a:t> o </a:t>
            </a:r>
            <a:r>
              <a:rPr lang="cs-CZ" dirty="0" err="1" smtClean="0"/>
              <a:t>seniórov</a:t>
            </a:r>
            <a:r>
              <a:rPr lang="cs-CZ" dirty="0" smtClean="0"/>
              <a:t> </a:t>
            </a:r>
            <a:r>
              <a:rPr lang="cs-CZ" dirty="0" err="1" smtClean="0"/>
              <a:t>atď</a:t>
            </a:r>
            <a:r>
              <a:rPr lang="cs-CZ" dirty="0" smtClean="0"/>
              <a:t>. </a:t>
            </a:r>
          </a:p>
          <a:p>
            <a:r>
              <a:rPr lang="cs-CZ" dirty="0" smtClean="0"/>
              <a:t>rámec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spoluprácu</a:t>
            </a:r>
            <a:r>
              <a:rPr lang="cs-CZ" dirty="0" smtClean="0"/>
              <a:t> členských </a:t>
            </a:r>
            <a:r>
              <a:rPr lang="cs-CZ" dirty="0" err="1" smtClean="0"/>
              <a:t>štátov</a:t>
            </a:r>
            <a:r>
              <a:rPr lang="cs-CZ" dirty="0" smtClean="0"/>
              <a:t> EU – </a:t>
            </a:r>
            <a:r>
              <a:rPr lang="cs-CZ" dirty="0" err="1" smtClean="0"/>
              <a:t>nasmerovanie</a:t>
            </a:r>
            <a:r>
              <a:rPr lang="cs-CZ" dirty="0" smtClean="0"/>
              <a:t> </a:t>
            </a:r>
            <a:r>
              <a:rPr lang="cs-CZ" dirty="0" err="1" smtClean="0"/>
              <a:t>národných</a:t>
            </a:r>
            <a:r>
              <a:rPr lang="cs-CZ" dirty="0" smtClean="0"/>
              <a:t> </a:t>
            </a:r>
            <a:r>
              <a:rPr lang="cs-CZ" dirty="0" err="1" smtClean="0"/>
              <a:t>politík</a:t>
            </a:r>
            <a:r>
              <a:rPr lang="cs-CZ" dirty="0" smtClean="0"/>
              <a:t> k </a:t>
            </a:r>
            <a:r>
              <a:rPr lang="cs-CZ" dirty="0" err="1" smtClean="0"/>
              <a:t>naplňovaniu</a:t>
            </a:r>
            <a:r>
              <a:rPr lang="cs-CZ" dirty="0" smtClean="0"/>
              <a:t> </a:t>
            </a:r>
            <a:r>
              <a:rPr lang="cs-CZ" dirty="0" err="1" smtClean="0"/>
              <a:t>spoločných</a:t>
            </a:r>
            <a:r>
              <a:rPr lang="cs-CZ" dirty="0" smtClean="0"/>
              <a:t> </a:t>
            </a:r>
            <a:r>
              <a:rPr lang="cs-CZ" dirty="0" err="1" smtClean="0"/>
              <a:t>cieľov</a:t>
            </a:r>
            <a:endParaRPr lang="cs-CZ" dirty="0" smtClean="0"/>
          </a:p>
          <a:p>
            <a:r>
              <a:rPr lang="cs-CZ" dirty="0" err="1" smtClean="0"/>
              <a:t>medzivládna</a:t>
            </a:r>
            <a:r>
              <a:rPr lang="cs-CZ" dirty="0" smtClean="0"/>
              <a:t> </a:t>
            </a:r>
            <a:r>
              <a:rPr lang="cs-CZ" dirty="0" err="1" smtClean="0"/>
              <a:t>metóda</a:t>
            </a:r>
            <a:r>
              <a:rPr lang="cs-CZ" dirty="0" smtClean="0"/>
              <a:t> </a:t>
            </a:r>
            <a:r>
              <a:rPr lang="cs-CZ" dirty="0" err="1" smtClean="0"/>
              <a:t>vzájomného</a:t>
            </a:r>
            <a:r>
              <a:rPr lang="cs-CZ" dirty="0" smtClean="0"/>
              <a:t> </a:t>
            </a:r>
            <a:r>
              <a:rPr lang="cs-CZ" dirty="0" err="1" smtClean="0"/>
              <a:t>posudzovania</a:t>
            </a:r>
            <a:r>
              <a:rPr lang="cs-CZ" dirty="0" smtClean="0"/>
              <a:t>\</a:t>
            </a:r>
            <a:r>
              <a:rPr lang="cs-CZ" dirty="0" err="1" smtClean="0"/>
              <a:t>hodnotenia</a:t>
            </a:r>
            <a:r>
              <a:rPr lang="cs-CZ" dirty="0" smtClean="0"/>
              <a:t> </a:t>
            </a:r>
            <a:r>
              <a:rPr lang="cs-CZ" dirty="0" err="1" smtClean="0"/>
              <a:t>politík</a:t>
            </a:r>
            <a:r>
              <a:rPr lang="cs-CZ" dirty="0" smtClean="0"/>
              <a:t> pod </a:t>
            </a:r>
            <a:r>
              <a:rPr lang="cs-CZ" dirty="0" err="1" smtClean="0"/>
              <a:t>dohľadom</a:t>
            </a:r>
            <a:r>
              <a:rPr lang="cs-CZ" dirty="0" smtClean="0"/>
              <a:t> EC </a:t>
            </a:r>
          </a:p>
          <a:p>
            <a:r>
              <a:rPr lang="cs-CZ" dirty="0" smtClean="0"/>
              <a:t>Proces </a:t>
            </a:r>
            <a:r>
              <a:rPr lang="cs-CZ" dirty="0" err="1" smtClean="0"/>
              <a:t>horizontálnej</a:t>
            </a:r>
            <a:r>
              <a:rPr lang="cs-CZ" dirty="0" smtClean="0"/>
              <a:t> „</a:t>
            </a:r>
            <a:r>
              <a:rPr lang="cs-CZ" dirty="0" err="1" smtClean="0"/>
              <a:t>europeizácie</a:t>
            </a:r>
            <a:r>
              <a:rPr lang="cs-CZ" dirty="0" smtClean="0"/>
              <a:t>“ </a:t>
            </a:r>
            <a:r>
              <a:rPr lang="cs-CZ" dirty="0" err="1" smtClean="0"/>
              <a:t>národných</a:t>
            </a:r>
            <a:r>
              <a:rPr lang="cs-CZ" dirty="0" smtClean="0"/>
              <a:t> </a:t>
            </a:r>
            <a:r>
              <a:rPr lang="cs-CZ" dirty="0" err="1" smtClean="0"/>
              <a:t>politík</a:t>
            </a:r>
            <a:r>
              <a:rPr lang="cs-CZ" dirty="0" smtClean="0"/>
              <a:t>; tzv. nový </a:t>
            </a:r>
            <a:r>
              <a:rPr lang="cs-CZ" dirty="0" err="1" smtClean="0"/>
              <a:t>spôsob</a:t>
            </a:r>
            <a:r>
              <a:rPr lang="cs-CZ" dirty="0" smtClean="0"/>
              <a:t> </a:t>
            </a:r>
            <a:r>
              <a:rPr lang="cs-CZ" dirty="0" err="1" smtClean="0"/>
              <a:t>vládnutia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Otvorená</a:t>
            </a:r>
            <a:r>
              <a:rPr lang="cs-CZ" dirty="0" smtClean="0"/>
              <a:t> </a:t>
            </a:r>
            <a:r>
              <a:rPr lang="cs-CZ" dirty="0" err="1" smtClean="0"/>
              <a:t>metóda</a:t>
            </a:r>
            <a:r>
              <a:rPr lang="cs-CZ" dirty="0" smtClean="0"/>
              <a:t> </a:t>
            </a:r>
            <a:r>
              <a:rPr lang="cs-CZ" dirty="0" err="1" smtClean="0"/>
              <a:t>koordinácie</a:t>
            </a:r>
            <a:r>
              <a:rPr lang="cs-CZ" dirty="0" smtClean="0"/>
              <a:t>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Umožňuje faktické </a:t>
            </a:r>
            <a:r>
              <a:rPr lang="cs-CZ" dirty="0" err="1" smtClean="0"/>
              <a:t>jednanie</a:t>
            </a:r>
            <a:r>
              <a:rPr lang="cs-CZ" dirty="0" smtClean="0"/>
              <a:t> </a:t>
            </a:r>
            <a:r>
              <a:rPr lang="cs-CZ" dirty="0" err="1" smtClean="0"/>
              <a:t>Spoločenstva</a:t>
            </a:r>
            <a:r>
              <a:rPr lang="cs-CZ" dirty="0" smtClean="0"/>
              <a:t> mimo rámec </a:t>
            </a:r>
            <a:r>
              <a:rPr lang="cs-CZ" dirty="0" err="1" smtClean="0"/>
              <a:t>zverených</a:t>
            </a:r>
            <a:r>
              <a:rPr lang="cs-CZ" dirty="0" smtClean="0"/>
              <a:t> </a:t>
            </a:r>
            <a:r>
              <a:rPr lang="cs-CZ" dirty="0" err="1" smtClean="0"/>
              <a:t>kompetencií</a:t>
            </a:r>
            <a:r>
              <a:rPr lang="cs-CZ" dirty="0" smtClean="0"/>
              <a:t> na základe </a:t>
            </a:r>
            <a:r>
              <a:rPr lang="cs-CZ" dirty="0" err="1" smtClean="0"/>
              <a:t>medzivládnej</a:t>
            </a:r>
            <a:r>
              <a:rPr lang="cs-CZ" dirty="0" smtClean="0"/>
              <a:t> </a:t>
            </a:r>
            <a:r>
              <a:rPr lang="cs-CZ" dirty="0" err="1" smtClean="0"/>
              <a:t>koordinácie</a:t>
            </a:r>
            <a:r>
              <a:rPr lang="cs-CZ" dirty="0" smtClean="0"/>
              <a:t> </a:t>
            </a:r>
            <a:r>
              <a:rPr lang="cs-CZ" dirty="0" err="1" smtClean="0"/>
              <a:t>politík</a:t>
            </a:r>
            <a:endParaRPr lang="cs-CZ" dirty="0" smtClean="0"/>
          </a:p>
          <a:p>
            <a:r>
              <a:rPr lang="cs-CZ" dirty="0" err="1" smtClean="0"/>
              <a:t>Prekonanie</a:t>
            </a:r>
            <a:r>
              <a:rPr lang="cs-CZ" dirty="0" smtClean="0"/>
              <a:t> </a:t>
            </a:r>
            <a:r>
              <a:rPr lang="cs-CZ" dirty="0" err="1" smtClean="0"/>
              <a:t>rôznorodosti</a:t>
            </a:r>
            <a:r>
              <a:rPr lang="cs-CZ" dirty="0" smtClean="0"/>
              <a:t> </a:t>
            </a:r>
            <a:r>
              <a:rPr lang="cs-CZ" dirty="0" err="1" smtClean="0"/>
              <a:t>sociálnych</a:t>
            </a:r>
            <a:r>
              <a:rPr lang="cs-CZ" dirty="0" smtClean="0"/>
              <a:t> </a:t>
            </a:r>
            <a:r>
              <a:rPr lang="cs-CZ" dirty="0" err="1" smtClean="0"/>
              <a:t>systémov</a:t>
            </a:r>
            <a:r>
              <a:rPr lang="cs-CZ" dirty="0" smtClean="0"/>
              <a:t> členských </a:t>
            </a:r>
            <a:r>
              <a:rPr lang="cs-CZ" dirty="0" err="1" smtClean="0"/>
              <a:t>štátov</a:t>
            </a:r>
            <a:r>
              <a:rPr lang="cs-CZ" dirty="0" smtClean="0"/>
              <a:t>, </a:t>
            </a:r>
            <a:r>
              <a:rPr lang="cs-CZ" dirty="0" err="1" smtClean="0"/>
              <a:t>ich</a:t>
            </a:r>
            <a:r>
              <a:rPr lang="cs-CZ" dirty="0" smtClean="0"/>
              <a:t> postupné </a:t>
            </a:r>
            <a:r>
              <a:rPr lang="cs-CZ" dirty="0" err="1" smtClean="0"/>
              <a:t>priblíženie</a:t>
            </a:r>
            <a:r>
              <a:rPr lang="cs-CZ" dirty="0" smtClean="0"/>
              <a:t> jednotnému </a:t>
            </a:r>
            <a:r>
              <a:rPr lang="cs-CZ" dirty="0" err="1" smtClean="0"/>
              <a:t>sociálnemu</a:t>
            </a:r>
            <a:r>
              <a:rPr lang="cs-CZ" dirty="0" smtClean="0"/>
              <a:t> modelu</a:t>
            </a:r>
          </a:p>
          <a:p>
            <a:r>
              <a:rPr lang="cs-CZ" dirty="0" err="1" smtClean="0"/>
              <a:t>Nie</a:t>
            </a:r>
            <a:r>
              <a:rPr lang="cs-CZ" dirty="0" smtClean="0"/>
              <a:t> </a:t>
            </a:r>
            <a:r>
              <a:rPr lang="cs-CZ" dirty="0" err="1" smtClean="0"/>
              <a:t>priama</a:t>
            </a:r>
            <a:r>
              <a:rPr lang="cs-CZ" dirty="0" smtClean="0"/>
              <a:t> </a:t>
            </a:r>
            <a:r>
              <a:rPr lang="cs-CZ" dirty="0" err="1" smtClean="0"/>
              <a:t>legislatívna</a:t>
            </a:r>
            <a:r>
              <a:rPr lang="cs-CZ" dirty="0" smtClean="0"/>
              <a:t> </a:t>
            </a:r>
            <a:r>
              <a:rPr lang="cs-CZ" dirty="0" err="1" smtClean="0"/>
              <a:t>harmonizácia</a:t>
            </a:r>
            <a:r>
              <a:rPr lang="cs-CZ" dirty="0" smtClean="0"/>
              <a:t> (</a:t>
            </a:r>
            <a:r>
              <a:rPr lang="cs-CZ" dirty="0" err="1" smtClean="0"/>
              <a:t>primárne</a:t>
            </a:r>
            <a:r>
              <a:rPr lang="cs-CZ" dirty="0" smtClean="0"/>
              <a:t> </a:t>
            </a:r>
            <a:r>
              <a:rPr lang="cs-CZ" dirty="0" err="1" smtClean="0"/>
              <a:t>práve</a:t>
            </a:r>
            <a:r>
              <a:rPr lang="cs-CZ" dirty="0" smtClean="0"/>
              <a:t> neumožňuje) ale </a:t>
            </a:r>
            <a:r>
              <a:rPr lang="cs-CZ" dirty="0" err="1" smtClean="0"/>
              <a:t>národné</a:t>
            </a:r>
            <a:r>
              <a:rPr lang="cs-CZ" dirty="0" smtClean="0"/>
              <a:t> </a:t>
            </a:r>
            <a:r>
              <a:rPr lang="cs-CZ" dirty="0" err="1" smtClean="0"/>
              <a:t>akčné</a:t>
            </a:r>
            <a:r>
              <a:rPr lang="cs-CZ" dirty="0" smtClean="0"/>
              <a:t> plány</a:t>
            </a:r>
          </a:p>
          <a:p>
            <a:r>
              <a:rPr lang="cs-CZ" dirty="0" err="1" smtClean="0"/>
              <a:t>Výrazne</a:t>
            </a:r>
            <a:r>
              <a:rPr lang="cs-CZ" dirty="0" smtClean="0"/>
              <a:t> </a:t>
            </a:r>
            <a:r>
              <a:rPr lang="cs-CZ" dirty="0" err="1" smtClean="0"/>
              <a:t>neformálny</a:t>
            </a:r>
            <a:r>
              <a:rPr lang="cs-CZ" dirty="0" smtClean="0"/>
              <a:t> charakter, </a:t>
            </a:r>
            <a:r>
              <a:rPr lang="cs-CZ" dirty="0" err="1" smtClean="0"/>
              <a:t>dopĺňa</a:t>
            </a:r>
            <a:r>
              <a:rPr lang="cs-CZ" dirty="0" smtClean="0"/>
              <a:t> </a:t>
            </a:r>
            <a:r>
              <a:rPr lang="cs-CZ" dirty="0" err="1" smtClean="0"/>
              <a:t>legislatívne</a:t>
            </a:r>
            <a:r>
              <a:rPr lang="cs-CZ" dirty="0" smtClean="0"/>
              <a:t> zakotvený systém </a:t>
            </a:r>
            <a:r>
              <a:rPr lang="cs-CZ" dirty="0" err="1" smtClean="0"/>
              <a:t>deľby</a:t>
            </a:r>
            <a:r>
              <a:rPr lang="cs-CZ" dirty="0" smtClean="0"/>
              <a:t> </a:t>
            </a:r>
            <a:r>
              <a:rPr lang="cs-CZ" dirty="0" err="1" smtClean="0"/>
              <a:t>kompetencií</a:t>
            </a:r>
            <a:r>
              <a:rPr lang="cs-CZ" dirty="0" smtClean="0"/>
              <a:t> – „soft-</a:t>
            </a:r>
            <a:r>
              <a:rPr lang="cs-CZ" dirty="0" err="1" smtClean="0"/>
              <a:t>law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Otvorená</a:t>
            </a:r>
            <a:r>
              <a:rPr lang="cs-CZ" dirty="0" smtClean="0"/>
              <a:t> </a:t>
            </a:r>
            <a:r>
              <a:rPr lang="cs-CZ" dirty="0" err="1" smtClean="0"/>
              <a:t>metóda</a:t>
            </a:r>
            <a:r>
              <a:rPr lang="cs-CZ" dirty="0" smtClean="0"/>
              <a:t> </a:t>
            </a:r>
            <a:r>
              <a:rPr lang="cs-CZ" dirty="0" err="1" smtClean="0"/>
              <a:t>koordinácie</a:t>
            </a:r>
            <a:r>
              <a:rPr lang="cs-CZ" dirty="0" smtClean="0"/>
              <a:t> III. Nástroje a </a:t>
            </a:r>
            <a:r>
              <a:rPr lang="cs-CZ" dirty="0" err="1" smtClean="0"/>
              <a:t>princípy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Stanovenie</a:t>
            </a:r>
            <a:r>
              <a:rPr lang="cs-CZ" dirty="0" smtClean="0"/>
              <a:t> </a:t>
            </a:r>
            <a:r>
              <a:rPr lang="cs-CZ" dirty="0" err="1" smtClean="0"/>
              <a:t>spoločných</a:t>
            </a:r>
            <a:r>
              <a:rPr lang="cs-CZ" dirty="0" smtClean="0"/>
              <a:t> </a:t>
            </a:r>
            <a:r>
              <a:rPr lang="cs-CZ" dirty="0" err="1" smtClean="0"/>
              <a:t>normatívnych</a:t>
            </a:r>
            <a:r>
              <a:rPr lang="cs-CZ" dirty="0" smtClean="0"/>
              <a:t> </a:t>
            </a:r>
            <a:r>
              <a:rPr lang="cs-CZ" dirty="0" err="1" smtClean="0"/>
              <a:t>smerov</a:t>
            </a:r>
            <a:r>
              <a:rPr lang="cs-CZ" dirty="0" smtClean="0"/>
              <a:t>\</a:t>
            </a:r>
            <a:r>
              <a:rPr lang="cs-CZ" dirty="0" err="1" smtClean="0"/>
              <a:t>cieľov</a:t>
            </a:r>
            <a:r>
              <a:rPr lang="cs-CZ" dirty="0" smtClean="0"/>
              <a:t> </a:t>
            </a:r>
          </a:p>
          <a:p>
            <a:pPr lvl="1"/>
            <a:r>
              <a:rPr lang="cs-CZ" b="1" dirty="0" err="1" smtClean="0"/>
              <a:t>Guidelines</a:t>
            </a:r>
            <a:r>
              <a:rPr lang="cs-CZ" dirty="0" smtClean="0"/>
              <a:t> (</a:t>
            </a:r>
            <a:r>
              <a:rPr lang="cs-CZ" dirty="0" err="1" smtClean="0"/>
              <a:t>orientačné</a:t>
            </a:r>
            <a:r>
              <a:rPr lang="cs-CZ" dirty="0" smtClean="0"/>
              <a:t>\</a:t>
            </a:r>
            <a:r>
              <a:rPr lang="cs-CZ" dirty="0" err="1" smtClean="0"/>
              <a:t>hlavné</a:t>
            </a:r>
            <a:r>
              <a:rPr lang="cs-CZ" dirty="0" smtClean="0"/>
              <a:t> </a:t>
            </a:r>
            <a:r>
              <a:rPr lang="cs-CZ" dirty="0" err="1" smtClean="0"/>
              <a:t>smery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Stanovenie</a:t>
            </a:r>
            <a:r>
              <a:rPr lang="cs-CZ" dirty="0" smtClean="0"/>
              <a:t> </a:t>
            </a:r>
            <a:r>
              <a:rPr lang="cs-CZ" dirty="0" err="1" smtClean="0"/>
              <a:t>spoločných</a:t>
            </a:r>
            <a:r>
              <a:rPr lang="cs-CZ" dirty="0" smtClean="0"/>
              <a:t> </a:t>
            </a:r>
            <a:r>
              <a:rPr lang="cs-CZ" dirty="0" err="1" smtClean="0"/>
              <a:t>nástrojov</a:t>
            </a:r>
            <a:r>
              <a:rPr lang="cs-CZ" dirty="0" smtClean="0"/>
              <a:t> </a:t>
            </a:r>
            <a:r>
              <a:rPr lang="cs-CZ" dirty="0" err="1" smtClean="0"/>
              <a:t>merania</a:t>
            </a:r>
            <a:endParaRPr lang="cs-CZ" dirty="0" smtClean="0"/>
          </a:p>
          <a:p>
            <a:pPr lvl="1"/>
            <a:r>
              <a:rPr lang="cs-CZ" b="1" dirty="0" err="1" smtClean="0"/>
              <a:t>Benchmarking</a:t>
            </a:r>
            <a:r>
              <a:rPr lang="cs-CZ" dirty="0" smtClean="0"/>
              <a:t> (</a:t>
            </a:r>
            <a:r>
              <a:rPr lang="cs-CZ" dirty="0" err="1" smtClean="0"/>
              <a:t>metóda</a:t>
            </a:r>
            <a:r>
              <a:rPr lang="cs-CZ" dirty="0" smtClean="0"/>
              <a:t> </a:t>
            </a:r>
            <a:r>
              <a:rPr lang="cs-CZ" dirty="0" err="1" smtClean="0"/>
              <a:t>stanovovania</a:t>
            </a:r>
            <a:r>
              <a:rPr lang="cs-CZ" dirty="0" smtClean="0"/>
              <a:t> </a:t>
            </a:r>
            <a:r>
              <a:rPr lang="cs-CZ" dirty="0" err="1" smtClean="0"/>
              <a:t>indikátorov</a:t>
            </a:r>
            <a:r>
              <a:rPr lang="cs-CZ" dirty="0" smtClean="0"/>
              <a:t> – </a:t>
            </a:r>
            <a:r>
              <a:rPr lang="cs-CZ" dirty="0" err="1" smtClean="0"/>
              <a:t>kvantitatívne</a:t>
            </a:r>
            <a:r>
              <a:rPr lang="cs-CZ" dirty="0" smtClean="0"/>
              <a:t> a </a:t>
            </a:r>
            <a:r>
              <a:rPr lang="cs-CZ" dirty="0" err="1" smtClean="0"/>
              <a:t>kvalitatívne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Výmena</a:t>
            </a:r>
            <a:r>
              <a:rPr lang="cs-CZ" dirty="0" smtClean="0"/>
              <a:t> </a:t>
            </a:r>
            <a:r>
              <a:rPr lang="cs-CZ" dirty="0" err="1" smtClean="0"/>
              <a:t>skúseností</a:t>
            </a:r>
            <a:r>
              <a:rPr lang="cs-CZ" dirty="0" smtClean="0"/>
              <a:t> a </a:t>
            </a:r>
            <a:r>
              <a:rPr lang="cs-CZ" dirty="0" err="1" smtClean="0"/>
              <a:t>informácií</a:t>
            </a:r>
            <a:r>
              <a:rPr lang="cs-CZ" dirty="0" smtClean="0"/>
              <a:t> </a:t>
            </a:r>
          </a:p>
          <a:p>
            <a:pPr lvl="1"/>
            <a:r>
              <a:rPr lang="cs-CZ" b="1" dirty="0" err="1" smtClean="0"/>
              <a:t>Best</a:t>
            </a:r>
            <a:r>
              <a:rPr lang="cs-CZ" b="1" dirty="0" smtClean="0"/>
              <a:t> </a:t>
            </a:r>
            <a:r>
              <a:rPr lang="cs-CZ" b="1" dirty="0" err="1" smtClean="0"/>
              <a:t>practice</a:t>
            </a:r>
            <a:endParaRPr lang="cs-CZ" b="1" dirty="0" smtClean="0"/>
          </a:p>
          <a:p>
            <a:r>
              <a:rPr lang="cs-CZ" b="1" dirty="0" err="1" smtClean="0"/>
              <a:t>Princípy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Flexibilita</a:t>
            </a:r>
          </a:p>
          <a:p>
            <a:pPr lvl="1"/>
            <a:r>
              <a:rPr lang="cs-CZ" dirty="0" smtClean="0"/>
              <a:t>Subsidiarita</a:t>
            </a:r>
          </a:p>
          <a:p>
            <a:pPr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Otvorená</a:t>
            </a:r>
            <a:r>
              <a:rPr lang="cs-CZ" dirty="0" smtClean="0"/>
              <a:t> </a:t>
            </a:r>
            <a:r>
              <a:rPr lang="cs-CZ" dirty="0" err="1" smtClean="0"/>
              <a:t>metóda</a:t>
            </a:r>
            <a:r>
              <a:rPr lang="cs-CZ" dirty="0" smtClean="0"/>
              <a:t> </a:t>
            </a:r>
            <a:r>
              <a:rPr lang="cs-CZ" dirty="0" err="1" smtClean="0"/>
              <a:t>koordinácie</a:t>
            </a:r>
            <a:r>
              <a:rPr lang="cs-CZ" dirty="0" smtClean="0"/>
              <a:t> IV.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Kontrola </a:t>
            </a:r>
            <a:r>
              <a:rPr lang="cs-CZ" dirty="0" err="1" smtClean="0"/>
              <a:t>dosahovania</a:t>
            </a:r>
            <a:r>
              <a:rPr lang="cs-CZ" dirty="0" smtClean="0"/>
              <a:t> </a:t>
            </a:r>
            <a:r>
              <a:rPr lang="cs-CZ" dirty="0" err="1" smtClean="0"/>
              <a:t>cieľov</a:t>
            </a:r>
            <a:r>
              <a:rPr lang="cs-CZ" dirty="0" smtClean="0"/>
              <a:t> stanovených </a:t>
            </a:r>
            <a:r>
              <a:rPr lang="cs-CZ" dirty="0" err="1" smtClean="0"/>
              <a:t>akčnými</a:t>
            </a:r>
            <a:r>
              <a:rPr lang="cs-CZ" dirty="0" smtClean="0"/>
              <a:t> </a:t>
            </a:r>
            <a:r>
              <a:rPr lang="cs-CZ" dirty="0" err="1" smtClean="0"/>
              <a:t>plánmi</a:t>
            </a:r>
            <a:r>
              <a:rPr lang="cs-CZ" dirty="0" smtClean="0"/>
              <a:t> v </a:t>
            </a:r>
            <a:r>
              <a:rPr lang="cs-CZ" dirty="0" err="1" smtClean="0"/>
              <a:t>súľade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spoločnými</a:t>
            </a:r>
            <a:r>
              <a:rPr lang="cs-CZ" dirty="0" smtClean="0"/>
              <a:t> </a:t>
            </a:r>
            <a:r>
              <a:rPr lang="cs-CZ" dirty="0" err="1" smtClean="0"/>
              <a:t>smermi</a:t>
            </a:r>
            <a:r>
              <a:rPr lang="cs-CZ" dirty="0" smtClean="0"/>
              <a:t> a </a:t>
            </a:r>
            <a:r>
              <a:rPr lang="cs-CZ" dirty="0" err="1" smtClean="0"/>
              <a:t>cieľmi</a:t>
            </a:r>
            <a:r>
              <a:rPr lang="cs-CZ" dirty="0" smtClean="0"/>
              <a:t> </a:t>
            </a:r>
            <a:r>
              <a:rPr lang="cs-CZ" dirty="0" err="1" smtClean="0"/>
              <a:t>Spoločenstva</a:t>
            </a:r>
            <a:r>
              <a:rPr lang="cs-CZ" dirty="0" smtClean="0"/>
              <a:t> </a:t>
            </a:r>
            <a:r>
              <a:rPr lang="cs-CZ" dirty="0" err="1" smtClean="0"/>
              <a:t>prebieha</a:t>
            </a:r>
            <a:r>
              <a:rPr lang="cs-CZ" dirty="0" smtClean="0"/>
              <a:t> </a:t>
            </a:r>
            <a:r>
              <a:rPr lang="cs-CZ" dirty="0" err="1" smtClean="0"/>
              <a:t>prostredníctvom</a:t>
            </a:r>
            <a:r>
              <a:rPr lang="cs-CZ" dirty="0" smtClean="0"/>
              <a:t> „</a:t>
            </a:r>
            <a:r>
              <a:rPr lang="cs-CZ" b="1" dirty="0" smtClean="0"/>
              <a:t>peer</a:t>
            </a:r>
            <a:r>
              <a:rPr lang="cs-CZ" dirty="0" smtClean="0"/>
              <a:t> </a:t>
            </a:r>
            <a:r>
              <a:rPr lang="cs-CZ" b="1" dirty="0" err="1" smtClean="0"/>
              <a:t>review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Horizontálna </a:t>
            </a:r>
            <a:r>
              <a:rPr lang="cs-CZ" dirty="0" err="1" smtClean="0"/>
              <a:t>koordinácia</a:t>
            </a:r>
            <a:r>
              <a:rPr lang="cs-CZ" dirty="0" smtClean="0"/>
              <a:t> oblastí, </a:t>
            </a:r>
            <a:r>
              <a:rPr lang="cs-CZ" dirty="0" err="1" smtClean="0"/>
              <a:t>mainstreaming</a:t>
            </a:r>
            <a:endParaRPr lang="cs-CZ" dirty="0" smtClean="0"/>
          </a:p>
          <a:p>
            <a:r>
              <a:rPr lang="cs-CZ" dirty="0" err="1" smtClean="0"/>
              <a:t>Priestor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aktérov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súkromnej</a:t>
            </a:r>
            <a:r>
              <a:rPr lang="cs-CZ" dirty="0" smtClean="0"/>
              <a:t> sféry, </a:t>
            </a:r>
            <a:r>
              <a:rPr lang="cs-CZ" dirty="0" err="1" smtClean="0"/>
              <a:t>tiež</a:t>
            </a:r>
            <a:r>
              <a:rPr lang="cs-CZ" dirty="0" smtClean="0"/>
              <a:t> neziskový sektor</a:t>
            </a:r>
          </a:p>
          <a:p>
            <a:r>
              <a:rPr lang="cs-CZ" dirty="0" smtClean="0"/>
              <a:t>Rola Rady </a:t>
            </a:r>
            <a:r>
              <a:rPr lang="cs-CZ" dirty="0" err="1" smtClean="0"/>
              <a:t>Európy</a:t>
            </a:r>
            <a:r>
              <a:rPr lang="cs-CZ" dirty="0" smtClean="0"/>
              <a:t> (</a:t>
            </a:r>
            <a:r>
              <a:rPr lang="cs-CZ" dirty="0" err="1" smtClean="0"/>
              <a:t>ciele</a:t>
            </a:r>
            <a:r>
              <a:rPr lang="cs-CZ" dirty="0" smtClean="0"/>
              <a:t>, </a:t>
            </a:r>
            <a:r>
              <a:rPr lang="cs-CZ" dirty="0" err="1" smtClean="0"/>
              <a:t>guidelines</a:t>
            </a:r>
            <a:r>
              <a:rPr lang="cs-CZ" dirty="0" smtClean="0"/>
              <a:t>), </a:t>
            </a:r>
            <a:r>
              <a:rPr lang="cs-CZ" dirty="0" err="1" smtClean="0"/>
              <a:t>Európskej</a:t>
            </a:r>
            <a:r>
              <a:rPr lang="cs-CZ" dirty="0" smtClean="0"/>
              <a:t> </a:t>
            </a:r>
            <a:r>
              <a:rPr lang="cs-CZ" dirty="0" err="1" smtClean="0"/>
              <a:t>komisie</a:t>
            </a:r>
            <a:r>
              <a:rPr lang="cs-CZ" dirty="0" smtClean="0"/>
              <a:t> (</a:t>
            </a:r>
            <a:r>
              <a:rPr lang="cs-CZ" dirty="0" err="1" smtClean="0"/>
              <a:t>hodnotenie</a:t>
            </a:r>
            <a:r>
              <a:rPr lang="cs-CZ" dirty="0" smtClean="0"/>
              <a:t>), </a:t>
            </a:r>
            <a:r>
              <a:rPr lang="cs-CZ" dirty="0" err="1" smtClean="0"/>
              <a:t>Európska</a:t>
            </a:r>
            <a:r>
              <a:rPr lang="cs-CZ" dirty="0" smtClean="0"/>
              <a:t> rada (</a:t>
            </a:r>
            <a:r>
              <a:rPr lang="cs-CZ" dirty="0" err="1" smtClean="0"/>
              <a:t>dohľad</a:t>
            </a:r>
            <a:r>
              <a:rPr lang="cs-CZ" dirty="0" smtClean="0"/>
              <a:t>), </a:t>
            </a:r>
            <a:r>
              <a:rPr lang="cs-CZ" dirty="0" err="1" smtClean="0"/>
              <a:t>Európsky</a:t>
            </a:r>
            <a:r>
              <a:rPr lang="cs-CZ" dirty="0" smtClean="0"/>
              <a:t> parlament (konzultovaný)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OMC a </a:t>
            </a:r>
            <a:r>
              <a:rPr lang="cs-CZ" dirty="0" err="1" smtClean="0"/>
              <a:t>vzdelávanie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Členské </a:t>
            </a:r>
            <a:r>
              <a:rPr lang="cs-CZ" dirty="0" err="1" smtClean="0"/>
              <a:t>štáty</a:t>
            </a:r>
            <a:r>
              <a:rPr lang="cs-CZ" dirty="0" smtClean="0"/>
              <a:t> </a:t>
            </a:r>
            <a:r>
              <a:rPr lang="cs-CZ" dirty="0" err="1" smtClean="0"/>
              <a:t>nesú</a:t>
            </a:r>
            <a:r>
              <a:rPr lang="cs-CZ" dirty="0" smtClean="0"/>
              <a:t> </a:t>
            </a:r>
            <a:r>
              <a:rPr lang="cs-CZ" dirty="0" err="1" smtClean="0"/>
              <a:t>zodpovednosť</a:t>
            </a:r>
            <a:r>
              <a:rPr lang="cs-CZ" dirty="0" smtClean="0"/>
              <a:t> za svoje </a:t>
            </a:r>
            <a:r>
              <a:rPr lang="cs-CZ" dirty="0" err="1" smtClean="0"/>
              <a:t>vzdelávacie</a:t>
            </a:r>
            <a:r>
              <a:rPr lang="cs-CZ" dirty="0" smtClean="0"/>
              <a:t> systémy, </a:t>
            </a:r>
            <a:r>
              <a:rPr lang="cs-CZ" dirty="0" err="1" smtClean="0"/>
              <a:t>organizáciu</a:t>
            </a:r>
            <a:r>
              <a:rPr lang="cs-CZ" dirty="0" smtClean="0"/>
              <a:t> </a:t>
            </a:r>
            <a:r>
              <a:rPr lang="cs-CZ" dirty="0" err="1" smtClean="0"/>
              <a:t>vzdelávania</a:t>
            </a:r>
            <a:r>
              <a:rPr lang="cs-CZ" dirty="0" smtClean="0"/>
              <a:t> a </a:t>
            </a:r>
            <a:r>
              <a:rPr lang="cs-CZ" dirty="0" err="1" smtClean="0"/>
              <a:t>odbornej</a:t>
            </a:r>
            <a:r>
              <a:rPr lang="cs-CZ" dirty="0" smtClean="0"/>
              <a:t> </a:t>
            </a:r>
            <a:r>
              <a:rPr lang="cs-CZ" dirty="0" err="1" smtClean="0"/>
              <a:t>prípravy</a:t>
            </a:r>
            <a:r>
              <a:rPr lang="cs-CZ" dirty="0" smtClean="0"/>
              <a:t>, kurikulum a výukové programy</a:t>
            </a:r>
          </a:p>
          <a:p>
            <a:r>
              <a:rPr lang="cs-CZ" dirty="0" smtClean="0"/>
              <a:t>EÚ – podpora </a:t>
            </a:r>
            <a:r>
              <a:rPr lang="cs-CZ" dirty="0" err="1" smtClean="0"/>
              <a:t>rozvoja</a:t>
            </a:r>
            <a:r>
              <a:rPr lang="cs-CZ" dirty="0" smtClean="0"/>
              <a:t> </a:t>
            </a:r>
            <a:r>
              <a:rPr lang="cs-CZ" dirty="0" err="1" smtClean="0"/>
              <a:t>kvalitného</a:t>
            </a:r>
            <a:r>
              <a:rPr lang="cs-CZ" dirty="0" smtClean="0"/>
              <a:t> </a:t>
            </a:r>
            <a:r>
              <a:rPr lang="cs-CZ" dirty="0" err="1" smtClean="0"/>
              <a:t>vzdelávania</a:t>
            </a:r>
            <a:r>
              <a:rPr lang="cs-CZ" dirty="0" smtClean="0"/>
              <a:t>, </a:t>
            </a:r>
            <a:r>
              <a:rPr lang="cs-CZ" dirty="0" err="1" smtClean="0"/>
              <a:t>podnecovanie</a:t>
            </a:r>
            <a:r>
              <a:rPr lang="cs-CZ" dirty="0" smtClean="0"/>
              <a:t> spolupráce </a:t>
            </a:r>
            <a:r>
              <a:rPr lang="cs-CZ" dirty="0" err="1" smtClean="0"/>
              <a:t>medzi</a:t>
            </a:r>
            <a:r>
              <a:rPr lang="cs-CZ" dirty="0" smtClean="0"/>
              <a:t> MS, podpora a </a:t>
            </a:r>
            <a:r>
              <a:rPr lang="cs-CZ" dirty="0" err="1" smtClean="0"/>
              <a:t>dotovanie</a:t>
            </a:r>
            <a:r>
              <a:rPr lang="cs-CZ" dirty="0" smtClean="0"/>
              <a:t> </a:t>
            </a:r>
            <a:r>
              <a:rPr lang="cs-CZ" dirty="0" err="1" smtClean="0"/>
              <a:t>programov</a:t>
            </a:r>
            <a:endParaRPr lang="cs-CZ" dirty="0" smtClean="0"/>
          </a:p>
          <a:p>
            <a:r>
              <a:rPr lang="cs-CZ" dirty="0" smtClean="0"/>
              <a:t>ET2020, LLP a </a:t>
            </a:r>
            <a:r>
              <a:rPr lang="cs-CZ" dirty="0" err="1" smtClean="0"/>
              <a:t>transverzálne</a:t>
            </a:r>
            <a:r>
              <a:rPr lang="cs-CZ" dirty="0" smtClean="0"/>
              <a:t> programy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Evidence – 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Rámec </a:t>
            </a:r>
            <a:r>
              <a:rPr lang="cs-CZ" dirty="0" err="1" smtClean="0"/>
              <a:t>indikátorov</a:t>
            </a:r>
            <a:r>
              <a:rPr lang="cs-CZ" dirty="0" smtClean="0"/>
              <a:t> založený na </a:t>
            </a:r>
            <a:r>
              <a:rPr lang="cs-CZ" dirty="0" err="1" smtClean="0"/>
              <a:t>dátach</a:t>
            </a:r>
            <a:r>
              <a:rPr lang="cs-CZ" dirty="0" smtClean="0"/>
              <a:t>, </a:t>
            </a:r>
            <a:r>
              <a:rPr lang="cs-CZ" dirty="0" err="1" smtClean="0"/>
              <a:t>predovšetkým</a:t>
            </a:r>
            <a:r>
              <a:rPr lang="cs-CZ" dirty="0" smtClean="0"/>
              <a:t> </a:t>
            </a:r>
            <a:r>
              <a:rPr lang="cs-CZ" dirty="0" err="1" smtClean="0"/>
              <a:t>Európsky</a:t>
            </a:r>
            <a:r>
              <a:rPr lang="cs-CZ" dirty="0" smtClean="0"/>
              <a:t> </a:t>
            </a:r>
            <a:r>
              <a:rPr lang="cs-CZ" dirty="0" err="1" smtClean="0"/>
              <a:t>Štatistický</a:t>
            </a:r>
            <a:r>
              <a:rPr lang="cs-CZ" dirty="0" smtClean="0"/>
              <a:t> Systém (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Statistical</a:t>
            </a:r>
            <a:r>
              <a:rPr lang="cs-CZ" dirty="0" smtClean="0"/>
              <a:t> Systém - ESS)</a:t>
            </a:r>
          </a:p>
          <a:p>
            <a:r>
              <a:rPr lang="cs-CZ" dirty="0" smtClean="0"/>
              <a:t>2 skupiny: </a:t>
            </a:r>
          </a:p>
          <a:p>
            <a:pPr lvl="1"/>
            <a:r>
              <a:rPr lang="cs-CZ" dirty="0" smtClean="0"/>
              <a:t>UNESCO, OEDC, </a:t>
            </a:r>
            <a:r>
              <a:rPr lang="cs-CZ" dirty="0" err="1" smtClean="0"/>
              <a:t>Eurostat</a:t>
            </a:r>
            <a:r>
              <a:rPr lang="cs-CZ" dirty="0" smtClean="0"/>
              <a:t>: </a:t>
            </a:r>
            <a:r>
              <a:rPr lang="cs-CZ" dirty="0" err="1" smtClean="0"/>
              <a:t>dáta</a:t>
            </a:r>
            <a:r>
              <a:rPr lang="cs-CZ" dirty="0" smtClean="0"/>
              <a:t> o </a:t>
            </a:r>
            <a:r>
              <a:rPr lang="cs-CZ" dirty="0" err="1" smtClean="0"/>
              <a:t>formálnych</a:t>
            </a:r>
            <a:r>
              <a:rPr lang="cs-CZ" dirty="0" smtClean="0"/>
              <a:t> </a:t>
            </a:r>
            <a:r>
              <a:rPr lang="cs-CZ" dirty="0" err="1" smtClean="0"/>
              <a:t>vzdelávacích</a:t>
            </a:r>
            <a:r>
              <a:rPr lang="cs-CZ" dirty="0" smtClean="0"/>
              <a:t> </a:t>
            </a:r>
            <a:r>
              <a:rPr lang="cs-CZ" dirty="0" err="1" smtClean="0"/>
              <a:t>systémoch</a:t>
            </a:r>
            <a:r>
              <a:rPr lang="cs-CZ" dirty="0" smtClean="0"/>
              <a:t> </a:t>
            </a:r>
            <a:r>
              <a:rPr lang="cs-CZ" dirty="0" err="1" smtClean="0"/>
              <a:t>krajín</a:t>
            </a:r>
            <a:r>
              <a:rPr lang="cs-CZ" dirty="0" smtClean="0"/>
              <a:t> EU, </a:t>
            </a:r>
            <a:r>
              <a:rPr lang="cs-CZ" dirty="0" err="1" smtClean="0"/>
              <a:t>Continuing</a:t>
            </a:r>
            <a:r>
              <a:rPr lang="cs-CZ" dirty="0" smtClean="0"/>
              <a:t> </a:t>
            </a:r>
            <a:r>
              <a:rPr lang="cs-CZ" dirty="0" err="1" smtClean="0"/>
              <a:t>Vocational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 </a:t>
            </a:r>
            <a:r>
              <a:rPr lang="cs-CZ" dirty="0" err="1" smtClean="0"/>
              <a:t>Survey</a:t>
            </a:r>
            <a:r>
              <a:rPr lang="cs-CZ" dirty="0" smtClean="0"/>
              <a:t> a </a:t>
            </a:r>
            <a:r>
              <a:rPr lang="cs-CZ" dirty="0" err="1" smtClean="0"/>
              <a:t>Adult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Survey</a:t>
            </a:r>
            <a:r>
              <a:rPr lang="cs-CZ" dirty="0" smtClean="0"/>
              <a:t> (každých 5 </a:t>
            </a:r>
            <a:r>
              <a:rPr lang="cs-CZ" dirty="0" err="1" smtClean="0"/>
              <a:t>rokov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Všeobecné zdroje: </a:t>
            </a:r>
            <a:r>
              <a:rPr lang="cs-CZ" dirty="0" err="1" smtClean="0"/>
              <a:t>Labour</a:t>
            </a:r>
            <a:r>
              <a:rPr lang="cs-CZ" dirty="0" smtClean="0"/>
              <a:t> </a:t>
            </a:r>
            <a:r>
              <a:rPr lang="cs-CZ" dirty="0" err="1" smtClean="0"/>
              <a:t>Force</a:t>
            </a:r>
            <a:r>
              <a:rPr lang="cs-CZ" dirty="0" smtClean="0"/>
              <a:t> </a:t>
            </a:r>
            <a:r>
              <a:rPr lang="cs-CZ" dirty="0" err="1" smtClean="0"/>
              <a:t>Survey</a:t>
            </a:r>
            <a:r>
              <a:rPr lang="cs-CZ" dirty="0" smtClean="0"/>
              <a:t>, </a:t>
            </a:r>
            <a:r>
              <a:rPr lang="en-US" dirty="0" smtClean="0"/>
              <a:t>EU Survey on Income and Living Conditions</a:t>
            </a:r>
            <a:r>
              <a:rPr lang="cs-CZ" dirty="0" smtClean="0"/>
              <a:t>, </a:t>
            </a:r>
            <a:r>
              <a:rPr lang="cs-CZ" dirty="0" err="1" smtClean="0"/>
              <a:t>ďalšie</a:t>
            </a:r>
            <a:r>
              <a:rPr lang="cs-CZ" dirty="0" smtClean="0"/>
              <a:t> </a:t>
            </a:r>
            <a:r>
              <a:rPr lang="cs-CZ" dirty="0" err="1" smtClean="0"/>
              <a:t>špecifické</a:t>
            </a:r>
            <a:r>
              <a:rPr lang="cs-CZ" dirty="0" smtClean="0"/>
              <a:t> </a:t>
            </a:r>
            <a:r>
              <a:rPr lang="cs-CZ" dirty="0" err="1" smtClean="0"/>
              <a:t>štúdi</a:t>
            </a:r>
            <a:endParaRPr lang="cs-CZ" dirty="0" smtClean="0"/>
          </a:p>
          <a:p>
            <a:r>
              <a:rPr lang="cs-CZ" dirty="0" err="1" smtClean="0"/>
              <a:t>Iné</a:t>
            </a:r>
            <a:r>
              <a:rPr lang="cs-CZ" dirty="0" smtClean="0"/>
              <a:t> (mimo ESS): </a:t>
            </a:r>
          </a:p>
          <a:p>
            <a:pPr lvl="1"/>
            <a:r>
              <a:rPr lang="cs-CZ" dirty="0" err="1" smtClean="0"/>
              <a:t>Eurydice</a:t>
            </a:r>
            <a:r>
              <a:rPr lang="cs-CZ" dirty="0" smtClean="0"/>
              <a:t>, CEDEFOP (</a:t>
            </a:r>
            <a:r>
              <a:rPr lang="cs-CZ" dirty="0" err="1" smtClean="0"/>
              <a:t>dáta</a:t>
            </a:r>
            <a:r>
              <a:rPr lang="cs-CZ" dirty="0" smtClean="0"/>
              <a:t> a tzv. </a:t>
            </a:r>
            <a:r>
              <a:rPr lang="cs-CZ" b="1" dirty="0" err="1" smtClean="0"/>
              <a:t>context</a:t>
            </a:r>
            <a:r>
              <a:rPr lang="cs-CZ" b="1" dirty="0" smtClean="0"/>
              <a:t> </a:t>
            </a:r>
            <a:r>
              <a:rPr lang="cs-CZ" b="1" dirty="0" err="1" smtClean="0"/>
              <a:t>indicators</a:t>
            </a:r>
            <a:r>
              <a:rPr lang="cs-CZ" b="1" dirty="0" smtClean="0"/>
              <a:t> </a:t>
            </a:r>
            <a:r>
              <a:rPr lang="cs-CZ" dirty="0" smtClean="0"/>
              <a:t>VS </a:t>
            </a:r>
            <a:r>
              <a:rPr lang="cs-CZ" b="1" dirty="0" err="1" smtClean="0"/>
              <a:t>core</a:t>
            </a:r>
            <a:r>
              <a:rPr lang="cs-CZ" b="1" dirty="0" smtClean="0"/>
              <a:t> </a:t>
            </a:r>
            <a:r>
              <a:rPr lang="cs-CZ" b="1" dirty="0" err="1" smtClean="0"/>
              <a:t>indicators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Hodnotenie</a:t>
            </a:r>
            <a:r>
              <a:rPr lang="cs-CZ" dirty="0" smtClean="0"/>
              <a:t> </a:t>
            </a:r>
            <a:r>
              <a:rPr lang="cs-CZ" dirty="0" err="1" smtClean="0"/>
              <a:t>dosahovania</a:t>
            </a:r>
            <a:r>
              <a:rPr lang="cs-CZ" dirty="0" smtClean="0"/>
              <a:t> </a:t>
            </a:r>
            <a:r>
              <a:rPr lang="cs-CZ" dirty="0" err="1" smtClean="0"/>
              <a:t>cieľov</a:t>
            </a:r>
            <a:r>
              <a:rPr lang="cs-CZ" dirty="0" smtClean="0"/>
              <a:t> v rámci OMC – </a:t>
            </a:r>
            <a:r>
              <a:rPr lang="cs-CZ" dirty="0" err="1" smtClean="0"/>
              <a:t>referenčné</a:t>
            </a:r>
            <a:r>
              <a:rPr lang="cs-CZ" dirty="0" smtClean="0"/>
              <a:t> rámce, tzv. </a:t>
            </a:r>
            <a:r>
              <a:rPr lang="cs-CZ" dirty="0" err="1" smtClean="0"/>
              <a:t>benchmarking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Viď </a:t>
            </a:r>
            <a:r>
              <a:rPr lang="cs-CZ" dirty="0" smtClean="0">
                <a:hlinkClick r:id="rId2"/>
              </a:rPr>
              <a:t>http://europa.eu/legislation_summaries/education_training_youth/general_framework/c11099_en.htm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Seminár</a:t>
            </a:r>
            <a:r>
              <a:rPr lang="cs-CZ" dirty="0" smtClean="0"/>
              <a:t>: identifikujte indikátory (tzv. </a:t>
            </a:r>
            <a:r>
              <a:rPr lang="cs-CZ" dirty="0" err="1" smtClean="0"/>
              <a:t>core</a:t>
            </a:r>
            <a:r>
              <a:rPr lang="cs-CZ" dirty="0" smtClean="0"/>
              <a:t> </a:t>
            </a:r>
            <a:r>
              <a:rPr lang="cs-CZ" dirty="0" err="1" smtClean="0"/>
              <a:t>indicators</a:t>
            </a:r>
            <a:r>
              <a:rPr lang="cs-CZ" dirty="0" smtClean="0"/>
              <a:t>) </a:t>
            </a:r>
            <a:r>
              <a:rPr lang="cs-CZ" dirty="0" err="1" smtClean="0"/>
              <a:t>sledovania</a:t>
            </a:r>
            <a:r>
              <a:rPr lang="cs-CZ" dirty="0" smtClean="0"/>
              <a:t> pokroku v rámci lisabonského procesu v jednotlivých </a:t>
            </a:r>
            <a:r>
              <a:rPr lang="cs-CZ" dirty="0" err="1" smtClean="0"/>
              <a:t>oblastiach</a:t>
            </a:r>
            <a:r>
              <a:rPr lang="cs-CZ" dirty="0" smtClean="0"/>
              <a:t> </a:t>
            </a:r>
            <a:r>
              <a:rPr lang="cs-CZ" dirty="0" err="1" smtClean="0"/>
              <a:t>vzdelávacej</a:t>
            </a:r>
            <a:r>
              <a:rPr lang="cs-CZ" dirty="0" smtClean="0"/>
              <a:t> politiky na úrovni EU (ET2020)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Domáci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základe </a:t>
            </a:r>
            <a:r>
              <a:rPr lang="cs-CZ" dirty="0" err="1" smtClean="0"/>
              <a:t>vlastného</a:t>
            </a:r>
            <a:r>
              <a:rPr lang="cs-CZ" dirty="0" smtClean="0"/>
              <a:t> </a:t>
            </a:r>
            <a:r>
              <a:rPr lang="cs-CZ" dirty="0" err="1" smtClean="0"/>
              <a:t>prieskumu</a:t>
            </a:r>
            <a:r>
              <a:rPr lang="cs-CZ" dirty="0" smtClean="0"/>
              <a:t> </a:t>
            </a:r>
            <a:r>
              <a:rPr lang="cs-CZ" dirty="0" err="1" smtClean="0"/>
              <a:t>literatúry</a:t>
            </a:r>
            <a:r>
              <a:rPr lang="cs-CZ" dirty="0" smtClean="0"/>
              <a:t>\dostupných </a:t>
            </a:r>
            <a:r>
              <a:rPr lang="cs-CZ" dirty="0" err="1" smtClean="0"/>
              <a:t>zdrojov</a:t>
            </a:r>
            <a:r>
              <a:rPr lang="cs-CZ" dirty="0" smtClean="0"/>
              <a:t> </a:t>
            </a:r>
            <a:r>
              <a:rPr lang="cs-CZ" dirty="0" err="1" smtClean="0"/>
              <a:t>pojednajte</a:t>
            </a:r>
            <a:r>
              <a:rPr lang="cs-CZ" dirty="0" smtClean="0"/>
              <a:t> o </a:t>
            </a:r>
            <a:r>
              <a:rPr lang="cs-CZ" dirty="0" err="1" smtClean="0"/>
              <a:t>úskaliach</a:t>
            </a:r>
            <a:r>
              <a:rPr lang="cs-CZ" dirty="0" smtClean="0"/>
              <a:t> a </a:t>
            </a:r>
            <a:r>
              <a:rPr lang="cs-CZ" dirty="0" err="1" smtClean="0"/>
              <a:t>legitimite</a:t>
            </a:r>
            <a:r>
              <a:rPr lang="cs-CZ" smtClean="0"/>
              <a:t> OMC </a:t>
            </a:r>
            <a:r>
              <a:rPr lang="cs-CZ" dirty="0" smtClean="0"/>
              <a:t>v kontexte </a:t>
            </a:r>
            <a:r>
              <a:rPr lang="cs-CZ" dirty="0" err="1" smtClean="0"/>
              <a:t>vzdelávacej</a:t>
            </a:r>
            <a:r>
              <a:rPr lang="cs-CZ" dirty="0" smtClean="0"/>
              <a:t> politiky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Vzdelávacia stratégia EU: priority, aktivity (Európa 2020)</a:t>
            </a:r>
          </a:p>
          <a:p>
            <a:r>
              <a:rPr lang="sk-SK" dirty="0" smtClean="0"/>
              <a:t>Otvorená metóda koordinácie</a:t>
            </a:r>
          </a:p>
          <a:p>
            <a:r>
              <a:rPr lang="sk-SK" dirty="0" smtClean="0"/>
              <a:t>ET 2020</a:t>
            </a:r>
          </a:p>
          <a:p>
            <a:r>
              <a:rPr lang="sk-SK" dirty="0" err="1" smtClean="0"/>
              <a:t>Early</a:t>
            </a:r>
            <a:r>
              <a:rPr lang="sk-SK" dirty="0" smtClean="0"/>
              <a:t> </a:t>
            </a:r>
            <a:r>
              <a:rPr lang="sk-SK" dirty="0" err="1" smtClean="0"/>
              <a:t>school</a:t>
            </a:r>
            <a:r>
              <a:rPr lang="sk-SK" dirty="0" smtClean="0"/>
              <a:t> </a:t>
            </a:r>
            <a:r>
              <a:rPr lang="sk-SK" dirty="0" err="1" smtClean="0"/>
              <a:t>leaving</a:t>
            </a:r>
            <a:r>
              <a:rPr lang="sk-SK" dirty="0" smtClean="0"/>
              <a:t> </a:t>
            </a:r>
          </a:p>
          <a:p>
            <a:r>
              <a:rPr lang="sk-SK" dirty="0" smtClean="0"/>
              <a:t>Dáta, výskum, inštitúcie – </a:t>
            </a:r>
            <a:r>
              <a:rPr lang="sk-SK" dirty="0" err="1" smtClean="0"/>
              <a:t>evidence</a:t>
            </a:r>
            <a:r>
              <a:rPr lang="sk-SK" dirty="0" smtClean="0"/>
              <a:t> </a:t>
            </a:r>
            <a:r>
              <a:rPr lang="sk-SK" dirty="0" err="1" smtClean="0"/>
              <a:t>based</a:t>
            </a:r>
            <a:r>
              <a:rPr lang="sk-SK" dirty="0" smtClean="0"/>
              <a:t> </a:t>
            </a:r>
            <a:r>
              <a:rPr lang="sk-SK" dirty="0" err="1" smtClean="0"/>
              <a:t>policy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Európa 2020 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smtClean="0"/>
              <a:t>Stratégia „Európa 2020“ – stratégia rastu EÚ</a:t>
            </a:r>
          </a:p>
          <a:p>
            <a:r>
              <a:rPr lang="sk-SK" dirty="0" smtClean="0"/>
              <a:t>Stanovuje 5 cieľov, ktoré majú byť dosiahnuté do r. 2020</a:t>
            </a:r>
          </a:p>
          <a:p>
            <a:r>
              <a:rPr lang="sk-SK" dirty="0" smtClean="0"/>
              <a:t>Členské štáty si stanovujú vlastné ciele</a:t>
            </a:r>
          </a:p>
          <a:p>
            <a:r>
              <a:rPr lang="sk-SK" dirty="0" smtClean="0"/>
              <a:t>Oblasti: zamestnanosť,  inovácie, vzdelávanie, sociálne začleňovanie, klimatické zmeny a energetika</a:t>
            </a:r>
          </a:p>
          <a:p>
            <a:r>
              <a:rPr lang="sk-SK" dirty="0" smtClean="0"/>
              <a:t>Priority: inteligentný, udržateľný (ekonomický) rast podporujúci sociálnu súdržnosť (</a:t>
            </a:r>
            <a:r>
              <a:rPr lang="sk-SK" i="1" dirty="0" err="1" smtClean="0"/>
              <a:t>smart</a:t>
            </a:r>
            <a:r>
              <a:rPr lang="sk-SK" i="1" dirty="0" smtClean="0"/>
              <a:t>, </a:t>
            </a:r>
            <a:r>
              <a:rPr lang="sk-SK" i="1" dirty="0" err="1" smtClean="0"/>
              <a:t>sustainable</a:t>
            </a:r>
            <a:r>
              <a:rPr lang="sk-SK" i="1" dirty="0" smtClean="0"/>
              <a:t> </a:t>
            </a:r>
            <a:r>
              <a:rPr lang="en-US" i="1" dirty="0" smtClean="0"/>
              <a:t>&amp;</a:t>
            </a:r>
            <a:r>
              <a:rPr lang="sk-SK" i="1" dirty="0" smtClean="0"/>
              <a:t> </a:t>
            </a:r>
            <a:r>
              <a:rPr lang="sk-SK" i="1" dirty="0" err="1" smtClean="0"/>
              <a:t>inclusive</a:t>
            </a:r>
            <a:r>
              <a:rPr lang="sk-SK" i="1" dirty="0" smtClean="0"/>
              <a:t> </a:t>
            </a:r>
            <a:r>
              <a:rPr lang="sk-SK" i="1" dirty="0" err="1" smtClean="0"/>
              <a:t>growth</a:t>
            </a:r>
            <a:r>
              <a:rPr lang="sk-SK" dirty="0" smtClean="0"/>
              <a:t>)</a:t>
            </a:r>
          </a:p>
          <a:p>
            <a:r>
              <a:rPr lang="sk-SK" dirty="0" smtClean="0"/>
              <a:t>Témy: zamestnanosť, produktivita, sociálna kohézia 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Európa 2020 – ciele I.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b="1" dirty="0" smtClean="0"/>
              <a:t>Zamestnanosť</a:t>
            </a:r>
            <a:r>
              <a:rPr lang="sk-SK" dirty="0" smtClean="0"/>
              <a:t>: 75% osôb vo vekovej kategórii 24-60 rokov</a:t>
            </a:r>
          </a:p>
          <a:p>
            <a:r>
              <a:rPr lang="sk-SK" b="1" dirty="0" smtClean="0"/>
              <a:t>Výskum</a:t>
            </a:r>
            <a:r>
              <a:rPr lang="sk-SK" dirty="0" smtClean="0"/>
              <a:t> </a:t>
            </a:r>
            <a:r>
              <a:rPr lang="sk-SK" b="1" dirty="0" smtClean="0"/>
              <a:t>a</a:t>
            </a:r>
            <a:r>
              <a:rPr lang="sk-SK" dirty="0" smtClean="0"/>
              <a:t> </a:t>
            </a:r>
            <a:r>
              <a:rPr lang="sk-SK" b="1" dirty="0" smtClean="0"/>
              <a:t>vývoj</a:t>
            </a:r>
            <a:r>
              <a:rPr lang="sk-SK" dirty="0" smtClean="0"/>
              <a:t>: investovať 3% európskeho HDP</a:t>
            </a:r>
          </a:p>
          <a:p>
            <a:r>
              <a:rPr lang="sk-SK" b="1" dirty="0" smtClean="0"/>
              <a:t>Klimatické</a:t>
            </a:r>
            <a:r>
              <a:rPr lang="sk-SK" dirty="0" smtClean="0"/>
              <a:t> </a:t>
            </a:r>
            <a:r>
              <a:rPr lang="sk-SK" b="1" dirty="0" smtClean="0"/>
              <a:t>zmeny</a:t>
            </a:r>
            <a:r>
              <a:rPr lang="sk-SK" dirty="0" smtClean="0"/>
              <a:t> a </a:t>
            </a:r>
            <a:r>
              <a:rPr lang="sk-SK" b="1" dirty="0" smtClean="0"/>
              <a:t>energetika</a:t>
            </a:r>
            <a:r>
              <a:rPr lang="sk-SK" dirty="0" smtClean="0"/>
              <a:t>: znížiť emisie skleníkových plynov o 20-30% oproti r. 1990; zvýšenie podielu energie z obnoviteľných zdrojov na 20 %; zvýšenie energetickej účinnosti o 20%</a:t>
            </a:r>
          </a:p>
          <a:p>
            <a:r>
              <a:rPr lang="sk-SK" b="1" dirty="0" smtClean="0"/>
              <a:t>Vzdelávanie</a:t>
            </a:r>
            <a:r>
              <a:rPr lang="sk-SK" dirty="0" smtClean="0"/>
              <a:t>: Zníženie miery nedokončenia štúdia pod 10 % (</a:t>
            </a:r>
            <a:r>
              <a:rPr lang="sk-SK" i="1" dirty="0" err="1" smtClean="0"/>
              <a:t>early</a:t>
            </a:r>
            <a:r>
              <a:rPr lang="sk-SK" i="1" dirty="0" smtClean="0"/>
              <a:t> </a:t>
            </a:r>
            <a:r>
              <a:rPr lang="sk-SK" i="1" dirty="0" err="1" smtClean="0"/>
              <a:t>school</a:t>
            </a:r>
            <a:r>
              <a:rPr lang="sk-SK" i="1" dirty="0" smtClean="0"/>
              <a:t> </a:t>
            </a:r>
            <a:r>
              <a:rPr lang="sk-SK" i="1" dirty="0" err="1" smtClean="0"/>
              <a:t>leaving</a:t>
            </a:r>
            <a:r>
              <a:rPr lang="sk-SK" dirty="0" smtClean="0"/>
              <a:t>); dosiahnutie 40% hranice vysokoškolskej vzdelanosti vo vekovej kategórii 30-34 rokov</a:t>
            </a:r>
          </a:p>
          <a:p>
            <a:r>
              <a:rPr lang="sk-SK" b="1" dirty="0" smtClean="0"/>
              <a:t>Chudoba a sociálne vylúčenie </a:t>
            </a:r>
            <a:r>
              <a:rPr lang="sk-SK" dirty="0" smtClean="0"/>
              <a:t>: zníženie počtu ľudí žijúcich v chudobe a sociálnom vylúčení</a:t>
            </a:r>
            <a:r>
              <a:rPr lang="en-US" dirty="0" smtClean="0"/>
              <a:t>\</a:t>
            </a:r>
            <a:r>
              <a:rPr lang="sk-SK" dirty="0" smtClean="0"/>
              <a:t>ohrozených sociálnym vylúčením, na okraji chudoby o 20 miliónov</a:t>
            </a: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Európa 2020 – ciele II.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Vzájomné </a:t>
            </a:r>
            <a:r>
              <a:rPr lang="sk-SK" dirty="0" err="1" smtClean="0"/>
              <a:t>prepojené\podporujú</a:t>
            </a:r>
            <a:r>
              <a:rPr lang="sk-SK" dirty="0" smtClean="0"/>
              <a:t> sa: zvýšenie výsledkov vo vzdelávaní = vyššia zamestnanosť a znižovanie chudoby</a:t>
            </a:r>
          </a:p>
          <a:p>
            <a:r>
              <a:rPr lang="sk-SK" dirty="0" smtClean="0"/>
              <a:t>Väčší podiel výskumu, vývoja a inovácii v hospodárstve </a:t>
            </a:r>
            <a:r>
              <a:rPr lang="en-US" dirty="0" smtClean="0"/>
              <a:t>&amp; </a:t>
            </a:r>
            <a:r>
              <a:rPr lang="sk-SK" dirty="0" smtClean="0"/>
              <a:t>rozumné využívanie zdrojov = vyššia konkurencieschopnosť, nové pracovné miesta</a:t>
            </a:r>
          </a:p>
          <a:p>
            <a:r>
              <a:rPr lang="sk-SK" dirty="0" smtClean="0"/>
              <a:t>Atď. 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Európska vzdelávacia stratégia I. Lisabonský rámec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Kľúčové kompetencie pre meniaci sa svet</a:t>
            </a:r>
          </a:p>
          <a:p>
            <a:r>
              <a:rPr lang="sk-SK" dirty="0" smtClean="0"/>
              <a:t>Poskytovanie ČŽV pre znalosti, tvorivosť a inovácie</a:t>
            </a:r>
          </a:p>
          <a:p>
            <a:r>
              <a:rPr lang="sk-SK" dirty="0" smtClean="0"/>
              <a:t>Modernizácia vzdelávania a odbornej prípravy – príspevok k prosperite a sociálnej súdržnosti v Európe</a:t>
            </a:r>
          </a:p>
          <a:p>
            <a:r>
              <a:rPr lang="sk-SK" dirty="0" smtClean="0"/>
              <a:t>Potreba reforiem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Európska vzdelávacia stratégia II. ET2020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>
            <a:noAutofit/>
          </a:bodyPr>
          <a:lstStyle/>
          <a:p>
            <a:r>
              <a:rPr lang="sk-SK" sz="2400" dirty="0" smtClean="0"/>
              <a:t>Zásadná rola </a:t>
            </a:r>
            <a:r>
              <a:rPr lang="sk-SK" sz="2400" b="1" dirty="0" smtClean="0"/>
              <a:t>vzdelávania</a:t>
            </a:r>
            <a:r>
              <a:rPr lang="sk-SK" sz="2400" dirty="0" smtClean="0"/>
              <a:t> a </a:t>
            </a:r>
            <a:r>
              <a:rPr lang="sk-SK" sz="2400" b="1" dirty="0" smtClean="0"/>
              <a:t>odbornej</a:t>
            </a:r>
            <a:r>
              <a:rPr lang="sk-SK" sz="2400" dirty="0" smtClean="0"/>
              <a:t> </a:t>
            </a:r>
            <a:r>
              <a:rPr lang="sk-SK" sz="2400" b="1" dirty="0" smtClean="0"/>
              <a:t>prípravy</a:t>
            </a:r>
            <a:r>
              <a:rPr lang="sk-SK" sz="2400" dirty="0" smtClean="0"/>
              <a:t> pri naplňovaní stratégie Európa 2020</a:t>
            </a:r>
          </a:p>
          <a:p>
            <a:r>
              <a:rPr lang="sk-SK" sz="2400" dirty="0" smtClean="0"/>
              <a:t>Vzdelávanie a odborná príprava – „ET2020“ (strategický rámec pre európsku spoluprácu v oblasti vzdelávania a odbornej prípravy) </a:t>
            </a:r>
          </a:p>
          <a:p>
            <a:r>
              <a:rPr lang="sk-SK" sz="2400" dirty="0" smtClean="0"/>
              <a:t>Vybavuje občanov kompetenciami a schopnosťami (</a:t>
            </a:r>
            <a:r>
              <a:rPr lang="sk-SK" sz="2400" i="1" dirty="0" err="1" smtClean="0"/>
              <a:t>dovednosti</a:t>
            </a:r>
            <a:r>
              <a:rPr lang="sk-SK" sz="2400" dirty="0" smtClean="0"/>
              <a:t>) k zachovaniu konkurencieschopnosti</a:t>
            </a:r>
            <a:r>
              <a:rPr lang="en-US" sz="2400" dirty="0" smtClean="0"/>
              <a:t> &amp; </a:t>
            </a:r>
            <a:r>
              <a:rPr lang="en-US" sz="2400" dirty="0" err="1" smtClean="0"/>
              <a:t>inovat</a:t>
            </a:r>
            <a:r>
              <a:rPr lang="sk-SK" sz="2400" dirty="0" smtClean="0"/>
              <a:t>í</a:t>
            </a:r>
            <a:r>
              <a:rPr lang="en-US" sz="2400" dirty="0" err="1" smtClean="0"/>
              <a:t>vnej</a:t>
            </a:r>
            <a:r>
              <a:rPr lang="en-US" sz="2400" dirty="0" smtClean="0"/>
              <a:t> </a:t>
            </a:r>
            <a:r>
              <a:rPr lang="en-US" sz="2400" dirty="0" err="1" smtClean="0"/>
              <a:t>povahy</a:t>
            </a:r>
            <a:r>
              <a:rPr lang="sk-SK" sz="2400" dirty="0" smtClean="0"/>
              <a:t>, napomáhajú podpore sociálnej súdržnosti a začleňovaniu</a:t>
            </a:r>
          </a:p>
          <a:p>
            <a:r>
              <a:rPr lang="sk-SK" sz="2400" dirty="0" smtClean="0"/>
              <a:t>Nadväzuje na program „ET2010“ –  reaguje na výzvy v oblasti rozvoja znalostnej európskej spoločnosti </a:t>
            </a:r>
            <a:r>
              <a:rPr lang="en-US" sz="2400" dirty="0" smtClean="0"/>
              <a:t>&amp;</a:t>
            </a:r>
            <a:r>
              <a:rPr lang="sk-SK" sz="2400" dirty="0" smtClean="0"/>
              <a:t> ČŽV</a:t>
            </a:r>
          </a:p>
          <a:p>
            <a:r>
              <a:rPr lang="sk-SK" sz="2400" dirty="0" smtClean="0"/>
              <a:t>Kompatibilita s kodanským (odborné vzdelávanie a príprava; </a:t>
            </a:r>
            <a:r>
              <a:rPr lang="sk-SK" sz="2400" i="1" dirty="0" smtClean="0"/>
              <a:t>VET – </a:t>
            </a:r>
            <a:r>
              <a:rPr lang="sk-SK" sz="2400" i="1" dirty="0" err="1" smtClean="0"/>
              <a:t>vocational</a:t>
            </a:r>
            <a:r>
              <a:rPr lang="sk-SK" sz="2400" i="1" dirty="0" smtClean="0"/>
              <a:t> </a:t>
            </a:r>
            <a:r>
              <a:rPr lang="sk-SK" sz="2400" i="1" dirty="0" err="1" smtClean="0"/>
              <a:t>education</a:t>
            </a:r>
            <a:r>
              <a:rPr lang="en-US" sz="2400" i="1" dirty="0" smtClean="0"/>
              <a:t>&amp;</a:t>
            </a:r>
            <a:r>
              <a:rPr lang="cs-CZ" sz="2400" i="1" dirty="0" err="1" smtClean="0"/>
              <a:t>training</a:t>
            </a:r>
            <a:r>
              <a:rPr lang="sk-SK" sz="2400" dirty="0" smtClean="0"/>
              <a:t>) a bolonským procesom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ET2020 – strategické ciele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Celoživotné vzdelávanie a mobilita – realita pre všetkých (európsky kvalifikačný rámec, európska charta kvality mobility)</a:t>
            </a:r>
          </a:p>
          <a:p>
            <a:r>
              <a:rPr lang="sk-SK" dirty="0" smtClean="0"/>
              <a:t>Zlepšenie kvality a efektivity vzdelávania a odbornej prípravy (kľúčové kompetencie)</a:t>
            </a:r>
          </a:p>
          <a:p>
            <a:r>
              <a:rPr lang="sk-SK" dirty="0" smtClean="0"/>
              <a:t>Podpora spravodlivosti, sociálnej súdržnosti a aktívneho občianstva (tiež </a:t>
            </a:r>
            <a:r>
              <a:rPr lang="sk-SK" dirty="0" err="1" smtClean="0"/>
              <a:t>inkluzívne</a:t>
            </a:r>
            <a:r>
              <a:rPr lang="sk-SK" dirty="0" smtClean="0"/>
              <a:t> vzdelávanie)</a:t>
            </a:r>
          </a:p>
          <a:p>
            <a:r>
              <a:rPr lang="sk-SK" dirty="0" smtClean="0"/>
              <a:t>Zlepšenie kreativity a inovácií, vrátane podnikateľských schopností, na všetkých úrovniach vzdelávania a odbornej prípravy (prierezové kompetencie, lepšie fungovanie vzdelanostného  trojuholníka: vzdelávanie – výskum – inovácie)</a:t>
            </a:r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ET2020 – hlavné iniciatívy I.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b="1" dirty="0" smtClean="0"/>
              <a:t>Mládež v pohybe (</a:t>
            </a:r>
            <a:r>
              <a:rPr lang="sk-SK" b="1" dirty="0" err="1" smtClean="0"/>
              <a:t>Youth</a:t>
            </a:r>
            <a:r>
              <a:rPr lang="sk-SK" b="1" dirty="0" smtClean="0"/>
              <a:t> in </a:t>
            </a:r>
            <a:r>
              <a:rPr lang="sk-SK" b="1" dirty="0" err="1" smtClean="0"/>
              <a:t>Motion</a:t>
            </a:r>
            <a:r>
              <a:rPr lang="sk-SK" b="1" dirty="0" smtClean="0"/>
              <a:t>)</a:t>
            </a:r>
          </a:p>
          <a:p>
            <a:pPr lvl="1"/>
            <a:r>
              <a:rPr lang="sk-SK" dirty="0" smtClean="0"/>
              <a:t>Zníženie počtu mladých ľudí bez ukončeného vzdelania</a:t>
            </a:r>
          </a:p>
          <a:p>
            <a:pPr lvl="1"/>
            <a:r>
              <a:rPr lang="sk-SK" dirty="0" smtClean="0"/>
              <a:t>získanie základných znalostí (</a:t>
            </a:r>
            <a:r>
              <a:rPr lang="sk-SK" dirty="0" err="1" smtClean="0"/>
              <a:t>dovedností</a:t>
            </a:r>
            <a:r>
              <a:rPr lang="sk-SK" dirty="0" smtClean="0"/>
              <a:t>) potrebných pre ďalšie vzdelávanie pre každého</a:t>
            </a:r>
          </a:p>
          <a:p>
            <a:pPr lvl="1"/>
            <a:r>
              <a:rPr lang="sk-SK" dirty="0" smtClean="0"/>
              <a:t>možnosti ďalšieho vzdelávania</a:t>
            </a:r>
          </a:p>
          <a:p>
            <a:pPr lvl="1"/>
            <a:r>
              <a:rPr lang="sk-SK" dirty="0" smtClean="0"/>
              <a:t>kvalita a relevancia terciárneho vzdelávania (atraktivita pre širšie spektrum)</a:t>
            </a:r>
          </a:p>
          <a:p>
            <a:pPr lvl="1"/>
            <a:r>
              <a:rPr lang="sk-SK" dirty="0" smtClean="0"/>
              <a:t>mobilita (formálne i neformálne vzdelávanie)</a:t>
            </a:r>
          </a:p>
          <a:p>
            <a:pPr lvl="1"/>
            <a:r>
              <a:rPr lang="sk-SK" dirty="0" smtClean="0"/>
              <a:t>Skúsenosti priamo na pracovisku, v podnikoch</a:t>
            </a:r>
          </a:p>
          <a:p>
            <a:pPr lvl="1"/>
            <a:r>
              <a:rPr lang="sk-SK" dirty="0" smtClean="0"/>
              <a:t>Možnosti dobrovoľníckej činnosti (tiež samostatne zárobková činnosť, vzdelávanie v zahraničí)</a:t>
            </a:r>
          </a:p>
          <a:p>
            <a:pPr lvl="1"/>
            <a:endParaRPr lang="sk-SK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1179</Words>
  <Application>Microsoft Office PowerPoint</Application>
  <PresentationFormat>Předvádění na obrazovce (4:3)</PresentationFormat>
  <Paragraphs>125</Paragraphs>
  <Slides>19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Office Theme</vt:lpstr>
      <vt:lpstr>Európska vzdelávacia politika</vt:lpstr>
      <vt:lpstr>Snímek 2</vt:lpstr>
      <vt:lpstr>Európa 2020  </vt:lpstr>
      <vt:lpstr>Európa 2020 – ciele I. </vt:lpstr>
      <vt:lpstr>Európa 2020 – ciele II.</vt:lpstr>
      <vt:lpstr>Európska vzdelávacia stratégia I. Lisabonský rámec</vt:lpstr>
      <vt:lpstr>Európska vzdelávacia stratégia II. ET2020</vt:lpstr>
      <vt:lpstr>ET2020 – strategické ciele</vt:lpstr>
      <vt:lpstr>ET2020 – hlavné iniciatívy I.</vt:lpstr>
      <vt:lpstr>ET2020 – hlavné iniciatívy II.</vt:lpstr>
      <vt:lpstr>ET2020 - princípy</vt:lpstr>
      <vt:lpstr>Otvorená metóda koordinácie I.</vt:lpstr>
      <vt:lpstr>Otvorená metóda koordinácie II.</vt:lpstr>
      <vt:lpstr>Otvorená metóda koordinácie III. Nástroje a princípy</vt:lpstr>
      <vt:lpstr>Otvorená metóda koordinácie IV.</vt:lpstr>
      <vt:lpstr>OMC a vzdelávanie</vt:lpstr>
      <vt:lpstr>Evidence – based policy</vt:lpstr>
      <vt:lpstr>Hodnotenie dosahovania cieľov v rámci OMC – referenčné rámce, tzv. benchmarking</vt:lpstr>
      <vt:lpstr>Domáci 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Európska vzdelávacia politika</dc:title>
  <dc:creator>Hanka</dc:creator>
  <cp:lastModifiedBy>143855</cp:lastModifiedBy>
  <cp:revision>64</cp:revision>
  <dcterms:created xsi:type="dcterms:W3CDTF">2012-04-18T05:18:18Z</dcterms:created>
  <dcterms:modified xsi:type="dcterms:W3CDTF">2012-04-18T10:35:42Z</dcterms:modified>
</cp:coreProperties>
</file>