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6"/>
  </p:notesMasterIdLst>
  <p:sldIdLst>
    <p:sldId id="256" r:id="rId2"/>
    <p:sldId id="272" r:id="rId3"/>
    <p:sldId id="273" r:id="rId4"/>
    <p:sldId id="274" r:id="rId5"/>
    <p:sldId id="275" r:id="rId6"/>
    <p:sldId id="276" r:id="rId7"/>
    <p:sldId id="277" r:id="rId8"/>
    <p:sldId id="278" r:id="rId9"/>
    <p:sldId id="280" r:id="rId10"/>
    <p:sldId id="281" r:id="rId11"/>
    <p:sldId id="282" r:id="rId12"/>
    <p:sldId id="283" r:id="rId13"/>
    <p:sldId id="284" r:id="rId14"/>
    <p:sldId id="302" r:id="rId15"/>
    <p:sldId id="285" r:id="rId16"/>
    <p:sldId id="286" r:id="rId17"/>
    <p:sldId id="299" r:id="rId18"/>
    <p:sldId id="301"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262" r:id="rId32"/>
    <p:sldId id="310" r:id="rId33"/>
    <p:sldId id="311" r:id="rId34"/>
    <p:sldId id="312" r:id="rId35"/>
    <p:sldId id="313" r:id="rId36"/>
    <p:sldId id="268" r:id="rId37"/>
    <p:sldId id="303" r:id="rId38"/>
    <p:sldId id="304" r:id="rId39"/>
    <p:sldId id="305" r:id="rId40"/>
    <p:sldId id="306" r:id="rId41"/>
    <p:sldId id="307" r:id="rId42"/>
    <p:sldId id="308" r:id="rId43"/>
    <p:sldId id="309" r:id="rId44"/>
    <p:sldId id="314" r:id="rId45"/>
  </p:sldIdLst>
  <p:sldSz cx="9144000" cy="6858000" type="screen4x3"/>
  <p:notesSz cx="9144000" cy="6858000"/>
  <p:defaultTextStyle>
    <a:defPPr>
      <a:defRPr lang="en-GB"/>
    </a:defPPr>
    <a:lvl1pPr algn="l" defTabSz="449263" rtl="0" fontAlgn="base">
      <a:spcBef>
        <a:spcPct val="0"/>
      </a:spcBef>
      <a:spcAft>
        <a:spcPct val="0"/>
      </a:spcAft>
      <a:buClr>
        <a:srgbClr val="000000"/>
      </a:buClr>
      <a:buSzPct val="100000"/>
      <a:buFont typeface="Times New Roman" pitchFamily="18" charset="0"/>
      <a:defRPr kern="1200">
        <a:solidFill>
          <a:schemeClr val="bg1"/>
        </a:solidFill>
        <a:latin typeface="Arial" pitchFamily="34" charset="0"/>
        <a:ea typeface="Arial Unicode MS" pitchFamily="34" charset="-128"/>
        <a:cs typeface="Arial Unicode MS" pitchFamily="34" charset="-128"/>
      </a:defRPr>
    </a:lvl1pPr>
    <a:lvl2pPr marL="742950" indent="-285750" algn="l" defTabSz="449263" rtl="0" fontAlgn="base">
      <a:spcBef>
        <a:spcPct val="0"/>
      </a:spcBef>
      <a:spcAft>
        <a:spcPct val="0"/>
      </a:spcAft>
      <a:buClr>
        <a:srgbClr val="000000"/>
      </a:buClr>
      <a:buSzPct val="100000"/>
      <a:buFont typeface="Times New Roman" pitchFamily="18" charset="0"/>
      <a:defRPr kern="1200">
        <a:solidFill>
          <a:schemeClr val="bg1"/>
        </a:solidFill>
        <a:latin typeface="Arial" pitchFamily="34" charset="0"/>
        <a:ea typeface="Arial Unicode MS" pitchFamily="34" charset="-128"/>
        <a:cs typeface="Arial Unicode MS" pitchFamily="34" charset="-128"/>
      </a:defRPr>
    </a:lvl2pPr>
    <a:lvl3pPr marL="1143000" indent="-228600" algn="l" defTabSz="449263" rtl="0" fontAlgn="base">
      <a:spcBef>
        <a:spcPct val="0"/>
      </a:spcBef>
      <a:spcAft>
        <a:spcPct val="0"/>
      </a:spcAft>
      <a:buClr>
        <a:srgbClr val="000000"/>
      </a:buClr>
      <a:buSzPct val="100000"/>
      <a:buFont typeface="Times New Roman" pitchFamily="18" charset="0"/>
      <a:defRPr kern="1200">
        <a:solidFill>
          <a:schemeClr val="bg1"/>
        </a:solidFill>
        <a:latin typeface="Arial" pitchFamily="34" charset="0"/>
        <a:ea typeface="Arial Unicode MS" pitchFamily="34" charset="-128"/>
        <a:cs typeface="Arial Unicode MS" pitchFamily="34" charset="-128"/>
      </a:defRPr>
    </a:lvl3pPr>
    <a:lvl4pPr marL="1600200" indent="-228600" algn="l" defTabSz="449263" rtl="0" fontAlgn="base">
      <a:spcBef>
        <a:spcPct val="0"/>
      </a:spcBef>
      <a:spcAft>
        <a:spcPct val="0"/>
      </a:spcAft>
      <a:buClr>
        <a:srgbClr val="000000"/>
      </a:buClr>
      <a:buSzPct val="100000"/>
      <a:buFont typeface="Times New Roman" pitchFamily="18" charset="0"/>
      <a:defRPr kern="1200">
        <a:solidFill>
          <a:schemeClr val="bg1"/>
        </a:solidFill>
        <a:latin typeface="Arial" pitchFamily="34" charset="0"/>
        <a:ea typeface="Arial Unicode MS" pitchFamily="34" charset="-128"/>
        <a:cs typeface="Arial Unicode MS" pitchFamily="34" charset="-128"/>
      </a:defRPr>
    </a:lvl4pPr>
    <a:lvl5pPr marL="2057400" indent="-228600" algn="l" defTabSz="449263" rtl="0" fontAlgn="base">
      <a:spcBef>
        <a:spcPct val="0"/>
      </a:spcBef>
      <a:spcAft>
        <a:spcPct val="0"/>
      </a:spcAft>
      <a:buClr>
        <a:srgbClr val="000000"/>
      </a:buClr>
      <a:buSzPct val="100000"/>
      <a:buFont typeface="Times New Roman" pitchFamily="18" charset="0"/>
      <a:defRPr kern="1200">
        <a:solidFill>
          <a:schemeClr val="bg1"/>
        </a:solidFill>
        <a:latin typeface="Arial" pitchFamily="34" charset="0"/>
        <a:ea typeface="Arial Unicode MS" pitchFamily="34" charset="-128"/>
        <a:cs typeface="Arial Unicode MS" pitchFamily="34" charset="-128"/>
      </a:defRPr>
    </a:lvl5pPr>
    <a:lvl6pPr marL="2286000" algn="l" defTabSz="914400" rtl="0" eaLnBrk="1" latinLnBrk="0" hangingPunct="1">
      <a:defRPr kern="1200">
        <a:solidFill>
          <a:schemeClr val="bg1"/>
        </a:solidFill>
        <a:latin typeface="Arial" pitchFamily="34" charset="0"/>
        <a:ea typeface="Arial Unicode MS" pitchFamily="34" charset="-128"/>
        <a:cs typeface="Arial Unicode MS" pitchFamily="34" charset="-128"/>
      </a:defRPr>
    </a:lvl6pPr>
    <a:lvl7pPr marL="2743200" algn="l" defTabSz="914400" rtl="0" eaLnBrk="1" latinLnBrk="0" hangingPunct="1">
      <a:defRPr kern="1200">
        <a:solidFill>
          <a:schemeClr val="bg1"/>
        </a:solidFill>
        <a:latin typeface="Arial" pitchFamily="34" charset="0"/>
        <a:ea typeface="Arial Unicode MS" pitchFamily="34" charset="-128"/>
        <a:cs typeface="Arial Unicode MS" pitchFamily="34" charset="-128"/>
      </a:defRPr>
    </a:lvl7pPr>
    <a:lvl8pPr marL="3200400" algn="l" defTabSz="914400" rtl="0" eaLnBrk="1" latinLnBrk="0" hangingPunct="1">
      <a:defRPr kern="1200">
        <a:solidFill>
          <a:schemeClr val="bg1"/>
        </a:solidFill>
        <a:latin typeface="Arial" pitchFamily="34" charset="0"/>
        <a:ea typeface="Arial Unicode MS" pitchFamily="34" charset="-128"/>
        <a:cs typeface="Arial Unicode MS" pitchFamily="34" charset="-128"/>
      </a:defRPr>
    </a:lvl8pPr>
    <a:lvl9pPr marL="3657600" algn="l" defTabSz="914400" rtl="0" eaLnBrk="1" latinLnBrk="0" hangingPunct="1">
      <a:defRPr kern="1200">
        <a:solidFill>
          <a:schemeClr val="bg1"/>
        </a:solidFill>
        <a:latin typeface="Arial" pitchFamily="34" charset="0"/>
        <a:ea typeface="Arial Unicode MS" pitchFamily="34" charset="-128"/>
        <a:cs typeface="Arial Unicode MS" pitchFamily="34"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87"/>
    <p:restoredTop sz="90929"/>
  </p:normalViewPr>
  <p:slideViewPr>
    <p:cSldViewPr>
      <p:cViewPr varScale="1">
        <p:scale>
          <a:sx n="68" d="100"/>
          <a:sy n="68" d="100"/>
        </p:scale>
        <p:origin x="-1218" y="-10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oleObject" Target="file:///J:\Nowe%20otwarcie%202011\Teksty%20AK\Zeszyt1.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Arkusz1!$A$2</c:f>
              <c:strCache>
                <c:ptCount val="1"/>
                <c:pt idx="0">
                  <c:v>Emisja GHG w ml ton CO2eq</c:v>
                </c:pt>
              </c:strCache>
            </c:strRef>
          </c:tx>
          <c:marker>
            <c:symbol val="none"/>
          </c:marker>
          <c:dLbls>
            <c:dLbl>
              <c:idx val="1"/>
              <c:delete val="1"/>
            </c:dLbl>
            <c:dLbl>
              <c:idx val="3"/>
              <c:delete val="1"/>
            </c:dLbl>
            <c:dLbl>
              <c:idx val="4"/>
              <c:delete val="1"/>
            </c:dLbl>
            <c:dLbl>
              <c:idx val="5"/>
              <c:delete val="1"/>
            </c:dLbl>
            <c:dLbl>
              <c:idx val="6"/>
              <c:delete val="1"/>
            </c:dLbl>
            <c:dLbl>
              <c:idx val="8"/>
              <c:delete val="1"/>
            </c:dLbl>
            <c:dLbl>
              <c:idx val="9"/>
              <c:delete val="1"/>
            </c:dLbl>
            <c:dLbl>
              <c:idx val="10"/>
              <c:delete val="1"/>
            </c:dLbl>
            <c:dLbl>
              <c:idx val="11"/>
              <c:delete val="1"/>
            </c:dLbl>
            <c:dLbl>
              <c:idx val="12"/>
              <c:layout>
                <c:manualLayout>
                  <c:x val="0"/>
                  <c:y val="-3.5064931479197252E-2"/>
                </c:manualLayout>
              </c:layout>
              <c:showLegendKey val="0"/>
              <c:showVal val="1"/>
              <c:showCatName val="0"/>
              <c:showSerName val="0"/>
              <c:showPercent val="0"/>
              <c:showBubbleSize val="0"/>
            </c:dLbl>
            <c:dLbl>
              <c:idx val="13"/>
              <c:delete val="1"/>
            </c:dLbl>
            <c:dLbl>
              <c:idx val="14"/>
              <c:delete val="1"/>
            </c:dLbl>
            <c:dLbl>
              <c:idx val="15"/>
              <c:delete val="1"/>
            </c:dLbl>
            <c:dLbl>
              <c:idx val="16"/>
              <c:delete val="1"/>
            </c:dLbl>
            <c:dLbl>
              <c:idx val="18"/>
              <c:delete val="1"/>
            </c:dLbl>
            <c:dLbl>
              <c:idx val="19"/>
              <c:delete val="1"/>
            </c:dLbl>
            <c:dLbl>
              <c:idx val="20"/>
              <c:delete val="1"/>
            </c:dLbl>
            <c:dLbl>
              <c:idx val="21"/>
              <c:delete val="1"/>
            </c:dLbl>
            <c:showLegendKey val="0"/>
            <c:showVal val="1"/>
            <c:showCatName val="0"/>
            <c:showSerName val="0"/>
            <c:showPercent val="0"/>
            <c:showBubbleSize val="0"/>
            <c:showLeaderLines val="0"/>
          </c:dLbls>
          <c:cat>
            <c:numRef>
              <c:f>Arkusz1!$B$1:$X$1</c:f>
              <c:numCache>
                <c:formatCode>General</c:formatCode>
                <c:ptCount val="23"/>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numCache>
            </c:numRef>
          </c:cat>
          <c:val>
            <c:numRef>
              <c:f>Arkusz1!$B$2:$X$2</c:f>
              <c:numCache>
                <c:formatCode>0.0</c:formatCode>
                <c:ptCount val="23"/>
                <c:pt idx="0">
                  <c:v>564.20000000000005</c:v>
                </c:pt>
                <c:pt idx="1">
                  <c:v>545.4</c:v>
                </c:pt>
                <c:pt idx="2">
                  <c:v>457.4</c:v>
                </c:pt>
                <c:pt idx="3">
                  <c:v>447.7</c:v>
                </c:pt>
                <c:pt idx="4">
                  <c:v>433.4</c:v>
                </c:pt>
                <c:pt idx="5">
                  <c:v>433.8</c:v>
                </c:pt>
                <c:pt idx="6">
                  <c:v>430.1</c:v>
                </c:pt>
                <c:pt idx="7">
                  <c:v>432.5</c:v>
                </c:pt>
                <c:pt idx="8">
                  <c:v>446.3</c:v>
                </c:pt>
                <c:pt idx="9">
                  <c:v>437.9</c:v>
                </c:pt>
                <c:pt idx="10">
                  <c:v>409.2</c:v>
                </c:pt>
                <c:pt idx="11">
                  <c:v>398.8</c:v>
                </c:pt>
                <c:pt idx="12">
                  <c:v>384.7</c:v>
                </c:pt>
                <c:pt idx="13">
                  <c:v>381.5</c:v>
                </c:pt>
                <c:pt idx="14">
                  <c:v>367.9</c:v>
                </c:pt>
                <c:pt idx="15">
                  <c:v>381</c:v>
                </c:pt>
                <c:pt idx="16">
                  <c:v>385.4</c:v>
                </c:pt>
                <c:pt idx="17">
                  <c:v>388.9</c:v>
                </c:pt>
                <c:pt idx="18">
                  <c:v>404.7</c:v>
                </c:pt>
                <c:pt idx="19">
                  <c:v>407.1</c:v>
                </c:pt>
                <c:pt idx="20">
                  <c:v>401.3</c:v>
                </c:pt>
                <c:pt idx="21">
                  <c:v>381.8</c:v>
                </c:pt>
                <c:pt idx="22">
                  <c:v>400.9</c:v>
                </c:pt>
              </c:numCache>
            </c:numRef>
          </c:val>
          <c:smooth val="0"/>
        </c:ser>
        <c:dLbls>
          <c:showLegendKey val="0"/>
          <c:showVal val="0"/>
          <c:showCatName val="0"/>
          <c:showSerName val="0"/>
          <c:showPercent val="0"/>
          <c:showBubbleSize val="0"/>
        </c:dLbls>
        <c:marker val="1"/>
        <c:smooth val="0"/>
        <c:axId val="219192832"/>
        <c:axId val="54199424"/>
      </c:lineChart>
      <c:catAx>
        <c:axId val="219192832"/>
        <c:scaling>
          <c:orientation val="minMax"/>
        </c:scaling>
        <c:delete val="0"/>
        <c:axPos val="b"/>
        <c:numFmt formatCode="General" sourceLinked="1"/>
        <c:majorTickMark val="out"/>
        <c:minorTickMark val="none"/>
        <c:tickLblPos val="nextTo"/>
        <c:crossAx val="54199424"/>
        <c:crosses val="autoZero"/>
        <c:auto val="1"/>
        <c:lblAlgn val="ctr"/>
        <c:lblOffset val="100"/>
        <c:noMultiLvlLbl val="0"/>
      </c:catAx>
      <c:valAx>
        <c:axId val="54199424"/>
        <c:scaling>
          <c:orientation val="minMax"/>
          <c:min val="360"/>
        </c:scaling>
        <c:delete val="0"/>
        <c:axPos val="l"/>
        <c:majorGridlines/>
        <c:numFmt formatCode="0.0" sourceLinked="1"/>
        <c:majorTickMark val="out"/>
        <c:minorTickMark val="none"/>
        <c:tickLblPos val="nextTo"/>
        <c:crossAx val="219192832"/>
        <c:crosses val="autoZero"/>
        <c:crossBetween val="between"/>
      </c:valAx>
    </c:plotArea>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AutoShape 1"/>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771" name="AutoShape 2"/>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772" name="AutoShape 3"/>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773" name="AutoShape 4"/>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774" name="AutoShape 5"/>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775" name="AutoShape 6"/>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776" name="AutoShape 7"/>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777" name="AutoShape 8"/>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778" name="AutoShape 9"/>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779" name="AutoShape 10"/>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780" name="AutoShape 11"/>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781" name="AutoShape 12"/>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782" name="AutoShape 13"/>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783" name="AutoShape 14"/>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784" name="AutoShape 15"/>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785" name="AutoShape 16"/>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786" name="AutoShape 17"/>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787" name="AutoShape 18"/>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788" name="AutoShape 19"/>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789" name="AutoShape 20"/>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790" name="AutoShape 21"/>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791" name="AutoShape 22"/>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792" name="AutoShape 23"/>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793" name="AutoShape 24"/>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794" name="AutoShape 25"/>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795" name="AutoShape 26"/>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796" name="AutoShape 27"/>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797" name="AutoShape 28"/>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798" name="AutoShape 29"/>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799" name="AutoShape 30"/>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800" name="AutoShape 31"/>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801" name="AutoShape 32"/>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802" name="AutoShape 33"/>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803" name="AutoShape 34"/>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804" name="AutoShape 35"/>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805" name="AutoShape 36"/>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806" name="AutoShape 37"/>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807" name="AutoShape 38"/>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808" name="AutoShape 39"/>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809" name="AutoShape 40"/>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810" name="AutoShape 41"/>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811" name="AutoShape 42"/>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812" name="AutoShape 43"/>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813" name="AutoShape 44"/>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814" name="AutoShape 45"/>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815" name="AutoShape 46"/>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816" name="AutoShape 47"/>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817" name="AutoShape 48"/>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818" name="AutoShape 49"/>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819" name="AutoShape 50"/>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820" name="AutoShape 51"/>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821" name="AutoShape 52"/>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822" name="AutoShape 53"/>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823" name="AutoShape 54"/>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824" name="AutoShape 55"/>
          <p:cNvSpPr>
            <a:spLocks noChangeArrowheads="1"/>
          </p:cNvSpPr>
          <p:nvPr/>
        </p:nvSpPr>
        <p:spPr bwMode="auto">
          <a:xfrm>
            <a:off x="0" y="0"/>
            <a:ext cx="9144000" cy="6858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825" name="Text Box 56"/>
          <p:cNvSpPr txBox="1">
            <a:spLocks noChangeArrowheads="1"/>
          </p:cNvSpPr>
          <p:nvPr/>
        </p:nvSpPr>
        <p:spPr bwMode="auto">
          <a:xfrm>
            <a:off x="0" y="0"/>
            <a:ext cx="3889375" cy="26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826" name="Text Box 57"/>
          <p:cNvSpPr txBox="1">
            <a:spLocks noChangeArrowheads="1"/>
          </p:cNvSpPr>
          <p:nvPr/>
        </p:nvSpPr>
        <p:spPr bwMode="auto">
          <a:xfrm>
            <a:off x="5180013" y="0"/>
            <a:ext cx="3889375" cy="26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2827" name="Rectangle 58"/>
          <p:cNvSpPr>
            <a:spLocks noGrp="1" noChangeArrowheads="1"/>
          </p:cNvSpPr>
          <p:nvPr>
            <p:ph type="sldImg"/>
          </p:nvPr>
        </p:nvSpPr>
        <p:spPr bwMode="auto">
          <a:xfrm>
            <a:off x="2857500" y="514350"/>
            <a:ext cx="3341688" cy="2484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107" name="Rectangle 59"/>
          <p:cNvSpPr>
            <a:spLocks noGrp="1" noChangeArrowheads="1"/>
          </p:cNvSpPr>
          <p:nvPr>
            <p:ph type="body"/>
          </p:nvPr>
        </p:nvSpPr>
        <p:spPr bwMode="auto">
          <a:xfrm>
            <a:off x="914400" y="3257550"/>
            <a:ext cx="7227888" cy="299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cs-CZ" noProof="0" smtClean="0"/>
          </a:p>
        </p:txBody>
      </p:sp>
      <p:sp>
        <p:nvSpPr>
          <p:cNvPr id="32829" name="Text Box 60"/>
          <p:cNvSpPr txBox="1">
            <a:spLocks noChangeArrowheads="1"/>
          </p:cNvSpPr>
          <p:nvPr/>
        </p:nvSpPr>
        <p:spPr bwMode="auto">
          <a:xfrm>
            <a:off x="0" y="6513513"/>
            <a:ext cx="3889375" cy="26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2109" name="Rectangle 61"/>
          <p:cNvSpPr>
            <a:spLocks noGrp="1" noChangeArrowheads="1"/>
          </p:cNvSpPr>
          <p:nvPr>
            <p:ph type="sldNum"/>
          </p:nvPr>
        </p:nvSpPr>
        <p:spPr bwMode="auto">
          <a:xfrm>
            <a:off x="5180013" y="6507163"/>
            <a:ext cx="3875087" cy="261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lnSpc>
                <a:spcPct val="93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smtClean="0">
                <a:solidFill>
                  <a:srgbClr val="000000"/>
                </a:solidFill>
              </a:defRPr>
            </a:lvl1pPr>
          </a:lstStyle>
          <a:p>
            <a:pPr>
              <a:defRPr/>
            </a:pPr>
            <a:fld id="{B8862A0B-FFFB-4A40-A9FC-33D946F13517}" type="slidenum">
              <a:rPr lang="en-US"/>
              <a:pPr>
                <a:defRPr/>
              </a:pPr>
              <a:t>‹#›</a:t>
            </a:fld>
            <a:endParaRPr lang="en-US"/>
          </a:p>
        </p:txBody>
      </p:sp>
    </p:spTree>
    <p:extLst>
      <p:ext uri="{BB962C8B-B14F-4D97-AF65-F5344CB8AC3E}">
        <p14:creationId xmlns:p14="http://schemas.microsoft.com/office/powerpoint/2010/main" val="1109470378"/>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61"/>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1DCFE469-7FDC-4571-9130-162F4828952A}" type="slidenum">
              <a:rPr lang="en-US">
                <a:solidFill>
                  <a:srgbClr val="000000"/>
                </a:solidFill>
              </a:rPr>
              <a:pPr eaLnBrk="1" hangingPunct="1"/>
              <a:t>1</a:t>
            </a:fld>
            <a:endParaRPr lang="en-US">
              <a:solidFill>
                <a:srgbClr val="000000"/>
              </a:solidFill>
            </a:endParaRPr>
          </a:p>
        </p:txBody>
      </p:sp>
      <p:sp>
        <p:nvSpPr>
          <p:cNvPr id="33795" name="Text Box 1"/>
          <p:cNvSpPr txBox="1">
            <a:spLocks noChangeArrowheads="1"/>
          </p:cNvSpPr>
          <p:nvPr/>
        </p:nvSpPr>
        <p:spPr bwMode="auto">
          <a:xfrm>
            <a:off x="5180013" y="6513513"/>
            <a:ext cx="3889375" cy="26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r" eaLnBrk="1" hangingPunct="1">
              <a:lnSpc>
                <a:spcPct val="93000"/>
              </a:lnSpc>
              <a:buClrTx/>
              <a:buFontTx/>
              <a:buNone/>
            </a:pPr>
            <a:fld id="{0E78EF79-00F7-4435-94A3-F9E121F80BBF}" type="slidenum">
              <a:rPr lang="en-US" sz="1200">
                <a:solidFill>
                  <a:srgbClr val="000000"/>
                </a:solidFill>
              </a:rPr>
              <a:pPr algn="r" eaLnBrk="1" hangingPunct="1">
                <a:lnSpc>
                  <a:spcPct val="93000"/>
                </a:lnSpc>
                <a:buClrTx/>
                <a:buFontTx/>
                <a:buNone/>
              </a:pPr>
              <a:t>1</a:t>
            </a:fld>
            <a:endParaRPr lang="en-US" sz="1200">
              <a:solidFill>
                <a:srgbClr val="000000"/>
              </a:solidFill>
            </a:endParaRPr>
          </a:p>
        </p:txBody>
      </p:sp>
      <p:sp>
        <p:nvSpPr>
          <p:cNvPr id="33796" name="Rectangle 2"/>
          <p:cNvSpPr txBox="1">
            <a:spLocks noChangeArrowheads="1" noTextEdit="1"/>
          </p:cNvSpPr>
          <p:nvPr>
            <p:ph type="sldImg"/>
          </p:nvPr>
        </p:nvSpPr>
        <p:spPr>
          <a:xfrm>
            <a:off x="2865438" y="514350"/>
            <a:ext cx="3365500" cy="25241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7" name="Rectangle 3"/>
          <p:cNvSpPr txBox="1">
            <a:spLocks noChangeArrowheads="1"/>
          </p:cNvSpPr>
          <p:nvPr>
            <p:ph type="body" idx="1"/>
          </p:nvPr>
        </p:nvSpPr>
        <p:spPr>
          <a:xfrm>
            <a:off x="914400" y="3257550"/>
            <a:ext cx="7231063" cy="300355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ymbol zastępczy obrazu slajdu 1"/>
          <p:cNvSpPr>
            <a:spLocks noGrp="1" noRot="1" noChangeAspect="1" noTextEdit="1"/>
          </p:cNvSpPr>
          <p:nvPr>
            <p:ph type="sldImg"/>
          </p:nvPr>
        </p:nvSpPr>
        <p:spPr>
          <a:xfrm>
            <a:off x="2871788" y="514350"/>
            <a:ext cx="3313112" cy="2484438"/>
          </a:xfrm>
        </p:spPr>
      </p:sp>
      <p:sp>
        <p:nvSpPr>
          <p:cNvPr id="34819" name="Symbol zastępczy notatek 2"/>
          <p:cNvSpPr>
            <a:spLocks noGrp="1"/>
          </p:cNvSpPr>
          <p:nvPr>
            <p:ph type="body" idx="1"/>
          </p:nvPr>
        </p:nvSpPr>
        <p:spPr>
          <a:noFill/>
        </p:spPr>
        <p:txBody>
          <a:bodyPr/>
          <a:lstStyle/>
          <a:p>
            <a:r>
              <a:rPr lang="pl-PL" dirty="0" smtClean="0">
                <a:ea typeface="MS PGothic" pitchFamily="34" charset="-128"/>
              </a:rPr>
              <a:t>Polski rząd pod wpływem lobby węglowo-energetycznego ale i także części przemysłu nie chce się zgodzić na bardziej ostrą politykę klimatyczną dlatego trzy razy w ostatnim okresie czasu użył weta. 1 Podniesienie progu redukcji emisji przez UE z 20% do 25%; Mapa Drogowa 2050  gospodarki niskowęglowej, Mapa Drogowa 2050 energetyki. Skostniała polska energetyka nie chce dopuścić do zasadniczych zmian strukturalnych budowanie energetyki rozproszonej widząc w tym utratę swoich interesów i wpływów politycznych.</a:t>
            </a:r>
          </a:p>
        </p:txBody>
      </p:sp>
      <p:sp>
        <p:nvSpPr>
          <p:cNvPr id="34820" name="Symbol zastępczy numeru slajdu 3"/>
          <p:cNvSpPr>
            <a:spLocks noGrp="1"/>
          </p:cNvSpPr>
          <p:nvPr>
            <p:ph type="sldNum" sz="quarter"/>
          </p:nvPr>
        </p:nvSpPr>
        <p:spPr>
          <a:noFill/>
        </p:spPr>
        <p:txBody>
          <a:bodyPr/>
          <a:lstStyle>
            <a:lvl1pPr defTabSz="9969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defTabSz="9969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defTabSz="9969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defTabSz="9969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defTabSz="9969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996950"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996950"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996950"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996950"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BC64AE53-B09C-4218-9AD1-33A919705D82}" type="slidenum">
              <a:rPr lang="pl-PL">
                <a:solidFill>
                  <a:srgbClr val="000000"/>
                </a:solidFill>
                <a:latin typeface="Times New Roman" pitchFamily="18" charset="0"/>
                <a:ea typeface="MS PGothic" pitchFamily="34" charset="-128"/>
                <a:cs typeface="Arial" pitchFamily="34" charset="0"/>
              </a:rPr>
              <a:pPr eaLnBrk="1" hangingPunct="1"/>
              <a:t>5</a:t>
            </a:fld>
            <a:endParaRPr lang="pl-PL">
              <a:solidFill>
                <a:srgbClr val="000000"/>
              </a:solidFill>
              <a:latin typeface="Times New Roman" pitchFamily="18" charset="0"/>
              <a:ea typeface="MS PGothic" pitchFamily="34" charset="-128"/>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71788" y="514350"/>
            <a:ext cx="3313112" cy="2484438"/>
          </a:xfrm>
        </p:spPr>
      </p:sp>
      <p:sp>
        <p:nvSpPr>
          <p:cNvPr id="3" name="Notes Placeholder 2"/>
          <p:cNvSpPr>
            <a:spLocks noGrp="1"/>
          </p:cNvSpPr>
          <p:nvPr>
            <p:ph type="body" idx="1"/>
          </p:nvPr>
        </p:nvSpPr>
        <p:spPr/>
        <p:txBody>
          <a:bodyPr/>
          <a:lstStyle/>
          <a:p>
            <a:r>
              <a:rPr lang="en-US" dirty="0" smtClean="0"/>
              <a:t>* The</a:t>
            </a:r>
            <a:r>
              <a:rPr lang="en-US" baseline="0" dirty="0" smtClean="0"/>
              <a:t> calculation does not include the effect that the boost of innovation could cause. If the innovations are coupled with the low-emissions transformation the GDP growth is of 3,5% out of which 1,5% is due to the increases in energy efficiency and 2% on the innovation related with the energy efficiency and green generation technologies. </a:t>
            </a:r>
            <a:endParaRPr lang="cs-CZ" dirty="0"/>
          </a:p>
        </p:txBody>
      </p:sp>
      <p:sp>
        <p:nvSpPr>
          <p:cNvPr id="4" name="Slide Number Placeholder 3"/>
          <p:cNvSpPr>
            <a:spLocks noGrp="1"/>
          </p:cNvSpPr>
          <p:nvPr>
            <p:ph type="sldNum" idx="10"/>
          </p:nvPr>
        </p:nvSpPr>
        <p:spPr/>
        <p:txBody>
          <a:bodyPr/>
          <a:lstStyle/>
          <a:p>
            <a:pPr>
              <a:defRPr/>
            </a:pPr>
            <a:fld id="{B8862A0B-FFFB-4A40-A9FC-33D946F13517}" type="slidenum">
              <a:rPr lang="en-US" smtClean="0"/>
              <a:pPr>
                <a:defRPr/>
              </a:pPr>
              <a:t>25</a:t>
            </a:fld>
            <a:endParaRPr lang="en-US"/>
          </a:p>
        </p:txBody>
      </p:sp>
    </p:spTree>
    <p:extLst>
      <p:ext uri="{BB962C8B-B14F-4D97-AF65-F5344CB8AC3E}">
        <p14:creationId xmlns:p14="http://schemas.microsoft.com/office/powerpoint/2010/main" val="1247695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61"/>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66E93362-D02B-49BD-8CF7-604D44123116}" type="slidenum">
              <a:rPr lang="en-US">
                <a:solidFill>
                  <a:srgbClr val="000000"/>
                </a:solidFill>
              </a:rPr>
              <a:pPr eaLnBrk="1" hangingPunct="1"/>
              <a:t>31</a:t>
            </a:fld>
            <a:endParaRPr lang="en-US">
              <a:solidFill>
                <a:srgbClr val="000000"/>
              </a:solidFill>
            </a:endParaRPr>
          </a:p>
        </p:txBody>
      </p:sp>
      <p:sp>
        <p:nvSpPr>
          <p:cNvPr id="35843" name="Text Box 1"/>
          <p:cNvSpPr txBox="1">
            <a:spLocks noChangeArrowheads="1"/>
          </p:cNvSpPr>
          <p:nvPr/>
        </p:nvSpPr>
        <p:spPr bwMode="auto">
          <a:xfrm>
            <a:off x="5180013" y="6513513"/>
            <a:ext cx="3889375" cy="26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r" eaLnBrk="1" hangingPunct="1">
              <a:lnSpc>
                <a:spcPct val="93000"/>
              </a:lnSpc>
              <a:buClrTx/>
              <a:buFontTx/>
              <a:buNone/>
            </a:pPr>
            <a:fld id="{C3391706-D447-4BB0-992C-E33513A5DC0B}" type="slidenum">
              <a:rPr lang="en-US" sz="1200">
                <a:solidFill>
                  <a:srgbClr val="000000"/>
                </a:solidFill>
              </a:rPr>
              <a:pPr algn="r" eaLnBrk="1" hangingPunct="1">
                <a:lnSpc>
                  <a:spcPct val="93000"/>
                </a:lnSpc>
                <a:buClrTx/>
                <a:buFontTx/>
                <a:buNone/>
              </a:pPr>
              <a:t>31</a:t>
            </a:fld>
            <a:endParaRPr lang="en-US" sz="1200">
              <a:solidFill>
                <a:srgbClr val="000000"/>
              </a:solidFill>
            </a:endParaRPr>
          </a:p>
        </p:txBody>
      </p:sp>
      <p:sp>
        <p:nvSpPr>
          <p:cNvPr id="35844" name="Rectangle 2"/>
          <p:cNvSpPr txBox="1">
            <a:spLocks noChangeArrowheads="1" noTextEdit="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5" name="Text Box 3"/>
          <p:cNvSpPr txBox="1">
            <a:spLocks noChangeArrowheads="1"/>
          </p:cNvSpPr>
          <p:nvPr>
            <p:ph type="body" idx="1"/>
          </p:nvPr>
        </p:nvSpPr>
        <p:spPr>
          <a:xfrm>
            <a:off x="914400" y="3257550"/>
            <a:ext cx="7232650" cy="300355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a:spcBef>
                <a:spcPts val="450"/>
              </a:spcBef>
              <a:buClrTx/>
              <a:buFontTx/>
              <a:buNone/>
            </a:pPr>
            <a:r>
              <a:rPr lang="en-US" smtClean="0">
                <a:ea typeface="Microsoft YaHei" pitchFamily="34" charset="-122"/>
              </a:rPr>
              <a:t>EC Bydgoszcz II kotły 1-4 = 746 MW; </a:t>
            </a:r>
            <a:r>
              <a:rPr lang="en-US" smtClean="0">
                <a:solidFill>
                  <a:srgbClr val="FF0000"/>
                </a:solidFill>
                <a:ea typeface="Microsoft YaHei" pitchFamily="34" charset="-122"/>
              </a:rPr>
              <a:t>kotły 1 i 2 nielegalnie </a:t>
            </a:r>
          </a:p>
          <a:p>
            <a:pPr>
              <a:spcBef>
                <a:spcPts val="450"/>
              </a:spcBef>
              <a:buClrTx/>
              <a:buFontTx/>
              <a:buNone/>
            </a:pPr>
            <a:endParaRPr lang="en-US" smtClean="0">
              <a:solidFill>
                <a:srgbClr val="FF0000"/>
              </a:solidFill>
              <a:ea typeface="Microsoft YaHei" pitchFamily="34" charset="-122"/>
            </a:endParaRPr>
          </a:p>
          <a:p>
            <a:pPr>
              <a:spcBef>
                <a:spcPts val="450"/>
              </a:spcBef>
              <a:buClrTx/>
              <a:buFontTx/>
              <a:buNone/>
            </a:pPr>
            <a:r>
              <a:rPr lang="en-US" smtClean="0">
                <a:solidFill>
                  <a:srgbClr val="FF0000"/>
                </a:solidFill>
                <a:latin typeface="Calibri" pitchFamily="34" charset="0"/>
                <a:ea typeface="Microsoft YaHei" pitchFamily="34" charset="-122"/>
              </a:rPr>
              <a:t>PGE Górnictwo i Energetyka Konwencjonalna S.A. z siedzibą w </a:t>
            </a:r>
            <a:r>
              <a:rPr lang="en-US" smtClean="0">
                <a:solidFill>
                  <a:srgbClr val="FF0000"/>
                </a:solidFill>
                <a:latin typeface="MS Sans Serif" pitchFamily="32" charset="0"/>
                <a:ea typeface="Microsoft YaHei" pitchFamily="34" charset="-122"/>
              </a:rPr>
              <a:t>Bełchatowie / Elektrociepłownia II (dawniej EC Bydgoszcz II) – IPPC do 31.12.1015</a:t>
            </a:r>
          </a:p>
          <a:p>
            <a:pPr>
              <a:spcBef>
                <a:spcPts val="450"/>
              </a:spcBef>
              <a:buClrTx/>
              <a:buFontTx/>
              <a:buNone/>
            </a:pPr>
            <a:r>
              <a:rPr lang="en-US" smtClean="0">
                <a:solidFill>
                  <a:srgbClr val="FF0000"/>
                </a:solidFill>
                <a:ea typeface="Microsoft YaHei" pitchFamily="34" charset="-122"/>
              </a:rPr>
              <a:t> Podobnie jak w przypadku ZEDO Dolna Odra kocioł 3 i 4, dla kotłow 1 i 2 EC Bydgoszcz II funkcjonowanie w okresie po 31.12.2015 jest niezgodne z dyrektywa LCP i ich wpisanie do Przejściowego Planu Krajowego jest niezgodne z prawem unijnym.</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61"/>
          <p:cNvSpPr>
            <a:spLocks noGrp="1" noChangeArrowheads="1"/>
          </p:cNvSpPr>
          <p:nvPr>
            <p:ph type="sldNum" sz="quarter"/>
          </p:nvPr>
        </p:nvSpPr>
        <p:spPr>
          <a:noFill/>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149F7AAE-1C00-490F-A739-8BB3429288C1}" type="slidenum">
              <a:rPr lang="en-US">
                <a:solidFill>
                  <a:srgbClr val="000000"/>
                </a:solidFill>
              </a:rPr>
              <a:pPr eaLnBrk="1" hangingPunct="1"/>
              <a:t>36</a:t>
            </a:fld>
            <a:endParaRPr lang="en-US">
              <a:solidFill>
                <a:srgbClr val="000000"/>
              </a:solidFill>
            </a:endParaRPr>
          </a:p>
        </p:txBody>
      </p:sp>
      <p:sp>
        <p:nvSpPr>
          <p:cNvPr id="36867" name="Text Box 1"/>
          <p:cNvSpPr txBox="1">
            <a:spLocks noChangeArrowheads="1"/>
          </p:cNvSpPr>
          <p:nvPr/>
        </p:nvSpPr>
        <p:spPr bwMode="auto">
          <a:xfrm>
            <a:off x="5180013" y="6513513"/>
            <a:ext cx="3889375" cy="26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r" eaLnBrk="1" hangingPunct="1">
              <a:lnSpc>
                <a:spcPct val="93000"/>
              </a:lnSpc>
              <a:buClrTx/>
              <a:buFontTx/>
              <a:buNone/>
            </a:pPr>
            <a:fld id="{425851C9-2B4F-4119-A7D3-A5F6FE30474B}" type="slidenum">
              <a:rPr lang="en-US" sz="1200">
                <a:solidFill>
                  <a:srgbClr val="000000"/>
                </a:solidFill>
              </a:rPr>
              <a:pPr algn="r" eaLnBrk="1" hangingPunct="1">
                <a:lnSpc>
                  <a:spcPct val="93000"/>
                </a:lnSpc>
                <a:buClrTx/>
                <a:buFontTx/>
                <a:buNone/>
              </a:pPr>
              <a:t>36</a:t>
            </a:fld>
            <a:endParaRPr lang="en-US" sz="1200">
              <a:solidFill>
                <a:srgbClr val="000000"/>
              </a:solidFill>
            </a:endParaRPr>
          </a:p>
        </p:txBody>
      </p:sp>
      <p:sp>
        <p:nvSpPr>
          <p:cNvPr id="36868" name="Rectangle 2"/>
          <p:cNvSpPr txBox="1">
            <a:spLocks noChangeArrowheads="1" noTextEdit="1"/>
          </p:cNvSpPr>
          <p:nvPr>
            <p:ph type="sldImg"/>
          </p:nvPr>
        </p:nvSpPr>
        <p:spPr>
          <a:xfrm>
            <a:off x="2857500" y="514350"/>
            <a:ext cx="3429000" cy="257175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9" name="Rectangle 3"/>
          <p:cNvSpPr txBox="1">
            <a:spLocks noChangeArrowheads="1"/>
          </p:cNvSpPr>
          <p:nvPr>
            <p:ph type="body" idx="1"/>
          </p:nvPr>
        </p:nvSpPr>
        <p:spPr>
          <a:xfrm>
            <a:off x="914400" y="3257550"/>
            <a:ext cx="7231063" cy="300355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cs-CZ"/>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cs-CZ"/>
          </a:p>
        </p:txBody>
      </p:sp>
      <p:sp>
        <p:nvSpPr>
          <p:cNvPr id="4" name="Rectangle 5"/>
          <p:cNvSpPr>
            <a:spLocks noGrp="1" noChangeArrowheads="1"/>
          </p:cNvSpPr>
          <p:nvPr>
            <p:ph type="sldNum" idx="10"/>
          </p:nvPr>
        </p:nvSpPr>
        <p:spPr>
          <a:ln/>
        </p:spPr>
        <p:txBody>
          <a:bodyPr/>
          <a:lstStyle>
            <a:lvl1pPr>
              <a:defRPr/>
            </a:lvl1pPr>
          </a:lstStyle>
          <a:p>
            <a:pPr>
              <a:defRPr/>
            </a:pPr>
            <a:fld id="{07F7854B-8748-45E4-B4F1-BA72E5261A6E}" type="slidenum">
              <a:rPr lang="en-US"/>
              <a:pPr>
                <a:defRPr/>
              </a:pPr>
              <a:t>‹#›</a:t>
            </a:fld>
            <a:endParaRPr lang="en-US"/>
          </a:p>
        </p:txBody>
      </p:sp>
    </p:spTree>
    <p:extLst>
      <p:ext uri="{BB962C8B-B14F-4D97-AF65-F5344CB8AC3E}">
        <p14:creationId xmlns:p14="http://schemas.microsoft.com/office/powerpoint/2010/main" val="393425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Rectangle 5"/>
          <p:cNvSpPr>
            <a:spLocks noGrp="1" noChangeArrowheads="1"/>
          </p:cNvSpPr>
          <p:nvPr>
            <p:ph type="sldNum" idx="10"/>
          </p:nvPr>
        </p:nvSpPr>
        <p:spPr>
          <a:ln/>
        </p:spPr>
        <p:txBody>
          <a:bodyPr/>
          <a:lstStyle>
            <a:lvl1pPr>
              <a:defRPr/>
            </a:lvl1pPr>
          </a:lstStyle>
          <a:p>
            <a:pPr>
              <a:defRPr/>
            </a:pPr>
            <a:fld id="{F73D0EB7-5AC0-4586-B7B0-4B3FDD611007}" type="slidenum">
              <a:rPr lang="en-US"/>
              <a:pPr>
                <a:defRPr/>
              </a:pPr>
              <a:t>‹#›</a:t>
            </a:fld>
            <a:endParaRPr lang="en-US"/>
          </a:p>
        </p:txBody>
      </p:sp>
    </p:spTree>
    <p:extLst>
      <p:ext uri="{BB962C8B-B14F-4D97-AF65-F5344CB8AC3E}">
        <p14:creationId xmlns:p14="http://schemas.microsoft.com/office/powerpoint/2010/main" val="3411909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4313" y="274638"/>
            <a:ext cx="2035175" cy="5764212"/>
          </a:xfrm>
        </p:spPr>
        <p:txBody>
          <a:bodyPr vert="eaVert"/>
          <a:lstStyle/>
          <a:p>
            <a:r>
              <a:rPr lang="en-US" smtClean="0"/>
              <a:t>Click to edit Master title style</a:t>
            </a:r>
            <a:endParaRPr lang="cs-CZ"/>
          </a:p>
        </p:txBody>
      </p:sp>
      <p:sp>
        <p:nvSpPr>
          <p:cNvPr id="3" name="Vertical Text Placeholder 2"/>
          <p:cNvSpPr>
            <a:spLocks noGrp="1"/>
          </p:cNvSpPr>
          <p:nvPr>
            <p:ph type="body" orient="vert" idx="1"/>
          </p:nvPr>
        </p:nvSpPr>
        <p:spPr>
          <a:xfrm>
            <a:off x="457200" y="274638"/>
            <a:ext cx="5954713" cy="57642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Rectangle 5"/>
          <p:cNvSpPr>
            <a:spLocks noGrp="1" noChangeArrowheads="1"/>
          </p:cNvSpPr>
          <p:nvPr>
            <p:ph type="sldNum" idx="10"/>
          </p:nvPr>
        </p:nvSpPr>
        <p:spPr>
          <a:ln/>
        </p:spPr>
        <p:txBody>
          <a:bodyPr/>
          <a:lstStyle>
            <a:lvl1pPr>
              <a:defRPr/>
            </a:lvl1pPr>
          </a:lstStyle>
          <a:p>
            <a:pPr>
              <a:defRPr/>
            </a:pPr>
            <a:fld id="{863A853B-54D3-4E29-8515-BF9C0C728C70}" type="slidenum">
              <a:rPr lang="en-US"/>
              <a:pPr>
                <a:defRPr/>
              </a:pPr>
              <a:t>‹#›</a:t>
            </a:fld>
            <a:endParaRPr lang="en-US"/>
          </a:p>
        </p:txBody>
      </p:sp>
    </p:spTree>
    <p:extLst>
      <p:ext uri="{BB962C8B-B14F-4D97-AF65-F5344CB8AC3E}">
        <p14:creationId xmlns:p14="http://schemas.microsoft.com/office/powerpoint/2010/main" val="1836009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42288" cy="1055687"/>
          </a:xfrm>
        </p:spPr>
        <p:txBody>
          <a:bodyPr/>
          <a:lstStyle/>
          <a:p>
            <a:r>
              <a:rPr lang="en-US" smtClean="0"/>
              <a:t>Click to edit Master title style</a:t>
            </a:r>
            <a:endParaRPr lang="cs-CZ"/>
          </a:p>
        </p:txBody>
      </p:sp>
      <p:sp>
        <p:nvSpPr>
          <p:cNvPr id="3" name="Rectangle 5"/>
          <p:cNvSpPr>
            <a:spLocks noGrp="1" noChangeArrowheads="1"/>
          </p:cNvSpPr>
          <p:nvPr>
            <p:ph type="sldNum" idx="10"/>
          </p:nvPr>
        </p:nvSpPr>
        <p:spPr>
          <a:ln/>
        </p:spPr>
        <p:txBody>
          <a:bodyPr/>
          <a:lstStyle>
            <a:lvl1pPr>
              <a:defRPr/>
            </a:lvl1pPr>
          </a:lstStyle>
          <a:p>
            <a:pPr>
              <a:defRPr/>
            </a:pPr>
            <a:fld id="{6FE58180-443E-43AC-A37D-BD81DEACE6D8}" type="slidenum">
              <a:rPr lang="en-US"/>
              <a:pPr>
                <a:defRPr/>
              </a:pPr>
              <a:t>‹#›</a:t>
            </a:fld>
            <a:endParaRPr lang="en-US"/>
          </a:p>
        </p:txBody>
      </p:sp>
    </p:spTree>
    <p:extLst>
      <p:ext uri="{BB962C8B-B14F-4D97-AF65-F5344CB8AC3E}">
        <p14:creationId xmlns:p14="http://schemas.microsoft.com/office/powerpoint/2010/main" val="2229179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Rectangle 5"/>
          <p:cNvSpPr>
            <a:spLocks noGrp="1" noChangeArrowheads="1"/>
          </p:cNvSpPr>
          <p:nvPr>
            <p:ph type="sldNum" idx="10"/>
          </p:nvPr>
        </p:nvSpPr>
        <p:spPr>
          <a:ln/>
        </p:spPr>
        <p:txBody>
          <a:bodyPr/>
          <a:lstStyle>
            <a:lvl1pPr>
              <a:defRPr/>
            </a:lvl1pPr>
          </a:lstStyle>
          <a:p>
            <a:pPr>
              <a:defRPr/>
            </a:pPr>
            <a:fld id="{B8A25A2A-ACE7-4EDD-ABF3-024F83BD168C}" type="slidenum">
              <a:rPr lang="en-US"/>
              <a:pPr>
                <a:defRPr/>
              </a:pPr>
              <a:t>‹#›</a:t>
            </a:fld>
            <a:endParaRPr lang="en-US"/>
          </a:p>
        </p:txBody>
      </p:sp>
    </p:spTree>
    <p:extLst>
      <p:ext uri="{BB962C8B-B14F-4D97-AF65-F5344CB8AC3E}">
        <p14:creationId xmlns:p14="http://schemas.microsoft.com/office/powerpoint/2010/main" val="2708617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cs-CZ"/>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EADEE47B-BB79-40E9-803D-758C64DE28A7}" type="slidenum">
              <a:rPr lang="en-US"/>
              <a:pPr>
                <a:defRPr/>
              </a:pPr>
              <a:t>‹#›</a:t>
            </a:fld>
            <a:endParaRPr lang="en-US"/>
          </a:p>
        </p:txBody>
      </p:sp>
    </p:spTree>
    <p:extLst>
      <p:ext uri="{BB962C8B-B14F-4D97-AF65-F5344CB8AC3E}">
        <p14:creationId xmlns:p14="http://schemas.microsoft.com/office/powerpoint/2010/main" val="4097464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Content Placeholder 2"/>
          <p:cNvSpPr>
            <a:spLocks noGrp="1"/>
          </p:cNvSpPr>
          <p:nvPr>
            <p:ph sz="half" idx="1"/>
          </p:nvPr>
        </p:nvSpPr>
        <p:spPr>
          <a:xfrm>
            <a:off x="457200" y="1600200"/>
            <a:ext cx="3994150" cy="4438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Content Placeholder 3"/>
          <p:cNvSpPr>
            <a:spLocks noGrp="1"/>
          </p:cNvSpPr>
          <p:nvPr>
            <p:ph sz="half" idx="2"/>
          </p:nvPr>
        </p:nvSpPr>
        <p:spPr>
          <a:xfrm>
            <a:off x="4603750" y="1600200"/>
            <a:ext cx="3995738" cy="4438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5" name="Rectangle 5"/>
          <p:cNvSpPr>
            <a:spLocks noGrp="1" noChangeArrowheads="1"/>
          </p:cNvSpPr>
          <p:nvPr>
            <p:ph type="sldNum" idx="10"/>
          </p:nvPr>
        </p:nvSpPr>
        <p:spPr>
          <a:ln/>
        </p:spPr>
        <p:txBody>
          <a:bodyPr/>
          <a:lstStyle>
            <a:lvl1pPr>
              <a:defRPr/>
            </a:lvl1pPr>
          </a:lstStyle>
          <a:p>
            <a:pPr>
              <a:defRPr/>
            </a:pPr>
            <a:fld id="{B22E9DDB-23CD-4039-A435-209C1CFD4051}" type="slidenum">
              <a:rPr lang="en-US"/>
              <a:pPr>
                <a:defRPr/>
              </a:pPr>
              <a:t>‹#›</a:t>
            </a:fld>
            <a:endParaRPr lang="en-US"/>
          </a:p>
        </p:txBody>
      </p:sp>
    </p:spTree>
    <p:extLst>
      <p:ext uri="{BB962C8B-B14F-4D97-AF65-F5344CB8AC3E}">
        <p14:creationId xmlns:p14="http://schemas.microsoft.com/office/powerpoint/2010/main" val="2692883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cs-CZ"/>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7" name="Rectangle 5"/>
          <p:cNvSpPr>
            <a:spLocks noGrp="1" noChangeArrowheads="1"/>
          </p:cNvSpPr>
          <p:nvPr>
            <p:ph type="sldNum" idx="10"/>
          </p:nvPr>
        </p:nvSpPr>
        <p:spPr>
          <a:ln/>
        </p:spPr>
        <p:txBody>
          <a:bodyPr/>
          <a:lstStyle>
            <a:lvl1pPr>
              <a:defRPr/>
            </a:lvl1pPr>
          </a:lstStyle>
          <a:p>
            <a:pPr>
              <a:defRPr/>
            </a:pPr>
            <a:fld id="{2BBFEC86-0DBE-4BB5-ABF2-A7ECBD65340B}" type="slidenum">
              <a:rPr lang="en-US"/>
              <a:pPr>
                <a:defRPr/>
              </a:pPr>
              <a:t>‹#›</a:t>
            </a:fld>
            <a:endParaRPr lang="en-US"/>
          </a:p>
        </p:txBody>
      </p:sp>
    </p:spTree>
    <p:extLst>
      <p:ext uri="{BB962C8B-B14F-4D97-AF65-F5344CB8AC3E}">
        <p14:creationId xmlns:p14="http://schemas.microsoft.com/office/powerpoint/2010/main" val="1097404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cs-CZ"/>
          </a:p>
        </p:txBody>
      </p:sp>
      <p:sp>
        <p:nvSpPr>
          <p:cNvPr id="3" name="Rectangle 5"/>
          <p:cNvSpPr>
            <a:spLocks noGrp="1" noChangeArrowheads="1"/>
          </p:cNvSpPr>
          <p:nvPr>
            <p:ph type="sldNum" idx="10"/>
          </p:nvPr>
        </p:nvSpPr>
        <p:spPr>
          <a:ln/>
        </p:spPr>
        <p:txBody>
          <a:bodyPr/>
          <a:lstStyle>
            <a:lvl1pPr>
              <a:defRPr/>
            </a:lvl1pPr>
          </a:lstStyle>
          <a:p>
            <a:pPr>
              <a:defRPr/>
            </a:pPr>
            <a:fld id="{1B1D1296-A1D0-4F15-9AEF-DCD3C33CC539}" type="slidenum">
              <a:rPr lang="en-US"/>
              <a:pPr>
                <a:defRPr/>
              </a:pPr>
              <a:t>‹#›</a:t>
            </a:fld>
            <a:endParaRPr lang="en-US"/>
          </a:p>
        </p:txBody>
      </p:sp>
    </p:spTree>
    <p:extLst>
      <p:ext uri="{BB962C8B-B14F-4D97-AF65-F5344CB8AC3E}">
        <p14:creationId xmlns:p14="http://schemas.microsoft.com/office/powerpoint/2010/main" val="2619224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ACD8DD10-6C30-45FA-AC69-D33203B77F54}" type="slidenum">
              <a:rPr lang="en-US"/>
              <a:pPr>
                <a:defRPr/>
              </a:pPr>
              <a:t>‹#›</a:t>
            </a:fld>
            <a:endParaRPr lang="en-US"/>
          </a:p>
        </p:txBody>
      </p:sp>
    </p:spTree>
    <p:extLst>
      <p:ext uri="{BB962C8B-B14F-4D97-AF65-F5344CB8AC3E}">
        <p14:creationId xmlns:p14="http://schemas.microsoft.com/office/powerpoint/2010/main" val="4060971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cs-CZ"/>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FFA950BE-6FEE-4FD8-8EA3-E7AF201F6909}" type="slidenum">
              <a:rPr lang="en-US"/>
              <a:pPr>
                <a:defRPr/>
              </a:pPr>
              <a:t>‹#›</a:t>
            </a:fld>
            <a:endParaRPr lang="en-US"/>
          </a:p>
        </p:txBody>
      </p:sp>
    </p:spTree>
    <p:extLst>
      <p:ext uri="{BB962C8B-B14F-4D97-AF65-F5344CB8AC3E}">
        <p14:creationId xmlns:p14="http://schemas.microsoft.com/office/powerpoint/2010/main" val="1865781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cs-CZ"/>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D69C4998-1E49-4709-A35E-66C6BC63D4DA}" type="slidenum">
              <a:rPr lang="en-US"/>
              <a:pPr>
                <a:defRPr/>
              </a:pPr>
              <a:t>‹#›</a:t>
            </a:fld>
            <a:endParaRPr lang="en-US"/>
          </a:p>
        </p:txBody>
      </p:sp>
    </p:spTree>
    <p:extLst>
      <p:ext uri="{BB962C8B-B14F-4D97-AF65-F5344CB8AC3E}">
        <p14:creationId xmlns:p14="http://schemas.microsoft.com/office/powerpoint/2010/main" val="3016623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274638"/>
            <a:ext cx="8142288" cy="1055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1027" name="Rectangle 2"/>
          <p:cNvSpPr>
            <a:spLocks noGrp="1" noChangeArrowheads="1"/>
          </p:cNvSpPr>
          <p:nvPr>
            <p:ph type="body" idx="1"/>
          </p:nvPr>
        </p:nvSpPr>
        <p:spPr bwMode="auto">
          <a:xfrm>
            <a:off x="457200" y="1600200"/>
            <a:ext cx="8142288" cy="4438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7488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028" name="Text Box 3"/>
          <p:cNvSpPr txBox="1">
            <a:spLocks noChangeArrowheads="1"/>
          </p:cNvSpPr>
          <p:nvPr/>
        </p:nvSpPr>
        <p:spPr bwMode="auto">
          <a:xfrm>
            <a:off x="457200" y="6245225"/>
            <a:ext cx="2060575" cy="40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1029" name="Text Box 4"/>
          <p:cNvSpPr txBox="1">
            <a:spLocks noChangeArrowheads="1"/>
          </p:cNvSpPr>
          <p:nvPr/>
        </p:nvSpPr>
        <p:spPr bwMode="auto">
          <a:xfrm>
            <a:off x="3124200" y="6245225"/>
            <a:ext cx="2822575" cy="40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2" name="Rectangle 5"/>
          <p:cNvSpPr>
            <a:spLocks noGrp="1" noChangeArrowheads="1"/>
          </p:cNvSpPr>
          <p:nvPr>
            <p:ph type="sldNum"/>
          </p:nvPr>
        </p:nvSpPr>
        <p:spPr bwMode="auto">
          <a:xfrm>
            <a:off x="6553200" y="6245225"/>
            <a:ext cx="2046288" cy="388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mtClean="0">
                <a:solidFill>
                  <a:srgbClr val="FFFFFF"/>
                </a:solidFill>
              </a:defRPr>
            </a:lvl1pPr>
          </a:lstStyle>
          <a:p>
            <a:pPr>
              <a:defRPr/>
            </a:pPr>
            <a:fld id="{6F11A740-8790-4823-9AE7-5D340466BE3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pitchFamily="34" charset="0"/>
          <a:ea typeface="Arial Unicode MS" pitchFamily="34" charset="-128"/>
          <a:cs typeface="Arial Unicode MS" pitchFamily="34" charset="-128"/>
        </a:defRPr>
      </a:lvl2pPr>
      <a:lvl3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pitchFamily="34" charset="0"/>
          <a:ea typeface="Arial Unicode MS" pitchFamily="34" charset="-128"/>
          <a:cs typeface="Arial Unicode MS" pitchFamily="34" charset="-128"/>
        </a:defRPr>
      </a:lvl3pPr>
      <a:lvl4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pitchFamily="34" charset="0"/>
          <a:ea typeface="Arial Unicode MS" pitchFamily="34" charset="-128"/>
          <a:cs typeface="Arial Unicode MS" pitchFamily="34" charset="-128"/>
        </a:defRPr>
      </a:lvl4pPr>
      <a:lvl5pPr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pitchFamily="34" charset="0"/>
          <a:ea typeface="Arial Unicode MS" pitchFamily="34" charset="-128"/>
          <a:cs typeface="Arial Unicode MS" pitchFamily="34" charset="-128"/>
        </a:defRPr>
      </a:lvl5pPr>
      <a:lvl6pPr marL="2514600" indent="-228600"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pitchFamily="34" charset="0"/>
          <a:ea typeface="Arial Unicode MS" pitchFamily="34" charset="-128"/>
          <a:cs typeface="Arial Unicode MS" pitchFamily="34" charset="-128"/>
        </a:defRPr>
      </a:lvl6pPr>
      <a:lvl7pPr marL="2971800" indent="-228600"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pitchFamily="34" charset="0"/>
          <a:ea typeface="Arial Unicode MS" pitchFamily="34" charset="-128"/>
          <a:cs typeface="Arial Unicode MS" pitchFamily="34" charset="-128"/>
        </a:defRPr>
      </a:lvl7pPr>
      <a:lvl8pPr marL="3429000" indent="-228600"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pitchFamily="34" charset="0"/>
          <a:ea typeface="Arial Unicode MS" pitchFamily="34" charset="-128"/>
          <a:cs typeface="Arial Unicode MS" pitchFamily="34" charset="-128"/>
        </a:defRPr>
      </a:lvl8pPr>
      <a:lvl9pPr marL="3886200" indent="-228600" algn="ctr" defTabSz="449263"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pitchFamily="34" charset="0"/>
          <a:ea typeface="Arial Unicode MS" pitchFamily="34" charset="-128"/>
          <a:cs typeface="Arial Unicode MS" pitchFamily="34" charset="-128"/>
        </a:defRPr>
      </a:lvl9pPr>
    </p:titleStyle>
    <p:bodyStyle>
      <a:lvl1pPr marL="342900" indent="-342900" algn="l" defTabSz="449263" rtl="0" eaLnBrk="0" fontAlgn="base" hangingPunct="0">
        <a:lnSpc>
          <a:spcPct val="93000"/>
        </a:lnSpc>
        <a:spcBef>
          <a:spcPts val="800"/>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eaLnBrk="0" fontAlgn="base" hangingPunct="0">
        <a:lnSpc>
          <a:spcPct val="93000"/>
        </a:lnSpc>
        <a:spcBef>
          <a:spcPts val="700"/>
        </a:spcBef>
        <a:spcAft>
          <a:spcPct val="0"/>
        </a:spcAft>
        <a:buClr>
          <a:srgbClr val="000000"/>
        </a:buClr>
        <a:buSzPct val="100000"/>
        <a:buFont typeface="Times New Roman" pitchFamily="18" charset="0"/>
        <a:defRPr sz="2800">
          <a:solidFill>
            <a:srgbClr val="000000"/>
          </a:solidFill>
          <a:latin typeface="+mn-lt"/>
          <a:ea typeface="+mn-ea"/>
          <a:cs typeface="+mn-cs"/>
        </a:defRPr>
      </a:lvl2pPr>
      <a:lvl3pPr marL="1143000" indent="-228600" algn="l" defTabSz="449263" rtl="0" eaLnBrk="0" fontAlgn="base" hangingPunct="0">
        <a:lnSpc>
          <a:spcPct val="93000"/>
        </a:lnSpc>
        <a:spcBef>
          <a:spcPts val="600"/>
        </a:spcBef>
        <a:spcAft>
          <a:spcPct val="0"/>
        </a:spcAft>
        <a:buClr>
          <a:srgbClr val="000000"/>
        </a:buClr>
        <a:buSzPct val="100000"/>
        <a:buFont typeface="Times New Roman" pitchFamily="18" charset="0"/>
        <a:defRPr sz="2400">
          <a:solidFill>
            <a:srgbClr val="000000"/>
          </a:solidFill>
          <a:latin typeface="+mn-lt"/>
          <a:ea typeface="+mn-ea"/>
          <a:cs typeface="+mn-cs"/>
        </a:defRPr>
      </a:lvl3pPr>
      <a:lvl4pPr marL="1600200" indent="-228600" algn="l" defTabSz="449263" rtl="0" eaLnBrk="0" fontAlgn="base" hangingPunct="0">
        <a:lnSpc>
          <a:spcPct val="93000"/>
        </a:lnSpc>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4pPr>
      <a:lvl5pPr marL="2057400" indent="-228600" algn="l" defTabSz="449263" rtl="0" eaLnBrk="0" fontAlgn="base" hangingPunct="0">
        <a:lnSpc>
          <a:spcPct val="93000"/>
        </a:lnSpc>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5pPr>
      <a:lvl6pPr marL="2514600" indent="-228600" algn="l" defTabSz="449263" rtl="0" eaLnBrk="0" fontAlgn="base" hangingPunct="0">
        <a:lnSpc>
          <a:spcPct val="93000"/>
        </a:lnSpc>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6pPr>
      <a:lvl7pPr marL="2971800" indent="-228600" algn="l" defTabSz="449263" rtl="0" eaLnBrk="0" fontAlgn="base" hangingPunct="0">
        <a:lnSpc>
          <a:spcPct val="93000"/>
        </a:lnSpc>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7pPr>
      <a:lvl8pPr marL="3429000" indent="-228600" algn="l" defTabSz="449263" rtl="0" eaLnBrk="0" fontAlgn="base" hangingPunct="0">
        <a:lnSpc>
          <a:spcPct val="93000"/>
        </a:lnSpc>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8pPr>
      <a:lvl9pPr marL="3886200" indent="-228600" algn="l" defTabSz="449263" rtl="0" eaLnBrk="0" fontAlgn="base" hangingPunct="0">
        <a:lnSpc>
          <a:spcPct val="93000"/>
        </a:lnSpc>
        <a:spcBef>
          <a:spcPts val="500"/>
        </a:spcBef>
        <a:spcAft>
          <a:spcPct val="0"/>
        </a:spcAft>
        <a:buClr>
          <a:srgbClr val="000000"/>
        </a:buClr>
        <a:buSzPct val="100000"/>
        <a:buFont typeface="Times New Roman" pitchFamily="18" charset="0"/>
        <a:defRPr sz="2000">
          <a:solidFill>
            <a:srgbClr val="000000"/>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emf"/><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4.emf"/></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6.emf"/><Relationship Id="rId4" Type="http://schemas.openxmlformats.org/officeDocument/2006/relationships/image" Target="../media/image15.emf"/></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0" name="Text Box 1"/>
          <p:cNvSpPr txBox="1">
            <a:spLocks noChangeArrowheads="1"/>
          </p:cNvSpPr>
          <p:nvPr/>
        </p:nvSpPr>
        <p:spPr bwMode="auto">
          <a:xfrm>
            <a:off x="457200" y="760413"/>
            <a:ext cx="8181975" cy="1100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3074" name="Text Box 2"/>
          <p:cNvSpPr txBox="1">
            <a:spLocks noChangeArrowheads="1"/>
          </p:cNvSpPr>
          <p:nvPr/>
        </p:nvSpPr>
        <p:spPr bwMode="auto">
          <a:xfrm>
            <a:off x="900113" y="179388"/>
            <a:ext cx="5111750" cy="5194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itchFamily="34" charset="0"/>
                <a:ea typeface="Arial Unicode MS" pitchFamily="34" charset="-128"/>
                <a:cs typeface="Arial Unicode MS"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itchFamily="34" charset="0"/>
                <a:ea typeface="Arial Unicode MS" pitchFamily="34" charset="-128"/>
                <a:cs typeface="Arial Unicode MS"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itchFamily="34" charset="0"/>
                <a:ea typeface="Arial Unicode MS" pitchFamily="34" charset="-128"/>
                <a:cs typeface="Arial Unicode MS"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itchFamily="34" charset="0"/>
                <a:ea typeface="Arial Unicode MS" pitchFamily="34" charset="-128"/>
                <a:cs typeface="Arial Unicode MS"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itchFamily="34" charset="0"/>
                <a:ea typeface="Arial Unicode MS" pitchFamily="34" charset="-128"/>
                <a:cs typeface="Arial Unicode MS" pitchFamily="34" charset="-128"/>
              </a:defRPr>
            </a:lvl5pPr>
            <a:lvl6pPr marL="25146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itchFamily="34" charset="0"/>
                <a:ea typeface="Arial Unicode MS" pitchFamily="34" charset="-128"/>
                <a:cs typeface="Arial Unicode MS" pitchFamily="34" charset="-128"/>
              </a:defRPr>
            </a:lvl6pPr>
            <a:lvl7pPr marL="29718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itchFamily="34" charset="0"/>
                <a:ea typeface="Arial Unicode MS" pitchFamily="34" charset="-128"/>
                <a:cs typeface="Arial Unicode MS" pitchFamily="34" charset="-128"/>
              </a:defRPr>
            </a:lvl7pPr>
            <a:lvl8pPr marL="34290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itchFamily="34" charset="0"/>
                <a:ea typeface="Arial Unicode MS" pitchFamily="34" charset="-128"/>
                <a:cs typeface="Arial Unicode MS" pitchFamily="34" charset="-128"/>
              </a:defRPr>
            </a:lvl8pPr>
            <a:lvl9pPr marL="38862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itchFamily="34" charset="0"/>
                <a:ea typeface="Arial Unicode MS" pitchFamily="34" charset="-128"/>
                <a:cs typeface="Arial Unicode MS" pitchFamily="34" charset="-128"/>
              </a:defRPr>
            </a:lvl9pPr>
          </a:lstStyle>
          <a:p>
            <a:pPr algn="ctr">
              <a:lnSpc>
                <a:spcPct val="93000"/>
              </a:lnSpc>
              <a:spcBef>
                <a:spcPts val="800"/>
              </a:spcBef>
              <a:buClrTx/>
              <a:defRPr/>
            </a:pPr>
            <a:r>
              <a:rPr lang="en-US" sz="5400" b="1" spc="300" dirty="0" smtClean="0">
                <a:ea typeface="ＭＳ Ｐゴシック" pitchFamily="34" charset="-128"/>
              </a:rPr>
              <a:t>LOW-EMISSION STRATEGY - POLAND 2050</a:t>
            </a:r>
          </a:p>
          <a:p>
            <a:pPr algn="ctr">
              <a:lnSpc>
                <a:spcPct val="93000"/>
              </a:lnSpc>
              <a:spcBef>
                <a:spcPts val="800"/>
              </a:spcBef>
              <a:buClrTx/>
              <a:defRPr/>
            </a:pPr>
            <a:endParaRPr lang="en-US" sz="5400" b="1" spc="300" dirty="0" smtClean="0">
              <a:ea typeface="ＭＳ Ｐゴシック" pitchFamily="34" charset="-128"/>
            </a:endParaRPr>
          </a:p>
          <a:p>
            <a:pPr algn="ctr">
              <a:lnSpc>
                <a:spcPct val="93000"/>
              </a:lnSpc>
              <a:spcBef>
                <a:spcPts val="800"/>
              </a:spcBef>
              <a:buClrTx/>
              <a:defRPr/>
            </a:pPr>
            <a:r>
              <a:rPr lang="en-US" sz="2000" b="1" spc="300" dirty="0" smtClean="0">
                <a:ea typeface="ＭＳ Ｐゴシック" pitchFamily="34" charset="-128"/>
              </a:rPr>
              <a:t>Brno, 04.09.2013</a:t>
            </a:r>
          </a:p>
          <a:p>
            <a:pPr>
              <a:lnSpc>
                <a:spcPct val="93000"/>
              </a:lnSpc>
              <a:spcBef>
                <a:spcPts val="800"/>
              </a:spcBef>
              <a:buClrTx/>
              <a:buFontTx/>
              <a:buNone/>
              <a:defRPr/>
            </a:pPr>
            <a:endParaRPr lang="pl-PL" sz="6000" b="1" dirty="0" smtClean="0">
              <a:solidFill>
                <a:srgbClr val="000000"/>
              </a:solidFill>
            </a:endParaRPr>
          </a:p>
        </p:txBody>
      </p:sp>
      <p:pic>
        <p:nvPicPr>
          <p:cNvPr id="205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950" y="6308725"/>
            <a:ext cx="1633538" cy="366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3" name="Rectangle 4"/>
          <p:cNvSpPr>
            <a:spLocks noChangeArrowheads="1"/>
          </p:cNvSpPr>
          <p:nvPr/>
        </p:nvSpPr>
        <p:spPr bwMode="auto">
          <a:xfrm>
            <a:off x="5580063" y="0"/>
            <a:ext cx="5940425" cy="53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lnSpc>
                <a:spcPct val="90000"/>
              </a:lnSpc>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a:solidFill>
                  <a:srgbClr val="463971"/>
                </a:solidFill>
                <a:latin typeface="Lucida Sans Unicode" pitchFamily="34" charset="0"/>
              </a:rPr>
              <a:t>www.bankwatch.org</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ytuł 1"/>
          <p:cNvSpPr>
            <a:spLocks noGrp="1"/>
          </p:cNvSpPr>
          <p:nvPr>
            <p:ph type="title"/>
          </p:nvPr>
        </p:nvSpPr>
        <p:spPr>
          <a:xfrm>
            <a:off x="1010800" y="115888"/>
            <a:ext cx="8142288" cy="1055687"/>
          </a:xfrm>
        </p:spPr>
        <p:txBody>
          <a:bodyPr/>
          <a:lstStyle/>
          <a:p>
            <a:pPr marL="342900" indent="-342900"/>
            <a:r>
              <a:rPr lang="en-US" sz="2900" b="1" dirty="0" smtClean="0"/>
              <a:t>Towards 2050 - project objectives</a:t>
            </a:r>
            <a:r>
              <a:rPr lang="en-US" sz="2200" dirty="0" smtClean="0"/>
              <a:t> </a:t>
            </a:r>
            <a:endParaRPr lang="en-US" dirty="0" smtClean="0"/>
          </a:p>
        </p:txBody>
      </p:sp>
      <p:sp>
        <p:nvSpPr>
          <p:cNvPr id="12291" name="Symbol zastępczy zawartości 2"/>
          <p:cNvSpPr>
            <a:spLocks noGrp="1"/>
          </p:cNvSpPr>
          <p:nvPr>
            <p:ph idx="1"/>
          </p:nvPr>
        </p:nvSpPr>
        <p:spPr>
          <a:xfrm>
            <a:off x="652463" y="1338263"/>
            <a:ext cx="8104187" cy="4027487"/>
          </a:xfrm>
        </p:spPr>
        <p:txBody>
          <a:bodyPr/>
          <a:lstStyle/>
          <a:p>
            <a:pPr marL="0" indent="0">
              <a:spcBef>
                <a:spcPct val="0"/>
              </a:spcBef>
              <a:spcAft>
                <a:spcPts val="2175"/>
              </a:spcAft>
            </a:pPr>
            <a:r>
              <a:rPr lang="en-US" sz="2000" b="1" smtClean="0"/>
              <a:t>The project’s goal is to show the relationship between development and the low-emission economy:</a:t>
            </a:r>
          </a:p>
          <a:p>
            <a:pPr lvl="1">
              <a:spcBef>
                <a:spcPct val="0"/>
              </a:spcBef>
              <a:spcAft>
                <a:spcPts val="2175"/>
              </a:spcAft>
              <a:buFont typeface="Wingdings" pitchFamily="2" charset="2"/>
              <a:buChar char="Ø"/>
            </a:pPr>
            <a:r>
              <a:rPr lang="en-US" sz="2000" b="1" smtClean="0">
                <a:solidFill>
                  <a:srgbClr val="75B93D"/>
                </a:solidFill>
              </a:rPr>
              <a:t>benefits of choosing the path of modernization </a:t>
            </a:r>
            <a:r>
              <a:rPr lang="en-US" sz="2000" b="1" smtClean="0"/>
              <a:t>based on resource efficiency and innovation; </a:t>
            </a:r>
          </a:p>
          <a:p>
            <a:pPr lvl="1">
              <a:spcBef>
                <a:spcPct val="0"/>
              </a:spcBef>
              <a:spcAft>
                <a:spcPts val="2175"/>
              </a:spcAft>
              <a:buFont typeface="Wingdings" pitchFamily="2" charset="2"/>
              <a:buChar char="Ø"/>
            </a:pPr>
            <a:r>
              <a:rPr lang="en-US" sz="2000" b="1" smtClean="0">
                <a:solidFill>
                  <a:srgbClr val="75B93D"/>
                </a:solidFill>
              </a:rPr>
              <a:t>positive impact of the economic modernization</a:t>
            </a:r>
            <a:r>
              <a:rPr lang="en-US" sz="2000" b="1" smtClean="0"/>
              <a:t> on the sustainable development and its implementation;</a:t>
            </a:r>
          </a:p>
          <a:p>
            <a:pPr lvl="1">
              <a:spcBef>
                <a:spcPct val="0"/>
              </a:spcBef>
              <a:spcAft>
                <a:spcPts val="2175"/>
              </a:spcAft>
              <a:buFont typeface="Wingdings" pitchFamily="2" charset="2"/>
              <a:buChar char="Ø"/>
            </a:pPr>
            <a:r>
              <a:rPr lang="en-US" sz="2000" b="1" smtClean="0">
                <a:solidFill>
                  <a:srgbClr val="75B93D"/>
                </a:solidFill>
              </a:rPr>
              <a:t>the consequences of reducing CO</a:t>
            </a:r>
            <a:r>
              <a:rPr lang="en-US" sz="2000" b="1" baseline="-25000" smtClean="0">
                <a:solidFill>
                  <a:srgbClr val="75B93D"/>
                </a:solidFill>
              </a:rPr>
              <a:t>2</a:t>
            </a:r>
            <a:r>
              <a:rPr lang="en-US" sz="2000" b="1" smtClean="0">
                <a:solidFill>
                  <a:srgbClr val="75B93D"/>
                </a:solidFill>
              </a:rPr>
              <a:t> emissions </a:t>
            </a:r>
            <a:r>
              <a:rPr lang="en-US" sz="2000" b="1" smtClean="0"/>
              <a:t>and development (low-emission policy does not hamper the development but drives it in).</a:t>
            </a:r>
          </a:p>
        </p:txBody>
      </p:sp>
      <p:sp>
        <p:nvSpPr>
          <p:cNvPr id="12292" name="Symbol zastępczy numeru slajdu 3"/>
          <p:cNvSpPr>
            <a:spLocks noGrp="1"/>
          </p:cNvSpPr>
          <p:nvPr>
            <p:ph type="sldNum" sz="quarter" idx="10"/>
          </p:nvPr>
        </p:nvSpPr>
        <p:spPr>
          <a:xfrm>
            <a:off x="493713" y="6262688"/>
            <a:ext cx="425450" cy="346075"/>
          </a:xfrm>
          <a:noFill/>
        </p:spPr>
        <p:txBody>
          <a:bodyPr lIns="82945" tIns="41473" rIns="82945" bIns="41473"/>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96A02D77-405D-494B-8B15-D081E54029E0}" type="slidenum">
              <a:rPr lang="pl-PL">
                <a:solidFill>
                  <a:srgbClr val="FFFFFF"/>
                </a:solidFill>
              </a:rPr>
              <a:pPr eaLnBrk="1" hangingPunct="1"/>
              <a:t>10</a:t>
            </a:fld>
            <a:endParaRPr lang="pl-PL">
              <a:solidFill>
                <a:srgbClr val="FFFFFF"/>
              </a:solidFill>
            </a:endParaRPr>
          </a:p>
        </p:txBody>
      </p:sp>
      <p:pic>
        <p:nvPicPr>
          <p:cNvPr id="1229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597025" cy="127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6296025"/>
            <a:ext cx="2065337" cy="366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5" name="Rectangle 3"/>
          <p:cNvSpPr>
            <a:spLocks noChangeArrowheads="1"/>
          </p:cNvSpPr>
          <p:nvPr/>
        </p:nvSpPr>
        <p:spPr bwMode="auto">
          <a:xfrm>
            <a:off x="250825" y="6280150"/>
            <a:ext cx="5903913" cy="35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lnSpc>
                <a:spcPct val="90000"/>
              </a:lnSpc>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a:solidFill>
                  <a:srgbClr val="463971"/>
                </a:solidFill>
                <a:latin typeface="Lucida Sans Unicode" pitchFamily="34" charset="0"/>
              </a:rPr>
              <a:t>www.bankwatch.org</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ytuł 1"/>
          <p:cNvSpPr>
            <a:spLocks noGrp="1"/>
          </p:cNvSpPr>
          <p:nvPr>
            <p:ph type="title"/>
          </p:nvPr>
        </p:nvSpPr>
        <p:spPr>
          <a:xfrm>
            <a:off x="1566863" y="228600"/>
            <a:ext cx="7381875" cy="1174750"/>
          </a:xfrm>
        </p:spPr>
        <p:txBody>
          <a:bodyPr/>
          <a:lstStyle/>
          <a:p>
            <a:r>
              <a:rPr lang="en-US" sz="2900" b="1" smtClean="0">
                <a:latin typeface="Lato Regular"/>
                <a:ea typeface="Lato Regular"/>
                <a:cs typeface="Lato Regular"/>
              </a:rPr>
              <a:t>Goals –</a:t>
            </a:r>
            <a:r>
              <a:rPr lang="en-US" sz="2900" b="1" smtClean="0"/>
              <a:t> the journey to 2050  </a:t>
            </a:r>
            <a:endParaRPr lang="en-US" sz="2900" b="1" smtClean="0">
              <a:latin typeface="Lato Regular"/>
              <a:ea typeface="Lato Regular"/>
              <a:cs typeface="Lato Regular"/>
            </a:endParaRPr>
          </a:p>
        </p:txBody>
      </p:sp>
      <p:sp>
        <p:nvSpPr>
          <p:cNvPr id="3" name="Symbol zastępczy zawartości 2"/>
          <p:cNvSpPr>
            <a:spLocks noGrp="1"/>
          </p:cNvSpPr>
          <p:nvPr>
            <p:ph idx="1"/>
          </p:nvPr>
        </p:nvSpPr>
        <p:spPr>
          <a:xfrm>
            <a:off x="1174750" y="1403350"/>
            <a:ext cx="7839075" cy="4508500"/>
          </a:xfrm>
        </p:spPr>
        <p:txBody>
          <a:bodyPr>
            <a:normAutofit/>
          </a:bodyPr>
          <a:lstStyle/>
          <a:p>
            <a:pPr>
              <a:lnSpc>
                <a:spcPct val="150000"/>
              </a:lnSpc>
              <a:spcBef>
                <a:spcPts val="0"/>
              </a:spcBef>
              <a:spcAft>
                <a:spcPts val="1089"/>
              </a:spcAft>
              <a:buFont typeface="Wingdings" pitchFamily="2" charset="2"/>
              <a:buChar char="Ø"/>
              <a:defRPr/>
            </a:pPr>
            <a:r>
              <a:rPr lang="en-US" sz="2200" b="1" dirty="0" smtClean="0">
                <a:solidFill>
                  <a:schemeClr val="bg1">
                    <a:lumMod val="50000"/>
                  </a:schemeClr>
                </a:solidFill>
              </a:rPr>
              <a:t>The </a:t>
            </a:r>
            <a:r>
              <a:rPr lang="en-US" sz="2200" b="1" dirty="0">
                <a:solidFill>
                  <a:schemeClr val="bg1">
                    <a:lumMod val="50000"/>
                  </a:schemeClr>
                </a:solidFill>
              </a:rPr>
              <a:t>main </a:t>
            </a:r>
            <a:r>
              <a:rPr lang="en-US" sz="2200" b="1" dirty="0" smtClean="0">
                <a:solidFill>
                  <a:schemeClr val="bg1">
                    <a:lumMod val="50000"/>
                  </a:schemeClr>
                </a:solidFill>
              </a:rPr>
              <a:t>goal of the project is </a:t>
            </a:r>
            <a:r>
              <a:rPr lang="en-US" sz="2200" b="1" dirty="0">
                <a:solidFill>
                  <a:srgbClr val="75B93D"/>
                </a:solidFill>
              </a:rPr>
              <a:t>to lead the public discourse </a:t>
            </a:r>
            <a:r>
              <a:rPr lang="en-US" sz="2200" b="1" dirty="0">
                <a:solidFill>
                  <a:schemeClr val="bg1">
                    <a:lumMod val="50000"/>
                  </a:schemeClr>
                </a:solidFill>
              </a:rPr>
              <a:t>about the greenhouse effect reduction and </a:t>
            </a:r>
            <a:r>
              <a:rPr lang="en-US" sz="2200" b="1" dirty="0">
                <a:solidFill>
                  <a:srgbClr val="75B93D"/>
                </a:solidFill>
              </a:rPr>
              <a:t>transformation towards low-emission economy </a:t>
            </a:r>
            <a:r>
              <a:rPr lang="en-US" sz="2200" b="1" dirty="0">
                <a:solidFill>
                  <a:schemeClr val="bg1">
                    <a:lumMod val="50000"/>
                  </a:schemeClr>
                </a:solidFill>
              </a:rPr>
              <a:t>in Poland. </a:t>
            </a:r>
          </a:p>
          <a:p>
            <a:pPr>
              <a:lnSpc>
                <a:spcPct val="150000"/>
              </a:lnSpc>
              <a:spcBef>
                <a:spcPts val="0"/>
              </a:spcBef>
              <a:spcAft>
                <a:spcPts val="1089"/>
              </a:spcAft>
              <a:buFont typeface="Wingdings" pitchFamily="2" charset="2"/>
              <a:buChar char="Ø"/>
              <a:defRPr/>
            </a:pPr>
            <a:r>
              <a:rPr lang="en-US" sz="2200" b="1" dirty="0">
                <a:solidFill>
                  <a:schemeClr val="bg1">
                    <a:lumMod val="50000"/>
                  </a:schemeClr>
                </a:solidFill>
              </a:rPr>
              <a:t>Use </a:t>
            </a:r>
            <a:r>
              <a:rPr lang="en-US" sz="2200" b="1" dirty="0">
                <a:solidFill>
                  <a:srgbClr val="75B93D"/>
                </a:solidFill>
              </a:rPr>
              <a:t>„solid”, substantive arguments </a:t>
            </a:r>
            <a:r>
              <a:rPr lang="en-US" sz="2200" b="1" dirty="0">
                <a:solidFill>
                  <a:schemeClr val="bg1">
                    <a:lumMod val="50000"/>
                  </a:schemeClr>
                </a:solidFill>
              </a:rPr>
              <a:t>for the GHG mitigation and the attempt </a:t>
            </a:r>
            <a:r>
              <a:rPr lang="en-US" sz="2200" b="1" dirty="0">
                <a:solidFill>
                  <a:srgbClr val="75B93D"/>
                </a:solidFill>
              </a:rPr>
              <a:t>to change the attitude</a:t>
            </a:r>
            <a:r>
              <a:rPr lang="en-US" sz="2200" b="1" dirty="0">
                <a:solidFill>
                  <a:schemeClr val="bg1">
                    <a:lumMod val="50000"/>
                  </a:schemeClr>
                </a:solidFill>
              </a:rPr>
              <a:t> of politicians and business towards low-emission policy.</a:t>
            </a:r>
          </a:p>
        </p:txBody>
      </p:sp>
      <p:sp>
        <p:nvSpPr>
          <p:cNvPr id="13316" name="Symbol zastępczy numeru slajdu 3"/>
          <p:cNvSpPr>
            <a:spLocks noGrp="1"/>
          </p:cNvSpPr>
          <p:nvPr>
            <p:ph type="sldNum" sz="quarter" idx="10"/>
          </p:nvPr>
        </p:nvSpPr>
        <p:spPr>
          <a:xfrm>
            <a:off x="493713" y="6262688"/>
            <a:ext cx="425450" cy="346075"/>
          </a:xfrm>
          <a:noFill/>
        </p:spPr>
        <p:txBody>
          <a:bodyPr lIns="82945" tIns="41473" rIns="82945" bIns="41473"/>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buFont typeface="Times New Roman" pitchFamily="18" charset="0"/>
              <a:buNone/>
            </a:pPr>
            <a:fld id="{1BE4BCC3-5B2B-43C1-9404-C9D3A0AB2924}" type="slidenum">
              <a:rPr lang="pl-PL">
                <a:solidFill>
                  <a:srgbClr val="FFFFFF"/>
                </a:solidFill>
              </a:rPr>
              <a:pPr eaLnBrk="1" hangingPunct="1">
                <a:buFont typeface="Times New Roman" pitchFamily="18" charset="0"/>
                <a:buNone/>
              </a:pPr>
              <a:t>11</a:t>
            </a:fld>
            <a:endParaRPr lang="pl-PL">
              <a:solidFill>
                <a:srgbClr val="FFFFFF"/>
              </a:solidFill>
            </a:endParaRPr>
          </a:p>
        </p:txBody>
      </p:sp>
      <p:pic>
        <p:nvPicPr>
          <p:cNvPr id="1331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175" y="96838"/>
            <a:ext cx="1314450" cy="104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6296025"/>
            <a:ext cx="2065337" cy="366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9" name="Rectangle 3"/>
          <p:cNvSpPr>
            <a:spLocks noChangeArrowheads="1"/>
          </p:cNvSpPr>
          <p:nvPr/>
        </p:nvSpPr>
        <p:spPr bwMode="auto">
          <a:xfrm>
            <a:off x="250825" y="6280150"/>
            <a:ext cx="5903913" cy="35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lnSpc>
                <a:spcPct val="90000"/>
              </a:lnSpc>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a:solidFill>
                  <a:srgbClr val="463971"/>
                </a:solidFill>
                <a:latin typeface="Lucida Sans Unicode" pitchFamily="34" charset="0"/>
              </a:rPr>
              <a:t>www.bankwatch.org</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ymbol zastępczy numeru slajdu 3"/>
          <p:cNvSpPr>
            <a:spLocks noGrp="1"/>
          </p:cNvSpPr>
          <p:nvPr>
            <p:ph type="sldNum" sz="quarter" idx="10"/>
          </p:nvPr>
        </p:nvSpPr>
        <p:spPr>
          <a:xfrm>
            <a:off x="493713" y="6262688"/>
            <a:ext cx="425450" cy="346075"/>
          </a:xfrm>
          <a:noFill/>
        </p:spPr>
        <p:txBody>
          <a:bodyPr lIns="82945" tIns="41473" rIns="82945" bIns="41473"/>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buFont typeface="Times New Roman" pitchFamily="18" charset="0"/>
              <a:buNone/>
            </a:pPr>
            <a:fld id="{01342E30-D999-4DA1-BC5D-3F14AD3D03D9}" type="slidenum">
              <a:rPr lang="pl-PL">
                <a:solidFill>
                  <a:srgbClr val="FFFFFF"/>
                </a:solidFill>
              </a:rPr>
              <a:pPr eaLnBrk="1" hangingPunct="1">
                <a:buFont typeface="Times New Roman" pitchFamily="18" charset="0"/>
                <a:buNone/>
              </a:pPr>
              <a:t>12</a:t>
            </a:fld>
            <a:endParaRPr lang="pl-PL">
              <a:solidFill>
                <a:srgbClr val="FFFFFF"/>
              </a:solidFill>
            </a:endParaRPr>
          </a:p>
        </p:txBody>
      </p:sp>
      <p:pic>
        <p:nvPicPr>
          <p:cNvPr id="1433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175" y="96838"/>
            <a:ext cx="1314450" cy="104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ymbol zastępczy zawartości 2"/>
          <p:cNvSpPr>
            <a:spLocks noGrp="1"/>
          </p:cNvSpPr>
          <p:nvPr>
            <p:ph idx="1"/>
          </p:nvPr>
        </p:nvSpPr>
        <p:spPr>
          <a:xfrm>
            <a:off x="1174750" y="1403350"/>
            <a:ext cx="7839075" cy="4508500"/>
          </a:xfrm>
        </p:spPr>
        <p:txBody>
          <a:bodyPr>
            <a:normAutofit/>
          </a:bodyPr>
          <a:lstStyle/>
          <a:p>
            <a:pPr marL="326556" indent="-326556">
              <a:spcBef>
                <a:spcPts val="544"/>
              </a:spcBef>
              <a:buFont typeface="Wingdings" pitchFamily="2" charset="2"/>
              <a:buChar char="Ø"/>
              <a:defRPr/>
            </a:pPr>
            <a:endParaRPr lang="pl-PL" sz="2500" b="1" dirty="0">
              <a:solidFill>
                <a:schemeClr val="bg1">
                  <a:lumMod val="50000"/>
                </a:schemeClr>
              </a:solidFill>
            </a:endParaRPr>
          </a:p>
          <a:p>
            <a:pPr marL="326556" indent="-326556">
              <a:spcBef>
                <a:spcPts val="0"/>
              </a:spcBef>
              <a:spcAft>
                <a:spcPts val="1633"/>
              </a:spcAft>
              <a:buFont typeface="Wingdings" pitchFamily="2" charset="2"/>
              <a:buChar char="Ø"/>
              <a:defRPr/>
            </a:pPr>
            <a:r>
              <a:rPr lang="en-US" sz="2200" b="1" dirty="0">
                <a:solidFill>
                  <a:srgbClr val="75B93D"/>
                </a:solidFill>
              </a:rPr>
              <a:t>To show the relationship between development and the low-emission economy</a:t>
            </a:r>
            <a:r>
              <a:rPr lang="en-US" sz="2200" dirty="0">
                <a:solidFill>
                  <a:schemeClr val="bg1">
                    <a:lumMod val="50000"/>
                  </a:schemeClr>
                </a:solidFill>
              </a:rPr>
              <a:t>:</a:t>
            </a:r>
          </a:p>
          <a:p>
            <a:pPr marL="815052" lvl="1" indent="-414726">
              <a:spcBef>
                <a:spcPts val="0"/>
              </a:spcBef>
              <a:spcAft>
                <a:spcPts val="1633"/>
              </a:spcAft>
              <a:buFont typeface="Arial" pitchFamily="34" charset="0"/>
              <a:buChar char="•"/>
              <a:defRPr/>
            </a:pPr>
            <a:r>
              <a:rPr lang="en-US" sz="1800" b="1" dirty="0">
                <a:solidFill>
                  <a:schemeClr val="bg1">
                    <a:lumMod val="50000"/>
                  </a:schemeClr>
                </a:solidFill>
              </a:rPr>
              <a:t>benefits of choosing the path of modernization based on resource efficiency and innovation; </a:t>
            </a:r>
          </a:p>
          <a:p>
            <a:pPr marL="815052" lvl="1" indent="-414726">
              <a:spcBef>
                <a:spcPts val="0"/>
              </a:spcBef>
              <a:spcAft>
                <a:spcPts val="1633"/>
              </a:spcAft>
              <a:buFont typeface="Arial" pitchFamily="34" charset="0"/>
              <a:buChar char="•"/>
              <a:defRPr/>
            </a:pPr>
            <a:r>
              <a:rPr lang="en-US" sz="1800" b="1" dirty="0">
                <a:solidFill>
                  <a:schemeClr val="bg1">
                    <a:lumMod val="50000"/>
                  </a:schemeClr>
                </a:solidFill>
              </a:rPr>
              <a:t>the consequences of reducing CO</a:t>
            </a:r>
            <a:r>
              <a:rPr lang="en-US" sz="1800" b="1" baseline="-25000" dirty="0">
                <a:solidFill>
                  <a:schemeClr val="bg1">
                    <a:lumMod val="50000"/>
                  </a:schemeClr>
                </a:solidFill>
              </a:rPr>
              <a:t>2</a:t>
            </a:r>
            <a:r>
              <a:rPr lang="en-US" sz="1800" b="1" dirty="0">
                <a:solidFill>
                  <a:schemeClr val="bg1">
                    <a:lumMod val="50000"/>
                  </a:schemeClr>
                </a:solidFill>
              </a:rPr>
              <a:t> emissions and development (low-emission policy does not hamper the development but drives it in);</a:t>
            </a:r>
          </a:p>
          <a:p>
            <a:pPr marL="815052" lvl="1" indent="-414726">
              <a:spcBef>
                <a:spcPts val="0"/>
              </a:spcBef>
              <a:spcAft>
                <a:spcPts val="1633"/>
              </a:spcAft>
              <a:buFont typeface="Arial" pitchFamily="34" charset="0"/>
              <a:buChar char="•"/>
              <a:defRPr/>
            </a:pPr>
            <a:r>
              <a:rPr lang="en-US" sz="1800" b="1" dirty="0">
                <a:solidFill>
                  <a:schemeClr val="bg1">
                    <a:lumMod val="50000"/>
                  </a:schemeClr>
                </a:solidFill>
              </a:rPr>
              <a:t>positive impact of the economic modernization on the sustainable development and its implementation.</a:t>
            </a:r>
          </a:p>
        </p:txBody>
      </p:sp>
      <p:sp>
        <p:nvSpPr>
          <p:cNvPr id="14341" name="Tytuł 1"/>
          <p:cNvSpPr>
            <a:spLocks noGrp="1"/>
          </p:cNvSpPr>
          <p:nvPr>
            <p:ph type="title"/>
          </p:nvPr>
        </p:nvSpPr>
        <p:spPr>
          <a:xfrm>
            <a:off x="1501775" y="358775"/>
            <a:ext cx="7381875" cy="1176338"/>
          </a:xfrm>
        </p:spPr>
        <p:txBody>
          <a:bodyPr/>
          <a:lstStyle/>
          <a:p>
            <a:r>
              <a:rPr lang="en-US" sz="2900" b="1" smtClean="0">
                <a:latin typeface="Lato Regular"/>
                <a:ea typeface="Lato Regular"/>
                <a:cs typeface="Lato Regular"/>
              </a:rPr>
              <a:t>Goals –</a:t>
            </a:r>
            <a:r>
              <a:rPr lang="en-US" sz="2900" b="1" smtClean="0"/>
              <a:t> the journey to 2050 </a:t>
            </a:r>
            <a:endParaRPr lang="en-US" sz="2900" b="1" smtClean="0">
              <a:latin typeface="Lato Regular"/>
              <a:ea typeface="Lato Regular"/>
              <a:cs typeface="Lato Regular"/>
            </a:endParaRPr>
          </a:p>
        </p:txBody>
      </p:sp>
      <p:pic>
        <p:nvPicPr>
          <p:cNvPr id="143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6296025"/>
            <a:ext cx="2065337" cy="366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3" name="Rectangle 3"/>
          <p:cNvSpPr>
            <a:spLocks noChangeArrowheads="1"/>
          </p:cNvSpPr>
          <p:nvPr/>
        </p:nvSpPr>
        <p:spPr bwMode="auto">
          <a:xfrm>
            <a:off x="250825" y="6280150"/>
            <a:ext cx="5903913" cy="35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lnSpc>
                <a:spcPct val="90000"/>
              </a:lnSpc>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a:solidFill>
                  <a:srgbClr val="463971"/>
                </a:solidFill>
                <a:latin typeface="Lucida Sans Unicode" pitchFamily="34" charset="0"/>
              </a:rPr>
              <a:t>www.bankwatch.org</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ytuł 1"/>
          <p:cNvSpPr>
            <a:spLocks noGrp="1"/>
          </p:cNvSpPr>
          <p:nvPr>
            <p:ph type="title"/>
          </p:nvPr>
        </p:nvSpPr>
        <p:spPr/>
        <p:txBody>
          <a:bodyPr/>
          <a:lstStyle/>
          <a:p>
            <a:r>
              <a:rPr lang="en-US" sz="2900" b="1" dirty="0" smtClean="0">
                <a:solidFill>
                  <a:srgbClr val="808080"/>
                </a:solidFill>
                <a:ea typeface="MS PGothic" pitchFamily="34" charset="-128"/>
              </a:rPr>
              <a:t>Scope of the work</a:t>
            </a:r>
          </a:p>
        </p:txBody>
      </p:sp>
      <p:sp>
        <p:nvSpPr>
          <p:cNvPr id="3" name="Symbol zastępczy zawartości 2"/>
          <p:cNvSpPr>
            <a:spLocks noGrp="1"/>
          </p:cNvSpPr>
          <p:nvPr>
            <p:ph idx="1"/>
          </p:nvPr>
        </p:nvSpPr>
        <p:spPr>
          <a:xfrm>
            <a:off x="587375" y="1404938"/>
            <a:ext cx="7446963" cy="1697037"/>
          </a:xfrm>
        </p:spPr>
        <p:txBody>
          <a:bodyPr>
            <a:normAutofit fontScale="85000" lnSpcReduction="20000"/>
          </a:bodyPr>
          <a:lstStyle/>
          <a:p>
            <a:pPr>
              <a:lnSpc>
                <a:spcPct val="110000"/>
              </a:lnSpc>
              <a:spcBef>
                <a:spcPts val="544"/>
              </a:spcBef>
              <a:spcAft>
                <a:spcPts val="544"/>
              </a:spcAft>
              <a:defRPr/>
            </a:pPr>
            <a:r>
              <a:rPr lang="en-US" sz="2200" b="1" dirty="0">
                <a:solidFill>
                  <a:srgbClr val="C00000"/>
                </a:solidFill>
              </a:rPr>
              <a:t>BAU scenario</a:t>
            </a:r>
            <a:endParaRPr lang="en-US" sz="2200" b="1" i="1" dirty="0">
              <a:solidFill>
                <a:srgbClr val="C00000"/>
              </a:solidFill>
            </a:endParaRPr>
          </a:p>
          <a:p>
            <a:pPr>
              <a:lnSpc>
                <a:spcPct val="110000"/>
              </a:lnSpc>
              <a:spcBef>
                <a:spcPts val="544"/>
              </a:spcBef>
              <a:spcAft>
                <a:spcPts val="544"/>
              </a:spcAft>
              <a:defRPr/>
            </a:pPr>
            <a:r>
              <a:rPr lang="en-US" sz="2200" b="1" dirty="0">
                <a:solidFill>
                  <a:srgbClr val="808080"/>
                </a:solidFill>
              </a:rPr>
              <a:t>Assessment of the </a:t>
            </a:r>
            <a:r>
              <a:rPr lang="en-US" sz="2200" b="1" dirty="0">
                <a:solidFill>
                  <a:srgbClr val="C00000"/>
                </a:solidFill>
              </a:rPr>
              <a:t>technological potential</a:t>
            </a:r>
            <a:r>
              <a:rPr lang="en-US" sz="2200" b="1" dirty="0">
                <a:solidFill>
                  <a:srgbClr val="FF0000"/>
                </a:solidFill>
              </a:rPr>
              <a:t> </a:t>
            </a:r>
            <a:r>
              <a:rPr lang="en-US" sz="2200" b="1" dirty="0">
                <a:solidFill>
                  <a:srgbClr val="808080"/>
                </a:solidFill>
              </a:rPr>
              <a:t>to reduce GHG up to 2050</a:t>
            </a:r>
          </a:p>
          <a:p>
            <a:pPr>
              <a:lnSpc>
                <a:spcPct val="110000"/>
              </a:lnSpc>
              <a:spcBef>
                <a:spcPts val="544"/>
              </a:spcBef>
              <a:spcAft>
                <a:spcPts val="544"/>
              </a:spcAft>
              <a:defRPr/>
            </a:pPr>
            <a:r>
              <a:rPr lang="en-US" sz="2200" b="1" dirty="0">
                <a:solidFill>
                  <a:srgbClr val="C00000"/>
                </a:solidFill>
              </a:rPr>
              <a:t>Cost analyzes </a:t>
            </a:r>
            <a:r>
              <a:rPr lang="en-US" sz="2200" b="1" dirty="0">
                <a:solidFill>
                  <a:srgbClr val="808080"/>
                </a:solidFill>
              </a:rPr>
              <a:t>of the technological potential on the micro level (including micro-MAC, scenario building etc)</a:t>
            </a:r>
          </a:p>
        </p:txBody>
      </p:sp>
      <p:sp>
        <p:nvSpPr>
          <p:cNvPr id="15364" name="Symbol zastępczy numeru slajdu 3"/>
          <p:cNvSpPr>
            <a:spLocks noGrp="1"/>
          </p:cNvSpPr>
          <p:nvPr>
            <p:ph type="sldNum" sz="quarter" idx="10"/>
          </p:nvPr>
        </p:nvSpPr>
        <p:spPr>
          <a:xfrm>
            <a:off x="493713" y="6262688"/>
            <a:ext cx="425450" cy="346075"/>
          </a:xfrm>
          <a:noFill/>
        </p:spPr>
        <p:txBody>
          <a:bodyPr lIns="82945" tIns="41473" rIns="82945" bIns="41473"/>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buFont typeface="Times New Roman" pitchFamily="18" charset="0"/>
              <a:buNone/>
            </a:pPr>
            <a:fld id="{CDD1192C-B512-4FED-9EFB-3B3DBA1A1BA6}" type="slidenum">
              <a:rPr lang="pl-PL">
                <a:solidFill>
                  <a:srgbClr val="FFFFFF"/>
                </a:solidFill>
                <a:latin typeface="Lato Black"/>
                <a:ea typeface="MS PGothic" pitchFamily="34" charset="-128"/>
              </a:rPr>
              <a:pPr eaLnBrk="1" hangingPunct="1">
                <a:buFont typeface="Times New Roman" pitchFamily="18" charset="0"/>
                <a:buNone/>
              </a:pPr>
              <a:t>13</a:t>
            </a:fld>
            <a:endParaRPr lang="pl-PL">
              <a:solidFill>
                <a:srgbClr val="FFFFFF"/>
              </a:solidFill>
              <a:latin typeface="Lato Black"/>
              <a:ea typeface="MS PGothic" pitchFamily="34" charset="-128"/>
            </a:endParaRPr>
          </a:p>
        </p:txBody>
      </p:sp>
      <p:sp>
        <p:nvSpPr>
          <p:cNvPr id="30725" name="Symbol zastępczy zawartości 2"/>
          <p:cNvSpPr txBox="1">
            <a:spLocks/>
          </p:cNvSpPr>
          <p:nvPr/>
        </p:nvSpPr>
        <p:spPr bwMode="auto">
          <a:xfrm>
            <a:off x="2155825" y="3233738"/>
            <a:ext cx="6791325" cy="2613025"/>
          </a:xfrm>
          <a:prstGeom prst="rect">
            <a:avLst/>
          </a:prstGeom>
          <a:noFill/>
          <a:ln w="9525">
            <a:noFill/>
            <a:miter lim="800000"/>
            <a:headEnd/>
            <a:tailEnd/>
          </a:ln>
        </p:spPr>
        <p:txBody>
          <a:bodyPr lIns="91370" tIns="45687" rIns="91370" bIns="45687"/>
          <a:lstStyle/>
          <a:p>
            <a:pPr marL="325445" indent="-325445" defTabSz="912973" eaLnBrk="0" hangingPunct="0">
              <a:spcBef>
                <a:spcPts val="544"/>
              </a:spcBef>
              <a:spcAft>
                <a:spcPts val="544"/>
              </a:spcAft>
              <a:buFont typeface="Arial" pitchFamily="34" charset="0"/>
              <a:buChar char="•"/>
              <a:defRPr/>
            </a:pPr>
            <a:r>
              <a:rPr lang="en-US" b="1" dirty="0">
                <a:solidFill>
                  <a:srgbClr val="C00000"/>
                </a:solidFill>
                <a:latin typeface="Lato Regular"/>
                <a:ea typeface="Lato Regular"/>
                <a:cs typeface="Lato Regular"/>
              </a:rPr>
              <a:t>Alternative scenarios </a:t>
            </a:r>
            <a:r>
              <a:rPr lang="en-US" b="1" dirty="0">
                <a:solidFill>
                  <a:srgbClr val="808080"/>
                </a:solidFill>
                <a:latin typeface="Lato Regular"/>
                <a:ea typeface="Lato Regular"/>
                <a:cs typeface="Lato Regular"/>
              </a:rPr>
              <a:t>for GHG emission reduction up to 2050</a:t>
            </a:r>
          </a:p>
          <a:p>
            <a:pPr marL="325445" indent="-325445" defTabSz="912973" eaLnBrk="0" hangingPunct="0">
              <a:spcBef>
                <a:spcPts val="544"/>
              </a:spcBef>
              <a:spcAft>
                <a:spcPts val="544"/>
              </a:spcAft>
              <a:buFont typeface="Arial" pitchFamily="34" charset="0"/>
              <a:buChar char="•"/>
              <a:defRPr/>
            </a:pPr>
            <a:r>
              <a:rPr lang="en-US" b="1" dirty="0">
                <a:solidFill>
                  <a:srgbClr val="C00000"/>
                </a:solidFill>
                <a:latin typeface="Lato Regular"/>
                <a:ea typeface="Lato Regular"/>
                <a:cs typeface="Lato Regular"/>
              </a:rPr>
              <a:t>Macroeconomic simulations </a:t>
            </a:r>
            <a:r>
              <a:rPr lang="en-US" b="1" dirty="0">
                <a:solidFill>
                  <a:srgbClr val="808080"/>
                </a:solidFill>
                <a:latin typeface="Lato Regular"/>
                <a:ea typeface="Lato Regular"/>
                <a:cs typeface="Lato Regular"/>
              </a:rPr>
              <a:t>of the scenarios (macro-MAC  - MEMO 2)</a:t>
            </a:r>
          </a:p>
          <a:p>
            <a:pPr marL="325445" indent="-325445" defTabSz="912973" eaLnBrk="0" hangingPunct="0">
              <a:spcBef>
                <a:spcPts val="544"/>
              </a:spcBef>
              <a:spcAft>
                <a:spcPts val="544"/>
              </a:spcAft>
              <a:buFont typeface="Arial" pitchFamily="34" charset="0"/>
              <a:buChar char="•"/>
              <a:defRPr/>
            </a:pPr>
            <a:r>
              <a:rPr lang="en-US" b="1" dirty="0">
                <a:solidFill>
                  <a:srgbClr val="C00000"/>
                </a:solidFill>
                <a:latin typeface="Lato Regular"/>
                <a:ea typeface="Lato Regular"/>
                <a:cs typeface="Lato Regular"/>
              </a:rPr>
              <a:t>Neutral narrative</a:t>
            </a:r>
            <a:r>
              <a:rPr lang="en-US" b="1" dirty="0">
                <a:solidFill>
                  <a:srgbClr val="808080"/>
                </a:solidFill>
                <a:latin typeface="Lato Regular"/>
                <a:ea typeface="Lato Regular"/>
                <a:cs typeface="Lato Regular"/>
              </a:rPr>
              <a:t> stemming from the well documented information</a:t>
            </a:r>
          </a:p>
          <a:p>
            <a:pPr marL="325445" indent="-325445" defTabSz="912973" eaLnBrk="0" hangingPunct="0">
              <a:spcBef>
                <a:spcPts val="544"/>
              </a:spcBef>
              <a:spcAft>
                <a:spcPts val="544"/>
              </a:spcAft>
              <a:buFont typeface="Arial" pitchFamily="34" charset="0"/>
              <a:buChar char="•"/>
              <a:defRPr/>
            </a:pPr>
            <a:r>
              <a:rPr lang="en-US" b="1" dirty="0">
                <a:solidFill>
                  <a:srgbClr val="808080"/>
                </a:solidFill>
                <a:latin typeface="Lato Regular"/>
                <a:ea typeface="Lato Regular"/>
                <a:cs typeface="Lato Regular"/>
              </a:rPr>
              <a:t>Some </a:t>
            </a:r>
            <a:r>
              <a:rPr lang="en-US" b="1" dirty="0">
                <a:solidFill>
                  <a:srgbClr val="808080"/>
                </a:solidFill>
                <a:latin typeface="Lato Regular"/>
                <a:ea typeface="Lato Regular"/>
                <a:cs typeface="Lato Regular"/>
              </a:rPr>
              <a:t>others </a:t>
            </a:r>
            <a:r>
              <a:rPr lang="en-US" b="1" dirty="0">
                <a:solidFill>
                  <a:srgbClr val="808080"/>
                </a:solidFill>
                <a:latin typeface="Lato Regular"/>
                <a:ea typeface="Lato Regular"/>
                <a:cs typeface="Lato Regular"/>
              </a:rPr>
              <a:t>types of </a:t>
            </a:r>
            <a:r>
              <a:rPr lang="en-US" b="1" dirty="0">
                <a:solidFill>
                  <a:srgbClr val="C00000"/>
                </a:solidFill>
                <a:latin typeface="Lato Regular"/>
                <a:ea typeface="Lato Regular"/>
                <a:cs typeface="Lato Regular"/>
              </a:rPr>
              <a:t>research</a:t>
            </a:r>
            <a:r>
              <a:rPr lang="en-US" b="1" dirty="0">
                <a:solidFill>
                  <a:schemeClr val="bg1">
                    <a:lumMod val="50000"/>
                  </a:schemeClr>
                </a:solidFill>
                <a:latin typeface="Lato Regular"/>
                <a:ea typeface="Lato Regular"/>
                <a:cs typeface="Lato Regular"/>
              </a:rPr>
              <a:t> </a:t>
            </a:r>
            <a:r>
              <a:rPr lang="en-US" b="1" dirty="0">
                <a:solidFill>
                  <a:srgbClr val="808080"/>
                </a:solidFill>
                <a:latin typeface="Lato Regular"/>
                <a:ea typeface="Lato Regular"/>
                <a:cs typeface="Lato Regular"/>
              </a:rPr>
              <a:t>(eco-innovation</a:t>
            </a:r>
            <a:r>
              <a:rPr lang="en-US" b="1" dirty="0">
                <a:solidFill>
                  <a:srgbClr val="808080"/>
                </a:solidFill>
                <a:latin typeface="Lato Regular"/>
                <a:ea typeface="Lato Regular"/>
                <a:cs typeface="Lato Regular"/>
              </a:rPr>
              <a:t>, financing, climate policy</a:t>
            </a:r>
            <a:r>
              <a:rPr lang="en-US" b="1" dirty="0">
                <a:solidFill>
                  <a:srgbClr val="808080"/>
                </a:solidFill>
                <a:latin typeface="Lato Regular"/>
                <a:ea typeface="Lato Regular"/>
                <a:cs typeface="Lato Regular"/>
              </a:rPr>
              <a:t>) – 4 discussion papers </a:t>
            </a:r>
            <a:endParaRPr lang="en-US" b="1" dirty="0">
              <a:solidFill>
                <a:srgbClr val="808080"/>
              </a:solidFill>
              <a:latin typeface="Lato Regular"/>
              <a:ea typeface="Lato Regular"/>
              <a:cs typeface="Lato Regular"/>
            </a:endParaRPr>
          </a:p>
        </p:txBody>
      </p:sp>
      <p:pic>
        <p:nvPicPr>
          <p:cNvPr id="153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763" y="98425"/>
            <a:ext cx="1312862"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6296025"/>
            <a:ext cx="2065337" cy="366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8" name="Rectangle 3"/>
          <p:cNvSpPr>
            <a:spLocks noChangeArrowheads="1"/>
          </p:cNvSpPr>
          <p:nvPr/>
        </p:nvSpPr>
        <p:spPr bwMode="auto">
          <a:xfrm>
            <a:off x="250825" y="6280150"/>
            <a:ext cx="5903913" cy="35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lnSpc>
                <a:spcPct val="90000"/>
              </a:lnSpc>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a:solidFill>
                  <a:srgbClr val="463971"/>
                </a:solidFill>
                <a:latin typeface="Lucida Sans Unicode" pitchFamily="34" charset="0"/>
              </a:rPr>
              <a:t>www.bankwatch.org</a:t>
            </a:r>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1712" y="0"/>
            <a:ext cx="8142288" cy="1055687"/>
          </a:xfrm>
        </p:spPr>
        <p:txBody>
          <a:bodyPr/>
          <a:lstStyle/>
          <a:p>
            <a:r>
              <a:rPr lang="en-US" sz="2900" b="1" dirty="0">
                <a:solidFill>
                  <a:srgbClr val="808080"/>
                </a:solidFill>
                <a:ea typeface="MS PGothic" pitchFamily="34" charset="-128"/>
              </a:rPr>
              <a:t>Forum of Experts</a:t>
            </a:r>
            <a:endParaRPr lang="cs-CZ" sz="2900" b="1" dirty="0">
              <a:solidFill>
                <a:srgbClr val="808080"/>
              </a:solidFill>
              <a:ea typeface="MS PGothic" pitchFamily="34" charset="-128"/>
            </a:endParaRPr>
          </a:p>
        </p:txBody>
      </p:sp>
      <p:sp>
        <p:nvSpPr>
          <p:cNvPr id="3" name="Content Placeholder 2"/>
          <p:cNvSpPr>
            <a:spLocks noGrp="1"/>
          </p:cNvSpPr>
          <p:nvPr>
            <p:ph idx="1"/>
          </p:nvPr>
        </p:nvSpPr>
        <p:spPr/>
        <p:txBody>
          <a:bodyPr/>
          <a:lstStyle/>
          <a:p>
            <a:pPr algn="just"/>
            <a:r>
              <a:rPr lang="en-US" sz="2800" dirty="0" smtClean="0"/>
              <a:t>The results of the study have been consulted with a group of 50 experts from the scientific community, social activist, politicians and members of the central administration and local authorities.</a:t>
            </a:r>
          </a:p>
          <a:p>
            <a:pPr algn="just"/>
            <a:r>
              <a:rPr lang="en-US" sz="2800" dirty="0" smtClean="0"/>
              <a:t>The full list of the involved parties can be consulted here:</a:t>
            </a:r>
          </a:p>
          <a:p>
            <a:pPr algn="just"/>
            <a:endParaRPr lang="en-US" sz="2800" dirty="0" smtClean="0"/>
          </a:p>
          <a:p>
            <a:r>
              <a:rPr lang="cs-CZ" sz="3600" dirty="0" smtClean="0"/>
              <a:t>http://np2050.pl/pl/forum-ekspertow</a:t>
            </a:r>
            <a:endParaRPr lang="cs-CZ" sz="36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93887" cy="15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6296025"/>
            <a:ext cx="2065337" cy="366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975992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7"/>
          <p:cNvSpPr>
            <a:spLocks noGrp="1"/>
          </p:cNvSpPr>
          <p:nvPr>
            <p:ph type="sldNum" sz="quarter" idx="10"/>
          </p:nvPr>
        </p:nvSpPr>
        <p:spPr>
          <a:xfrm>
            <a:off x="493713" y="6262688"/>
            <a:ext cx="425450" cy="346075"/>
          </a:xfrm>
          <a:noFill/>
          <a:extLs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a:buFont typeface="Times New Roman" pitchFamily="18" charset="0"/>
              <a:buNone/>
            </a:pPr>
            <a:fld id="{097B48AA-200D-426F-8169-49ED02EF6152}" type="slidenum">
              <a:rPr lang="pl-PL">
                <a:solidFill>
                  <a:srgbClr val="7F7F7F"/>
                </a:solidFill>
                <a:latin typeface="Lato Black"/>
                <a:ea typeface="MS PGothic" pitchFamily="34" charset="-128"/>
              </a:rPr>
              <a:pPr eaLnBrk="1">
                <a:buFont typeface="Times New Roman" pitchFamily="18" charset="0"/>
                <a:buNone/>
              </a:pPr>
              <a:t>15</a:t>
            </a:fld>
            <a:endParaRPr lang="pl-PL">
              <a:solidFill>
                <a:srgbClr val="7F7F7F"/>
              </a:solidFill>
              <a:latin typeface="Lato Black"/>
              <a:ea typeface="MS PGothic" pitchFamily="34" charset="-128"/>
            </a:endParaRPr>
          </a:p>
        </p:txBody>
      </p:sp>
      <p:sp>
        <p:nvSpPr>
          <p:cNvPr id="16388" name="Title 16"/>
          <p:cNvSpPr>
            <a:spLocks noGrp="1"/>
          </p:cNvSpPr>
          <p:nvPr>
            <p:ph type="ctrTitle"/>
          </p:nvPr>
        </p:nvSpPr>
        <p:spPr>
          <a:xfrm>
            <a:off x="3535363" y="1143000"/>
            <a:ext cx="4854575" cy="1968500"/>
          </a:xfrm>
        </p:spPr>
        <p:txBody>
          <a:bodyPr/>
          <a:lstStyle/>
          <a:p>
            <a:pPr>
              <a:defRPr/>
            </a:pPr>
            <a:r>
              <a:rPr lang="en-US" sz="4000" b="1" dirty="0">
                <a:solidFill>
                  <a:schemeClr val="tx1">
                    <a:lumMod val="65000"/>
                    <a:lumOff val="35000"/>
                  </a:schemeClr>
                </a:solidFill>
                <a:latin typeface="Lato Regular" pitchFamily="-48" charset="0"/>
                <a:cs typeface="Lato Regular" pitchFamily="-48" charset="0"/>
              </a:rPr>
              <a:t>Key findings</a:t>
            </a: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513" y="881063"/>
            <a:ext cx="1893887" cy="15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rostokąt 6"/>
          <p:cNvSpPr/>
          <p:nvPr/>
        </p:nvSpPr>
        <p:spPr>
          <a:xfrm>
            <a:off x="1763713" y="2709863"/>
            <a:ext cx="1436687" cy="327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p>
            <a:pPr algn="ctr">
              <a:defRPr/>
            </a:pPr>
            <a:endParaRPr lang="pl-PL" dirty="0"/>
          </a:p>
        </p:txBody>
      </p:sp>
      <p:pic>
        <p:nvPicPr>
          <p:cNvPr id="163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6296025"/>
            <a:ext cx="2065337" cy="366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91" name="Rectangle 3"/>
          <p:cNvSpPr>
            <a:spLocks noChangeArrowheads="1"/>
          </p:cNvSpPr>
          <p:nvPr/>
        </p:nvSpPr>
        <p:spPr bwMode="auto">
          <a:xfrm>
            <a:off x="250825" y="6280150"/>
            <a:ext cx="5903913" cy="35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lnSpc>
                <a:spcPct val="90000"/>
              </a:lnSpc>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a:solidFill>
                  <a:srgbClr val="463971"/>
                </a:solidFill>
                <a:latin typeface="Lucida Sans Unicode" pitchFamily="34" charset="0"/>
              </a:rPr>
              <a:t>www.bankwatch.org</a:t>
            </a:r>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ytuł 1"/>
          <p:cNvSpPr>
            <a:spLocks noGrp="1"/>
          </p:cNvSpPr>
          <p:nvPr>
            <p:ph type="title"/>
          </p:nvPr>
        </p:nvSpPr>
        <p:spPr>
          <a:xfrm>
            <a:off x="1747291" y="11495"/>
            <a:ext cx="6948487" cy="890587"/>
          </a:xfrm>
        </p:spPr>
        <p:txBody>
          <a:bodyPr/>
          <a:lstStyle/>
          <a:p>
            <a:pPr marL="342900" indent="-342900"/>
            <a:r>
              <a:rPr lang="en-US" sz="2900" b="1" smtClean="0"/>
              <a:t>Sectoral perspective – buildings</a:t>
            </a:r>
            <a:endParaRPr lang="en-US" smtClean="0"/>
          </a:p>
        </p:txBody>
      </p:sp>
      <p:sp>
        <p:nvSpPr>
          <p:cNvPr id="17411" name="Symbol zastępczy zawartości 2"/>
          <p:cNvSpPr>
            <a:spLocks noGrp="1"/>
          </p:cNvSpPr>
          <p:nvPr>
            <p:ph idx="1"/>
          </p:nvPr>
        </p:nvSpPr>
        <p:spPr>
          <a:xfrm>
            <a:off x="251521" y="4109120"/>
            <a:ext cx="8892480" cy="2186905"/>
          </a:xfrm>
        </p:spPr>
        <p:txBody>
          <a:bodyPr/>
          <a:lstStyle/>
          <a:p>
            <a:pPr marL="0" indent="0">
              <a:spcBef>
                <a:spcPct val="0"/>
              </a:spcBef>
              <a:spcAft>
                <a:spcPts val="1088"/>
              </a:spcAft>
            </a:pPr>
            <a:r>
              <a:rPr lang="pl-PL" sz="1800" b="1" dirty="0" smtClean="0">
                <a:solidFill>
                  <a:srgbClr val="33CC33"/>
                </a:solidFill>
              </a:rPr>
              <a:t>Key sector for energy efficiency </a:t>
            </a:r>
            <a:r>
              <a:rPr lang="pl-PL" sz="1800" b="1" dirty="0" smtClean="0"/>
              <a:t>improvements</a:t>
            </a:r>
            <a:r>
              <a:rPr lang="en-US" sz="1800" b="1" dirty="0" smtClean="0"/>
              <a:t> – in the modernization scenario the total energy saved up to 2050 can satisfy Poland’s energy needs for 8 years.</a:t>
            </a:r>
            <a:endParaRPr lang="pl-PL" sz="1800" b="1" dirty="0" smtClean="0"/>
          </a:p>
          <a:p>
            <a:pPr marL="0" indent="0">
              <a:spcBef>
                <a:spcPct val="0"/>
              </a:spcBef>
              <a:spcAft>
                <a:spcPts val="1088"/>
              </a:spcAft>
            </a:pPr>
            <a:r>
              <a:rPr lang="pl-PL" sz="1800" b="1" dirty="0" smtClean="0"/>
              <a:t>Even conservative scenario for deeper retrofit and technologies implementation leads to </a:t>
            </a:r>
            <a:r>
              <a:rPr lang="pl-PL" sz="1800" b="1" dirty="0" smtClean="0">
                <a:solidFill>
                  <a:srgbClr val="00A8E5"/>
                </a:solidFill>
              </a:rPr>
              <a:t>substantial energy savings </a:t>
            </a:r>
            <a:r>
              <a:rPr lang="pl-PL" sz="1800" b="1" dirty="0" smtClean="0"/>
              <a:t>and GHG </a:t>
            </a:r>
            <a:r>
              <a:rPr lang="pl-PL" sz="1800" b="1" dirty="0" smtClean="0"/>
              <a:t>reductions</a:t>
            </a:r>
            <a:r>
              <a:rPr lang="en-US" sz="1800" b="1" dirty="0" smtClean="0"/>
              <a:t> -40% in comparison to BAU and by 25% comparing to the current GHG level</a:t>
            </a:r>
            <a:endParaRPr lang="pl-PL" sz="1800" b="1" dirty="0" smtClean="0"/>
          </a:p>
          <a:p>
            <a:pPr marL="0" indent="0">
              <a:spcBef>
                <a:spcPct val="0"/>
              </a:spcBef>
              <a:spcAft>
                <a:spcPts val="1088"/>
              </a:spcAft>
            </a:pPr>
            <a:r>
              <a:rPr lang="pl-PL" sz="1800" b="1" dirty="0" smtClean="0"/>
              <a:t>Total reduction and net costs depend on </a:t>
            </a:r>
            <a:r>
              <a:rPr lang="pl-PL" sz="1800" b="1" dirty="0" smtClean="0">
                <a:solidFill>
                  <a:srgbClr val="75B93D"/>
                </a:solidFill>
              </a:rPr>
              <a:t>developments in energy sector </a:t>
            </a:r>
            <a:r>
              <a:rPr lang="pl-PL" sz="1800" b="1" dirty="0" smtClean="0"/>
              <a:t>(i.e. low emission energy </a:t>
            </a:r>
            <a:r>
              <a:rPr lang="pl-PL" sz="1800" b="1" dirty="0" smtClean="0">
                <a:sym typeface="Wingdings" pitchFamily="2" charset="2"/>
              </a:rPr>
              <a:t> increased savings in appliances, but higher costs of fuel switch to electricity</a:t>
            </a:r>
            <a:r>
              <a:rPr lang="pl-PL" sz="1800" b="1" dirty="0" smtClean="0"/>
              <a:t>).</a:t>
            </a:r>
          </a:p>
        </p:txBody>
      </p:sp>
      <p:sp>
        <p:nvSpPr>
          <p:cNvPr id="17412" name="Symbol zastępczy numeru slajdu 3"/>
          <p:cNvSpPr>
            <a:spLocks noGrp="1"/>
          </p:cNvSpPr>
          <p:nvPr>
            <p:ph type="sldNum" sz="quarter" idx="10"/>
          </p:nvPr>
        </p:nvSpPr>
        <p:spPr>
          <a:xfrm>
            <a:off x="493713" y="6262688"/>
            <a:ext cx="425450" cy="346075"/>
          </a:xfrm>
          <a:noFill/>
        </p:spPr>
        <p:txBody>
          <a:bodyPr lIns="82945" tIns="41473" rIns="82945" bIns="41473"/>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775887C3-92D1-40CB-B276-C4B51B0BBED4}" type="slidenum">
              <a:rPr lang="pl-PL">
                <a:solidFill>
                  <a:srgbClr val="FFFFFF"/>
                </a:solidFill>
              </a:rPr>
              <a:pPr eaLnBrk="1" hangingPunct="1"/>
              <a:t>16</a:t>
            </a:fld>
            <a:endParaRPr lang="pl-PL">
              <a:solidFill>
                <a:srgbClr val="FFFFFF"/>
              </a:solidFill>
            </a:endParaRPr>
          </a:p>
        </p:txBody>
      </p:sp>
      <p:pic>
        <p:nvPicPr>
          <p:cNvPr id="1741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314450" cy="104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5" name="Obraz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400" y="908720"/>
            <a:ext cx="79057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8663" y="6479381"/>
            <a:ext cx="2065337" cy="366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1712" y="5760"/>
            <a:ext cx="8142288" cy="875303"/>
          </a:xfrm>
        </p:spPr>
        <p:txBody>
          <a:bodyPr/>
          <a:lstStyle/>
          <a:p>
            <a:pPr>
              <a:defRPr/>
            </a:pPr>
            <a:r>
              <a:rPr lang="en-US" sz="2900" b="1" dirty="0">
                <a:solidFill>
                  <a:schemeClr val="bg1">
                    <a:lumMod val="50000"/>
                  </a:schemeClr>
                </a:solidFill>
                <a:ea typeface="ＭＳ Ｐゴシック" pitchFamily="34" charset="-128"/>
              </a:rPr>
              <a:t>Energy and emissions </a:t>
            </a:r>
            <a:endParaRPr lang="cs-CZ" sz="2900" b="1" dirty="0">
              <a:solidFill>
                <a:schemeClr val="bg1">
                  <a:lumMod val="50000"/>
                </a:schemeClr>
              </a:solidFill>
              <a:ea typeface="ＭＳ Ｐゴシック" pitchFamily="34" charset="-128"/>
            </a:endParaRPr>
          </a:p>
        </p:txBody>
      </p:sp>
      <p:sp>
        <p:nvSpPr>
          <p:cNvPr id="3" name="Content Placeholder 2"/>
          <p:cNvSpPr>
            <a:spLocks noGrp="1"/>
          </p:cNvSpPr>
          <p:nvPr>
            <p:ph idx="1"/>
          </p:nvPr>
        </p:nvSpPr>
        <p:spPr>
          <a:xfrm>
            <a:off x="467544" y="881062"/>
            <a:ext cx="8142288" cy="5414963"/>
          </a:xfrm>
        </p:spPr>
        <p:txBody>
          <a:bodyPr/>
          <a:lstStyle/>
          <a:p>
            <a:pPr algn="just"/>
            <a:r>
              <a:rPr lang="en-US" sz="2400" dirty="0"/>
              <a:t>	</a:t>
            </a:r>
            <a:r>
              <a:rPr lang="en-US" sz="2400" dirty="0" smtClean="0"/>
              <a:t>The energy sector in the reference scenario</a:t>
            </a:r>
            <a:r>
              <a:rPr lang="pl-PL" sz="2400" dirty="0" smtClean="0"/>
              <a:t> </a:t>
            </a:r>
            <a:r>
              <a:rPr lang="en-US" sz="2400" dirty="0" smtClean="0"/>
              <a:t>(</a:t>
            </a:r>
            <a:r>
              <a:rPr lang="pl-PL" sz="2400" dirty="0" smtClean="0"/>
              <a:t>BAU</a:t>
            </a:r>
            <a:r>
              <a:rPr lang="en-US" sz="2400" dirty="0" smtClean="0"/>
              <a:t>) maintains the current structure based on the traditional coal power plants.</a:t>
            </a:r>
            <a:r>
              <a:rPr lang="pl-PL" sz="2400" dirty="0" smtClean="0"/>
              <a:t> </a:t>
            </a:r>
          </a:p>
          <a:p>
            <a:pPr algn="just"/>
            <a:r>
              <a:rPr lang="en-US" sz="2400" dirty="0" smtClean="0"/>
              <a:t>	Improvements in the energy intensity of the economy and the gradual reduction of emissions per unit from electricity production due to the use of more effective modern coal technologies are not able to offset the effects of a fast growth of the Polish economy and the gradual increase of the role of electricity in the energy mix.</a:t>
            </a:r>
          </a:p>
          <a:p>
            <a:pPr algn="just"/>
            <a:r>
              <a:rPr lang="en-US" sz="2400" dirty="0" smtClean="0"/>
              <a:t>  In the BAU scenario the emissions grow and in the </a:t>
            </a:r>
            <a:r>
              <a:rPr lang="en-US" sz="2400" b="1" dirty="0" smtClean="0"/>
              <a:t>2010-2050</a:t>
            </a:r>
            <a:r>
              <a:rPr lang="en-US" sz="2400" dirty="0" smtClean="0"/>
              <a:t> period reach </a:t>
            </a:r>
            <a:r>
              <a:rPr lang="en-US" sz="2400" b="1" dirty="0" smtClean="0">
                <a:solidFill>
                  <a:srgbClr val="92D050"/>
                </a:solidFill>
              </a:rPr>
              <a:t>8830MtCO2e</a:t>
            </a:r>
            <a:r>
              <a:rPr lang="en-US" sz="2400" dirty="0" smtClean="0"/>
              <a:t> compared to </a:t>
            </a:r>
            <a:r>
              <a:rPr lang="en-US" sz="2400" b="1" dirty="0" smtClean="0">
                <a:solidFill>
                  <a:schemeClr val="accent2"/>
                </a:solidFill>
              </a:rPr>
              <a:t>50-60% less</a:t>
            </a:r>
            <a:r>
              <a:rPr lang="en-US" sz="2400" dirty="0" smtClean="0"/>
              <a:t> in the modernization scenarios.</a:t>
            </a:r>
          </a:p>
          <a:p>
            <a:pPr algn="just"/>
            <a:r>
              <a:rPr lang="en-US" sz="2400" dirty="0" smtClean="0"/>
              <a:t>Electricity production will reach </a:t>
            </a:r>
            <a:r>
              <a:rPr lang="en-US" sz="2400" b="1" dirty="0" smtClean="0"/>
              <a:t>320-330 </a:t>
            </a:r>
            <a:r>
              <a:rPr lang="en-US" sz="2400" b="1" dirty="0" err="1" smtClean="0"/>
              <a:t>TWh</a:t>
            </a:r>
            <a:r>
              <a:rPr lang="en-US" sz="2400" b="1" dirty="0" smtClean="0"/>
              <a:t> </a:t>
            </a:r>
            <a:r>
              <a:rPr lang="en-US" sz="2400" dirty="0" smtClean="0"/>
              <a:t>in 2050 and heat production </a:t>
            </a:r>
            <a:r>
              <a:rPr lang="en-US" sz="2400" b="1" dirty="0" smtClean="0"/>
              <a:t>58-96 </a:t>
            </a:r>
            <a:r>
              <a:rPr lang="en-US" sz="2400" b="1" dirty="0" err="1" smtClean="0"/>
              <a:t>TWh</a:t>
            </a:r>
            <a:r>
              <a:rPr lang="en-US" sz="2400" b="1" dirty="0" smtClean="0"/>
              <a:t> </a:t>
            </a:r>
            <a:r>
              <a:rPr lang="en-US" sz="2400" dirty="0" smtClean="0"/>
              <a:t>(compared to 155TWh and 96TWh at present)</a:t>
            </a:r>
            <a:endParaRPr lang="pl-PL" sz="2400" dirty="0" smtClean="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8663" y="6479381"/>
            <a:ext cx="2065337" cy="366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1141413" cy="908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96893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
            <a:ext cx="7884368" cy="1052735"/>
          </a:xfrm>
        </p:spPr>
        <p:txBody>
          <a:bodyPr/>
          <a:lstStyle/>
          <a:p>
            <a:pPr>
              <a:defRPr/>
            </a:pPr>
            <a:r>
              <a:rPr lang="en-US" sz="2900" b="1" dirty="0">
                <a:solidFill>
                  <a:schemeClr val="bg1">
                    <a:lumMod val="50000"/>
                  </a:schemeClr>
                </a:solidFill>
                <a:ea typeface="ＭＳ Ｐゴシック" pitchFamily="34" charset="-128"/>
              </a:rPr>
              <a:t>Reference scenario BAU for the energy sector </a:t>
            </a:r>
            <a:endParaRPr lang="cs-CZ" sz="2900" b="1" dirty="0">
              <a:solidFill>
                <a:schemeClr val="bg1">
                  <a:lumMod val="50000"/>
                </a:schemeClr>
              </a:solidFill>
              <a:ea typeface="ＭＳ Ｐゴシック" pitchFamily="34" charset="-128"/>
            </a:endParaRPr>
          </a:p>
        </p:txBody>
      </p:sp>
      <p:sp>
        <p:nvSpPr>
          <p:cNvPr id="3" name="Content Placeholder 2"/>
          <p:cNvSpPr>
            <a:spLocks noGrp="1"/>
          </p:cNvSpPr>
          <p:nvPr>
            <p:ph idx="1"/>
          </p:nvPr>
        </p:nvSpPr>
        <p:spPr>
          <a:xfrm>
            <a:off x="527023" y="2221530"/>
            <a:ext cx="8142288" cy="4438650"/>
          </a:xfrm>
        </p:spPr>
        <p:txBody>
          <a:bodyPr/>
          <a:lstStyle/>
          <a:p>
            <a:endParaRPr lang="en-US" dirty="0" smtClean="0"/>
          </a:p>
          <a:p>
            <a:endParaRPr lang="en-US" dirty="0"/>
          </a:p>
          <a:p>
            <a:endParaRPr lang="en-US" dirty="0" smtClean="0"/>
          </a:p>
          <a:p>
            <a:endParaRPr lang="en-US" dirty="0"/>
          </a:p>
          <a:p>
            <a:endParaRPr lang="en-US" dirty="0" smtClean="0"/>
          </a:p>
          <a:p>
            <a:endParaRPr lang="en-US" sz="1800" dirty="0" smtClean="0"/>
          </a:p>
          <a:p>
            <a:r>
              <a:rPr lang="en-US" sz="1800" dirty="0" smtClean="0"/>
              <a:t>Currently 30,5 GW of electricity generated on the basis of coal (9,7 GW lignite and 20,8GW hard coal). In the BAU reference scenario the demand for coal for the energy sector will go up by 35% (approx. 35 million tones) in 2030 and by 50% (approx. 50 million tones in 2050).   </a:t>
            </a: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450" y="881063"/>
            <a:ext cx="8208912" cy="4348137"/>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8663" y="6356906"/>
            <a:ext cx="2065337" cy="4974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988"/>
            <a:ext cx="1141413" cy="908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3152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ytuł 1"/>
          <p:cNvSpPr>
            <a:spLocks noGrp="1"/>
          </p:cNvSpPr>
          <p:nvPr>
            <p:ph type="title"/>
          </p:nvPr>
        </p:nvSpPr>
        <p:spPr>
          <a:xfrm>
            <a:off x="1763713" y="293688"/>
            <a:ext cx="6948487" cy="890587"/>
          </a:xfrm>
        </p:spPr>
        <p:txBody>
          <a:bodyPr/>
          <a:lstStyle/>
          <a:p>
            <a:pPr>
              <a:defRPr/>
            </a:pPr>
            <a:r>
              <a:rPr lang="en-US" sz="2900" b="1" dirty="0" err="1" smtClean="0">
                <a:solidFill>
                  <a:schemeClr val="bg1">
                    <a:lumMod val="50000"/>
                  </a:schemeClr>
                </a:solidFill>
                <a:ea typeface="ＭＳ Ｐゴシック" pitchFamily="34" charset="-128"/>
              </a:rPr>
              <a:t>Sectoral</a:t>
            </a:r>
            <a:r>
              <a:rPr lang="en-US" sz="2900" b="1" dirty="0" smtClean="0">
                <a:solidFill>
                  <a:schemeClr val="bg1">
                    <a:lumMod val="50000"/>
                  </a:schemeClr>
                </a:solidFill>
                <a:ea typeface="ＭＳ Ｐゴシック" pitchFamily="34" charset="-128"/>
              </a:rPr>
              <a:t> perspective – energy I</a:t>
            </a:r>
            <a:br>
              <a:rPr lang="en-US" sz="2900" b="1" dirty="0" smtClean="0">
                <a:solidFill>
                  <a:schemeClr val="bg1">
                    <a:lumMod val="50000"/>
                  </a:schemeClr>
                </a:solidFill>
                <a:ea typeface="ＭＳ Ｐゴシック" pitchFamily="34" charset="-128"/>
              </a:rPr>
            </a:br>
            <a:r>
              <a:rPr lang="en-US" sz="2900" b="1" dirty="0" smtClean="0">
                <a:solidFill>
                  <a:schemeClr val="bg1">
                    <a:lumMod val="50000"/>
                  </a:schemeClr>
                </a:solidFill>
                <a:ea typeface="ＭＳ Ｐゴシック" pitchFamily="34" charset="-128"/>
              </a:rPr>
              <a:t>The general philosophy of scenarios</a:t>
            </a:r>
          </a:p>
        </p:txBody>
      </p:sp>
      <p:graphicFrame>
        <p:nvGraphicFramePr>
          <p:cNvPr id="6" name="Symbol zastępczy zawartości 5"/>
          <p:cNvGraphicFramePr>
            <a:graphicFrameLocks noGrp="1"/>
          </p:cNvGraphicFramePr>
          <p:nvPr>
            <p:ph idx="1"/>
          </p:nvPr>
        </p:nvGraphicFramePr>
        <p:xfrm>
          <a:off x="392113" y="1470025"/>
          <a:ext cx="8099425" cy="4179888"/>
        </p:xfrm>
        <a:graphic>
          <a:graphicData uri="http://schemas.openxmlformats.org/drawingml/2006/table">
            <a:tbl>
              <a:tblPr firstRow="1" bandRow="1">
                <a:tableStyleId>{5940675A-B579-460E-94D1-54222C63F5DA}</a:tableStyleId>
              </a:tblPr>
              <a:tblGrid>
                <a:gridCol w="2508384"/>
                <a:gridCol w="1615011"/>
                <a:gridCol w="2112349"/>
                <a:gridCol w="1863681"/>
              </a:tblGrid>
              <a:tr h="1315572">
                <a:tc>
                  <a:txBody>
                    <a:bodyPr/>
                    <a:lstStyle/>
                    <a:p>
                      <a:endParaRPr lang="pl-PL" sz="1600" dirty="0">
                        <a:solidFill>
                          <a:schemeClr val="tx1">
                            <a:lumMod val="65000"/>
                            <a:lumOff val="35000"/>
                          </a:schemeClr>
                        </a:solidFill>
                      </a:endParaRPr>
                    </a:p>
                  </a:txBody>
                  <a:tcPr marL="82945" marR="82945" marT="41467" marB="41467">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pl-PL" sz="1600" dirty="0">
                        <a:solidFill>
                          <a:schemeClr val="tx1">
                            <a:lumMod val="65000"/>
                            <a:lumOff val="35000"/>
                          </a:schemeClr>
                        </a:solidFill>
                      </a:endParaRPr>
                    </a:p>
                  </a:txBody>
                  <a:tcPr marL="82945" marR="82945" marT="41467" marB="41467">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pPr algn="ctr"/>
                      <a:r>
                        <a:rPr lang="en-US" sz="2500" b="1" noProof="0" dirty="0" smtClean="0">
                          <a:solidFill>
                            <a:schemeClr val="tx1">
                              <a:lumMod val="65000"/>
                              <a:lumOff val="35000"/>
                            </a:schemeClr>
                          </a:solidFill>
                        </a:rPr>
                        <a:t>Openness</a:t>
                      </a:r>
                    </a:p>
                    <a:p>
                      <a:pPr algn="ctr"/>
                      <a:endParaRPr lang="en-US" sz="900" b="1" kern="1200" noProof="0" dirty="0" smtClean="0">
                        <a:solidFill>
                          <a:schemeClr val="tx1">
                            <a:lumMod val="65000"/>
                            <a:lumOff val="35000"/>
                          </a:schemeClr>
                        </a:solidFill>
                        <a:latin typeface="+mn-lt"/>
                        <a:ea typeface="+mn-ea"/>
                        <a:cs typeface="+mn-cs"/>
                      </a:endParaRPr>
                    </a:p>
                    <a:p>
                      <a:pPr algn="ctr"/>
                      <a:r>
                        <a:rPr lang="en-US" sz="1600" b="0" i="1" u="none" noProof="0" dirty="0" smtClean="0">
                          <a:solidFill>
                            <a:schemeClr val="tx1">
                              <a:lumMod val="65000"/>
                              <a:lumOff val="35000"/>
                            </a:schemeClr>
                          </a:solidFill>
                        </a:rPr>
                        <a:t>allowing</a:t>
                      </a:r>
                      <a:r>
                        <a:rPr lang="en-US" sz="1600" b="0" i="1" u="none" baseline="0" noProof="0" dirty="0" smtClean="0">
                          <a:solidFill>
                            <a:schemeClr val="tx1">
                              <a:lumMod val="65000"/>
                              <a:lumOff val="35000"/>
                            </a:schemeClr>
                          </a:solidFill>
                        </a:rPr>
                        <a:t> (or not)</a:t>
                      </a:r>
                    </a:p>
                    <a:p>
                      <a:pPr algn="ctr"/>
                      <a:r>
                        <a:rPr lang="en-US" sz="1600" b="0" i="1" u="none" baseline="0" noProof="0" dirty="0" smtClean="0">
                          <a:solidFill>
                            <a:schemeClr val="tx1">
                              <a:lumMod val="65000"/>
                              <a:lumOff val="35000"/>
                            </a:schemeClr>
                          </a:solidFill>
                        </a:rPr>
                        <a:t>net import from the EU</a:t>
                      </a:r>
                    </a:p>
                  </a:txBody>
                  <a:tcPr marL="82945" marR="82945" marT="41467" marB="41467" anchor="ctr">
                    <a:lnL w="12700" cap="flat" cmpd="sng" algn="ctr">
                      <a:no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pl-PL" dirty="0"/>
                    </a:p>
                  </a:txBody>
                  <a:tcPr/>
                </a:tc>
              </a:tr>
              <a:tr h="711548">
                <a:tc>
                  <a:txBody>
                    <a:bodyPr/>
                    <a:lstStyle/>
                    <a:p>
                      <a:endParaRPr lang="en-US" sz="1600" noProof="0" dirty="0">
                        <a:solidFill>
                          <a:schemeClr val="tx1">
                            <a:lumMod val="65000"/>
                            <a:lumOff val="35000"/>
                          </a:schemeClr>
                        </a:solidFill>
                      </a:endParaRPr>
                    </a:p>
                  </a:txBody>
                  <a:tcPr marL="82945" marR="82945" marT="41467" marB="41467">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600" noProof="0" dirty="0">
                        <a:solidFill>
                          <a:schemeClr val="tx1">
                            <a:lumMod val="95000"/>
                            <a:lumOff val="5000"/>
                          </a:schemeClr>
                        </a:solidFill>
                      </a:endParaRPr>
                    </a:p>
                  </a:txBody>
                  <a:tcPr marL="82945" marR="82945" marT="41467" marB="41467">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noProof="0" smtClean="0">
                          <a:solidFill>
                            <a:schemeClr val="tx1">
                              <a:lumMod val="95000"/>
                              <a:lumOff val="5000"/>
                            </a:schemeClr>
                          </a:solidFill>
                        </a:rPr>
                        <a:t>Autarky</a:t>
                      </a:r>
                      <a:endParaRPr lang="en-US" sz="1600" noProof="0">
                        <a:solidFill>
                          <a:schemeClr val="tx1">
                            <a:lumMod val="95000"/>
                            <a:lumOff val="5000"/>
                          </a:schemeClr>
                        </a:solidFill>
                      </a:endParaRPr>
                    </a:p>
                  </a:txBody>
                  <a:tcPr marL="82945" marR="82945" marT="41467" marB="41467"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7AC142"/>
                    </a:solidFill>
                  </a:tcPr>
                </a:tc>
                <a:tc>
                  <a:txBody>
                    <a:bodyPr/>
                    <a:lstStyle/>
                    <a:p>
                      <a:pPr algn="ctr"/>
                      <a:r>
                        <a:rPr lang="en-US" sz="1600" noProof="0" smtClean="0">
                          <a:solidFill>
                            <a:schemeClr val="tx1">
                              <a:lumMod val="95000"/>
                              <a:lumOff val="5000"/>
                            </a:schemeClr>
                          </a:solidFill>
                        </a:rPr>
                        <a:t>Integrated</a:t>
                      </a:r>
                      <a:r>
                        <a:rPr lang="en-US" sz="1600" baseline="0" noProof="0" smtClean="0">
                          <a:solidFill>
                            <a:schemeClr val="tx1">
                              <a:lumMod val="95000"/>
                              <a:lumOff val="5000"/>
                            </a:schemeClr>
                          </a:solidFill>
                        </a:rPr>
                        <a:t> EU</a:t>
                      </a:r>
                    </a:p>
                    <a:p>
                      <a:pPr algn="ctr"/>
                      <a:r>
                        <a:rPr lang="en-US" sz="1600" baseline="0" noProof="0" smtClean="0">
                          <a:solidFill>
                            <a:schemeClr val="tx1">
                              <a:lumMod val="95000"/>
                              <a:lumOff val="5000"/>
                            </a:schemeClr>
                          </a:solidFill>
                        </a:rPr>
                        <a:t>energy market</a:t>
                      </a:r>
                      <a:endParaRPr lang="en-US" sz="1600" noProof="0">
                        <a:solidFill>
                          <a:schemeClr val="tx1">
                            <a:lumMod val="95000"/>
                            <a:lumOff val="5000"/>
                          </a:schemeClr>
                        </a:solidFill>
                      </a:endParaRPr>
                    </a:p>
                  </a:txBody>
                  <a:tcPr marL="82945" marR="82945" marT="41467" marB="41467" anchor="ctr">
                    <a:lnT w="12700" cap="flat" cmpd="sng" algn="ctr">
                      <a:solidFill>
                        <a:schemeClr val="tx1"/>
                      </a:solidFill>
                      <a:prstDash val="solid"/>
                      <a:round/>
                      <a:headEnd type="none" w="med" len="med"/>
                      <a:tailEnd type="none" w="med" len="med"/>
                    </a:lnT>
                    <a:solidFill>
                      <a:srgbClr val="7AC142"/>
                    </a:solidFill>
                  </a:tcPr>
                </a:tc>
              </a:tr>
              <a:tr h="1129545">
                <a:tc rowSpan="2">
                  <a:txBody>
                    <a:bodyPr/>
                    <a:lstStyle/>
                    <a:p>
                      <a:pPr algn="ctr"/>
                      <a:r>
                        <a:rPr lang="en-US" sz="2200" b="1" noProof="0" smtClean="0">
                          <a:solidFill>
                            <a:schemeClr val="tx1">
                              <a:lumMod val="65000"/>
                              <a:lumOff val="35000"/>
                            </a:schemeClr>
                          </a:solidFill>
                        </a:rPr>
                        <a:t>Power sector structure</a:t>
                      </a:r>
                    </a:p>
                    <a:p>
                      <a:pPr algn="ctr"/>
                      <a:endParaRPr lang="en-US" sz="900" b="1" kern="1200" noProof="0" smtClean="0">
                        <a:solidFill>
                          <a:schemeClr val="tx1">
                            <a:lumMod val="65000"/>
                            <a:lumOff val="35000"/>
                          </a:schemeClr>
                        </a:solidFill>
                        <a:latin typeface="+mn-lt"/>
                        <a:ea typeface="+mn-ea"/>
                        <a:cs typeface="+mn-cs"/>
                      </a:endParaRPr>
                    </a:p>
                    <a:p>
                      <a:pPr algn="ctr"/>
                      <a:r>
                        <a:rPr lang="en-US" sz="1600" b="0" i="1" u="none" noProof="0" smtClean="0">
                          <a:solidFill>
                            <a:schemeClr val="tx1">
                              <a:lumMod val="65000"/>
                              <a:lumOff val="35000"/>
                            </a:schemeClr>
                          </a:solidFill>
                        </a:rPr>
                        <a:t>affecting network</a:t>
                      </a:r>
                      <a:r>
                        <a:rPr lang="en-US" sz="1600" b="0" i="1" u="none" baseline="0" noProof="0" smtClean="0">
                          <a:solidFill>
                            <a:schemeClr val="tx1">
                              <a:lumMod val="65000"/>
                              <a:lumOff val="35000"/>
                            </a:schemeClr>
                          </a:solidFill>
                        </a:rPr>
                        <a:t> </a:t>
                      </a:r>
                      <a:r>
                        <a:rPr lang="en-US" sz="1600" b="0" i="1" u="none" noProof="0" smtClean="0">
                          <a:solidFill>
                            <a:schemeClr val="tx1">
                              <a:lumMod val="65000"/>
                              <a:lumOff val="35000"/>
                            </a:schemeClr>
                          </a:solidFill>
                        </a:rPr>
                        <a:t>costs and competitive pressure on coal</a:t>
                      </a:r>
                      <a:endParaRPr lang="en-US" sz="1600" b="0" i="1" u="none" noProof="0">
                        <a:solidFill>
                          <a:schemeClr val="tx1">
                            <a:lumMod val="65000"/>
                            <a:lumOff val="35000"/>
                          </a:schemeClr>
                        </a:solidFill>
                      </a:endParaRPr>
                    </a:p>
                  </a:txBody>
                  <a:tcPr marL="82945" marR="82945" marT="41467" marB="41467"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sz="1600" noProof="0" smtClean="0">
                          <a:solidFill>
                            <a:schemeClr val="tx1">
                              <a:lumMod val="95000"/>
                              <a:lumOff val="5000"/>
                            </a:schemeClr>
                          </a:solidFill>
                        </a:rPr>
                        <a:t>Large-scale power generation</a:t>
                      </a:r>
                      <a:endParaRPr lang="en-US" sz="1600" noProof="0">
                        <a:solidFill>
                          <a:schemeClr val="tx1">
                            <a:lumMod val="95000"/>
                            <a:lumOff val="5000"/>
                          </a:schemeClr>
                        </a:solidFill>
                      </a:endParaRPr>
                    </a:p>
                  </a:txBody>
                  <a:tcPr marL="82945" marR="82945" marT="41467" marB="41467"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AC142"/>
                    </a:solidFill>
                  </a:tcPr>
                </a:tc>
                <a:tc>
                  <a:txBody>
                    <a:bodyPr/>
                    <a:lstStyle/>
                    <a:p>
                      <a:pPr marL="0" marR="0" indent="0" algn="ctr" defTabSz="1007317" rtl="0" eaLnBrk="1" fontAlgn="auto" latinLnBrk="0" hangingPunct="1">
                        <a:lnSpc>
                          <a:spcPct val="100000"/>
                        </a:lnSpc>
                        <a:spcBef>
                          <a:spcPts val="0"/>
                        </a:spcBef>
                        <a:spcAft>
                          <a:spcPts val="0"/>
                        </a:spcAft>
                        <a:buClrTx/>
                        <a:buSzTx/>
                        <a:buFontTx/>
                        <a:buNone/>
                        <a:tabLst/>
                        <a:defRPr/>
                      </a:pPr>
                      <a:r>
                        <a:rPr lang="en-US" sz="1600" b="1" i="1" baseline="0" noProof="0" smtClean="0">
                          <a:solidFill>
                            <a:schemeClr val="tx1">
                              <a:lumMod val="95000"/>
                              <a:lumOff val="5000"/>
                            </a:schemeClr>
                          </a:solidFill>
                        </a:rPr>
                        <a:t>BAU</a:t>
                      </a:r>
                    </a:p>
                    <a:p>
                      <a:pPr marL="0" marR="0" indent="0" algn="ctr" defTabSz="1007317" rtl="0" eaLnBrk="1" fontAlgn="auto" latinLnBrk="0" hangingPunct="1">
                        <a:lnSpc>
                          <a:spcPct val="100000"/>
                        </a:lnSpc>
                        <a:spcBef>
                          <a:spcPts val="0"/>
                        </a:spcBef>
                        <a:spcAft>
                          <a:spcPts val="0"/>
                        </a:spcAft>
                        <a:buClrTx/>
                        <a:buSzTx/>
                        <a:buFontTx/>
                        <a:buNone/>
                        <a:tabLst/>
                        <a:defRPr/>
                      </a:pPr>
                      <a:r>
                        <a:rPr lang="en-US" sz="1600" b="1" i="1" noProof="0" smtClean="0">
                          <a:solidFill>
                            <a:schemeClr val="tx1">
                              <a:lumMod val="95000"/>
                              <a:lumOff val="5000"/>
                            </a:schemeClr>
                          </a:solidFill>
                        </a:rPr>
                        <a:t>French model</a:t>
                      </a:r>
                    </a:p>
                    <a:p>
                      <a:pPr marL="0" marR="0" indent="0" algn="ctr" defTabSz="1007317" rtl="0" eaLnBrk="1" fontAlgn="auto" latinLnBrk="0" hangingPunct="1">
                        <a:lnSpc>
                          <a:spcPct val="100000"/>
                        </a:lnSpc>
                        <a:spcBef>
                          <a:spcPts val="0"/>
                        </a:spcBef>
                        <a:spcAft>
                          <a:spcPts val="0"/>
                        </a:spcAft>
                        <a:buClrTx/>
                        <a:buSzTx/>
                        <a:buFontTx/>
                        <a:buNone/>
                        <a:tabLst/>
                        <a:defRPr/>
                      </a:pPr>
                      <a:r>
                        <a:rPr lang="en-US" sz="1600" b="1" i="1" kern="1200" noProof="0" smtClean="0">
                          <a:solidFill>
                            <a:schemeClr val="tx1">
                              <a:lumMod val="95000"/>
                              <a:lumOff val="5000"/>
                            </a:schemeClr>
                          </a:solidFill>
                          <a:latin typeface="+mn-lt"/>
                          <a:ea typeface="+mn-ea"/>
                          <a:cs typeface="+mn-cs"/>
                        </a:rPr>
                        <a:t>Low Emission Coal</a:t>
                      </a:r>
                    </a:p>
                  </a:txBody>
                  <a:tcPr marL="82945" marR="82945" marT="41467" marB="41467" anchor="ctr">
                    <a:solidFill>
                      <a:srgbClr val="9AD0F4"/>
                    </a:solidFill>
                  </a:tcPr>
                </a:tc>
                <a:tc>
                  <a:txBody>
                    <a:bodyPr/>
                    <a:lstStyle/>
                    <a:p>
                      <a:pPr algn="ctr"/>
                      <a:r>
                        <a:rPr lang="en-US" sz="1600" b="1" i="1" noProof="0" smtClean="0">
                          <a:solidFill>
                            <a:schemeClr val="tx1">
                              <a:lumMod val="95000"/>
                              <a:lumOff val="5000"/>
                            </a:schemeClr>
                          </a:solidFill>
                        </a:rPr>
                        <a:t>The Balanced Path</a:t>
                      </a:r>
                    </a:p>
                    <a:p>
                      <a:pPr algn="ctr"/>
                      <a:r>
                        <a:rPr lang="en-US" sz="1600" b="1" i="1" noProof="0" smtClean="0">
                          <a:solidFill>
                            <a:schemeClr val="tx1">
                              <a:lumMod val="95000"/>
                              <a:lumOff val="5000"/>
                            </a:schemeClr>
                          </a:solidFill>
                        </a:rPr>
                        <a:t> Switch</a:t>
                      </a:r>
                      <a:r>
                        <a:rPr lang="en-US" sz="1600" b="1" i="1" baseline="0" noProof="0" smtClean="0">
                          <a:solidFill>
                            <a:schemeClr val="tx1">
                              <a:lumMod val="95000"/>
                              <a:lumOff val="5000"/>
                            </a:schemeClr>
                          </a:solidFill>
                        </a:rPr>
                        <a:t> to gas</a:t>
                      </a:r>
                    </a:p>
                  </a:txBody>
                  <a:tcPr marL="82945" marR="82945" marT="41467" marB="41467" anchor="ctr">
                    <a:solidFill>
                      <a:srgbClr val="9AD0F4"/>
                    </a:solidFill>
                  </a:tcPr>
                </a:tc>
              </a:tr>
              <a:tr h="1023223">
                <a:tc vMerge="1">
                  <a:txBody>
                    <a:bodyPr/>
                    <a:lstStyle/>
                    <a:p>
                      <a:endParaRPr lang="pl-PL" dirty="0"/>
                    </a:p>
                  </a:txBody>
                  <a:tcPr/>
                </a:tc>
                <a:tc>
                  <a:txBody>
                    <a:bodyPr/>
                    <a:lstStyle/>
                    <a:p>
                      <a:pPr algn="ctr"/>
                      <a:r>
                        <a:rPr lang="en-US" sz="1600" noProof="0" smtClean="0">
                          <a:solidFill>
                            <a:schemeClr val="tx1">
                              <a:lumMod val="95000"/>
                              <a:lumOff val="5000"/>
                            </a:schemeClr>
                          </a:solidFill>
                        </a:rPr>
                        <a:t>Distributed generation</a:t>
                      </a:r>
                      <a:endParaRPr lang="en-US" sz="1600" noProof="0">
                        <a:solidFill>
                          <a:schemeClr val="tx1">
                            <a:lumMod val="95000"/>
                            <a:lumOff val="5000"/>
                          </a:schemeClr>
                        </a:solidFill>
                      </a:endParaRPr>
                    </a:p>
                  </a:txBody>
                  <a:tcPr marL="82945" marR="82945" marT="41467" marB="41467" anchor="ctr">
                    <a:lnT w="12700" cap="flat" cmpd="sng" algn="ctr">
                      <a:solidFill>
                        <a:schemeClr val="tx1"/>
                      </a:solidFill>
                      <a:prstDash val="solid"/>
                      <a:round/>
                      <a:headEnd type="none" w="med" len="med"/>
                      <a:tailEnd type="none" w="med" len="med"/>
                    </a:lnT>
                    <a:solidFill>
                      <a:srgbClr val="7AC142"/>
                    </a:solidFill>
                  </a:tcPr>
                </a:tc>
                <a:tc>
                  <a:txBody>
                    <a:bodyPr/>
                    <a:lstStyle/>
                    <a:p>
                      <a:pPr algn="ctr"/>
                      <a:r>
                        <a:rPr lang="en-US" sz="1600" b="1" i="1" noProof="0" dirty="0" smtClean="0">
                          <a:solidFill>
                            <a:schemeClr val="tx1">
                              <a:lumMod val="95000"/>
                              <a:lumOff val="5000"/>
                            </a:schemeClr>
                          </a:solidFill>
                        </a:rPr>
                        <a:t>Distributed</a:t>
                      </a:r>
                      <a:r>
                        <a:rPr lang="en-US" sz="1600" b="1" i="1" baseline="0" noProof="0" dirty="0" smtClean="0">
                          <a:solidFill>
                            <a:schemeClr val="tx1">
                              <a:lumMod val="95000"/>
                              <a:lumOff val="5000"/>
                            </a:schemeClr>
                          </a:solidFill>
                        </a:rPr>
                        <a:t> generation</a:t>
                      </a:r>
                      <a:endParaRPr lang="en-US" sz="1600" b="1" i="1" noProof="0" dirty="0">
                        <a:solidFill>
                          <a:schemeClr val="tx1">
                            <a:lumMod val="95000"/>
                            <a:lumOff val="5000"/>
                          </a:schemeClr>
                        </a:solidFill>
                      </a:endParaRPr>
                    </a:p>
                  </a:txBody>
                  <a:tcPr marL="82945" marR="82945" marT="41467" marB="41467" anchor="ctr">
                    <a:solidFill>
                      <a:srgbClr val="9AD0F4"/>
                    </a:solidFill>
                  </a:tcPr>
                </a:tc>
                <a:tc>
                  <a:txBody>
                    <a:bodyPr/>
                    <a:lstStyle/>
                    <a:p>
                      <a:pPr algn="ctr"/>
                      <a:r>
                        <a:rPr lang="en-US" sz="1600" b="1" i="1" noProof="0" dirty="0" smtClean="0">
                          <a:solidFill>
                            <a:schemeClr val="tx1">
                              <a:lumMod val="95000"/>
                              <a:lumOff val="5000"/>
                            </a:schemeClr>
                          </a:solidFill>
                        </a:rPr>
                        <a:t>European scenario</a:t>
                      </a:r>
                      <a:endParaRPr lang="en-US" sz="1600" b="1" i="1" noProof="0" dirty="0">
                        <a:solidFill>
                          <a:schemeClr val="tx1">
                            <a:lumMod val="95000"/>
                            <a:lumOff val="5000"/>
                          </a:schemeClr>
                        </a:solidFill>
                      </a:endParaRPr>
                    </a:p>
                  </a:txBody>
                  <a:tcPr marL="82945" marR="82945" marT="41467" marB="41467" anchor="ctr">
                    <a:solidFill>
                      <a:srgbClr val="9AD0F4"/>
                    </a:solidFill>
                  </a:tcPr>
                </a:tc>
              </a:tr>
            </a:tbl>
          </a:graphicData>
        </a:graphic>
      </p:graphicFrame>
      <p:sp>
        <p:nvSpPr>
          <p:cNvPr id="18461" name="Symbol zastępczy numeru slajdu 3"/>
          <p:cNvSpPr>
            <a:spLocks noGrp="1"/>
          </p:cNvSpPr>
          <p:nvPr>
            <p:ph type="sldNum" sz="quarter" idx="10"/>
          </p:nvPr>
        </p:nvSpPr>
        <p:spPr>
          <a:xfrm>
            <a:off x="493713" y="6262688"/>
            <a:ext cx="425450" cy="346075"/>
          </a:xfrm>
          <a:noFill/>
        </p:spPr>
        <p:txBody>
          <a:bodyPr lIns="82945" tIns="41473" rIns="82945" bIns="41473"/>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buFont typeface="Times New Roman" pitchFamily="18" charset="0"/>
              <a:buNone/>
            </a:pPr>
            <a:fld id="{0BBA85ED-FA8C-40B5-8B52-26AFCE6827BE}" type="slidenum">
              <a:rPr lang="pl-PL">
                <a:solidFill>
                  <a:srgbClr val="FFFFFF"/>
                </a:solidFill>
                <a:latin typeface="Lato Black"/>
                <a:ea typeface="MS PGothic" pitchFamily="34" charset="-128"/>
              </a:rPr>
              <a:pPr eaLnBrk="1" hangingPunct="1">
                <a:buFont typeface="Times New Roman" pitchFamily="18" charset="0"/>
                <a:buNone/>
              </a:pPr>
              <a:t>19</a:t>
            </a:fld>
            <a:endParaRPr lang="pl-PL">
              <a:solidFill>
                <a:srgbClr val="FFFFFF"/>
              </a:solidFill>
              <a:latin typeface="Lato Black"/>
              <a:ea typeface="MS PGothic" pitchFamily="34" charset="-128"/>
            </a:endParaRPr>
          </a:p>
        </p:txBody>
      </p:sp>
      <p:sp>
        <p:nvSpPr>
          <p:cNvPr id="7" name="Prostokąt 6"/>
          <p:cNvSpPr/>
          <p:nvPr/>
        </p:nvSpPr>
        <p:spPr>
          <a:xfrm>
            <a:off x="392113" y="5780088"/>
            <a:ext cx="979487" cy="392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p>
            <a:pPr algn="ctr">
              <a:defRPr/>
            </a:pPr>
            <a:endParaRPr lang="pl-PL"/>
          </a:p>
        </p:txBody>
      </p:sp>
      <p:pic>
        <p:nvPicPr>
          <p:cNvPr id="1846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175" y="96838"/>
            <a:ext cx="1314450" cy="104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6296025"/>
            <a:ext cx="2065337" cy="366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501775" y="304800"/>
            <a:ext cx="7032625" cy="1230313"/>
          </a:xfrm>
        </p:spPr>
        <p:txBody>
          <a:bodyPr/>
          <a:lstStyle/>
          <a:p>
            <a:pPr eaLnBrk="1" hangingPunct="1">
              <a:defRPr/>
            </a:pPr>
            <a:r>
              <a:rPr lang="en-US" sz="2900" b="1" dirty="0" smtClean="0">
                <a:solidFill>
                  <a:schemeClr val="bg1">
                    <a:lumMod val="50000"/>
                  </a:schemeClr>
                </a:solidFill>
                <a:ea typeface="ＭＳ Ｐゴシック" pitchFamily="34" charset="-128"/>
              </a:rPr>
              <a:t>Scope</a:t>
            </a:r>
          </a:p>
        </p:txBody>
      </p:sp>
      <p:sp>
        <p:nvSpPr>
          <p:cNvPr id="3075" name="Rectangle 3"/>
          <p:cNvSpPr>
            <a:spLocks noGrp="1" noChangeArrowheads="1"/>
          </p:cNvSpPr>
          <p:nvPr>
            <p:ph type="body" idx="1"/>
          </p:nvPr>
        </p:nvSpPr>
        <p:spPr>
          <a:xfrm>
            <a:off x="1174750" y="1338263"/>
            <a:ext cx="7283450" cy="4573587"/>
          </a:xfrm>
        </p:spPr>
        <p:txBody>
          <a:bodyPr/>
          <a:lstStyle/>
          <a:p>
            <a:pPr eaLnBrk="1" hangingPunct="1">
              <a:lnSpc>
                <a:spcPts val="2175"/>
              </a:lnSpc>
              <a:spcBef>
                <a:spcPct val="0"/>
              </a:spcBef>
              <a:spcAft>
                <a:spcPts val="1088"/>
              </a:spcAft>
            </a:pPr>
            <a:endParaRPr lang="pl-PL" sz="2200" b="1" smtClean="0">
              <a:ea typeface="MS PGothic" pitchFamily="34" charset="-128"/>
            </a:endParaRPr>
          </a:p>
          <a:p>
            <a:pPr eaLnBrk="1" hangingPunct="1">
              <a:lnSpc>
                <a:spcPct val="200000"/>
              </a:lnSpc>
              <a:spcBef>
                <a:spcPct val="0"/>
              </a:spcBef>
              <a:spcAft>
                <a:spcPts val="1088"/>
              </a:spcAft>
            </a:pPr>
            <a:r>
              <a:rPr lang="en-US" sz="2200" b="1" smtClean="0">
                <a:ea typeface="MS PGothic" pitchFamily="34" charset="-128"/>
              </a:rPr>
              <a:t>Context</a:t>
            </a:r>
          </a:p>
          <a:p>
            <a:pPr eaLnBrk="1" hangingPunct="1">
              <a:lnSpc>
                <a:spcPct val="200000"/>
              </a:lnSpc>
              <a:spcBef>
                <a:spcPct val="0"/>
              </a:spcBef>
              <a:spcAft>
                <a:spcPts val="1088"/>
              </a:spcAft>
            </a:pPr>
            <a:r>
              <a:rPr lang="en-US" sz="2200" b="1" smtClean="0">
                <a:ea typeface="MS PGothic" pitchFamily="34" charset="-128"/>
              </a:rPr>
              <a:t>About the project</a:t>
            </a:r>
          </a:p>
          <a:p>
            <a:pPr eaLnBrk="1" hangingPunct="1">
              <a:lnSpc>
                <a:spcPct val="200000"/>
              </a:lnSpc>
              <a:spcBef>
                <a:spcPct val="0"/>
              </a:spcBef>
              <a:spcAft>
                <a:spcPts val="1088"/>
              </a:spcAft>
            </a:pPr>
            <a:r>
              <a:rPr lang="en-US" sz="2200" b="1" smtClean="0">
                <a:ea typeface="MS PGothic" pitchFamily="34" charset="-128"/>
              </a:rPr>
              <a:t>Key findings</a:t>
            </a:r>
          </a:p>
          <a:p>
            <a:pPr eaLnBrk="1" hangingPunct="1">
              <a:lnSpc>
                <a:spcPct val="200000"/>
              </a:lnSpc>
              <a:spcBef>
                <a:spcPct val="0"/>
              </a:spcBef>
              <a:spcAft>
                <a:spcPts val="1088"/>
              </a:spcAft>
            </a:pPr>
            <a:r>
              <a:rPr lang="en-US" sz="2200" b="1" smtClean="0">
                <a:ea typeface="MS PGothic" pitchFamily="34" charset="-128"/>
              </a:rPr>
              <a:t>Key messages </a:t>
            </a:r>
          </a:p>
          <a:p>
            <a:pPr eaLnBrk="1" hangingPunct="1">
              <a:lnSpc>
                <a:spcPts val="2175"/>
              </a:lnSpc>
              <a:spcBef>
                <a:spcPct val="0"/>
              </a:spcBef>
              <a:spcAft>
                <a:spcPts val="1088"/>
              </a:spcAft>
            </a:pPr>
            <a:endParaRPr lang="en-US" sz="2200" b="1" smtClean="0">
              <a:ea typeface="MS PGothic" pitchFamily="34" charset="-128"/>
            </a:endParaRPr>
          </a:p>
          <a:p>
            <a:pPr eaLnBrk="1" hangingPunct="1">
              <a:lnSpc>
                <a:spcPts val="2175"/>
              </a:lnSpc>
              <a:spcBef>
                <a:spcPct val="0"/>
              </a:spcBef>
              <a:spcAft>
                <a:spcPts val="1088"/>
              </a:spcAft>
            </a:pPr>
            <a:endParaRPr lang="en-US" sz="2200" b="1" smtClean="0">
              <a:ea typeface="MS PGothic" pitchFamily="34" charset="-128"/>
            </a:endParaRPr>
          </a:p>
          <a:p>
            <a:pPr eaLnBrk="1" hangingPunct="1">
              <a:lnSpc>
                <a:spcPts val="2175"/>
              </a:lnSpc>
              <a:spcBef>
                <a:spcPct val="0"/>
              </a:spcBef>
              <a:spcAft>
                <a:spcPts val="1088"/>
              </a:spcAft>
            </a:pPr>
            <a:endParaRPr lang="en-US" sz="2200" b="1" smtClean="0">
              <a:ea typeface="MS PGothic" pitchFamily="34" charset="-128"/>
            </a:endParaRPr>
          </a:p>
          <a:p>
            <a:pPr eaLnBrk="1" hangingPunct="1">
              <a:lnSpc>
                <a:spcPts val="2175"/>
              </a:lnSpc>
              <a:spcBef>
                <a:spcPct val="0"/>
              </a:spcBef>
              <a:spcAft>
                <a:spcPts val="1088"/>
              </a:spcAft>
            </a:pPr>
            <a:endParaRPr lang="en-US" sz="2200" b="1" smtClean="0">
              <a:ea typeface="MS PGothic" pitchFamily="34" charset="-128"/>
            </a:endParaRPr>
          </a:p>
          <a:p>
            <a:pPr eaLnBrk="1" hangingPunct="1">
              <a:lnSpc>
                <a:spcPts val="2175"/>
              </a:lnSpc>
              <a:spcBef>
                <a:spcPct val="0"/>
              </a:spcBef>
              <a:spcAft>
                <a:spcPts val="1088"/>
              </a:spcAft>
            </a:pPr>
            <a:endParaRPr lang="en-US" sz="2200" b="1" smtClean="0">
              <a:ea typeface="MS PGothic" pitchFamily="34" charset="-128"/>
            </a:endParaRPr>
          </a:p>
        </p:txBody>
      </p:sp>
      <p:pic>
        <p:nvPicPr>
          <p:cNvPr id="307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763" y="98425"/>
            <a:ext cx="1312862"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950" y="6308725"/>
            <a:ext cx="1633538" cy="366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8" name="Rectangle 3"/>
          <p:cNvSpPr>
            <a:spLocks noChangeArrowheads="1"/>
          </p:cNvSpPr>
          <p:nvPr/>
        </p:nvSpPr>
        <p:spPr bwMode="auto">
          <a:xfrm>
            <a:off x="250825" y="6280150"/>
            <a:ext cx="5903913" cy="35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lnSpc>
                <a:spcPct val="90000"/>
              </a:lnSpc>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a:solidFill>
                  <a:srgbClr val="463971"/>
                </a:solidFill>
                <a:latin typeface="Lucida Sans Unicode" pitchFamily="34" charset="0"/>
              </a:rPr>
              <a:t>www.bankwatch.org</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ytuł 1"/>
          <p:cNvSpPr>
            <a:spLocks noGrp="1"/>
          </p:cNvSpPr>
          <p:nvPr>
            <p:ph type="title"/>
          </p:nvPr>
        </p:nvSpPr>
        <p:spPr>
          <a:xfrm>
            <a:off x="1158875" y="19050"/>
            <a:ext cx="6950075" cy="668338"/>
          </a:xfrm>
        </p:spPr>
        <p:txBody>
          <a:bodyPr/>
          <a:lstStyle/>
          <a:p>
            <a:pPr marL="342900" indent="-342900"/>
            <a:r>
              <a:rPr lang="en-US" sz="2900" b="1" smtClean="0"/>
              <a:t>Sectoral perspective – energy II</a:t>
            </a:r>
            <a:endParaRPr lang="en-US" smtClean="0"/>
          </a:p>
        </p:txBody>
      </p:sp>
      <p:sp>
        <p:nvSpPr>
          <p:cNvPr id="3" name="Symbol zastępczy zawartości 2"/>
          <p:cNvSpPr>
            <a:spLocks noGrp="1"/>
          </p:cNvSpPr>
          <p:nvPr>
            <p:ph idx="1"/>
          </p:nvPr>
        </p:nvSpPr>
        <p:spPr>
          <a:xfrm>
            <a:off x="436563" y="4670425"/>
            <a:ext cx="8707437" cy="1266825"/>
          </a:xfrm>
        </p:spPr>
        <p:txBody>
          <a:bodyPr/>
          <a:lstStyle/>
          <a:p>
            <a:pPr marL="0" indent="0">
              <a:spcBef>
                <a:spcPts val="0"/>
              </a:spcBef>
              <a:spcAft>
                <a:spcPts val="1089"/>
              </a:spcAft>
              <a:defRPr/>
            </a:pPr>
            <a:r>
              <a:rPr lang="en-US" sz="1600" b="1" dirty="0" smtClean="0">
                <a:solidFill>
                  <a:schemeClr val="tx1">
                    <a:lumMod val="65000"/>
                    <a:lumOff val="35000"/>
                  </a:schemeClr>
                </a:solidFill>
              </a:rPr>
              <a:t>Several different low-emission paths are possible. </a:t>
            </a:r>
            <a:r>
              <a:rPr lang="en-US" sz="1600" b="1" dirty="0" smtClean="0">
                <a:solidFill>
                  <a:srgbClr val="33CC33"/>
                </a:solidFill>
              </a:rPr>
              <a:t>Coal is not a must.</a:t>
            </a:r>
          </a:p>
          <a:p>
            <a:pPr marL="0" indent="0">
              <a:spcBef>
                <a:spcPts val="0"/>
              </a:spcBef>
              <a:spcAft>
                <a:spcPts val="1089"/>
              </a:spcAft>
              <a:defRPr/>
            </a:pPr>
            <a:r>
              <a:rPr lang="en-US" sz="1600" b="1" dirty="0" smtClean="0">
                <a:solidFill>
                  <a:schemeClr val="tx1">
                    <a:lumMod val="65000"/>
                    <a:lumOff val="35000"/>
                  </a:schemeClr>
                </a:solidFill>
              </a:rPr>
              <a:t>2050 perspective allows for </a:t>
            </a:r>
            <a:r>
              <a:rPr lang="en-US" sz="1600" b="1" dirty="0" smtClean="0">
                <a:solidFill>
                  <a:srgbClr val="75B93D"/>
                </a:solidFill>
              </a:rPr>
              <a:t>gradual evolution</a:t>
            </a:r>
            <a:r>
              <a:rPr lang="en-US" sz="1600" b="1" dirty="0" smtClean="0">
                <a:solidFill>
                  <a:schemeClr val="tx1">
                    <a:lumMod val="65000"/>
                    <a:lumOff val="35000"/>
                  </a:schemeClr>
                </a:solidFill>
              </a:rPr>
              <a:t>, but it should </a:t>
            </a:r>
            <a:r>
              <a:rPr lang="en-US" sz="1600" b="1" dirty="0" smtClean="0">
                <a:solidFill>
                  <a:srgbClr val="75B93D"/>
                </a:solidFill>
              </a:rPr>
              <a:t>start now</a:t>
            </a:r>
            <a:r>
              <a:rPr lang="en-US" sz="1600" b="1" dirty="0" smtClean="0">
                <a:solidFill>
                  <a:schemeClr val="tx1">
                    <a:lumMod val="65000"/>
                    <a:lumOff val="35000"/>
                  </a:schemeClr>
                </a:solidFill>
              </a:rPr>
              <a:t> to avoid lock-ins.</a:t>
            </a:r>
          </a:p>
          <a:p>
            <a:pPr marL="0" indent="0">
              <a:spcBef>
                <a:spcPts val="0"/>
              </a:spcBef>
              <a:spcAft>
                <a:spcPts val="1089"/>
              </a:spcAft>
              <a:defRPr/>
            </a:pPr>
            <a:r>
              <a:rPr lang="en-US" sz="1600" b="1" dirty="0" smtClean="0">
                <a:solidFill>
                  <a:schemeClr val="tx1">
                    <a:lumMod val="65000"/>
                    <a:lumOff val="35000"/>
                  </a:schemeClr>
                </a:solidFill>
              </a:rPr>
              <a:t>Costs increase, but are not prohibitive. Investing in distributed generation and European energy market needed to avoid being </a:t>
            </a:r>
            <a:r>
              <a:rPr lang="en-US" sz="1600" b="1" dirty="0" smtClean="0">
                <a:solidFill>
                  <a:srgbClr val="00A8E5"/>
                </a:solidFill>
              </a:rPr>
              <a:t>left behind </a:t>
            </a:r>
            <a:r>
              <a:rPr lang="en-US" sz="1600" b="1" dirty="0" smtClean="0">
                <a:solidFill>
                  <a:schemeClr val="tx1">
                    <a:lumMod val="65000"/>
                    <a:lumOff val="35000"/>
                  </a:schemeClr>
                </a:solidFill>
              </a:rPr>
              <a:t>in case of tech breakthroughs</a:t>
            </a:r>
            <a:r>
              <a:rPr lang="en-US" b="1" dirty="0" smtClean="0">
                <a:solidFill>
                  <a:schemeClr val="tx1">
                    <a:lumMod val="65000"/>
                    <a:lumOff val="35000"/>
                  </a:schemeClr>
                </a:solidFill>
              </a:rPr>
              <a:t>.</a:t>
            </a:r>
          </a:p>
        </p:txBody>
      </p:sp>
      <p:sp>
        <p:nvSpPr>
          <p:cNvPr id="19460" name="Symbol zastępczy numeru slajdu 3"/>
          <p:cNvSpPr>
            <a:spLocks noGrp="1"/>
          </p:cNvSpPr>
          <p:nvPr>
            <p:ph type="sldNum" sz="quarter" idx="10"/>
          </p:nvPr>
        </p:nvSpPr>
        <p:spPr>
          <a:xfrm>
            <a:off x="493713" y="6262688"/>
            <a:ext cx="425450" cy="346075"/>
          </a:xfrm>
          <a:noFill/>
        </p:spPr>
        <p:txBody>
          <a:bodyPr lIns="82945" tIns="41473" rIns="82945" bIns="41473"/>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EE6846D9-C41E-4545-94B4-384492F081DF}" type="slidenum">
              <a:rPr lang="pl-PL">
                <a:solidFill>
                  <a:srgbClr val="FFFFFF"/>
                </a:solidFill>
              </a:rPr>
              <a:pPr eaLnBrk="1" hangingPunct="1"/>
              <a:t>20</a:t>
            </a:fld>
            <a:endParaRPr lang="pl-PL">
              <a:solidFill>
                <a:srgbClr val="FFFFFF"/>
              </a:solidFill>
            </a:endParaRPr>
          </a:p>
        </p:txBody>
      </p:sp>
      <p:pic>
        <p:nvPicPr>
          <p:cNvPr id="1946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1141413" cy="908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2" name="Obraz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5963" y="493781"/>
            <a:ext cx="8175625" cy="396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ela 7"/>
          <p:cNvGraphicFramePr>
            <a:graphicFrameLocks noGrp="1"/>
          </p:cNvGraphicFramePr>
          <p:nvPr/>
        </p:nvGraphicFramePr>
        <p:xfrm>
          <a:off x="1547813" y="4440238"/>
          <a:ext cx="5040310" cy="212159"/>
        </p:xfrm>
        <a:graphic>
          <a:graphicData uri="http://schemas.openxmlformats.org/drawingml/2006/table">
            <a:tbl>
              <a:tblPr>
                <a:tableStyleId>{BDBED569-4797-4DF1-A0F4-6AAB3CD982D8}</a:tableStyleId>
              </a:tblPr>
              <a:tblGrid>
                <a:gridCol w="722691"/>
                <a:gridCol w="722691"/>
                <a:gridCol w="722691"/>
                <a:gridCol w="722691"/>
                <a:gridCol w="722691"/>
                <a:gridCol w="722691"/>
                <a:gridCol w="704164"/>
              </a:tblGrid>
              <a:tr h="212159">
                <a:tc>
                  <a:txBody>
                    <a:bodyPr/>
                    <a:lstStyle/>
                    <a:p>
                      <a:pPr algn="ctr" fontAlgn="b">
                        <a:lnSpc>
                          <a:spcPct val="150000"/>
                        </a:lnSpc>
                      </a:pPr>
                      <a:r>
                        <a:rPr lang="pl-PL" sz="1000" u="none" strike="noStrike" dirty="0" smtClean="0"/>
                        <a:t>94%</a:t>
                      </a:r>
                      <a:endParaRPr lang="pl-PL" sz="1000" b="0" i="0" u="none" strike="noStrike" dirty="0">
                        <a:solidFill>
                          <a:srgbClr val="000000"/>
                        </a:solidFill>
                        <a:latin typeface="Calibri"/>
                      </a:endParaRPr>
                    </a:p>
                  </a:txBody>
                  <a:tcPr marL="0" marR="0" marT="0" marB="0" anchor="ctr"/>
                </a:tc>
                <a:tc>
                  <a:txBody>
                    <a:bodyPr/>
                    <a:lstStyle/>
                    <a:p>
                      <a:pPr algn="ctr" fontAlgn="b">
                        <a:lnSpc>
                          <a:spcPct val="150000"/>
                        </a:lnSpc>
                      </a:pPr>
                      <a:r>
                        <a:rPr lang="pl-PL" sz="1000" u="none" strike="noStrike" dirty="0"/>
                        <a:t>95%</a:t>
                      </a:r>
                      <a:endParaRPr lang="pl-PL" sz="1000" b="0" i="0" u="none" strike="noStrike" dirty="0">
                        <a:solidFill>
                          <a:srgbClr val="000000"/>
                        </a:solidFill>
                        <a:latin typeface="Calibri"/>
                      </a:endParaRPr>
                    </a:p>
                  </a:txBody>
                  <a:tcPr marL="0" marR="0" marT="0" marB="0" anchor="ctr"/>
                </a:tc>
                <a:tc>
                  <a:txBody>
                    <a:bodyPr/>
                    <a:lstStyle/>
                    <a:p>
                      <a:pPr algn="ctr" fontAlgn="b">
                        <a:lnSpc>
                          <a:spcPct val="150000"/>
                        </a:lnSpc>
                      </a:pPr>
                      <a:r>
                        <a:rPr lang="pl-PL" sz="1000" u="none" strike="noStrike" dirty="0"/>
                        <a:t>94%</a:t>
                      </a:r>
                      <a:endParaRPr lang="pl-PL" sz="1000" b="0" i="0" u="none" strike="noStrike" dirty="0">
                        <a:solidFill>
                          <a:srgbClr val="000000"/>
                        </a:solidFill>
                        <a:latin typeface="Calibri"/>
                      </a:endParaRPr>
                    </a:p>
                  </a:txBody>
                  <a:tcPr marL="0" marR="0" marT="0" marB="0" anchor="ctr"/>
                </a:tc>
                <a:tc>
                  <a:txBody>
                    <a:bodyPr/>
                    <a:lstStyle/>
                    <a:p>
                      <a:pPr algn="ctr" fontAlgn="b">
                        <a:lnSpc>
                          <a:spcPct val="150000"/>
                        </a:lnSpc>
                      </a:pPr>
                      <a:r>
                        <a:rPr lang="pl-PL" sz="1000" u="none" strike="noStrike" dirty="0"/>
                        <a:t>93%</a:t>
                      </a:r>
                      <a:endParaRPr lang="pl-PL" sz="1000" b="0" i="0" u="none" strike="noStrike" dirty="0">
                        <a:solidFill>
                          <a:srgbClr val="000000"/>
                        </a:solidFill>
                        <a:latin typeface="Calibri"/>
                      </a:endParaRPr>
                    </a:p>
                  </a:txBody>
                  <a:tcPr marL="0" marR="0" marT="0" marB="0" anchor="ctr"/>
                </a:tc>
                <a:tc>
                  <a:txBody>
                    <a:bodyPr/>
                    <a:lstStyle/>
                    <a:p>
                      <a:pPr algn="ctr" fontAlgn="b">
                        <a:lnSpc>
                          <a:spcPct val="150000"/>
                        </a:lnSpc>
                      </a:pPr>
                      <a:r>
                        <a:rPr lang="pl-PL" sz="1000" u="none" strike="noStrike" dirty="0"/>
                        <a:t>93%</a:t>
                      </a:r>
                      <a:endParaRPr lang="pl-PL" sz="1000" b="0" i="0" u="none" strike="noStrike" dirty="0">
                        <a:solidFill>
                          <a:srgbClr val="000000"/>
                        </a:solidFill>
                        <a:latin typeface="Calibri"/>
                      </a:endParaRPr>
                    </a:p>
                  </a:txBody>
                  <a:tcPr marL="0" marR="0" marT="0" marB="0" anchor="ctr"/>
                </a:tc>
                <a:tc>
                  <a:txBody>
                    <a:bodyPr/>
                    <a:lstStyle/>
                    <a:p>
                      <a:pPr algn="ctr" fontAlgn="b">
                        <a:lnSpc>
                          <a:spcPct val="150000"/>
                        </a:lnSpc>
                      </a:pPr>
                      <a:r>
                        <a:rPr lang="pl-PL" sz="1000" u="none" strike="noStrike" dirty="0"/>
                        <a:t>91%</a:t>
                      </a:r>
                      <a:endParaRPr lang="pl-PL" sz="1000" b="0" i="0" u="none" strike="noStrike" dirty="0">
                        <a:solidFill>
                          <a:srgbClr val="000000"/>
                        </a:solidFill>
                        <a:latin typeface="Calibri"/>
                      </a:endParaRPr>
                    </a:p>
                  </a:txBody>
                  <a:tcPr marL="0" marR="0" marT="0" marB="0" anchor="ctr"/>
                </a:tc>
                <a:tc>
                  <a:txBody>
                    <a:bodyPr/>
                    <a:lstStyle/>
                    <a:p>
                      <a:pPr algn="ctr" fontAlgn="b">
                        <a:lnSpc>
                          <a:spcPct val="150000"/>
                        </a:lnSpc>
                      </a:pPr>
                      <a:r>
                        <a:rPr lang="pl-PL" sz="1000" u="none" strike="noStrike" dirty="0" smtClean="0"/>
                        <a:t>-21</a:t>
                      </a:r>
                      <a:r>
                        <a:rPr lang="pl-PL" sz="1000" u="none" strike="noStrike" dirty="0"/>
                        <a:t>%</a:t>
                      </a:r>
                      <a:endParaRPr lang="pl-PL" sz="1000" b="0" i="0" u="none" strike="noStrike" dirty="0">
                        <a:solidFill>
                          <a:srgbClr val="000000"/>
                        </a:solidFill>
                        <a:latin typeface="Calibri"/>
                      </a:endParaRPr>
                    </a:p>
                  </a:txBody>
                  <a:tcPr marL="0" marR="0" marT="0" marB="0" anchor="ctr"/>
                </a:tc>
              </a:tr>
            </a:tbl>
          </a:graphicData>
        </a:graphic>
      </p:graphicFrame>
      <p:sp>
        <p:nvSpPr>
          <p:cNvPr id="19481" name="Prostokąt 8"/>
          <p:cNvSpPr>
            <a:spLocks noChangeArrowheads="1"/>
          </p:cNvSpPr>
          <p:nvPr/>
        </p:nvSpPr>
        <p:spPr bwMode="auto">
          <a:xfrm>
            <a:off x="6791325" y="4298950"/>
            <a:ext cx="224155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945" tIns="41473" rIns="82945" bIns="41473">
            <a:spAutoFit/>
          </a:bodyPr>
          <a:lstStyle/>
          <a:p>
            <a:pPr algn="ctr" fontAlgn="b"/>
            <a:r>
              <a:rPr lang="en-US" sz="1300" b="1">
                <a:solidFill>
                  <a:srgbClr val="FF0000"/>
                </a:solidFill>
                <a:latin typeface="Lato Regular"/>
                <a:ea typeface="MS PGothic" pitchFamily="34" charset="-128"/>
                <a:cs typeface="Lato Regular"/>
              </a:rPr>
              <a:t>Reduction relative to 1990</a:t>
            </a:r>
          </a:p>
        </p:txBody>
      </p:sp>
      <p:sp>
        <p:nvSpPr>
          <p:cNvPr id="19482" name="Symbol zastępczy zawartości 4"/>
          <p:cNvSpPr txBox="1">
            <a:spLocks/>
          </p:cNvSpPr>
          <p:nvPr/>
        </p:nvSpPr>
        <p:spPr bwMode="auto">
          <a:xfrm>
            <a:off x="7642225" y="4616450"/>
            <a:ext cx="13319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0" tIns="45687" rIns="91370" bIns="45687"/>
          <a:lstStyle>
            <a:lvl1pPr marL="339725" indent="-339725" defTabSz="912813" eaLnBrk="0" hangingPunct="0">
              <a:defRPr>
                <a:solidFill>
                  <a:schemeClr val="bg1"/>
                </a:solidFill>
                <a:latin typeface="Arial" pitchFamily="34" charset="0"/>
                <a:ea typeface="Arial Unicode MS" pitchFamily="34" charset="-128"/>
                <a:cs typeface="Arial Unicode MS" pitchFamily="34" charset="-128"/>
              </a:defRPr>
            </a:lvl1pPr>
            <a:lvl2pPr defTabSz="912813" eaLnBrk="0" hangingPunct="0">
              <a:defRPr>
                <a:solidFill>
                  <a:schemeClr val="bg1"/>
                </a:solidFill>
                <a:latin typeface="Arial" pitchFamily="34" charset="0"/>
                <a:ea typeface="Arial Unicode MS" pitchFamily="34" charset="-128"/>
                <a:cs typeface="Arial Unicode MS" pitchFamily="34" charset="-128"/>
              </a:defRPr>
            </a:lvl2pPr>
            <a:lvl3pPr defTabSz="912813" eaLnBrk="0" hangingPunct="0">
              <a:defRPr>
                <a:solidFill>
                  <a:schemeClr val="bg1"/>
                </a:solidFill>
                <a:latin typeface="Arial" pitchFamily="34" charset="0"/>
                <a:ea typeface="Arial Unicode MS" pitchFamily="34" charset="-128"/>
                <a:cs typeface="Arial Unicode MS" pitchFamily="34" charset="-128"/>
              </a:defRPr>
            </a:lvl3pPr>
            <a:lvl4pPr defTabSz="912813" eaLnBrk="0" hangingPunct="0">
              <a:defRPr>
                <a:solidFill>
                  <a:schemeClr val="bg1"/>
                </a:solidFill>
                <a:latin typeface="Arial" pitchFamily="34" charset="0"/>
                <a:ea typeface="Arial Unicode MS" pitchFamily="34" charset="-128"/>
                <a:cs typeface="Arial Unicode MS" pitchFamily="34" charset="-128"/>
              </a:defRPr>
            </a:lvl4pPr>
            <a:lvl5pPr defTabSz="912813" eaLnBrk="0" hangingPunct="0">
              <a:defRPr>
                <a:solidFill>
                  <a:schemeClr val="bg1"/>
                </a:solidFill>
                <a:latin typeface="Arial" pitchFamily="34" charset="0"/>
                <a:ea typeface="Arial Unicode MS" pitchFamily="34" charset="-128"/>
                <a:cs typeface="Arial Unicode MS" pitchFamily="34" charset="-128"/>
              </a:defRPr>
            </a:lvl5pPr>
            <a:lvl6pPr marL="2514600" indent="-228600" defTabSz="912813"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Arial Unicode MS" pitchFamily="34" charset="-128"/>
                <a:cs typeface="Arial Unicode MS" pitchFamily="34" charset="-128"/>
              </a:defRPr>
            </a:lvl6pPr>
            <a:lvl7pPr marL="2971800" indent="-228600" defTabSz="912813"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Arial Unicode MS" pitchFamily="34" charset="-128"/>
                <a:cs typeface="Arial Unicode MS" pitchFamily="34" charset="-128"/>
              </a:defRPr>
            </a:lvl7pPr>
            <a:lvl8pPr marL="3429000" indent="-228600" defTabSz="912813"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Arial Unicode MS" pitchFamily="34" charset="-128"/>
                <a:cs typeface="Arial Unicode MS" pitchFamily="34" charset="-128"/>
              </a:defRPr>
            </a:lvl8pPr>
            <a:lvl9pPr marL="3886200" indent="-228600" defTabSz="912813"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Arial Unicode MS" pitchFamily="34" charset="-128"/>
                <a:cs typeface="Arial Unicode MS" pitchFamily="34" charset="-128"/>
              </a:defRPr>
            </a:lvl9pPr>
          </a:lstStyle>
          <a:p>
            <a:pPr algn="r">
              <a:spcBef>
                <a:spcPct val="20000"/>
              </a:spcBef>
              <a:buClrTx/>
              <a:buSzTx/>
            </a:pPr>
            <a:r>
              <a:rPr lang="pl-PL" sz="1100" i="1">
                <a:solidFill>
                  <a:srgbClr val="7F7F7F"/>
                </a:solidFill>
                <a:latin typeface="Lato Regular"/>
                <a:ea typeface="MS PGothic" pitchFamily="34" charset="-128"/>
                <a:cs typeface="Lato Regular"/>
              </a:rPr>
              <a:t>Source: IBS</a:t>
            </a:r>
          </a:p>
        </p:txBody>
      </p:sp>
      <p:pic>
        <p:nvPicPr>
          <p:cNvPr id="1948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488" y="6296025"/>
            <a:ext cx="2065337" cy="366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ytuł 1"/>
          <p:cNvSpPr>
            <a:spLocks noGrp="1"/>
          </p:cNvSpPr>
          <p:nvPr>
            <p:ph type="title"/>
          </p:nvPr>
        </p:nvSpPr>
        <p:spPr>
          <a:xfrm>
            <a:off x="1472049" y="95202"/>
            <a:ext cx="7210425" cy="890588"/>
          </a:xfrm>
        </p:spPr>
        <p:txBody>
          <a:bodyPr/>
          <a:lstStyle/>
          <a:p>
            <a:pPr marL="4321" indent="-4321">
              <a:defRPr/>
            </a:pPr>
            <a:r>
              <a:rPr lang="en-US" sz="2900" b="1" dirty="0" err="1">
                <a:solidFill>
                  <a:schemeClr val="bg1">
                    <a:lumMod val="50000"/>
                  </a:schemeClr>
                </a:solidFill>
                <a:ea typeface="ＭＳ Ｐゴシック" pitchFamily="34" charset="-128"/>
              </a:rPr>
              <a:t>Sectoral</a:t>
            </a:r>
            <a:r>
              <a:rPr lang="en-US" sz="2900" b="1" dirty="0">
                <a:solidFill>
                  <a:schemeClr val="bg1">
                    <a:lumMod val="50000"/>
                  </a:schemeClr>
                </a:solidFill>
                <a:ea typeface="ＭＳ Ｐゴシック" pitchFamily="34" charset="-128"/>
              </a:rPr>
              <a:t> perspective – </a:t>
            </a:r>
            <a:r>
              <a:rPr lang="pl-PL" sz="2900" b="1" dirty="0">
                <a:solidFill>
                  <a:schemeClr val="bg1">
                    <a:lumMod val="50000"/>
                  </a:schemeClr>
                </a:solidFill>
                <a:ea typeface="ＭＳ Ｐゴシック" pitchFamily="34" charset="-128"/>
              </a:rPr>
              <a:t> energy III</a:t>
            </a:r>
            <a:br>
              <a:rPr lang="pl-PL" sz="2900" b="1" dirty="0">
                <a:solidFill>
                  <a:schemeClr val="bg1">
                    <a:lumMod val="50000"/>
                  </a:schemeClr>
                </a:solidFill>
                <a:ea typeface="ＭＳ Ｐゴシック" pitchFamily="34" charset="-128"/>
              </a:rPr>
            </a:br>
            <a:r>
              <a:rPr lang="pl-PL" sz="2900" b="1" dirty="0">
                <a:solidFill>
                  <a:schemeClr val="bg1">
                    <a:lumMod val="50000"/>
                  </a:schemeClr>
                </a:solidFill>
                <a:ea typeface="ＭＳ Ｐゴシック" pitchFamily="34" charset="-128"/>
              </a:rPr>
              <a:t> </a:t>
            </a:r>
            <a:r>
              <a:rPr lang="en-US" sz="2900" b="1" dirty="0">
                <a:solidFill>
                  <a:schemeClr val="bg1">
                    <a:lumMod val="50000"/>
                  </a:schemeClr>
                </a:solidFill>
                <a:ea typeface="ＭＳ Ｐゴシック" pitchFamily="34" charset="-128"/>
              </a:rPr>
              <a:t>CO</a:t>
            </a:r>
            <a:r>
              <a:rPr lang="pl-PL" sz="2900" b="1" baseline="-25000" dirty="0">
                <a:solidFill>
                  <a:schemeClr val="bg1">
                    <a:lumMod val="50000"/>
                  </a:schemeClr>
                </a:solidFill>
                <a:ea typeface="ＭＳ Ｐゴシック" pitchFamily="34" charset="-128"/>
              </a:rPr>
              <a:t>2</a:t>
            </a:r>
            <a:r>
              <a:rPr lang="en-US" sz="2900" b="1" dirty="0">
                <a:solidFill>
                  <a:schemeClr val="bg1">
                    <a:lumMod val="50000"/>
                  </a:schemeClr>
                </a:solidFill>
                <a:ea typeface="ＭＳ Ｐゴシック" pitchFamily="34" charset="-128"/>
              </a:rPr>
              <a:t> price impact</a:t>
            </a:r>
          </a:p>
        </p:txBody>
      </p:sp>
      <p:sp>
        <p:nvSpPr>
          <p:cNvPr id="20483" name="Symbol zastępczy numeru slajdu 3"/>
          <p:cNvSpPr>
            <a:spLocks noGrp="1"/>
          </p:cNvSpPr>
          <p:nvPr>
            <p:ph type="sldNum" sz="quarter" idx="10"/>
          </p:nvPr>
        </p:nvSpPr>
        <p:spPr>
          <a:xfrm>
            <a:off x="493713" y="6262688"/>
            <a:ext cx="425450" cy="346075"/>
          </a:xfrm>
          <a:noFill/>
        </p:spPr>
        <p:txBody>
          <a:bodyPr lIns="82945" tIns="41473" rIns="82945" bIns="41473"/>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buFont typeface="Times New Roman" pitchFamily="18" charset="0"/>
              <a:buNone/>
            </a:pPr>
            <a:fld id="{96E45FA9-D91D-453C-B4C4-1B388DCD6CAA}" type="slidenum">
              <a:rPr lang="pl-PL">
                <a:solidFill>
                  <a:srgbClr val="FFFFFF"/>
                </a:solidFill>
                <a:latin typeface="Lato Black"/>
                <a:ea typeface="MS PGothic" pitchFamily="34" charset="-128"/>
              </a:rPr>
              <a:pPr eaLnBrk="1" hangingPunct="1">
                <a:buFont typeface="Times New Roman" pitchFamily="18" charset="0"/>
                <a:buNone/>
              </a:pPr>
              <a:t>21</a:t>
            </a:fld>
            <a:endParaRPr lang="pl-PL">
              <a:solidFill>
                <a:srgbClr val="FFFFFF"/>
              </a:solidFill>
              <a:latin typeface="Lato Black"/>
              <a:ea typeface="MS PGothic" pitchFamily="34" charset="-128"/>
            </a:endParaRPr>
          </a:p>
        </p:txBody>
      </p:sp>
      <p:sp>
        <p:nvSpPr>
          <p:cNvPr id="6" name="Prostokąt 5"/>
          <p:cNvSpPr/>
          <p:nvPr/>
        </p:nvSpPr>
        <p:spPr>
          <a:xfrm>
            <a:off x="392113" y="5780088"/>
            <a:ext cx="979487" cy="392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p>
            <a:pPr algn="ctr">
              <a:defRPr/>
            </a:pPr>
            <a:endParaRPr lang="pl-PL"/>
          </a:p>
        </p:txBody>
      </p:sp>
      <p:pic>
        <p:nvPicPr>
          <p:cNvPr id="2048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314450" cy="104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6" name="Symbol zastępczy zawartości 4"/>
          <p:cNvSpPr txBox="1">
            <a:spLocks/>
          </p:cNvSpPr>
          <p:nvPr/>
        </p:nvSpPr>
        <p:spPr bwMode="auto">
          <a:xfrm>
            <a:off x="7380288" y="4930775"/>
            <a:ext cx="1201737"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0" tIns="45687" rIns="91370" bIns="45687"/>
          <a:lstStyle>
            <a:lvl1pPr marL="339725" indent="-339725" defTabSz="912813" eaLnBrk="0" hangingPunct="0">
              <a:defRPr>
                <a:solidFill>
                  <a:schemeClr val="bg1"/>
                </a:solidFill>
                <a:latin typeface="Arial" pitchFamily="34" charset="0"/>
                <a:ea typeface="Arial Unicode MS" pitchFamily="34" charset="-128"/>
                <a:cs typeface="Arial Unicode MS" pitchFamily="34" charset="-128"/>
              </a:defRPr>
            </a:lvl1pPr>
            <a:lvl2pPr defTabSz="912813" eaLnBrk="0" hangingPunct="0">
              <a:defRPr>
                <a:solidFill>
                  <a:schemeClr val="bg1"/>
                </a:solidFill>
                <a:latin typeface="Arial" pitchFamily="34" charset="0"/>
                <a:ea typeface="Arial Unicode MS" pitchFamily="34" charset="-128"/>
                <a:cs typeface="Arial Unicode MS" pitchFamily="34" charset="-128"/>
              </a:defRPr>
            </a:lvl2pPr>
            <a:lvl3pPr defTabSz="912813" eaLnBrk="0" hangingPunct="0">
              <a:defRPr>
                <a:solidFill>
                  <a:schemeClr val="bg1"/>
                </a:solidFill>
                <a:latin typeface="Arial" pitchFamily="34" charset="0"/>
                <a:ea typeface="Arial Unicode MS" pitchFamily="34" charset="-128"/>
                <a:cs typeface="Arial Unicode MS" pitchFamily="34" charset="-128"/>
              </a:defRPr>
            </a:lvl3pPr>
            <a:lvl4pPr defTabSz="912813" eaLnBrk="0" hangingPunct="0">
              <a:defRPr>
                <a:solidFill>
                  <a:schemeClr val="bg1"/>
                </a:solidFill>
                <a:latin typeface="Arial" pitchFamily="34" charset="0"/>
                <a:ea typeface="Arial Unicode MS" pitchFamily="34" charset="-128"/>
                <a:cs typeface="Arial Unicode MS" pitchFamily="34" charset="-128"/>
              </a:defRPr>
            </a:lvl4pPr>
            <a:lvl5pPr defTabSz="912813" eaLnBrk="0" hangingPunct="0">
              <a:defRPr>
                <a:solidFill>
                  <a:schemeClr val="bg1"/>
                </a:solidFill>
                <a:latin typeface="Arial" pitchFamily="34" charset="0"/>
                <a:ea typeface="Arial Unicode MS" pitchFamily="34" charset="-128"/>
                <a:cs typeface="Arial Unicode MS" pitchFamily="34" charset="-128"/>
              </a:defRPr>
            </a:lvl5pPr>
            <a:lvl6pPr marL="2514600" indent="-228600" defTabSz="912813"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Arial Unicode MS" pitchFamily="34" charset="-128"/>
                <a:cs typeface="Arial Unicode MS" pitchFamily="34" charset="-128"/>
              </a:defRPr>
            </a:lvl6pPr>
            <a:lvl7pPr marL="2971800" indent="-228600" defTabSz="912813"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Arial Unicode MS" pitchFamily="34" charset="-128"/>
                <a:cs typeface="Arial Unicode MS" pitchFamily="34" charset="-128"/>
              </a:defRPr>
            </a:lvl7pPr>
            <a:lvl8pPr marL="3429000" indent="-228600" defTabSz="912813"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Arial Unicode MS" pitchFamily="34" charset="-128"/>
                <a:cs typeface="Arial Unicode MS" pitchFamily="34" charset="-128"/>
              </a:defRPr>
            </a:lvl8pPr>
            <a:lvl9pPr marL="3886200" indent="-228600" defTabSz="912813"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Arial Unicode MS" pitchFamily="34" charset="-128"/>
                <a:cs typeface="Arial Unicode MS" pitchFamily="34" charset="-128"/>
              </a:defRPr>
            </a:lvl9pPr>
          </a:lstStyle>
          <a:p>
            <a:pPr algn="r">
              <a:spcBef>
                <a:spcPct val="20000"/>
              </a:spcBef>
              <a:buClrTx/>
              <a:buSzTx/>
            </a:pPr>
            <a:r>
              <a:rPr lang="pl-PL" sz="1100" i="1">
                <a:solidFill>
                  <a:srgbClr val="7F7F7F"/>
                </a:solidFill>
                <a:latin typeface="Lato Regular"/>
                <a:ea typeface="MS PGothic" pitchFamily="34" charset="-128"/>
                <a:cs typeface="Lato Regular"/>
              </a:rPr>
              <a:t>Source: IBS</a:t>
            </a:r>
          </a:p>
        </p:txBody>
      </p:sp>
      <p:sp>
        <p:nvSpPr>
          <p:cNvPr id="11" name="Symbol zastępczy zawartości 5"/>
          <p:cNvSpPr txBox="1">
            <a:spLocks/>
          </p:cNvSpPr>
          <p:nvPr/>
        </p:nvSpPr>
        <p:spPr bwMode="auto">
          <a:xfrm>
            <a:off x="260350" y="5192713"/>
            <a:ext cx="8883650" cy="719137"/>
          </a:xfrm>
          <a:prstGeom prst="rect">
            <a:avLst/>
          </a:prstGeom>
          <a:noFill/>
          <a:ln w="9525">
            <a:noFill/>
            <a:miter lim="800000"/>
            <a:headEnd/>
            <a:tailEnd/>
          </a:ln>
        </p:spPr>
        <p:txBody>
          <a:bodyPr lIns="91370" tIns="45687" rIns="91370" bIns="45687"/>
          <a:lstStyle/>
          <a:p>
            <a:pPr marL="164162" algn="just" defTabSz="912973" eaLnBrk="0" hangingPunct="0">
              <a:lnSpc>
                <a:spcPct val="150000"/>
              </a:lnSpc>
              <a:spcBef>
                <a:spcPct val="20000"/>
              </a:spcBef>
              <a:defRPr/>
            </a:pPr>
            <a:r>
              <a:rPr lang="en-US" sz="1500" b="1" dirty="0">
                <a:solidFill>
                  <a:schemeClr val="tx1">
                    <a:lumMod val="65000"/>
                    <a:lumOff val="35000"/>
                  </a:schemeClr>
                </a:solidFill>
                <a:latin typeface="Lato Regular"/>
                <a:cs typeface="Lato Regular"/>
              </a:rPr>
              <a:t>Price of GHG allowances rising to 45 euro in 2050 </a:t>
            </a:r>
            <a:r>
              <a:rPr lang="en-US" sz="1500" b="1" dirty="0">
                <a:solidFill>
                  <a:schemeClr val="tx1">
                    <a:lumMod val="65000"/>
                    <a:lumOff val="35000"/>
                  </a:schemeClr>
                </a:solidFill>
                <a:latin typeface="Lato Regular"/>
                <a:cs typeface="Lato Regular"/>
                <a:sym typeface="Wingdings" pitchFamily="2" charset="2"/>
              </a:rPr>
              <a:t> </a:t>
            </a:r>
            <a:r>
              <a:rPr lang="en-US" sz="1500" b="1" dirty="0">
                <a:solidFill>
                  <a:srgbClr val="75B93D"/>
                </a:solidFill>
                <a:latin typeface="Lato Regular"/>
                <a:cs typeface="Lato Regular"/>
                <a:sym typeface="Wingdings" pitchFamily="2" charset="2"/>
              </a:rPr>
              <a:t>some scenarios cost less than BAU</a:t>
            </a:r>
            <a:r>
              <a:rPr lang="en-US" sz="1500" b="1" dirty="0">
                <a:solidFill>
                  <a:schemeClr val="tx1">
                    <a:lumMod val="65000"/>
                    <a:lumOff val="35000"/>
                  </a:schemeClr>
                </a:solidFill>
                <a:latin typeface="Lato Regular"/>
                <a:cs typeface="Lato Regular"/>
                <a:sym typeface="Wingdings" pitchFamily="2" charset="2"/>
              </a:rPr>
              <a:t> after 2030. </a:t>
            </a:r>
            <a:r>
              <a:rPr lang="en-US" sz="1500" b="1" dirty="0">
                <a:solidFill>
                  <a:schemeClr val="tx1">
                    <a:lumMod val="65000"/>
                    <a:lumOff val="35000"/>
                  </a:schemeClr>
                </a:solidFill>
                <a:latin typeface="Lato Regular"/>
                <a:cs typeface="Lato Regular"/>
                <a:sym typeface="Wingdings" pitchFamily="2" charset="2"/>
              </a:rPr>
              <a:t>For scenarios based on CCS coal/gas this price does not fully cover costs of CO</a:t>
            </a:r>
            <a:r>
              <a:rPr lang="en-US" sz="1500" b="1" baseline="-25000" dirty="0">
                <a:solidFill>
                  <a:schemeClr val="tx1">
                    <a:lumMod val="65000"/>
                    <a:lumOff val="35000"/>
                  </a:schemeClr>
                </a:solidFill>
                <a:latin typeface="Lato Regular"/>
                <a:cs typeface="Lato Regular"/>
                <a:sym typeface="Wingdings" pitchFamily="2" charset="2"/>
              </a:rPr>
              <a:t>2</a:t>
            </a:r>
            <a:r>
              <a:rPr lang="en-US" sz="1500" b="1" dirty="0">
                <a:solidFill>
                  <a:schemeClr val="tx1">
                    <a:lumMod val="65000"/>
                    <a:lumOff val="35000"/>
                  </a:schemeClr>
                </a:solidFill>
                <a:latin typeface="Lato Regular"/>
                <a:cs typeface="Lato Regular"/>
                <a:sym typeface="Wingdings" pitchFamily="2" charset="2"/>
              </a:rPr>
              <a:t> capture</a:t>
            </a:r>
            <a:r>
              <a:rPr lang="en-US" sz="1500" b="1" dirty="0" smtClean="0">
                <a:solidFill>
                  <a:schemeClr val="tx1">
                    <a:lumMod val="65000"/>
                    <a:lumOff val="35000"/>
                  </a:schemeClr>
                </a:solidFill>
                <a:latin typeface="Lato Regular"/>
                <a:cs typeface="Lato Regular"/>
                <a:sym typeface="Wingdings" pitchFamily="2" charset="2"/>
              </a:rPr>
              <a:t>.  Reduction from the current 400MtCO2e to 171MtCO2e in modernization scenarios compared to 525MtCO2e in BAU.</a:t>
            </a:r>
            <a:endParaRPr lang="en-US" sz="1500" b="1" dirty="0">
              <a:solidFill>
                <a:schemeClr val="tx1">
                  <a:lumMod val="65000"/>
                  <a:lumOff val="35000"/>
                </a:schemeClr>
              </a:solidFill>
              <a:latin typeface="Lato Regular"/>
              <a:cs typeface="Lato Regular"/>
              <a:sym typeface="Wingdings" pitchFamily="2" charset="2"/>
            </a:endParaRPr>
          </a:p>
          <a:p>
            <a:pPr marL="164162" algn="just" defTabSz="912973" eaLnBrk="0" hangingPunct="0">
              <a:spcBef>
                <a:spcPct val="20000"/>
              </a:spcBef>
              <a:defRPr/>
            </a:pPr>
            <a:endParaRPr lang="pl-PL" sz="1300" dirty="0">
              <a:solidFill>
                <a:schemeClr val="tx1">
                  <a:lumMod val="65000"/>
                  <a:lumOff val="35000"/>
                </a:schemeClr>
              </a:solidFill>
              <a:latin typeface="Lato Regular"/>
              <a:cs typeface="Lato Regular"/>
              <a:sym typeface="Wingdings" pitchFamily="2" charset="2"/>
            </a:endParaRPr>
          </a:p>
        </p:txBody>
      </p:sp>
      <p:pic>
        <p:nvPicPr>
          <p:cNvPr id="2048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50" y="974725"/>
            <a:ext cx="7316788" cy="411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9031" y="6459488"/>
            <a:ext cx="2065337" cy="366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077913"/>
            <a:ext cx="7299325" cy="326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6" name="Tytuł 1"/>
          <p:cNvSpPr>
            <a:spLocks noGrp="1"/>
          </p:cNvSpPr>
          <p:nvPr>
            <p:ph type="title"/>
          </p:nvPr>
        </p:nvSpPr>
        <p:spPr>
          <a:xfrm>
            <a:off x="1501775" y="228600"/>
            <a:ext cx="7512050" cy="890588"/>
          </a:xfrm>
        </p:spPr>
        <p:txBody>
          <a:bodyPr/>
          <a:lstStyle/>
          <a:p>
            <a:pPr>
              <a:defRPr/>
            </a:pPr>
            <a:r>
              <a:rPr lang="en-US" sz="2900" b="1" dirty="0" err="1" smtClean="0">
                <a:solidFill>
                  <a:schemeClr val="bg1">
                    <a:lumMod val="50000"/>
                  </a:schemeClr>
                </a:solidFill>
                <a:ea typeface="ＭＳ Ｐゴシック" pitchFamily="34" charset="-128"/>
              </a:rPr>
              <a:t>Sectoral</a:t>
            </a:r>
            <a:r>
              <a:rPr lang="en-US" sz="2900" b="1" dirty="0" smtClean="0">
                <a:solidFill>
                  <a:schemeClr val="bg1">
                    <a:lumMod val="50000"/>
                  </a:schemeClr>
                </a:solidFill>
                <a:ea typeface="ＭＳ Ｐゴシック" pitchFamily="34" charset="-128"/>
              </a:rPr>
              <a:t> perspective - industry and waste</a:t>
            </a:r>
          </a:p>
        </p:txBody>
      </p:sp>
      <p:sp>
        <p:nvSpPr>
          <p:cNvPr id="21508" name="Symbol zastępczy numeru slajdu 4"/>
          <p:cNvSpPr>
            <a:spLocks noGrp="1"/>
          </p:cNvSpPr>
          <p:nvPr>
            <p:ph type="sldNum" sz="quarter" idx="10"/>
          </p:nvPr>
        </p:nvSpPr>
        <p:spPr>
          <a:xfrm>
            <a:off x="493713" y="6262688"/>
            <a:ext cx="425450" cy="346075"/>
          </a:xfrm>
          <a:noFill/>
        </p:spPr>
        <p:txBody>
          <a:bodyPr lIns="82945" tIns="41473" rIns="82945" bIns="41473"/>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buFont typeface="Times New Roman" pitchFamily="18" charset="0"/>
              <a:buNone/>
            </a:pPr>
            <a:fld id="{D53BB06B-C725-4CDA-B827-42A871AC11D4}" type="slidenum">
              <a:rPr lang="pl-PL">
                <a:solidFill>
                  <a:srgbClr val="FFFFFF"/>
                </a:solidFill>
                <a:latin typeface="Lato Black"/>
                <a:ea typeface="MS PGothic" pitchFamily="34" charset="-128"/>
              </a:rPr>
              <a:pPr eaLnBrk="1" hangingPunct="1">
                <a:buFont typeface="Times New Roman" pitchFamily="18" charset="0"/>
                <a:buNone/>
              </a:pPr>
              <a:t>22</a:t>
            </a:fld>
            <a:endParaRPr lang="pl-PL">
              <a:solidFill>
                <a:srgbClr val="FFFFFF"/>
              </a:solidFill>
              <a:latin typeface="Lato Black"/>
              <a:ea typeface="MS PGothic" pitchFamily="34" charset="-128"/>
            </a:endParaRPr>
          </a:p>
        </p:txBody>
      </p:sp>
      <p:sp>
        <p:nvSpPr>
          <p:cNvPr id="6" name="Prostokąt 5"/>
          <p:cNvSpPr/>
          <p:nvPr/>
        </p:nvSpPr>
        <p:spPr>
          <a:xfrm>
            <a:off x="392113" y="5780088"/>
            <a:ext cx="979487" cy="392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p>
            <a:pPr algn="ctr">
              <a:defRPr/>
            </a:pPr>
            <a:endParaRPr lang="pl-PL"/>
          </a:p>
        </p:txBody>
      </p:sp>
      <p:pic>
        <p:nvPicPr>
          <p:cNvPr id="215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175" y="96838"/>
            <a:ext cx="1314450" cy="104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pole tekstowe 9"/>
          <p:cNvSpPr txBox="1"/>
          <p:nvPr/>
        </p:nvSpPr>
        <p:spPr>
          <a:xfrm>
            <a:off x="7315200" y="4206875"/>
            <a:ext cx="849313" cy="227013"/>
          </a:xfrm>
          <a:prstGeom prst="rect">
            <a:avLst/>
          </a:prstGeom>
          <a:noFill/>
        </p:spPr>
        <p:txBody>
          <a:bodyPr wrap="none" lIns="82945" tIns="41473" rIns="82945" bIns="41473">
            <a:spAutoFit/>
          </a:bodyPr>
          <a:lstStyle/>
          <a:p>
            <a:pPr hangingPunct="0">
              <a:lnSpc>
                <a:spcPct val="93000"/>
              </a:lnSpc>
              <a:buFont typeface="Times New Roman" pitchFamily="-48" charset="-52"/>
              <a:buNone/>
              <a:defRPr/>
            </a:pPr>
            <a:r>
              <a:rPr lang="pl-PL" sz="1000" i="1" dirty="0">
                <a:solidFill>
                  <a:schemeClr val="tx1">
                    <a:lumMod val="50000"/>
                    <a:lumOff val="50000"/>
                  </a:schemeClr>
                </a:solidFill>
                <a:latin typeface="Arial" charset="0"/>
                <a:ea typeface="ＭＳ Ｐゴシック" pitchFamily="-48" charset="-128"/>
                <a:cs typeface="+mn-cs"/>
              </a:rPr>
              <a:t>Source: IBS</a:t>
            </a:r>
          </a:p>
        </p:txBody>
      </p:sp>
      <p:sp>
        <p:nvSpPr>
          <p:cNvPr id="12" name="Symbol zastępczy zawartości 5"/>
          <p:cNvSpPr txBox="1">
            <a:spLocks/>
          </p:cNvSpPr>
          <p:nvPr/>
        </p:nvSpPr>
        <p:spPr bwMode="auto">
          <a:xfrm>
            <a:off x="327025" y="4408488"/>
            <a:ext cx="8751888" cy="1568450"/>
          </a:xfrm>
          <a:prstGeom prst="rect">
            <a:avLst/>
          </a:prstGeom>
          <a:noFill/>
          <a:ln w="9525">
            <a:noFill/>
            <a:miter lim="800000"/>
            <a:headEnd/>
            <a:tailEnd/>
          </a:ln>
        </p:spPr>
        <p:txBody>
          <a:bodyPr lIns="91370" tIns="45687" rIns="91370" bIns="45687"/>
          <a:lstStyle/>
          <a:p>
            <a:pPr marL="324005" indent="-159843" algn="just" defTabSz="912973" eaLnBrk="0" hangingPunct="0">
              <a:spcBef>
                <a:spcPts val="0"/>
              </a:spcBef>
              <a:spcAft>
                <a:spcPts val="1089"/>
              </a:spcAft>
              <a:buClr>
                <a:schemeClr val="tx1">
                  <a:lumMod val="65000"/>
                  <a:lumOff val="35000"/>
                </a:schemeClr>
              </a:buClr>
              <a:buFont typeface="Arial" pitchFamily="34" charset="0"/>
              <a:buChar char="•"/>
              <a:defRPr/>
            </a:pPr>
            <a:r>
              <a:rPr lang="en-US" sz="1500" b="1" dirty="0">
                <a:solidFill>
                  <a:srgbClr val="75B93D"/>
                </a:solidFill>
                <a:latin typeface="Lato Regular"/>
                <a:cs typeface="Lato Regular"/>
              </a:rPr>
              <a:t>Iron and steel</a:t>
            </a:r>
            <a:r>
              <a:rPr lang="en-US" sz="1500" b="1" dirty="0">
                <a:solidFill>
                  <a:srgbClr val="00B0F0"/>
                </a:solidFill>
                <a:latin typeface="Lato Regular"/>
                <a:cs typeface="Lato Regular"/>
              </a:rPr>
              <a:t> </a:t>
            </a:r>
            <a:r>
              <a:rPr lang="en-US" sz="1500" b="1" dirty="0">
                <a:solidFill>
                  <a:schemeClr val="tx1">
                    <a:lumMod val="65000"/>
                    <a:lumOff val="35000"/>
                  </a:schemeClr>
                </a:solidFill>
                <a:latin typeface="Lato Regular"/>
                <a:cs typeface="Lato Regular"/>
              </a:rPr>
              <a:t>– industry expects benefits (demand for new materials) from transition in other sectors</a:t>
            </a:r>
          </a:p>
          <a:p>
            <a:pPr marL="324005" indent="-159843" algn="just" defTabSz="912973" eaLnBrk="0" hangingPunct="0">
              <a:spcBef>
                <a:spcPts val="0"/>
              </a:spcBef>
              <a:spcAft>
                <a:spcPts val="1089"/>
              </a:spcAft>
              <a:buClr>
                <a:schemeClr val="tx1">
                  <a:lumMod val="65000"/>
                  <a:lumOff val="35000"/>
                </a:schemeClr>
              </a:buClr>
              <a:buFont typeface="Arial" pitchFamily="34" charset="0"/>
              <a:buChar char="•"/>
              <a:defRPr/>
            </a:pPr>
            <a:r>
              <a:rPr lang="en-US" sz="1500" b="1" dirty="0">
                <a:solidFill>
                  <a:srgbClr val="75B93D"/>
                </a:solidFill>
                <a:latin typeface="Lato Regular"/>
                <a:cs typeface="Lato Regular"/>
              </a:rPr>
              <a:t>Oil and gas</a:t>
            </a:r>
            <a:r>
              <a:rPr lang="en-US" sz="1500" b="1" dirty="0">
                <a:solidFill>
                  <a:srgbClr val="00B0F0"/>
                </a:solidFill>
                <a:latin typeface="Lato Regular"/>
                <a:cs typeface="Lato Regular"/>
              </a:rPr>
              <a:t> </a:t>
            </a:r>
            <a:r>
              <a:rPr lang="en-US" sz="1500" b="1" dirty="0">
                <a:solidFill>
                  <a:schemeClr val="tx1">
                    <a:lumMod val="65000"/>
                    <a:lumOff val="35000"/>
                  </a:schemeClr>
                </a:solidFill>
                <a:latin typeface="Lato Regular"/>
                <a:cs typeface="Lato Regular"/>
              </a:rPr>
              <a:t>– without </a:t>
            </a:r>
            <a:r>
              <a:rPr lang="en-US" sz="1500" b="1" dirty="0">
                <a:solidFill>
                  <a:schemeClr val="tx1">
                    <a:lumMod val="65000"/>
                    <a:lumOff val="35000"/>
                  </a:schemeClr>
                </a:solidFill>
                <a:latin typeface="Lato Regular"/>
                <a:cs typeface="Lato Regular"/>
              </a:rPr>
              <a:t>CCS only marginal reductions </a:t>
            </a:r>
            <a:r>
              <a:rPr lang="en-US" sz="1500" b="1" dirty="0">
                <a:solidFill>
                  <a:schemeClr val="tx1">
                    <a:lumMod val="65000"/>
                    <a:lumOff val="35000"/>
                  </a:schemeClr>
                </a:solidFill>
                <a:latin typeface="Lato Regular"/>
                <a:cs typeface="Lato Regular"/>
              </a:rPr>
              <a:t>achievable</a:t>
            </a:r>
          </a:p>
          <a:p>
            <a:pPr marL="324005" indent="-159843" algn="just" defTabSz="912973" eaLnBrk="0" hangingPunct="0">
              <a:spcBef>
                <a:spcPts val="0"/>
              </a:spcBef>
              <a:spcAft>
                <a:spcPts val="1089"/>
              </a:spcAft>
              <a:buClr>
                <a:schemeClr val="tx1">
                  <a:lumMod val="65000"/>
                  <a:lumOff val="35000"/>
                </a:schemeClr>
              </a:buClr>
              <a:buFont typeface="Arial" pitchFamily="34" charset="0"/>
              <a:buChar char="•"/>
              <a:defRPr/>
            </a:pPr>
            <a:r>
              <a:rPr lang="en-US" sz="1500" b="1" dirty="0">
                <a:solidFill>
                  <a:srgbClr val="75B93D"/>
                </a:solidFill>
                <a:latin typeface="Lato Regular"/>
                <a:cs typeface="Lato Regular"/>
              </a:rPr>
              <a:t>Chemicals </a:t>
            </a:r>
            <a:r>
              <a:rPr lang="en-US" sz="1500" b="1" dirty="0">
                <a:solidFill>
                  <a:schemeClr val="tx1">
                    <a:lumMod val="65000"/>
                    <a:lumOff val="35000"/>
                  </a:schemeClr>
                </a:solidFill>
                <a:latin typeface="Lato Regular"/>
                <a:cs typeface="Lato Regular"/>
              </a:rPr>
              <a:t>– ethylene cracking significant, but costly lever</a:t>
            </a:r>
          </a:p>
          <a:p>
            <a:pPr marL="324005" indent="-159843" algn="just" defTabSz="912973" eaLnBrk="0" hangingPunct="0">
              <a:spcBef>
                <a:spcPts val="0"/>
              </a:spcBef>
              <a:spcAft>
                <a:spcPts val="1089"/>
              </a:spcAft>
              <a:buClr>
                <a:schemeClr val="tx1">
                  <a:lumMod val="65000"/>
                  <a:lumOff val="35000"/>
                </a:schemeClr>
              </a:buClr>
              <a:buFont typeface="Arial" pitchFamily="34" charset="0"/>
              <a:buChar char="•"/>
              <a:defRPr/>
            </a:pPr>
            <a:r>
              <a:rPr lang="en-US" sz="1500" b="1" dirty="0">
                <a:solidFill>
                  <a:schemeClr val="tx1">
                    <a:lumMod val="65000"/>
                    <a:lumOff val="35000"/>
                  </a:schemeClr>
                </a:solidFill>
                <a:latin typeface="Lato Regular"/>
                <a:cs typeface="Lato Regular"/>
              </a:rPr>
              <a:t>Skepticism of the industry towards CCS (especially </a:t>
            </a:r>
            <a:r>
              <a:rPr lang="en-US" sz="1500" b="1" dirty="0">
                <a:solidFill>
                  <a:srgbClr val="00B0F0"/>
                </a:solidFill>
                <a:latin typeface="Lato Regular"/>
                <a:cs typeface="Lato Regular"/>
              </a:rPr>
              <a:t>oil and gas</a:t>
            </a:r>
            <a:r>
              <a:rPr lang="en-US" sz="1500" b="1" dirty="0">
                <a:solidFill>
                  <a:schemeClr val="tx1">
                    <a:lumMod val="65000"/>
                    <a:lumOff val="35000"/>
                  </a:schemeClr>
                </a:solidFill>
                <a:latin typeface="Lato Regular"/>
                <a:cs typeface="Lato Regular"/>
              </a:rPr>
              <a:t>)</a:t>
            </a:r>
          </a:p>
        </p:txBody>
      </p:sp>
      <p:pic>
        <p:nvPicPr>
          <p:cNvPr id="215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488" y="6296025"/>
            <a:ext cx="2065337" cy="366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ytuł 1"/>
          <p:cNvSpPr>
            <a:spLocks noGrp="1"/>
          </p:cNvSpPr>
          <p:nvPr>
            <p:ph type="title"/>
          </p:nvPr>
        </p:nvSpPr>
        <p:spPr/>
        <p:txBody>
          <a:bodyPr/>
          <a:lstStyle/>
          <a:p>
            <a:pPr marL="342900" indent="-342900"/>
            <a:r>
              <a:rPr lang="en-US" sz="2900" b="1" smtClean="0"/>
              <a:t>Sectoral perspective – industry</a:t>
            </a:r>
            <a:endParaRPr lang="en-US" smtClean="0"/>
          </a:p>
        </p:txBody>
      </p:sp>
      <p:sp>
        <p:nvSpPr>
          <p:cNvPr id="22531" name="Symbol zastępczy numeru slajdu 3"/>
          <p:cNvSpPr>
            <a:spLocks noGrp="1"/>
          </p:cNvSpPr>
          <p:nvPr>
            <p:ph type="sldNum" sz="quarter" idx="10"/>
          </p:nvPr>
        </p:nvSpPr>
        <p:spPr>
          <a:xfrm>
            <a:off x="493713" y="6262688"/>
            <a:ext cx="425450" cy="346075"/>
          </a:xfrm>
          <a:noFill/>
        </p:spPr>
        <p:txBody>
          <a:bodyPr lIns="82945" tIns="41473" rIns="82945" bIns="41473"/>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9DF42543-E79F-4AAB-BCA7-DFCFE764E6CE}" type="slidenum">
              <a:rPr lang="pl-PL">
                <a:solidFill>
                  <a:srgbClr val="FFFFFF"/>
                </a:solidFill>
              </a:rPr>
              <a:pPr eaLnBrk="1" hangingPunct="1"/>
              <a:t>23</a:t>
            </a:fld>
            <a:endParaRPr lang="pl-PL">
              <a:solidFill>
                <a:srgbClr val="FFFFFF"/>
              </a:solidFill>
            </a:endParaRPr>
          </a:p>
        </p:txBody>
      </p:sp>
      <p:pic>
        <p:nvPicPr>
          <p:cNvPr id="2253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175" y="96838"/>
            <a:ext cx="1314450" cy="104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rostokąt 5"/>
          <p:cNvSpPr/>
          <p:nvPr/>
        </p:nvSpPr>
        <p:spPr>
          <a:xfrm>
            <a:off x="260350" y="5810250"/>
            <a:ext cx="1155700" cy="392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p>
            <a:pPr algn="ctr">
              <a:defRPr/>
            </a:pPr>
            <a:endParaRPr lang="pl-PL"/>
          </a:p>
        </p:txBody>
      </p:sp>
      <p:sp>
        <p:nvSpPr>
          <p:cNvPr id="8" name="Symbol zastępczy zawartości 5"/>
          <p:cNvSpPr txBox="1">
            <a:spLocks/>
          </p:cNvSpPr>
          <p:nvPr/>
        </p:nvSpPr>
        <p:spPr bwMode="auto">
          <a:xfrm>
            <a:off x="1044575" y="1730375"/>
            <a:ext cx="7707313" cy="4246563"/>
          </a:xfrm>
          <a:prstGeom prst="rect">
            <a:avLst/>
          </a:prstGeom>
          <a:noFill/>
          <a:ln w="9525">
            <a:noFill/>
            <a:miter lim="800000"/>
            <a:headEnd/>
            <a:tailEnd/>
          </a:ln>
        </p:spPr>
        <p:txBody>
          <a:bodyPr lIns="91370" tIns="45687" rIns="91370" bIns="45687"/>
          <a:lstStyle/>
          <a:p>
            <a:pPr marL="324005" indent="-246244" algn="just" defTabSz="912973" eaLnBrk="0" hangingPunct="0">
              <a:spcBef>
                <a:spcPct val="20000"/>
              </a:spcBef>
              <a:defRPr/>
            </a:pPr>
            <a:r>
              <a:rPr lang="en-US" sz="2200" b="1" dirty="0">
                <a:solidFill>
                  <a:srgbClr val="72B03E"/>
                </a:solidFill>
                <a:latin typeface="Lato Regular"/>
                <a:cs typeface="Lato Regular"/>
              </a:rPr>
              <a:t>Chances/benefits</a:t>
            </a:r>
          </a:p>
          <a:p>
            <a:pPr marL="324005" indent="-246244" algn="just" defTabSz="912973" eaLnBrk="0" hangingPunct="0">
              <a:spcBef>
                <a:spcPct val="20000"/>
              </a:spcBef>
              <a:defRPr/>
            </a:pPr>
            <a:endParaRPr lang="en-US" b="1" dirty="0">
              <a:solidFill>
                <a:srgbClr val="72B03E"/>
              </a:solidFill>
              <a:latin typeface="Lato Regular"/>
              <a:cs typeface="Lato Regular"/>
            </a:endParaRPr>
          </a:p>
          <a:p>
            <a:pPr marL="336965" indent="-259204" algn="just" defTabSz="912973" eaLnBrk="0" hangingPunct="0">
              <a:spcBef>
                <a:spcPct val="20000"/>
              </a:spcBef>
              <a:buFont typeface="Wingdings" panose="05000000000000000000" pitchFamily="2" charset="2"/>
              <a:buChar char="ü"/>
              <a:defRPr/>
            </a:pPr>
            <a:r>
              <a:rPr lang="en-US" b="1" dirty="0">
                <a:solidFill>
                  <a:srgbClr val="72B03E"/>
                </a:solidFill>
                <a:latin typeface="Lato Regular"/>
                <a:cs typeface="Lato Regular"/>
              </a:rPr>
              <a:t>resource and energy efficiency</a:t>
            </a:r>
          </a:p>
          <a:p>
            <a:pPr marL="336965" indent="-259204" algn="just" defTabSz="912973" eaLnBrk="0" hangingPunct="0">
              <a:spcBef>
                <a:spcPct val="20000"/>
              </a:spcBef>
              <a:buFont typeface="Wingdings" panose="05000000000000000000" pitchFamily="2" charset="2"/>
              <a:buChar char="ü"/>
              <a:defRPr/>
            </a:pPr>
            <a:r>
              <a:rPr lang="en-US" b="1" dirty="0">
                <a:solidFill>
                  <a:srgbClr val="00A8E5"/>
                </a:solidFill>
                <a:latin typeface="Lato Regular"/>
                <a:cs typeface="Lato Regular"/>
              </a:rPr>
              <a:t>indirect effect of the transition </a:t>
            </a:r>
            <a:r>
              <a:rPr lang="en-US" b="1" dirty="0">
                <a:solidFill>
                  <a:schemeClr val="bg1">
                    <a:lumMod val="50000"/>
                  </a:schemeClr>
                </a:solidFill>
                <a:latin typeface="Lato Regular"/>
                <a:cs typeface="Lato Regular"/>
              </a:rPr>
              <a:t>– increase in demand for some products (low-emission investments, e.g. steel for wind farms, innovative materials for energy efficient buildings)</a:t>
            </a:r>
          </a:p>
          <a:p>
            <a:pPr marL="336965" indent="-259204" algn="just" defTabSz="912973" eaLnBrk="0" hangingPunct="0">
              <a:spcBef>
                <a:spcPct val="20000"/>
              </a:spcBef>
              <a:buFont typeface="Wingdings" panose="05000000000000000000" pitchFamily="2" charset="2"/>
              <a:buChar char="ü"/>
              <a:defRPr/>
            </a:pPr>
            <a:endParaRPr lang="en-US" dirty="0">
              <a:solidFill>
                <a:srgbClr val="72B03E"/>
              </a:solidFill>
              <a:latin typeface="Lato Regular"/>
              <a:cs typeface="Lato Regular"/>
            </a:endParaRPr>
          </a:p>
          <a:p>
            <a:pPr marL="77761" algn="just" defTabSz="912973" eaLnBrk="0" hangingPunct="0">
              <a:spcBef>
                <a:spcPct val="20000"/>
              </a:spcBef>
              <a:defRPr/>
            </a:pPr>
            <a:r>
              <a:rPr lang="en-US" sz="2200" b="1" dirty="0">
                <a:solidFill>
                  <a:srgbClr val="00A8E5"/>
                </a:solidFill>
                <a:latin typeface="Lato Regular"/>
                <a:cs typeface="Lato Regular"/>
              </a:rPr>
              <a:t>Risks/costs</a:t>
            </a:r>
          </a:p>
          <a:p>
            <a:pPr marL="77761" algn="just" defTabSz="912973" eaLnBrk="0" hangingPunct="0">
              <a:spcBef>
                <a:spcPct val="20000"/>
              </a:spcBef>
              <a:defRPr/>
            </a:pPr>
            <a:endParaRPr lang="en-US" b="1" dirty="0">
              <a:solidFill>
                <a:schemeClr val="accent2">
                  <a:lumMod val="50000"/>
                </a:schemeClr>
              </a:solidFill>
              <a:latin typeface="Lato Regular"/>
              <a:cs typeface="Lato Regular"/>
            </a:endParaRPr>
          </a:p>
          <a:p>
            <a:pPr marL="324005" indent="-246244" algn="just" defTabSz="912973" eaLnBrk="0" hangingPunct="0">
              <a:spcBef>
                <a:spcPct val="20000"/>
              </a:spcBef>
              <a:buFont typeface="Wingdings" pitchFamily="2" charset="2"/>
              <a:buChar char="ü"/>
              <a:defRPr/>
            </a:pPr>
            <a:r>
              <a:rPr lang="en-US" b="1" dirty="0">
                <a:solidFill>
                  <a:srgbClr val="75B93D"/>
                </a:solidFill>
                <a:latin typeface="Lato Regular"/>
                <a:cs typeface="Lato Regular"/>
              </a:rPr>
              <a:t>High initial capital expenditure</a:t>
            </a:r>
            <a:r>
              <a:rPr lang="en-US" b="1" dirty="0">
                <a:solidFill>
                  <a:schemeClr val="bg1">
                    <a:lumMod val="50000"/>
                  </a:schemeClr>
                </a:solidFill>
                <a:latin typeface="Lato Regular"/>
                <a:cs typeface="Lato Regular"/>
              </a:rPr>
              <a:t>, returns depend on volatile fuel prices</a:t>
            </a:r>
          </a:p>
          <a:p>
            <a:pPr marL="324005" indent="-246244" algn="just" defTabSz="912973" eaLnBrk="0" hangingPunct="0">
              <a:spcBef>
                <a:spcPct val="20000"/>
              </a:spcBef>
              <a:buFont typeface="Wingdings" pitchFamily="2" charset="2"/>
              <a:buChar char="ü"/>
              <a:defRPr/>
            </a:pPr>
            <a:r>
              <a:rPr lang="en-US" b="1" dirty="0">
                <a:solidFill>
                  <a:schemeClr val="bg1">
                    <a:lumMod val="50000"/>
                  </a:schemeClr>
                </a:solidFill>
                <a:latin typeface="Lato Regular"/>
                <a:cs typeface="Lato Regular"/>
              </a:rPr>
              <a:t>CCS: decrease in energy efficiency, </a:t>
            </a:r>
            <a:r>
              <a:rPr lang="en-US" b="1" dirty="0">
                <a:solidFill>
                  <a:srgbClr val="00A8E5"/>
                </a:solidFill>
                <a:latin typeface="Lato Regular"/>
                <a:cs typeface="Lato Regular"/>
              </a:rPr>
              <a:t>technological and environmental uncertainty</a:t>
            </a:r>
            <a:r>
              <a:rPr lang="en-US" b="1" dirty="0">
                <a:solidFill>
                  <a:schemeClr val="bg1">
                    <a:lumMod val="50000"/>
                  </a:schemeClr>
                </a:solidFill>
                <a:latin typeface="Lato Regular"/>
                <a:cs typeface="Lato Regular"/>
              </a:rPr>
              <a:t>, high costs</a:t>
            </a:r>
            <a:endParaRPr lang="en-US" b="1" dirty="0">
              <a:solidFill>
                <a:schemeClr val="bg1">
                  <a:lumMod val="50000"/>
                </a:schemeClr>
              </a:solidFill>
              <a:latin typeface="Lato Regular"/>
              <a:cs typeface="Lato Regular"/>
            </a:endParaRPr>
          </a:p>
        </p:txBody>
      </p:sp>
      <p:pic>
        <p:nvPicPr>
          <p:cNvPr id="225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6296025"/>
            <a:ext cx="2065337" cy="366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ytuł 1"/>
          <p:cNvSpPr>
            <a:spLocks noGrp="1"/>
          </p:cNvSpPr>
          <p:nvPr>
            <p:ph type="title"/>
          </p:nvPr>
        </p:nvSpPr>
        <p:spPr>
          <a:xfrm>
            <a:off x="1698625" y="163513"/>
            <a:ext cx="6948488" cy="890587"/>
          </a:xfrm>
        </p:spPr>
        <p:txBody>
          <a:bodyPr/>
          <a:lstStyle/>
          <a:p>
            <a:pPr marL="342900" indent="-342900"/>
            <a:r>
              <a:rPr lang="en-US" sz="2900" b="1" smtClean="0"/>
              <a:t>Energy savings</a:t>
            </a:r>
            <a:endParaRPr lang="en-US" smtClean="0"/>
          </a:p>
        </p:txBody>
      </p:sp>
      <p:sp>
        <p:nvSpPr>
          <p:cNvPr id="23555" name="Symbol zastępczy zawartości 2"/>
          <p:cNvSpPr>
            <a:spLocks noGrp="1"/>
          </p:cNvSpPr>
          <p:nvPr>
            <p:ph idx="1"/>
          </p:nvPr>
        </p:nvSpPr>
        <p:spPr>
          <a:xfrm>
            <a:off x="327025" y="4540250"/>
            <a:ext cx="8610600" cy="1349375"/>
          </a:xfrm>
        </p:spPr>
        <p:txBody>
          <a:bodyPr/>
          <a:lstStyle/>
          <a:p>
            <a:pPr marL="0" indent="0">
              <a:spcBef>
                <a:spcPct val="0"/>
              </a:spcBef>
              <a:spcAft>
                <a:spcPts val="1088"/>
              </a:spcAft>
            </a:pPr>
            <a:r>
              <a:rPr lang="pl-PL" sz="1800" b="1" smtClean="0"/>
              <a:t>Energy efficiency push in buildings and transport, as well as other sectors, can lead to full </a:t>
            </a:r>
            <a:r>
              <a:rPr lang="pl-PL" sz="1800" b="1" smtClean="0">
                <a:solidFill>
                  <a:srgbClr val="75B93D"/>
                </a:solidFill>
              </a:rPr>
              <a:t>decoupling</a:t>
            </a:r>
            <a:r>
              <a:rPr lang="pl-PL" sz="1800" b="1" smtClean="0"/>
              <a:t> of economic growth and energy consumption.</a:t>
            </a:r>
          </a:p>
          <a:p>
            <a:pPr marL="0" indent="0">
              <a:spcBef>
                <a:spcPct val="0"/>
              </a:spcBef>
              <a:spcAft>
                <a:spcPts val="1088"/>
              </a:spcAft>
            </a:pPr>
            <a:r>
              <a:rPr lang="pl-PL" sz="1800" b="1" smtClean="0"/>
              <a:t>Poland has already shown that it is capable of rapid improvements in production sectors. In next decades the </a:t>
            </a:r>
            <a:r>
              <a:rPr lang="pl-PL" sz="1800" b="1" smtClean="0">
                <a:solidFill>
                  <a:srgbClr val="00A8E5"/>
                </a:solidFill>
              </a:rPr>
              <a:t>consumption choices </a:t>
            </a:r>
            <a:r>
              <a:rPr lang="pl-PL" sz="1800" b="1" smtClean="0"/>
              <a:t>(buildings, transport) will be more important.</a:t>
            </a:r>
          </a:p>
        </p:txBody>
      </p:sp>
      <p:sp>
        <p:nvSpPr>
          <p:cNvPr id="23556" name="Symbol zastępczy numeru slajdu 3"/>
          <p:cNvSpPr>
            <a:spLocks noGrp="1"/>
          </p:cNvSpPr>
          <p:nvPr>
            <p:ph type="sldNum" sz="quarter" idx="10"/>
          </p:nvPr>
        </p:nvSpPr>
        <p:spPr>
          <a:xfrm>
            <a:off x="493713" y="6262688"/>
            <a:ext cx="425450" cy="346075"/>
          </a:xfrm>
          <a:noFill/>
        </p:spPr>
        <p:txBody>
          <a:bodyPr lIns="82945" tIns="41473" rIns="82945" bIns="41473"/>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592F8E4E-E8E2-4ACD-9FAD-1F16AF8039A7}" type="slidenum">
              <a:rPr lang="pl-PL">
                <a:solidFill>
                  <a:srgbClr val="FFFFFF"/>
                </a:solidFill>
              </a:rPr>
              <a:pPr eaLnBrk="1" hangingPunct="1"/>
              <a:t>24</a:t>
            </a:fld>
            <a:endParaRPr lang="pl-PL">
              <a:solidFill>
                <a:srgbClr val="FFFFFF"/>
              </a:solidFill>
            </a:endParaRPr>
          </a:p>
        </p:txBody>
      </p:sp>
      <p:pic>
        <p:nvPicPr>
          <p:cNvPr id="2355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175" y="96838"/>
            <a:ext cx="1314450" cy="104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8" name="Obraz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1425" y="998538"/>
            <a:ext cx="3330575"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Obraz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99025" y="1077913"/>
            <a:ext cx="3722688"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Symbol zastępczy zawartości 4"/>
          <p:cNvSpPr txBox="1">
            <a:spLocks/>
          </p:cNvSpPr>
          <p:nvPr/>
        </p:nvSpPr>
        <p:spPr bwMode="auto">
          <a:xfrm>
            <a:off x="7707313" y="4276725"/>
            <a:ext cx="1331912"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0" tIns="45687" rIns="91370" bIns="45687"/>
          <a:lstStyle>
            <a:lvl1pPr marL="339725" indent="-339725" defTabSz="912813" eaLnBrk="0" hangingPunct="0">
              <a:defRPr>
                <a:solidFill>
                  <a:schemeClr val="bg1"/>
                </a:solidFill>
                <a:latin typeface="Arial" pitchFamily="34" charset="0"/>
                <a:ea typeface="Arial Unicode MS" pitchFamily="34" charset="-128"/>
                <a:cs typeface="Arial Unicode MS" pitchFamily="34" charset="-128"/>
              </a:defRPr>
            </a:lvl1pPr>
            <a:lvl2pPr defTabSz="912813" eaLnBrk="0" hangingPunct="0">
              <a:defRPr>
                <a:solidFill>
                  <a:schemeClr val="bg1"/>
                </a:solidFill>
                <a:latin typeface="Arial" pitchFamily="34" charset="0"/>
                <a:ea typeface="Arial Unicode MS" pitchFamily="34" charset="-128"/>
                <a:cs typeface="Arial Unicode MS" pitchFamily="34" charset="-128"/>
              </a:defRPr>
            </a:lvl2pPr>
            <a:lvl3pPr defTabSz="912813" eaLnBrk="0" hangingPunct="0">
              <a:defRPr>
                <a:solidFill>
                  <a:schemeClr val="bg1"/>
                </a:solidFill>
                <a:latin typeface="Arial" pitchFamily="34" charset="0"/>
                <a:ea typeface="Arial Unicode MS" pitchFamily="34" charset="-128"/>
                <a:cs typeface="Arial Unicode MS" pitchFamily="34" charset="-128"/>
              </a:defRPr>
            </a:lvl3pPr>
            <a:lvl4pPr defTabSz="912813" eaLnBrk="0" hangingPunct="0">
              <a:defRPr>
                <a:solidFill>
                  <a:schemeClr val="bg1"/>
                </a:solidFill>
                <a:latin typeface="Arial" pitchFamily="34" charset="0"/>
                <a:ea typeface="Arial Unicode MS" pitchFamily="34" charset="-128"/>
                <a:cs typeface="Arial Unicode MS" pitchFamily="34" charset="-128"/>
              </a:defRPr>
            </a:lvl4pPr>
            <a:lvl5pPr defTabSz="912813" eaLnBrk="0" hangingPunct="0">
              <a:defRPr>
                <a:solidFill>
                  <a:schemeClr val="bg1"/>
                </a:solidFill>
                <a:latin typeface="Arial" pitchFamily="34" charset="0"/>
                <a:ea typeface="Arial Unicode MS" pitchFamily="34" charset="-128"/>
                <a:cs typeface="Arial Unicode MS" pitchFamily="34" charset="-128"/>
              </a:defRPr>
            </a:lvl5pPr>
            <a:lvl6pPr marL="2514600" indent="-228600" defTabSz="912813"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Arial Unicode MS" pitchFamily="34" charset="-128"/>
                <a:cs typeface="Arial Unicode MS" pitchFamily="34" charset="-128"/>
              </a:defRPr>
            </a:lvl6pPr>
            <a:lvl7pPr marL="2971800" indent="-228600" defTabSz="912813"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Arial Unicode MS" pitchFamily="34" charset="-128"/>
                <a:cs typeface="Arial Unicode MS" pitchFamily="34" charset="-128"/>
              </a:defRPr>
            </a:lvl7pPr>
            <a:lvl8pPr marL="3429000" indent="-228600" defTabSz="912813"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Arial Unicode MS" pitchFamily="34" charset="-128"/>
                <a:cs typeface="Arial Unicode MS" pitchFamily="34" charset="-128"/>
              </a:defRPr>
            </a:lvl8pPr>
            <a:lvl9pPr marL="3886200" indent="-228600" defTabSz="912813"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Arial Unicode MS" pitchFamily="34" charset="-128"/>
                <a:cs typeface="Arial Unicode MS" pitchFamily="34" charset="-128"/>
              </a:defRPr>
            </a:lvl9pPr>
          </a:lstStyle>
          <a:p>
            <a:pPr algn="r">
              <a:spcBef>
                <a:spcPct val="20000"/>
              </a:spcBef>
              <a:buClrTx/>
              <a:buSzTx/>
            </a:pPr>
            <a:r>
              <a:rPr lang="pl-PL" sz="1100" i="1">
                <a:solidFill>
                  <a:srgbClr val="7F7F7F"/>
                </a:solidFill>
                <a:latin typeface="Lato Regular"/>
                <a:ea typeface="MS PGothic" pitchFamily="34" charset="-128"/>
                <a:cs typeface="Lato Regular"/>
              </a:rPr>
              <a:t>Source: IBS</a:t>
            </a:r>
          </a:p>
        </p:txBody>
      </p:sp>
      <p:pic>
        <p:nvPicPr>
          <p:cNvPr id="2356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8488" y="6296025"/>
            <a:ext cx="2065337" cy="366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ytuł 1"/>
          <p:cNvSpPr>
            <a:spLocks noGrp="1"/>
          </p:cNvSpPr>
          <p:nvPr>
            <p:ph type="title"/>
          </p:nvPr>
        </p:nvSpPr>
        <p:spPr>
          <a:xfrm>
            <a:off x="1698625" y="163513"/>
            <a:ext cx="6948488" cy="890587"/>
          </a:xfrm>
        </p:spPr>
        <p:txBody>
          <a:bodyPr/>
          <a:lstStyle/>
          <a:p>
            <a:pPr marL="342900" indent="-342900"/>
            <a:r>
              <a:rPr lang="en-US" sz="2900" b="1" smtClean="0"/>
              <a:t>Emission reduction</a:t>
            </a:r>
            <a:endParaRPr lang="en-US" smtClean="0"/>
          </a:p>
        </p:txBody>
      </p:sp>
      <p:sp>
        <p:nvSpPr>
          <p:cNvPr id="24579" name="Symbol zastępczy zawartości 2"/>
          <p:cNvSpPr>
            <a:spLocks noGrp="1"/>
          </p:cNvSpPr>
          <p:nvPr>
            <p:ph idx="1"/>
          </p:nvPr>
        </p:nvSpPr>
        <p:spPr>
          <a:xfrm>
            <a:off x="195263" y="4533900"/>
            <a:ext cx="8883650" cy="923925"/>
          </a:xfrm>
        </p:spPr>
        <p:txBody>
          <a:bodyPr/>
          <a:lstStyle/>
          <a:p>
            <a:pPr marL="0" indent="0" algn="just">
              <a:lnSpc>
                <a:spcPts val="2263"/>
              </a:lnSpc>
              <a:spcBef>
                <a:spcPct val="0"/>
              </a:spcBef>
              <a:spcAft>
                <a:spcPts val="1088"/>
              </a:spcAft>
            </a:pPr>
            <a:r>
              <a:rPr lang="en-US" sz="1800" b="1" dirty="0" smtClean="0"/>
              <a:t>Poland can achieve </a:t>
            </a:r>
            <a:r>
              <a:rPr lang="en-US" sz="1800" b="1" dirty="0" smtClean="0">
                <a:solidFill>
                  <a:srgbClr val="75B93D"/>
                </a:solidFill>
              </a:rPr>
              <a:t>both dynamic economic growth and significant GHG emission reduction </a:t>
            </a:r>
            <a:r>
              <a:rPr lang="en-US" sz="1800" b="1" dirty="0" smtClean="0"/>
              <a:t>through beneficial energy savings and affordable energy sector </a:t>
            </a:r>
            <a:r>
              <a:rPr lang="en-US" sz="1800" b="1" dirty="0" err="1" smtClean="0"/>
              <a:t>decarbonization</a:t>
            </a:r>
            <a:r>
              <a:rPr lang="en-US" sz="1800" b="1" dirty="0"/>
              <a:t> </a:t>
            </a:r>
            <a:r>
              <a:rPr lang="en-US" sz="1800" b="1" dirty="0" smtClean="0"/>
              <a:t>(additional 1% of GDP in 2050*)</a:t>
            </a:r>
            <a:endParaRPr lang="en-US" sz="1800" b="1" dirty="0" smtClean="0"/>
          </a:p>
          <a:p>
            <a:pPr marL="0" indent="0" algn="just">
              <a:lnSpc>
                <a:spcPts val="2263"/>
              </a:lnSpc>
              <a:spcBef>
                <a:spcPct val="0"/>
              </a:spcBef>
              <a:spcAft>
                <a:spcPts val="1088"/>
              </a:spcAft>
            </a:pPr>
            <a:r>
              <a:rPr lang="en-US" sz="1800" b="1" dirty="0" smtClean="0"/>
              <a:t>Technological and organizational breakthroughs in cheap low-emission power generation with additional subsequent fuel switch can </a:t>
            </a:r>
            <a:r>
              <a:rPr lang="en-US" sz="1800" b="1" dirty="0" smtClean="0">
                <a:solidFill>
                  <a:srgbClr val="75B93D"/>
                </a:solidFill>
              </a:rPr>
              <a:t>lead to 80% GHG reduction</a:t>
            </a:r>
            <a:r>
              <a:rPr lang="en-US" b="1" dirty="0" smtClean="0">
                <a:solidFill>
                  <a:srgbClr val="75B93D"/>
                </a:solidFill>
              </a:rPr>
              <a:t>.</a:t>
            </a:r>
          </a:p>
        </p:txBody>
      </p:sp>
      <p:pic>
        <p:nvPicPr>
          <p:cNvPr id="2458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175" y="96838"/>
            <a:ext cx="1314450" cy="104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1" name="Symbol zastępczy zawartości 4"/>
          <p:cNvSpPr txBox="1">
            <a:spLocks/>
          </p:cNvSpPr>
          <p:nvPr/>
        </p:nvSpPr>
        <p:spPr bwMode="auto">
          <a:xfrm>
            <a:off x="7577138" y="4206875"/>
            <a:ext cx="133032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0" tIns="45687" rIns="91370" bIns="45687"/>
          <a:lstStyle>
            <a:lvl1pPr marL="339725" indent="-339725" defTabSz="912813" eaLnBrk="0" hangingPunct="0">
              <a:defRPr>
                <a:solidFill>
                  <a:schemeClr val="bg1"/>
                </a:solidFill>
                <a:latin typeface="Arial" pitchFamily="34" charset="0"/>
                <a:ea typeface="Arial Unicode MS" pitchFamily="34" charset="-128"/>
                <a:cs typeface="Arial Unicode MS" pitchFamily="34" charset="-128"/>
              </a:defRPr>
            </a:lvl1pPr>
            <a:lvl2pPr defTabSz="912813" eaLnBrk="0" hangingPunct="0">
              <a:defRPr>
                <a:solidFill>
                  <a:schemeClr val="bg1"/>
                </a:solidFill>
                <a:latin typeface="Arial" pitchFamily="34" charset="0"/>
                <a:ea typeface="Arial Unicode MS" pitchFamily="34" charset="-128"/>
                <a:cs typeface="Arial Unicode MS" pitchFamily="34" charset="-128"/>
              </a:defRPr>
            </a:lvl2pPr>
            <a:lvl3pPr defTabSz="912813" eaLnBrk="0" hangingPunct="0">
              <a:defRPr>
                <a:solidFill>
                  <a:schemeClr val="bg1"/>
                </a:solidFill>
                <a:latin typeface="Arial" pitchFamily="34" charset="0"/>
                <a:ea typeface="Arial Unicode MS" pitchFamily="34" charset="-128"/>
                <a:cs typeface="Arial Unicode MS" pitchFamily="34" charset="-128"/>
              </a:defRPr>
            </a:lvl3pPr>
            <a:lvl4pPr defTabSz="912813" eaLnBrk="0" hangingPunct="0">
              <a:defRPr>
                <a:solidFill>
                  <a:schemeClr val="bg1"/>
                </a:solidFill>
                <a:latin typeface="Arial" pitchFamily="34" charset="0"/>
                <a:ea typeface="Arial Unicode MS" pitchFamily="34" charset="-128"/>
                <a:cs typeface="Arial Unicode MS" pitchFamily="34" charset="-128"/>
              </a:defRPr>
            </a:lvl4pPr>
            <a:lvl5pPr defTabSz="912813" eaLnBrk="0" hangingPunct="0">
              <a:defRPr>
                <a:solidFill>
                  <a:schemeClr val="bg1"/>
                </a:solidFill>
                <a:latin typeface="Arial" pitchFamily="34" charset="0"/>
                <a:ea typeface="Arial Unicode MS" pitchFamily="34" charset="-128"/>
                <a:cs typeface="Arial Unicode MS" pitchFamily="34" charset="-128"/>
              </a:defRPr>
            </a:lvl5pPr>
            <a:lvl6pPr marL="2514600" indent="-228600" defTabSz="912813"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Arial Unicode MS" pitchFamily="34" charset="-128"/>
                <a:cs typeface="Arial Unicode MS" pitchFamily="34" charset="-128"/>
              </a:defRPr>
            </a:lvl6pPr>
            <a:lvl7pPr marL="2971800" indent="-228600" defTabSz="912813"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Arial Unicode MS" pitchFamily="34" charset="-128"/>
                <a:cs typeface="Arial Unicode MS" pitchFamily="34" charset="-128"/>
              </a:defRPr>
            </a:lvl7pPr>
            <a:lvl8pPr marL="3429000" indent="-228600" defTabSz="912813"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Arial Unicode MS" pitchFamily="34" charset="-128"/>
                <a:cs typeface="Arial Unicode MS" pitchFamily="34" charset="-128"/>
              </a:defRPr>
            </a:lvl8pPr>
            <a:lvl9pPr marL="3886200" indent="-228600" defTabSz="912813"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Arial Unicode MS" pitchFamily="34" charset="-128"/>
                <a:cs typeface="Arial Unicode MS" pitchFamily="34" charset="-128"/>
              </a:defRPr>
            </a:lvl9pPr>
          </a:lstStyle>
          <a:p>
            <a:pPr algn="r">
              <a:spcBef>
                <a:spcPct val="20000"/>
              </a:spcBef>
              <a:buClrTx/>
              <a:buSzTx/>
            </a:pPr>
            <a:r>
              <a:rPr lang="pl-PL" sz="1100" i="1">
                <a:solidFill>
                  <a:srgbClr val="7F7F7F"/>
                </a:solidFill>
                <a:latin typeface="Lato Regular"/>
                <a:ea typeface="MS PGothic" pitchFamily="34" charset="-128"/>
                <a:cs typeface="Lato Regular"/>
              </a:rPr>
              <a:t>Source: IBS</a:t>
            </a:r>
          </a:p>
        </p:txBody>
      </p:sp>
      <p:pic>
        <p:nvPicPr>
          <p:cNvPr id="24582" name="Obraz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225" y="1009650"/>
            <a:ext cx="3852863"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Obraz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0600" y="946150"/>
            <a:ext cx="3886200"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488" y="6296025"/>
            <a:ext cx="2065337" cy="366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ytuł 1"/>
          <p:cNvSpPr>
            <a:spLocks noGrp="1"/>
          </p:cNvSpPr>
          <p:nvPr>
            <p:ph type="title"/>
          </p:nvPr>
        </p:nvSpPr>
        <p:spPr/>
        <p:txBody>
          <a:bodyPr/>
          <a:lstStyle/>
          <a:p>
            <a:pPr>
              <a:defRPr/>
            </a:pPr>
            <a:r>
              <a:rPr lang="en-US" sz="2900" b="1" dirty="0" smtClean="0">
                <a:solidFill>
                  <a:schemeClr val="bg1">
                    <a:lumMod val="50000"/>
                  </a:schemeClr>
                </a:solidFill>
                <a:ea typeface="ＭＳ Ｐゴシック" pitchFamily="34" charset="-128"/>
              </a:rPr>
              <a:t>Additional actions</a:t>
            </a:r>
          </a:p>
        </p:txBody>
      </p:sp>
      <p:sp>
        <p:nvSpPr>
          <p:cNvPr id="25603" name="Symbol zastępczy numeru slajdu 3"/>
          <p:cNvSpPr>
            <a:spLocks noGrp="1"/>
          </p:cNvSpPr>
          <p:nvPr>
            <p:ph type="sldNum" sz="quarter" idx="10"/>
          </p:nvPr>
        </p:nvSpPr>
        <p:spPr>
          <a:xfrm>
            <a:off x="493713" y="6262688"/>
            <a:ext cx="425450" cy="346075"/>
          </a:xfrm>
          <a:noFill/>
        </p:spPr>
        <p:txBody>
          <a:bodyPr lIns="82945" tIns="41473" rIns="82945" bIns="41473"/>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buFont typeface="Times New Roman" pitchFamily="18" charset="0"/>
              <a:buNone/>
            </a:pPr>
            <a:fld id="{DEB2C626-5040-4B71-8D0B-F74C61D54D99}" type="slidenum">
              <a:rPr lang="pl-PL">
                <a:solidFill>
                  <a:srgbClr val="FFFFFF"/>
                </a:solidFill>
                <a:latin typeface="Lato Black"/>
                <a:ea typeface="MS PGothic" pitchFamily="34" charset="-128"/>
              </a:rPr>
              <a:pPr eaLnBrk="1" hangingPunct="1">
                <a:buFont typeface="Times New Roman" pitchFamily="18" charset="0"/>
                <a:buNone/>
              </a:pPr>
              <a:t>26</a:t>
            </a:fld>
            <a:endParaRPr lang="pl-PL">
              <a:solidFill>
                <a:srgbClr val="FFFFFF"/>
              </a:solidFill>
              <a:latin typeface="Lato Black"/>
              <a:ea typeface="MS PGothic" pitchFamily="34" charset="-128"/>
            </a:endParaRPr>
          </a:p>
        </p:txBody>
      </p:sp>
      <p:sp>
        <p:nvSpPr>
          <p:cNvPr id="6" name="Prostokąt 5"/>
          <p:cNvSpPr/>
          <p:nvPr/>
        </p:nvSpPr>
        <p:spPr>
          <a:xfrm>
            <a:off x="392113" y="5780088"/>
            <a:ext cx="979487" cy="392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p>
            <a:pPr algn="ctr">
              <a:defRPr/>
            </a:pPr>
            <a:endParaRPr lang="pl-PL"/>
          </a:p>
        </p:txBody>
      </p:sp>
      <p:pic>
        <p:nvPicPr>
          <p:cNvPr id="2560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175" y="96838"/>
            <a:ext cx="1314450" cy="104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ymbol zastępczy zawartości 5"/>
          <p:cNvSpPr txBox="1">
            <a:spLocks/>
          </p:cNvSpPr>
          <p:nvPr/>
        </p:nvSpPr>
        <p:spPr bwMode="auto">
          <a:xfrm>
            <a:off x="522288" y="1403350"/>
            <a:ext cx="8491537" cy="4376738"/>
          </a:xfrm>
          <a:prstGeom prst="rect">
            <a:avLst/>
          </a:prstGeom>
          <a:noFill/>
          <a:ln w="9525">
            <a:noFill/>
            <a:miter lim="800000"/>
            <a:headEnd/>
            <a:tailEnd/>
          </a:ln>
        </p:spPr>
        <p:txBody>
          <a:bodyPr lIns="91370" tIns="45687" rIns="91370" bIns="45687"/>
          <a:lstStyle/>
          <a:p>
            <a:pPr algn="just" defTabSz="912973" eaLnBrk="0" hangingPunct="0">
              <a:spcBef>
                <a:spcPts val="0"/>
              </a:spcBef>
              <a:spcAft>
                <a:spcPts val="1089"/>
              </a:spcAft>
              <a:defRPr/>
            </a:pPr>
            <a:r>
              <a:rPr lang="en-US" b="1" dirty="0">
                <a:solidFill>
                  <a:schemeClr val="bg1">
                    <a:lumMod val="50000"/>
                  </a:schemeClr>
                </a:solidFill>
                <a:latin typeface="Lato Regular"/>
                <a:cs typeface="Lato Regular"/>
              </a:rPr>
              <a:t>Analyzed package allows to reach </a:t>
            </a:r>
            <a:r>
              <a:rPr lang="en-US" b="1" dirty="0">
                <a:solidFill>
                  <a:srgbClr val="75B93D"/>
                </a:solidFill>
                <a:latin typeface="Lato Regular"/>
                <a:cs typeface="Lato Regular"/>
              </a:rPr>
              <a:t>55%</a:t>
            </a:r>
            <a:r>
              <a:rPr lang="en-US" b="1" dirty="0">
                <a:solidFill>
                  <a:srgbClr val="C00000"/>
                </a:solidFill>
                <a:latin typeface="Lato Regular"/>
                <a:cs typeface="Lato Regular"/>
              </a:rPr>
              <a:t> </a:t>
            </a:r>
            <a:r>
              <a:rPr lang="en-US" b="1" dirty="0">
                <a:solidFill>
                  <a:schemeClr val="bg1">
                    <a:lumMod val="50000"/>
                  </a:schemeClr>
                </a:solidFill>
                <a:latin typeface="Lato Regular"/>
                <a:cs typeface="Lato Regular"/>
              </a:rPr>
              <a:t>emission reduction in 2050 including </a:t>
            </a:r>
            <a:r>
              <a:rPr lang="en-US" b="1" dirty="0">
                <a:solidFill>
                  <a:srgbClr val="75B93D"/>
                </a:solidFill>
                <a:latin typeface="Lato Regular"/>
                <a:cs typeface="Lato Regular"/>
              </a:rPr>
              <a:t>30%</a:t>
            </a:r>
            <a:r>
              <a:rPr lang="en-US" b="1" dirty="0">
                <a:solidFill>
                  <a:schemeClr val="tx1">
                    <a:lumMod val="65000"/>
                    <a:lumOff val="35000"/>
                  </a:schemeClr>
                </a:solidFill>
                <a:latin typeface="Lato Regular"/>
                <a:cs typeface="Lato Regular"/>
              </a:rPr>
              <a:t> </a:t>
            </a:r>
            <a:r>
              <a:rPr lang="en-US" b="1" dirty="0">
                <a:solidFill>
                  <a:schemeClr val="bg1">
                    <a:lumMod val="50000"/>
                  </a:schemeClr>
                </a:solidFill>
                <a:latin typeface="Lato Regular"/>
                <a:cs typeface="Lato Regular"/>
              </a:rPr>
              <a:t>for „free” with  net profit</a:t>
            </a:r>
            <a:r>
              <a:rPr lang="en-US" b="1" dirty="0">
                <a:solidFill>
                  <a:schemeClr val="bg1">
                    <a:lumMod val="50000"/>
                  </a:schemeClr>
                </a:solidFill>
                <a:latin typeface="Lato Regular"/>
                <a:cs typeface="Lato Regular"/>
                <a:sym typeface="Wingdings" pitchFamily="2" charset="2"/>
              </a:rPr>
              <a:t>.</a:t>
            </a:r>
          </a:p>
          <a:p>
            <a:pPr algn="just" defTabSz="912973" eaLnBrk="0" hangingPunct="0">
              <a:spcBef>
                <a:spcPts val="0"/>
              </a:spcBef>
              <a:spcAft>
                <a:spcPts val="1089"/>
              </a:spcAft>
              <a:defRPr/>
            </a:pPr>
            <a:r>
              <a:rPr lang="en-US" b="1" dirty="0">
                <a:solidFill>
                  <a:schemeClr val="bg1">
                    <a:lumMod val="50000"/>
                  </a:schemeClr>
                </a:solidFill>
                <a:latin typeface="Lato Regular"/>
                <a:cs typeface="Lato Regular"/>
                <a:sym typeface="Wingdings" pitchFamily="2" charset="2"/>
              </a:rPr>
              <a:t>However, broad range of other measures is available:</a:t>
            </a:r>
          </a:p>
          <a:p>
            <a:pPr marL="164162" indent="-164162" algn="just" defTabSz="912973" eaLnBrk="0" hangingPunct="0">
              <a:spcBef>
                <a:spcPts val="0"/>
              </a:spcBef>
              <a:spcAft>
                <a:spcPts val="1089"/>
              </a:spcAft>
              <a:buFont typeface="Arial" pitchFamily="34" charset="0"/>
              <a:buChar char="•"/>
              <a:defRPr/>
            </a:pPr>
            <a:r>
              <a:rPr lang="en-US" sz="1500" b="1" dirty="0">
                <a:solidFill>
                  <a:srgbClr val="75B93D"/>
                </a:solidFill>
                <a:latin typeface="Lato Regular"/>
                <a:cs typeface="Lato Regular"/>
                <a:sym typeface="Wingdings" pitchFamily="2" charset="2"/>
              </a:rPr>
              <a:t>additional fuel switch in buildings </a:t>
            </a:r>
            <a:r>
              <a:rPr lang="en-US" sz="1500" b="1" dirty="0">
                <a:solidFill>
                  <a:schemeClr val="bg1">
                    <a:lumMod val="50000"/>
                  </a:schemeClr>
                </a:solidFill>
                <a:latin typeface="Lato Regular"/>
                <a:cs typeface="Lato Regular"/>
                <a:sym typeface="Wingdings" pitchFamily="2" charset="2"/>
              </a:rPr>
              <a:t>(electricity supplemented by gas)</a:t>
            </a:r>
          </a:p>
          <a:p>
            <a:pPr marL="164162" indent="-164162" algn="just" defTabSz="912973" eaLnBrk="0" hangingPunct="0">
              <a:spcBef>
                <a:spcPts val="0"/>
              </a:spcBef>
              <a:spcAft>
                <a:spcPts val="1089"/>
              </a:spcAft>
              <a:buFont typeface="Arial" pitchFamily="34" charset="0"/>
              <a:buChar char="•"/>
              <a:defRPr/>
            </a:pPr>
            <a:r>
              <a:rPr lang="en-US" sz="1500" b="1" dirty="0">
                <a:solidFill>
                  <a:srgbClr val="75B93D"/>
                </a:solidFill>
                <a:latin typeface="Lato Regular"/>
                <a:cs typeface="Lato Regular"/>
                <a:sym typeface="Wingdings" pitchFamily="2" charset="2"/>
              </a:rPr>
              <a:t>widely used electric vehicles </a:t>
            </a:r>
            <a:r>
              <a:rPr lang="en-US" sz="1500" b="1" dirty="0">
                <a:solidFill>
                  <a:schemeClr val="bg1">
                    <a:lumMod val="50000"/>
                  </a:schemeClr>
                </a:solidFill>
                <a:latin typeface="Lato Regular"/>
                <a:cs typeface="Lato Regular"/>
                <a:sym typeface="Wingdings" pitchFamily="2" charset="2"/>
              </a:rPr>
              <a:t>(-85% GHG relative to BAU vehicle)</a:t>
            </a:r>
          </a:p>
          <a:p>
            <a:pPr marL="164162" indent="-164162" algn="just" defTabSz="912973" eaLnBrk="0" hangingPunct="0">
              <a:spcBef>
                <a:spcPts val="0"/>
              </a:spcBef>
              <a:spcAft>
                <a:spcPts val="1089"/>
              </a:spcAft>
              <a:buFont typeface="Arial" pitchFamily="34" charset="0"/>
              <a:buChar char="•"/>
              <a:defRPr/>
            </a:pPr>
            <a:r>
              <a:rPr lang="en-US" sz="1500" b="1" dirty="0">
                <a:solidFill>
                  <a:srgbClr val="75B93D"/>
                </a:solidFill>
                <a:latin typeface="Lato Regular"/>
                <a:cs typeface="Lato Regular"/>
                <a:sym typeface="Wingdings" pitchFamily="2" charset="2"/>
              </a:rPr>
              <a:t>fuel switch in industry </a:t>
            </a:r>
            <a:r>
              <a:rPr lang="en-US" sz="1500" b="1" dirty="0">
                <a:solidFill>
                  <a:schemeClr val="bg1">
                    <a:lumMod val="50000"/>
                  </a:schemeClr>
                </a:solidFill>
                <a:latin typeface="Lato Regular"/>
                <a:cs typeface="Lato Regular"/>
                <a:sym typeface="Wingdings" pitchFamily="2" charset="2"/>
              </a:rPr>
              <a:t>to low emission electricity and biomass; ½ of mix in light and ¼ in heavy industry</a:t>
            </a:r>
          </a:p>
          <a:p>
            <a:pPr marL="164162" indent="-164162" algn="just" defTabSz="912973" eaLnBrk="0" hangingPunct="0">
              <a:spcBef>
                <a:spcPts val="0"/>
              </a:spcBef>
              <a:spcAft>
                <a:spcPts val="1089"/>
              </a:spcAft>
              <a:buFont typeface="Arial" pitchFamily="34" charset="0"/>
              <a:buChar char="•"/>
              <a:defRPr/>
            </a:pPr>
            <a:r>
              <a:rPr lang="en-US" sz="1500" b="1" dirty="0">
                <a:solidFill>
                  <a:srgbClr val="75B93D"/>
                </a:solidFill>
                <a:latin typeface="Lato Regular"/>
                <a:cs typeface="Lato Regular"/>
                <a:sym typeface="Wingdings" pitchFamily="2" charset="2"/>
              </a:rPr>
              <a:t>decline in mining and </a:t>
            </a:r>
            <a:r>
              <a:rPr lang="en-US" sz="1500" b="1" dirty="0">
                <a:solidFill>
                  <a:srgbClr val="33CC33"/>
                </a:solidFill>
                <a:latin typeface="Lato Regular"/>
                <a:cs typeface="Lato Regular"/>
                <a:sym typeface="Wingdings" pitchFamily="2" charset="2"/>
              </a:rPr>
              <a:t>fuels</a:t>
            </a:r>
            <a:r>
              <a:rPr lang="en-US" sz="1500" b="1" dirty="0">
                <a:solidFill>
                  <a:schemeClr val="bg1">
                    <a:lumMod val="50000"/>
                  </a:schemeClr>
                </a:solidFill>
                <a:latin typeface="Lato Regular"/>
                <a:cs typeface="Lato Regular"/>
                <a:sym typeface="Wingdings" pitchFamily="2" charset="2"/>
              </a:rPr>
              <a:t> (75% decline due to reduced demand for fossil fuels)</a:t>
            </a:r>
          </a:p>
          <a:p>
            <a:pPr marL="164162" indent="-164162" algn="just" defTabSz="912973" eaLnBrk="0" hangingPunct="0">
              <a:spcBef>
                <a:spcPts val="0"/>
              </a:spcBef>
              <a:spcAft>
                <a:spcPts val="1089"/>
              </a:spcAft>
              <a:buFont typeface="Arial" pitchFamily="34" charset="0"/>
              <a:buChar char="•"/>
              <a:defRPr/>
            </a:pPr>
            <a:r>
              <a:rPr lang="en-US" sz="1500" b="1" dirty="0">
                <a:solidFill>
                  <a:srgbClr val="75B93D"/>
                </a:solidFill>
                <a:latin typeface="Lato Regular"/>
                <a:cs typeface="Lato Regular"/>
                <a:sym typeface="Wingdings" pitchFamily="2" charset="2"/>
              </a:rPr>
              <a:t>high cost agriculture </a:t>
            </a:r>
            <a:r>
              <a:rPr lang="en-US" sz="1500" b="1" dirty="0">
                <a:solidFill>
                  <a:schemeClr val="bg1">
                    <a:lumMod val="50000"/>
                  </a:schemeClr>
                </a:solidFill>
                <a:latin typeface="Lato Regular"/>
                <a:cs typeface="Lato Regular"/>
                <a:sym typeface="Wingdings" pitchFamily="2" charset="2"/>
              </a:rPr>
              <a:t>(implementing 1/3 of costly measures)</a:t>
            </a:r>
          </a:p>
          <a:p>
            <a:pPr marL="164162" indent="-164162" algn="just" defTabSz="912973" eaLnBrk="0" hangingPunct="0">
              <a:spcBef>
                <a:spcPts val="0"/>
              </a:spcBef>
              <a:spcAft>
                <a:spcPts val="1089"/>
              </a:spcAft>
              <a:defRPr/>
            </a:pPr>
            <a:r>
              <a:rPr lang="en-US" b="1" dirty="0">
                <a:solidFill>
                  <a:schemeClr val="bg1">
                    <a:lumMod val="50000"/>
                  </a:schemeClr>
                </a:solidFill>
                <a:latin typeface="Lato Regular"/>
                <a:cs typeface="Lato Regular"/>
                <a:sym typeface="Wingdings" pitchFamily="2" charset="2"/>
              </a:rPr>
              <a:t>Additional measures allow to reach </a:t>
            </a:r>
            <a:r>
              <a:rPr lang="en-US" b="1" dirty="0">
                <a:solidFill>
                  <a:srgbClr val="75B93D"/>
                </a:solidFill>
                <a:latin typeface="Lato Regular"/>
                <a:cs typeface="Lato Regular"/>
                <a:sym typeface="Wingdings" pitchFamily="2" charset="2"/>
              </a:rPr>
              <a:t>80% </a:t>
            </a:r>
            <a:r>
              <a:rPr lang="en-US" b="1" dirty="0">
                <a:solidFill>
                  <a:schemeClr val="bg1">
                    <a:lumMod val="50000"/>
                  </a:schemeClr>
                </a:solidFill>
                <a:latin typeface="Lato Regular"/>
                <a:cs typeface="Lato Regular"/>
                <a:sym typeface="Wingdings" pitchFamily="2" charset="2"/>
              </a:rPr>
              <a:t>reduction of GHG emissions in 2050 relative to 1990.</a:t>
            </a:r>
          </a:p>
          <a:p>
            <a:pPr algn="just" defTabSz="912973" eaLnBrk="0" hangingPunct="0">
              <a:spcBef>
                <a:spcPts val="0"/>
              </a:spcBef>
              <a:spcAft>
                <a:spcPts val="1089"/>
              </a:spcAft>
              <a:defRPr/>
            </a:pPr>
            <a:r>
              <a:rPr lang="en-US" b="1" dirty="0">
                <a:solidFill>
                  <a:schemeClr val="bg1">
                    <a:lumMod val="50000"/>
                  </a:schemeClr>
                </a:solidFill>
                <a:latin typeface="Lato Regular"/>
                <a:cs typeface="Lato Regular"/>
                <a:sym typeface="Wingdings" pitchFamily="2" charset="2"/>
              </a:rPr>
              <a:t>These actions mostly depend on major (and </a:t>
            </a:r>
            <a:r>
              <a:rPr lang="en-US" b="1" dirty="0">
                <a:solidFill>
                  <a:srgbClr val="00A8E5"/>
                </a:solidFill>
                <a:latin typeface="Lato Regular"/>
                <a:cs typeface="Lato Regular"/>
                <a:sym typeface="Wingdings" pitchFamily="2" charset="2"/>
              </a:rPr>
              <a:t>uncertain)</a:t>
            </a:r>
            <a:r>
              <a:rPr lang="en-US" b="1" dirty="0">
                <a:solidFill>
                  <a:schemeClr val="bg1">
                    <a:lumMod val="50000"/>
                  </a:schemeClr>
                </a:solidFill>
                <a:latin typeface="Lato Regular"/>
                <a:cs typeface="Lato Regular"/>
                <a:sym typeface="Wingdings" pitchFamily="2" charset="2"/>
              </a:rPr>
              <a:t> technological advances in low emission electric power generation (e.g. </a:t>
            </a:r>
            <a:r>
              <a:rPr lang="en-US" b="1" dirty="0">
                <a:solidFill>
                  <a:srgbClr val="75B93D"/>
                </a:solidFill>
                <a:latin typeface="Lato Regular"/>
                <a:cs typeface="Lato Regular"/>
                <a:sym typeface="Wingdings" pitchFamily="2" charset="2"/>
              </a:rPr>
              <a:t>energy storage</a:t>
            </a:r>
            <a:r>
              <a:rPr lang="en-US" b="1" dirty="0">
                <a:solidFill>
                  <a:schemeClr val="tx1">
                    <a:lumMod val="65000"/>
                    <a:lumOff val="35000"/>
                  </a:schemeClr>
                </a:solidFill>
                <a:latin typeface="Lato Regular"/>
                <a:cs typeface="Lato Regular"/>
                <a:sym typeface="Wingdings" pitchFamily="2" charset="2"/>
              </a:rPr>
              <a:t>). </a:t>
            </a:r>
            <a:r>
              <a:rPr lang="en-US" b="1" dirty="0">
                <a:solidFill>
                  <a:schemeClr val="bg1">
                    <a:lumMod val="50000"/>
                  </a:schemeClr>
                </a:solidFill>
                <a:latin typeface="Lato Regular"/>
                <a:cs typeface="Lato Regular"/>
                <a:sym typeface="Wingdings" pitchFamily="2" charset="2"/>
              </a:rPr>
              <a:t>Thus, it is </a:t>
            </a:r>
            <a:r>
              <a:rPr lang="en-US" b="1" dirty="0">
                <a:solidFill>
                  <a:srgbClr val="00A8E5"/>
                </a:solidFill>
                <a:latin typeface="Lato Regular"/>
                <a:cs typeface="Lato Regular"/>
                <a:sym typeface="Wingdings" pitchFamily="2" charset="2"/>
              </a:rPr>
              <a:t>difficult to provide reliable cost estimates </a:t>
            </a:r>
            <a:r>
              <a:rPr lang="en-US" b="1" dirty="0">
                <a:solidFill>
                  <a:schemeClr val="bg1">
                    <a:lumMod val="50000"/>
                  </a:schemeClr>
                </a:solidFill>
                <a:latin typeface="Lato Regular"/>
                <a:cs typeface="Lato Regular"/>
                <a:sym typeface="Wingdings" pitchFamily="2" charset="2"/>
              </a:rPr>
              <a:t>for them. </a:t>
            </a:r>
          </a:p>
          <a:p>
            <a:pPr marL="164162" algn="just" defTabSz="912973" eaLnBrk="0" hangingPunct="0">
              <a:spcBef>
                <a:spcPts val="0"/>
              </a:spcBef>
              <a:spcAft>
                <a:spcPts val="1089"/>
              </a:spcAft>
              <a:defRPr/>
            </a:pPr>
            <a:endParaRPr lang="pl-PL" sz="1300" dirty="0">
              <a:solidFill>
                <a:schemeClr val="tx1">
                  <a:lumMod val="65000"/>
                  <a:lumOff val="35000"/>
                </a:schemeClr>
              </a:solidFill>
              <a:latin typeface="Lato Regular"/>
              <a:cs typeface="Lato Regular"/>
              <a:sym typeface="Wingdings" pitchFamily="2" charset="2"/>
            </a:endParaRPr>
          </a:p>
        </p:txBody>
      </p:sp>
      <p:pic>
        <p:nvPicPr>
          <p:cNvPr id="256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6296025"/>
            <a:ext cx="2065337" cy="366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7"/>
          <p:cNvSpPr>
            <a:spLocks noGrp="1"/>
          </p:cNvSpPr>
          <p:nvPr>
            <p:ph type="sldNum" sz="quarter" idx="10"/>
          </p:nvPr>
        </p:nvSpPr>
        <p:spPr>
          <a:xfrm>
            <a:off x="493713" y="6262688"/>
            <a:ext cx="425450" cy="346075"/>
          </a:xfrm>
          <a:noFill/>
          <a:extLs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a:buFont typeface="Times New Roman" pitchFamily="18" charset="0"/>
              <a:buNone/>
            </a:pPr>
            <a:fld id="{5C7DD0E9-4481-4464-935E-69ACD3DB96CE}" type="slidenum">
              <a:rPr lang="pl-PL">
                <a:solidFill>
                  <a:srgbClr val="7F7F7F"/>
                </a:solidFill>
                <a:latin typeface="Lato Black"/>
                <a:ea typeface="MS PGothic" pitchFamily="34" charset="-128"/>
              </a:rPr>
              <a:pPr eaLnBrk="1">
                <a:buFont typeface="Times New Roman" pitchFamily="18" charset="0"/>
                <a:buNone/>
              </a:pPr>
              <a:t>27</a:t>
            </a:fld>
            <a:endParaRPr lang="pl-PL">
              <a:solidFill>
                <a:srgbClr val="7F7F7F"/>
              </a:solidFill>
              <a:latin typeface="Lato Black"/>
              <a:ea typeface="MS PGothic" pitchFamily="34" charset="-128"/>
            </a:endParaRPr>
          </a:p>
        </p:txBody>
      </p:sp>
      <p:sp>
        <p:nvSpPr>
          <p:cNvPr id="16388" name="Title 16"/>
          <p:cNvSpPr>
            <a:spLocks noGrp="1"/>
          </p:cNvSpPr>
          <p:nvPr>
            <p:ph type="ctrTitle"/>
          </p:nvPr>
        </p:nvSpPr>
        <p:spPr>
          <a:xfrm>
            <a:off x="3535363" y="1143000"/>
            <a:ext cx="4854575" cy="1968500"/>
          </a:xfrm>
        </p:spPr>
        <p:txBody>
          <a:bodyPr/>
          <a:lstStyle/>
          <a:p>
            <a:pPr>
              <a:defRPr/>
            </a:pPr>
            <a:r>
              <a:rPr lang="en-US" sz="4000" b="1" dirty="0">
                <a:solidFill>
                  <a:schemeClr val="tx1">
                    <a:lumMod val="65000"/>
                    <a:lumOff val="35000"/>
                  </a:schemeClr>
                </a:solidFill>
                <a:latin typeface="Lato Regular" pitchFamily="-48" charset="0"/>
                <a:cs typeface="Lato Regular" pitchFamily="-48" charset="0"/>
              </a:rPr>
              <a:t>Key messages</a:t>
            </a:r>
          </a:p>
        </p:txBody>
      </p:sp>
      <p:pic>
        <p:nvPicPr>
          <p:cNvPr id="266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513" y="881063"/>
            <a:ext cx="1893887" cy="15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rostokąt 6"/>
          <p:cNvSpPr/>
          <p:nvPr/>
        </p:nvSpPr>
        <p:spPr>
          <a:xfrm>
            <a:off x="1763713" y="2709863"/>
            <a:ext cx="1436687" cy="327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p>
            <a:pPr algn="ctr">
              <a:defRPr/>
            </a:pPr>
            <a:endParaRPr lang="pl-PL" dirty="0"/>
          </a:p>
        </p:txBody>
      </p:sp>
      <p:pic>
        <p:nvPicPr>
          <p:cNvPr id="266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6296025"/>
            <a:ext cx="2065337" cy="366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ytuł 1"/>
          <p:cNvSpPr>
            <a:spLocks noGrp="1"/>
          </p:cNvSpPr>
          <p:nvPr>
            <p:ph type="title"/>
          </p:nvPr>
        </p:nvSpPr>
        <p:spPr/>
        <p:txBody>
          <a:bodyPr/>
          <a:lstStyle/>
          <a:p>
            <a:pPr marL="342900" indent="-342900"/>
            <a:r>
              <a:rPr lang="en-US" sz="2900" b="1" smtClean="0"/>
              <a:t>Key messages (1)</a:t>
            </a:r>
            <a:endParaRPr lang="en-US" smtClean="0"/>
          </a:p>
        </p:txBody>
      </p:sp>
      <p:sp>
        <p:nvSpPr>
          <p:cNvPr id="3" name="Symbol zastępczy zawartości 2"/>
          <p:cNvSpPr>
            <a:spLocks noGrp="1"/>
          </p:cNvSpPr>
          <p:nvPr>
            <p:ph idx="1"/>
          </p:nvPr>
        </p:nvSpPr>
        <p:spPr>
          <a:xfrm>
            <a:off x="1306513" y="1730375"/>
            <a:ext cx="7450137" cy="3635375"/>
          </a:xfrm>
        </p:spPr>
        <p:txBody>
          <a:bodyPr/>
          <a:lstStyle/>
          <a:p>
            <a:pPr>
              <a:lnSpc>
                <a:spcPts val="2721"/>
              </a:lnSpc>
              <a:buFont typeface="Wingdings" panose="05000000000000000000" pitchFamily="2" charset="2"/>
              <a:buChar char="ü"/>
              <a:defRPr/>
            </a:pPr>
            <a:r>
              <a:rPr lang="en-US" sz="2100" b="1" dirty="0" smtClean="0"/>
              <a:t>Active modernization agenda </a:t>
            </a:r>
            <a:r>
              <a:rPr lang="en-US" sz="2100" dirty="0" smtClean="0"/>
              <a:t>can transform Poland from a middle to a high income developed economy in 40 years </a:t>
            </a:r>
          </a:p>
          <a:p>
            <a:pPr marL="984975" lvl="3" indent="-414726">
              <a:lnSpc>
                <a:spcPts val="2721"/>
              </a:lnSpc>
              <a:defRPr/>
            </a:pPr>
            <a:r>
              <a:rPr lang="en-US" sz="1800" b="1" dirty="0" smtClean="0">
                <a:solidFill>
                  <a:srgbClr val="00A8E5"/>
                </a:solidFill>
              </a:rPr>
              <a:t>Limited development </a:t>
            </a:r>
            <a:r>
              <a:rPr lang="en-US" sz="1800" b="1" dirty="0" smtClean="0"/>
              <a:t>= Poland as 3rd Iberian country</a:t>
            </a:r>
          </a:p>
          <a:p>
            <a:pPr marL="984975" lvl="3" indent="-414726">
              <a:lnSpc>
                <a:spcPts val="2721"/>
              </a:lnSpc>
              <a:defRPr/>
            </a:pPr>
            <a:r>
              <a:rPr lang="en-US" sz="1800" b="1" dirty="0" smtClean="0">
                <a:solidFill>
                  <a:srgbClr val="75B93D"/>
                </a:solidFill>
              </a:rPr>
              <a:t>Modernization</a:t>
            </a:r>
            <a:r>
              <a:rPr lang="en-US" sz="1800" b="1" dirty="0" smtClean="0"/>
              <a:t> = Poland as a 5th Scandinavian country</a:t>
            </a:r>
          </a:p>
          <a:p>
            <a:pPr marL="414726" indent="-414726">
              <a:lnSpc>
                <a:spcPts val="2721"/>
              </a:lnSpc>
              <a:buFont typeface="+mj-lt"/>
              <a:buAutoNum type="arabicPeriod"/>
              <a:defRPr/>
            </a:pPr>
            <a:endParaRPr lang="en-US" sz="2100" b="1" dirty="0" smtClean="0"/>
          </a:p>
          <a:p>
            <a:pPr>
              <a:lnSpc>
                <a:spcPts val="2721"/>
              </a:lnSpc>
              <a:buFont typeface="Wingdings" panose="05000000000000000000" pitchFamily="2" charset="2"/>
              <a:buChar char="ü"/>
              <a:defRPr/>
            </a:pPr>
            <a:r>
              <a:rPr lang="en-US" sz="2100" b="1" dirty="0" smtClean="0"/>
              <a:t>Certain effort in the reform implementation phase is necessary </a:t>
            </a:r>
            <a:r>
              <a:rPr lang="en-US" sz="2100" dirty="0" smtClean="0"/>
              <a:t>but the improvements in </a:t>
            </a:r>
            <a:r>
              <a:rPr lang="en-US" sz="2100" b="1" dirty="0" smtClean="0">
                <a:solidFill>
                  <a:srgbClr val="75B93D"/>
                </a:solidFill>
              </a:rPr>
              <a:t>energy and fuel efficiency</a:t>
            </a:r>
            <a:r>
              <a:rPr lang="en-US" sz="2100" dirty="0" smtClean="0">
                <a:solidFill>
                  <a:srgbClr val="75B93D"/>
                </a:solidFill>
              </a:rPr>
              <a:t> </a:t>
            </a:r>
            <a:r>
              <a:rPr lang="en-US" sz="2100" dirty="0" smtClean="0"/>
              <a:t>constitute an attractive, </a:t>
            </a:r>
            <a:r>
              <a:rPr lang="en-US" sz="2100" b="1" dirty="0" smtClean="0">
                <a:solidFill>
                  <a:srgbClr val="75B93D"/>
                </a:solidFill>
              </a:rPr>
              <a:t>low hanging fruit</a:t>
            </a:r>
            <a:r>
              <a:rPr lang="en-US" sz="2100" dirty="0" smtClean="0"/>
              <a:t> to be picked up.</a:t>
            </a:r>
          </a:p>
        </p:txBody>
      </p:sp>
      <p:sp>
        <p:nvSpPr>
          <p:cNvPr id="27652" name="Symbol zastępczy numeru slajdu 3"/>
          <p:cNvSpPr>
            <a:spLocks noGrp="1"/>
          </p:cNvSpPr>
          <p:nvPr>
            <p:ph type="sldNum" sz="quarter" idx="10"/>
          </p:nvPr>
        </p:nvSpPr>
        <p:spPr>
          <a:xfrm>
            <a:off x="493713" y="6262688"/>
            <a:ext cx="425450" cy="346075"/>
          </a:xfrm>
          <a:noFill/>
        </p:spPr>
        <p:txBody>
          <a:bodyPr lIns="82945" tIns="41473" rIns="82945" bIns="41473"/>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5338AD5C-0788-43B9-9CC3-1F563A726BD2}" type="slidenum">
              <a:rPr lang="pl-PL">
                <a:solidFill>
                  <a:srgbClr val="FFFFFF"/>
                </a:solidFill>
              </a:rPr>
              <a:pPr eaLnBrk="1" hangingPunct="1"/>
              <a:t>28</a:t>
            </a:fld>
            <a:endParaRPr lang="pl-PL">
              <a:solidFill>
                <a:srgbClr val="FFFFFF"/>
              </a:solidFill>
            </a:endParaRPr>
          </a:p>
        </p:txBody>
      </p:sp>
      <p:pic>
        <p:nvPicPr>
          <p:cNvPr id="2765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175" y="96838"/>
            <a:ext cx="1314450" cy="104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rostokąt 5"/>
          <p:cNvSpPr/>
          <p:nvPr/>
        </p:nvSpPr>
        <p:spPr>
          <a:xfrm>
            <a:off x="260350" y="5810250"/>
            <a:ext cx="1155700" cy="392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p>
            <a:pPr algn="ctr">
              <a:defRPr/>
            </a:pPr>
            <a:endParaRPr lang="pl-PL"/>
          </a:p>
        </p:txBody>
      </p:sp>
      <p:pic>
        <p:nvPicPr>
          <p:cNvPr id="276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6296025"/>
            <a:ext cx="2065337" cy="366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ytuł 1"/>
          <p:cNvSpPr>
            <a:spLocks noGrp="1"/>
          </p:cNvSpPr>
          <p:nvPr>
            <p:ph type="title"/>
          </p:nvPr>
        </p:nvSpPr>
        <p:spPr/>
        <p:txBody>
          <a:bodyPr/>
          <a:lstStyle/>
          <a:p>
            <a:pPr marL="342900" indent="-342900"/>
            <a:r>
              <a:rPr lang="pl-PL" sz="2900" b="1" smtClean="0"/>
              <a:t>Key messages (2)</a:t>
            </a:r>
            <a:endParaRPr lang="pl-PL" smtClean="0"/>
          </a:p>
        </p:txBody>
      </p:sp>
      <p:sp>
        <p:nvSpPr>
          <p:cNvPr id="28675" name="Symbol zastępczy zawartości 2"/>
          <p:cNvSpPr>
            <a:spLocks noGrp="1"/>
          </p:cNvSpPr>
          <p:nvPr>
            <p:ph idx="1"/>
          </p:nvPr>
        </p:nvSpPr>
        <p:spPr>
          <a:xfrm>
            <a:off x="1306513" y="1730375"/>
            <a:ext cx="7450137" cy="3635375"/>
          </a:xfrm>
        </p:spPr>
        <p:txBody>
          <a:bodyPr/>
          <a:lstStyle/>
          <a:p>
            <a:pPr>
              <a:buFont typeface="Wingdings" pitchFamily="2" charset="2"/>
              <a:buChar char="ü"/>
            </a:pPr>
            <a:r>
              <a:rPr lang="en-US" sz="2100" b="1" smtClean="0"/>
              <a:t>Emissions will fall significantly </a:t>
            </a:r>
            <a:r>
              <a:rPr lang="en-US" sz="2100" smtClean="0"/>
              <a:t>as a </a:t>
            </a:r>
          </a:p>
          <a:p>
            <a:pPr marL="814388" lvl="1" indent="-414338">
              <a:buFont typeface="Wingdings" pitchFamily="2" charset="2"/>
              <a:buChar char="§"/>
            </a:pPr>
            <a:r>
              <a:rPr lang="en-US" sz="2000" b="1" smtClean="0">
                <a:solidFill>
                  <a:srgbClr val="75B93D"/>
                </a:solidFill>
              </a:rPr>
              <a:t>byproduct</a:t>
            </a:r>
            <a:r>
              <a:rPr lang="en-US" sz="2000" smtClean="0">
                <a:solidFill>
                  <a:srgbClr val="75B93D"/>
                </a:solidFill>
              </a:rPr>
              <a:t> </a:t>
            </a:r>
            <a:r>
              <a:rPr lang="en-US" sz="2000" smtClean="0"/>
              <a:t>of the modernization agenda and </a:t>
            </a:r>
          </a:p>
          <a:p>
            <a:pPr marL="814388" lvl="1" indent="-414338">
              <a:buFont typeface="Wingdings" pitchFamily="2" charset="2"/>
              <a:buChar char="§"/>
            </a:pPr>
            <a:r>
              <a:rPr lang="en-US" sz="2000" b="1" smtClean="0">
                <a:solidFill>
                  <a:srgbClr val="75B93D"/>
                </a:solidFill>
              </a:rPr>
              <a:t>desired policy choice </a:t>
            </a:r>
            <a:r>
              <a:rPr lang="en-US" sz="2000" smtClean="0"/>
              <a:t>made by a transforming society.</a:t>
            </a:r>
          </a:p>
          <a:p>
            <a:pPr marL="814388" lvl="1" indent="-414338">
              <a:buFont typeface="Wingdings" pitchFamily="2" charset="2"/>
              <a:buChar char="ü"/>
            </a:pPr>
            <a:endParaRPr lang="en-US" sz="2000" smtClean="0"/>
          </a:p>
          <a:p>
            <a:pPr>
              <a:buFont typeface="Wingdings" pitchFamily="2" charset="2"/>
              <a:buChar char="ü"/>
            </a:pPr>
            <a:r>
              <a:rPr lang="en-US" sz="2100" b="1" smtClean="0"/>
              <a:t>Overall impact on the economy </a:t>
            </a:r>
            <a:r>
              <a:rPr lang="en-US" sz="2100" smtClean="0"/>
              <a:t>will be unequivocally positive – </a:t>
            </a:r>
            <a:r>
              <a:rPr lang="en-US" sz="2100" b="1" smtClean="0">
                <a:solidFill>
                  <a:srgbClr val="75B93D"/>
                </a:solidFill>
              </a:rPr>
              <a:t>costs</a:t>
            </a:r>
            <a:r>
              <a:rPr lang="en-US" sz="2100" smtClean="0">
                <a:solidFill>
                  <a:srgbClr val="75B93D"/>
                </a:solidFill>
              </a:rPr>
              <a:t> </a:t>
            </a:r>
            <a:r>
              <a:rPr lang="en-US" sz="2100" smtClean="0"/>
              <a:t>will be smaller than </a:t>
            </a:r>
            <a:r>
              <a:rPr lang="en-US" sz="2100" b="1" smtClean="0">
                <a:solidFill>
                  <a:srgbClr val="75B93D"/>
                </a:solidFill>
              </a:rPr>
              <a:t>benefits</a:t>
            </a:r>
          </a:p>
          <a:p>
            <a:pPr>
              <a:buFont typeface="Wingdings" pitchFamily="2" charset="2"/>
              <a:buChar char="ü"/>
            </a:pPr>
            <a:endParaRPr lang="en-US" sz="2100" b="1" smtClean="0"/>
          </a:p>
          <a:p>
            <a:pPr>
              <a:buFont typeface="Wingdings" pitchFamily="2" charset="2"/>
              <a:buChar char="ü"/>
            </a:pPr>
            <a:r>
              <a:rPr lang="en-US" sz="2100" b="1" smtClean="0"/>
              <a:t>Wisely designed policy </a:t>
            </a:r>
            <a:r>
              <a:rPr lang="en-US" sz="2100" smtClean="0"/>
              <a:t>is a key factor if the </a:t>
            </a:r>
            <a:r>
              <a:rPr lang="en-US" sz="2100" b="1" smtClean="0">
                <a:solidFill>
                  <a:srgbClr val="75B93D"/>
                </a:solidFill>
              </a:rPr>
              <a:t>window of opportunity</a:t>
            </a:r>
            <a:r>
              <a:rPr lang="en-US" sz="2100" smtClean="0"/>
              <a:t> is to be successfully used before it is closed</a:t>
            </a:r>
          </a:p>
        </p:txBody>
      </p:sp>
      <p:sp>
        <p:nvSpPr>
          <p:cNvPr id="28676" name="Symbol zastępczy numeru slajdu 3"/>
          <p:cNvSpPr>
            <a:spLocks noGrp="1"/>
          </p:cNvSpPr>
          <p:nvPr>
            <p:ph type="sldNum" sz="quarter" idx="10"/>
          </p:nvPr>
        </p:nvSpPr>
        <p:spPr>
          <a:xfrm>
            <a:off x="493713" y="6262688"/>
            <a:ext cx="425450" cy="346075"/>
          </a:xfrm>
          <a:noFill/>
        </p:spPr>
        <p:txBody>
          <a:bodyPr lIns="82945" tIns="41473" rIns="82945" bIns="41473"/>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7D934147-8D0A-48FA-A7BC-A714860C4D90}" type="slidenum">
              <a:rPr lang="pl-PL">
                <a:solidFill>
                  <a:srgbClr val="FFFFFF"/>
                </a:solidFill>
              </a:rPr>
              <a:pPr eaLnBrk="1" hangingPunct="1"/>
              <a:t>29</a:t>
            </a:fld>
            <a:endParaRPr lang="pl-PL">
              <a:solidFill>
                <a:srgbClr val="FFFFFF"/>
              </a:solidFill>
            </a:endParaRPr>
          </a:p>
        </p:txBody>
      </p:sp>
      <p:pic>
        <p:nvPicPr>
          <p:cNvPr id="2867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175" y="96838"/>
            <a:ext cx="1314450" cy="104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6296025"/>
            <a:ext cx="2065337" cy="366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7"/>
          <p:cNvSpPr>
            <a:spLocks noGrp="1"/>
          </p:cNvSpPr>
          <p:nvPr>
            <p:ph type="sldNum" sz="quarter" idx="10"/>
          </p:nvPr>
        </p:nvSpPr>
        <p:spPr>
          <a:xfrm>
            <a:off x="493713" y="6262688"/>
            <a:ext cx="425450" cy="346075"/>
          </a:xfrm>
          <a:noFill/>
          <a:extLs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a:buFont typeface="Times New Roman" pitchFamily="18" charset="0"/>
              <a:buNone/>
            </a:pPr>
            <a:fld id="{D5A7819A-A613-47AC-B689-3734D70DB228}" type="slidenum">
              <a:rPr lang="pl-PL">
                <a:solidFill>
                  <a:srgbClr val="7F7F7F"/>
                </a:solidFill>
                <a:latin typeface="Lato Black"/>
                <a:ea typeface="MS PGothic" pitchFamily="34" charset="-128"/>
              </a:rPr>
              <a:pPr eaLnBrk="1">
                <a:buFont typeface="Times New Roman" pitchFamily="18" charset="0"/>
                <a:buNone/>
              </a:pPr>
              <a:t>3</a:t>
            </a:fld>
            <a:endParaRPr lang="pl-PL">
              <a:solidFill>
                <a:srgbClr val="7F7F7F"/>
              </a:solidFill>
              <a:latin typeface="Lato Black"/>
              <a:ea typeface="MS PGothic" pitchFamily="34" charset="-128"/>
            </a:endParaRPr>
          </a:p>
        </p:txBody>
      </p:sp>
      <p:sp>
        <p:nvSpPr>
          <p:cNvPr id="16388" name="Title 16"/>
          <p:cNvSpPr>
            <a:spLocks noGrp="1"/>
          </p:cNvSpPr>
          <p:nvPr>
            <p:ph type="ctrTitle"/>
          </p:nvPr>
        </p:nvSpPr>
        <p:spPr>
          <a:xfrm>
            <a:off x="3535363" y="1143000"/>
            <a:ext cx="4854575" cy="1968500"/>
          </a:xfrm>
        </p:spPr>
        <p:txBody>
          <a:bodyPr/>
          <a:lstStyle/>
          <a:p>
            <a:pPr>
              <a:defRPr/>
            </a:pPr>
            <a:r>
              <a:rPr lang="en-US" sz="4000" b="1" dirty="0">
                <a:solidFill>
                  <a:schemeClr val="tx1">
                    <a:lumMod val="65000"/>
                    <a:lumOff val="35000"/>
                  </a:schemeClr>
                </a:solidFill>
                <a:latin typeface="Lato Regular" pitchFamily="-48" charset="0"/>
                <a:cs typeface="Lato Regular" pitchFamily="-48" charset="0"/>
              </a:rPr>
              <a:t>Context</a:t>
            </a:r>
          </a:p>
        </p:txBody>
      </p:sp>
      <p:pic>
        <p:nvPicPr>
          <p:cNvPr id="41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513" y="881063"/>
            <a:ext cx="1893887" cy="15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rostokąt 6"/>
          <p:cNvSpPr/>
          <p:nvPr/>
        </p:nvSpPr>
        <p:spPr>
          <a:xfrm>
            <a:off x="1763713" y="2709863"/>
            <a:ext cx="1436687" cy="327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p>
            <a:pPr algn="ctr">
              <a:defRPr/>
            </a:pPr>
            <a:endParaRPr lang="pl-PL" dirty="0"/>
          </a:p>
        </p:txBody>
      </p:sp>
      <p:pic>
        <p:nvPicPr>
          <p:cNvPr id="410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950" y="6308725"/>
            <a:ext cx="1633538" cy="366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3" name="Rectangle 3"/>
          <p:cNvSpPr>
            <a:spLocks noChangeArrowheads="1"/>
          </p:cNvSpPr>
          <p:nvPr/>
        </p:nvSpPr>
        <p:spPr bwMode="auto">
          <a:xfrm>
            <a:off x="250825" y="6280150"/>
            <a:ext cx="5903913" cy="35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lnSpc>
                <a:spcPct val="90000"/>
              </a:lnSpc>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a:solidFill>
                  <a:srgbClr val="463971"/>
                </a:solidFill>
                <a:latin typeface="Lucida Sans Unicode" pitchFamily="34" charset="0"/>
              </a:rPr>
              <a:t>www.bankwatch.org</a:t>
            </a:r>
          </a:p>
        </p:txBody>
      </p:sp>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ytuł 1"/>
          <p:cNvSpPr>
            <a:spLocks noGrp="1"/>
          </p:cNvSpPr>
          <p:nvPr>
            <p:ph type="title"/>
          </p:nvPr>
        </p:nvSpPr>
        <p:spPr/>
        <p:txBody>
          <a:bodyPr/>
          <a:lstStyle/>
          <a:p>
            <a:pPr marL="342900" indent="-342900"/>
            <a:r>
              <a:rPr lang="pl-PL" sz="2900" b="1" smtClean="0"/>
              <a:t>Key messages (3)</a:t>
            </a:r>
            <a:endParaRPr lang="pl-PL" smtClean="0"/>
          </a:p>
        </p:txBody>
      </p:sp>
      <p:sp>
        <p:nvSpPr>
          <p:cNvPr id="29699" name="Symbol zastępczy zawartości 2"/>
          <p:cNvSpPr>
            <a:spLocks noGrp="1"/>
          </p:cNvSpPr>
          <p:nvPr>
            <p:ph idx="1"/>
          </p:nvPr>
        </p:nvSpPr>
        <p:spPr>
          <a:xfrm>
            <a:off x="1306513" y="1600200"/>
            <a:ext cx="7450137" cy="3765550"/>
          </a:xfrm>
        </p:spPr>
        <p:txBody>
          <a:bodyPr/>
          <a:lstStyle/>
          <a:p>
            <a:pPr>
              <a:buFont typeface="Wingdings" pitchFamily="2" charset="2"/>
              <a:buChar char="ü"/>
            </a:pPr>
            <a:r>
              <a:rPr lang="en-US" sz="2100" b="1" smtClean="0"/>
              <a:t>Putting Poland on the low-emission path </a:t>
            </a:r>
            <a:r>
              <a:rPr lang="en-US" sz="2100" smtClean="0"/>
              <a:t>is wise and </a:t>
            </a:r>
            <a:r>
              <a:rPr lang="en-US" sz="2100" b="1" smtClean="0">
                <a:solidFill>
                  <a:srgbClr val="75B93D"/>
                </a:solidFill>
              </a:rPr>
              <a:t>beneficial choice </a:t>
            </a:r>
            <a:r>
              <a:rPr lang="en-US" sz="2100" smtClean="0"/>
              <a:t>for coming decades.</a:t>
            </a:r>
          </a:p>
          <a:p>
            <a:pPr>
              <a:buFont typeface="Wingdings" pitchFamily="2" charset="2"/>
              <a:buChar char="ü"/>
            </a:pPr>
            <a:endParaRPr lang="en-US" sz="2100" b="1" smtClean="0"/>
          </a:p>
          <a:p>
            <a:pPr>
              <a:buFont typeface="Wingdings" pitchFamily="2" charset="2"/>
              <a:buChar char="ü"/>
            </a:pPr>
            <a:r>
              <a:rPr lang="en-US" sz="2100" b="1" smtClean="0"/>
              <a:t>Interim, achievable targets (i.e. for 2020 and 2030) </a:t>
            </a:r>
            <a:r>
              <a:rPr lang="en-US" sz="2100" smtClean="0"/>
              <a:t>are important to keep the pace of transition and provide incentive for </a:t>
            </a:r>
            <a:r>
              <a:rPr lang="en-US" sz="2100" b="1" smtClean="0">
                <a:solidFill>
                  <a:srgbClr val="75B93D"/>
                </a:solidFill>
              </a:rPr>
              <a:t>economic improvements</a:t>
            </a:r>
            <a:r>
              <a:rPr lang="en-US" sz="2100" smtClean="0">
                <a:solidFill>
                  <a:srgbClr val="00A8E5"/>
                </a:solidFill>
              </a:rPr>
              <a:t> </a:t>
            </a:r>
            <a:r>
              <a:rPr lang="en-US" sz="2100" smtClean="0"/>
              <a:t>in the next decades.</a:t>
            </a:r>
          </a:p>
          <a:p>
            <a:pPr>
              <a:buFont typeface="Wingdings" pitchFamily="2" charset="2"/>
              <a:buChar char="ü"/>
            </a:pPr>
            <a:endParaRPr lang="en-US" sz="2100" b="1" smtClean="0"/>
          </a:p>
          <a:p>
            <a:pPr>
              <a:buFont typeface="Wingdings" pitchFamily="2" charset="2"/>
              <a:buChar char="ü"/>
            </a:pPr>
            <a:r>
              <a:rPr lang="en-US" sz="2100" b="1" smtClean="0"/>
              <a:t>Despite technological uncertainties </a:t>
            </a:r>
            <a:r>
              <a:rPr lang="en-US" sz="2100" smtClean="0"/>
              <a:t>it is worth investing in both </a:t>
            </a:r>
            <a:r>
              <a:rPr lang="en-US" sz="2100" b="1" smtClean="0">
                <a:solidFill>
                  <a:srgbClr val="75B93D"/>
                </a:solidFill>
              </a:rPr>
              <a:t>low-hanging fruits of energy efficiency and innovative methods of power supply.</a:t>
            </a:r>
          </a:p>
        </p:txBody>
      </p:sp>
      <p:sp>
        <p:nvSpPr>
          <p:cNvPr id="29700" name="Symbol zastępczy numeru slajdu 3"/>
          <p:cNvSpPr>
            <a:spLocks noGrp="1"/>
          </p:cNvSpPr>
          <p:nvPr>
            <p:ph type="sldNum" sz="quarter" idx="10"/>
          </p:nvPr>
        </p:nvSpPr>
        <p:spPr>
          <a:xfrm>
            <a:off x="493713" y="6262688"/>
            <a:ext cx="425450" cy="346075"/>
          </a:xfrm>
          <a:noFill/>
        </p:spPr>
        <p:txBody>
          <a:bodyPr lIns="82945" tIns="41473" rIns="82945" bIns="41473"/>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FF149D3E-2462-40FB-A1EB-B1F2B718B5FF}" type="slidenum">
              <a:rPr lang="pl-PL">
                <a:solidFill>
                  <a:srgbClr val="FFFFFF"/>
                </a:solidFill>
              </a:rPr>
              <a:pPr eaLnBrk="1" hangingPunct="1"/>
              <a:t>30</a:t>
            </a:fld>
            <a:endParaRPr lang="pl-PL">
              <a:solidFill>
                <a:srgbClr val="FFFFFF"/>
              </a:solidFill>
            </a:endParaRPr>
          </a:p>
        </p:txBody>
      </p:sp>
      <p:pic>
        <p:nvPicPr>
          <p:cNvPr id="2970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175" y="96838"/>
            <a:ext cx="1314450" cy="104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6296025"/>
            <a:ext cx="2065337" cy="366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900113" y="0"/>
            <a:ext cx="8229600" cy="1323975"/>
          </a:xfrm>
          <a:prstGeom prst="rect">
            <a:avLst/>
          </a:prstGeom>
          <a:solidFill>
            <a:srgbClr val="463971">
              <a:alpha val="2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lnSpc>
                <a:spcPct val="101000"/>
              </a:lnSpc>
              <a:buClrTx/>
              <a:buFontTx/>
              <a:buNone/>
            </a:pPr>
            <a:r>
              <a:rPr lang="pl-PL" sz="4000" b="1" dirty="0">
                <a:solidFill>
                  <a:srgbClr val="463971"/>
                </a:solidFill>
                <a:latin typeface="Lucida Sans Unicode" pitchFamily="34" charset="0"/>
              </a:rPr>
              <a:t>„Anything that is good for the industry is good for Poland”</a:t>
            </a:r>
            <a:endParaRPr lang="en-US" sz="4000" b="1" dirty="0">
              <a:solidFill>
                <a:srgbClr val="463971"/>
              </a:solidFill>
              <a:latin typeface="Lucida Sans Unicode" pitchFamily="34" charset="0"/>
            </a:endParaRPr>
          </a:p>
        </p:txBody>
      </p:sp>
      <p:pic>
        <p:nvPicPr>
          <p:cNvPr id="307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0463" y="6480175"/>
            <a:ext cx="1633537" cy="366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4" name="Rectangle 3"/>
          <p:cNvSpPr>
            <a:spLocks noChangeArrowheads="1"/>
          </p:cNvSpPr>
          <p:nvPr/>
        </p:nvSpPr>
        <p:spPr bwMode="auto">
          <a:xfrm>
            <a:off x="5940425" y="1439863"/>
            <a:ext cx="5148263" cy="360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lnSpc>
                <a:spcPct val="90000"/>
              </a:lnSpc>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a:solidFill>
                  <a:srgbClr val="463971"/>
                </a:solidFill>
                <a:latin typeface="Lucida Sans Unicode" pitchFamily="34" charset="0"/>
              </a:rPr>
              <a:t>www.bankwatch.org</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2943" y="16065"/>
            <a:ext cx="7772400" cy="1318680"/>
          </a:xfrm>
        </p:spPr>
        <p:txBody>
          <a:bodyPr/>
          <a:lstStyle/>
          <a:p>
            <a:r>
              <a:rPr lang="en-US" sz="3600" dirty="0" smtClean="0"/>
              <a:t>And what are the developments in Poland?</a:t>
            </a:r>
            <a:endParaRPr lang="cs-CZ" sz="3600" dirty="0"/>
          </a:p>
        </p:txBody>
      </p:sp>
      <p:sp>
        <p:nvSpPr>
          <p:cNvPr id="4" name="Subtitle 3"/>
          <p:cNvSpPr>
            <a:spLocks noGrp="1"/>
          </p:cNvSpPr>
          <p:nvPr>
            <p:ph type="subTitle" idx="1"/>
          </p:nvPr>
        </p:nvSpPr>
        <p:spPr>
          <a:xfrm>
            <a:off x="14287" y="1334743"/>
            <a:ext cx="9129713" cy="4973981"/>
          </a:xfrm>
        </p:spPr>
        <p:txBody>
          <a:bodyPr/>
          <a:lstStyle/>
          <a:p>
            <a:pPr algn="just"/>
            <a:r>
              <a:rPr lang="en-US" dirty="0" smtClean="0"/>
              <a:t>	The Renewable energy directive has yet to be fully transposed. </a:t>
            </a:r>
          </a:p>
          <a:p>
            <a:pPr algn="just"/>
            <a:r>
              <a:rPr lang="en-US" dirty="0" smtClean="0"/>
              <a:t>	For now the new energy law makes it easier for the so-called </a:t>
            </a:r>
            <a:r>
              <a:rPr lang="en-US" dirty="0" err="1" smtClean="0"/>
              <a:t>prosumers</a:t>
            </a:r>
            <a:r>
              <a:rPr lang="en-US" dirty="0" smtClean="0"/>
              <a:t> (producers and consumers of energy) to sell the energy they produce to the grid and they receive 80% of the average energy price from the previous year.</a:t>
            </a:r>
          </a:p>
          <a:p>
            <a:pPr algn="just"/>
            <a:r>
              <a:rPr lang="en-US" dirty="0" smtClean="0"/>
              <a:t>Poland has yet to transpose the EU ETS directive, Industrial Emission Directive, Energy Performance for Building Directive and 5 other energy related directives.</a:t>
            </a:r>
          </a:p>
        </p:txBody>
      </p:sp>
      <p:sp>
        <p:nvSpPr>
          <p:cNvPr id="3" name="Text Box 1"/>
          <p:cNvSpPr txBox="1">
            <a:spLocks noChangeArrowheads="1"/>
          </p:cNvSpPr>
          <p:nvPr/>
        </p:nvSpPr>
        <p:spPr bwMode="auto">
          <a:xfrm>
            <a:off x="14287" y="10769"/>
            <a:ext cx="9129713" cy="1323975"/>
          </a:xfrm>
          <a:prstGeom prst="rect">
            <a:avLst/>
          </a:prstGeom>
          <a:solidFill>
            <a:srgbClr val="463971">
              <a:alpha val="2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lnSpc>
                <a:spcPct val="101000"/>
              </a:lnSpc>
              <a:buClrTx/>
              <a:buFontTx/>
              <a:buNone/>
            </a:pPr>
            <a:endParaRPr lang="en-US" sz="4000" b="1" dirty="0">
              <a:solidFill>
                <a:srgbClr val="463971"/>
              </a:solidFill>
              <a:latin typeface="Lucida Sans Unicode" pitchFamily="34"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8304" y="6334466"/>
            <a:ext cx="1633537" cy="366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986889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Renewable energy in Poland</a:t>
            </a:r>
            <a:endParaRPr lang="cs-CZ" dirty="0"/>
          </a:p>
        </p:txBody>
      </p:sp>
      <p:sp>
        <p:nvSpPr>
          <p:cNvPr id="3" name="Content Placeholder 2"/>
          <p:cNvSpPr>
            <a:spLocks noGrp="1"/>
          </p:cNvSpPr>
          <p:nvPr>
            <p:ph idx="1"/>
          </p:nvPr>
        </p:nvSpPr>
        <p:spPr>
          <a:xfrm>
            <a:off x="14287" y="1484784"/>
            <a:ext cx="9129713" cy="4849682"/>
          </a:xfrm>
        </p:spPr>
        <p:txBody>
          <a:bodyPr/>
          <a:lstStyle/>
          <a:p>
            <a:r>
              <a:rPr lang="en-US" dirty="0" smtClean="0"/>
              <a:t>The latest analysis “Optimal energy mix for Poland until 2060 – DAS Model” stresses that according to Polish Transmission System Operator (PSE Operator) as much as </a:t>
            </a:r>
            <a:r>
              <a:rPr lang="en-US" dirty="0" smtClean="0">
                <a:solidFill>
                  <a:srgbClr val="FF0000"/>
                </a:solidFill>
              </a:rPr>
              <a:t>6,2 GW </a:t>
            </a:r>
            <a:r>
              <a:rPr lang="en-US" dirty="0" smtClean="0"/>
              <a:t>of wind power can be received by the Polish energy electricity grid </a:t>
            </a:r>
            <a:r>
              <a:rPr lang="en-US" dirty="0" smtClean="0">
                <a:solidFill>
                  <a:srgbClr val="FF0000"/>
                </a:solidFill>
              </a:rPr>
              <a:t>in 2020 </a:t>
            </a:r>
            <a:r>
              <a:rPr lang="en-US" dirty="0" smtClean="0"/>
              <a:t>with a slight increase to </a:t>
            </a:r>
            <a:r>
              <a:rPr lang="en-US" dirty="0">
                <a:solidFill>
                  <a:srgbClr val="FF0000"/>
                </a:solidFill>
              </a:rPr>
              <a:t>7,6 GW in 2025</a:t>
            </a:r>
            <a:r>
              <a:rPr lang="en-US" dirty="0" smtClean="0"/>
              <a:t>. </a:t>
            </a:r>
          </a:p>
          <a:p>
            <a:r>
              <a:rPr lang="en-US" dirty="0" smtClean="0"/>
              <a:t>That is compared to 2,8GW as of 30.06.2013.</a:t>
            </a:r>
          </a:p>
          <a:p>
            <a:r>
              <a:rPr lang="en-US" dirty="0"/>
              <a:t> </a:t>
            </a:r>
            <a:r>
              <a:rPr lang="en-US" dirty="0" smtClean="0"/>
              <a:t>Lack of willingness to support the RES above the minimum 2020 EU obligations – 15% of final energy, 19,2% of electricity.</a:t>
            </a:r>
          </a:p>
        </p:txBody>
      </p:sp>
      <p:sp>
        <p:nvSpPr>
          <p:cNvPr id="4" name="Text Box 1"/>
          <p:cNvSpPr txBox="1">
            <a:spLocks noChangeArrowheads="1"/>
          </p:cNvSpPr>
          <p:nvPr/>
        </p:nvSpPr>
        <p:spPr bwMode="auto">
          <a:xfrm>
            <a:off x="14287" y="10769"/>
            <a:ext cx="9129713" cy="1474015"/>
          </a:xfrm>
          <a:prstGeom prst="rect">
            <a:avLst/>
          </a:prstGeom>
          <a:solidFill>
            <a:srgbClr val="463971">
              <a:alpha val="2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lnSpc>
                <a:spcPct val="101000"/>
              </a:lnSpc>
              <a:buClrTx/>
              <a:buFontTx/>
              <a:buNone/>
            </a:pPr>
            <a:endParaRPr lang="en-US" sz="4000" b="1" dirty="0">
              <a:solidFill>
                <a:srgbClr val="463971"/>
              </a:solidFill>
              <a:latin typeface="Lucida Sans Unicode" pitchFamily="34"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312" y="6367082"/>
            <a:ext cx="1633537" cy="366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571012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30325"/>
          </a:xfrm>
        </p:spPr>
        <p:txBody>
          <a:bodyPr/>
          <a:lstStyle/>
          <a:p>
            <a:r>
              <a:rPr lang="en-US" dirty="0" smtClean="0"/>
              <a:t>Co-firing of biomass with coal </a:t>
            </a:r>
            <a:endParaRPr lang="cs-CZ" dirty="0"/>
          </a:p>
        </p:txBody>
      </p:sp>
      <p:sp>
        <p:nvSpPr>
          <p:cNvPr id="3" name="Content Placeholder 2"/>
          <p:cNvSpPr>
            <a:spLocks noGrp="1"/>
          </p:cNvSpPr>
          <p:nvPr>
            <p:ph idx="1"/>
          </p:nvPr>
        </p:nvSpPr>
        <p:spPr>
          <a:xfrm>
            <a:off x="14287" y="1484784"/>
            <a:ext cx="9129713" cy="4896544"/>
          </a:xfrm>
        </p:spPr>
        <p:txBody>
          <a:bodyPr/>
          <a:lstStyle/>
          <a:p>
            <a:r>
              <a:rPr lang="en-US" dirty="0" smtClean="0"/>
              <a:t> In 2012 7TWh from co-firing constituting 48% of the green energy produced in Poland. </a:t>
            </a:r>
          </a:p>
          <a:p>
            <a:r>
              <a:rPr lang="en-US" dirty="0" smtClean="0"/>
              <a:t>Estimates for 2013 suggest 5TWh due to the sharp fall in the prices of green certificates in Poland. </a:t>
            </a:r>
          </a:p>
          <a:p>
            <a:r>
              <a:rPr lang="en-US" dirty="0" smtClean="0"/>
              <a:t>Currently there is 9TWh of oversupply in the Polish green certificate system due to the unrestricted growth of the co-firing that has caused most of new renewable energy investments to be shelved or frozen.</a:t>
            </a:r>
            <a:endParaRPr lang="cs-CZ" dirty="0"/>
          </a:p>
        </p:txBody>
      </p:sp>
      <p:sp>
        <p:nvSpPr>
          <p:cNvPr id="4" name="Text Box 1"/>
          <p:cNvSpPr txBox="1">
            <a:spLocks noChangeArrowheads="1"/>
          </p:cNvSpPr>
          <p:nvPr/>
        </p:nvSpPr>
        <p:spPr bwMode="auto">
          <a:xfrm>
            <a:off x="14287" y="10769"/>
            <a:ext cx="9129713" cy="1474015"/>
          </a:xfrm>
          <a:prstGeom prst="rect">
            <a:avLst/>
          </a:prstGeom>
          <a:solidFill>
            <a:srgbClr val="463971">
              <a:alpha val="2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lnSpc>
                <a:spcPct val="101000"/>
              </a:lnSpc>
              <a:buClrTx/>
              <a:buFontTx/>
              <a:buNone/>
            </a:pPr>
            <a:endParaRPr lang="en-US" sz="4000" b="1" dirty="0">
              <a:solidFill>
                <a:srgbClr val="463971"/>
              </a:solidFill>
              <a:latin typeface="Lucida Sans Unicode" pitchFamily="34"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7943" y="6418246"/>
            <a:ext cx="1633537" cy="366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960735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142288" cy="980728"/>
          </a:xfrm>
        </p:spPr>
        <p:txBody>
          <a:bodyPr/>
          <a:lstStyle/>
          <a:p>
            <a:r>
              <a:rPr lang="en-US" sz="3200" dirty="0" smtClean="0"/>
              <a:t>Security of supply concerns in 2015-2017 period</a:t>
            </a:r>
            <a:endParaRPr lang="cs-CZ" sz="3200" dirty="0"/>
          </a:p>
        </p:txBody>
      </p:sp>
      <p:sp>
        <p:nvSpPr>
          <p:cNvPr id="4" name="Text Box 1"/>
          <p:cNvSpPr txBox="1">
            <a:spLocks noChangeArrowheads="1"/>
          </p:cNvSpPr>
          <p:nvPr/>
        </p:nvSpPr>
        <p:spPr bwMode="auto">
          <a:xfrm>
            <a:off x="-83435" y="-21169"/>
            <a:ext cx="9185608" cy="1145914"/>
          </a:xfrm>
          <a:prstGeom prst="rect">
            <a:avLst/>
          </a:prstGeom>
          <a:solidFill>
            <a:srgbClr val="463971">
              <a:alpha val="20000"/>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algn="ctr" eaLnBrk="1" hangingPunct="1">
              <a:lnSpc>
                <a:spcPct val="101000"/>
              </a:lnSpc>
              <a:buClrTx/>
              <a:buFontTx/>
              <a:buNone/>
            </a:pPr>
            <a:endParaRPr lang="en-US" sz="4000" b="1" dirty="0">
              <a:solidFill>
                <a:srgbClr val="463971"/>
              </a:solidFill>
              <a:latin typeface="Lucida Sans Unicode" pitchFamily="34"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2199" y="6254362"/>
            <a:ext cx="1633537" cy="4397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Content Placeholder 6"/>
          <p:cNvSpPr>
            <a:spLocks noGrp="1"/>
          </p:cNvSpPr>
          <p:nvPr>
            <p:ph idx="1"/>
          </p:nvPr>
        </p:nvSpPr>
        <p:spPr>
          <a:xfrm>
            <a:off x="0" y="1124744"/>
            <a:ext cx="9144000" cy="5733256"/>
          </a:xfrm>
        </p:spPr>
        <p:txBody>
          <a:bodyPr/>
          <a:lstStyle/>
          <a:p>
            <a:r>
              <a:rPr lang="en-US" sz="2800" dirty="0" smtClean="0"/>
              <a:t>The recently published report by the Polish Ministry of Economy warns of the security of supply threat due to the necessity to retire old coal units from the Polish energy system at the end of 2015 (IED requirements).</a:t>
            </a:r>
          </a:p>
          <a:p>
            <a:r>
              <a:rPr lang="en-US" sz="2800" dirty="0"/>
              <a:t> </a:t>
            </a:r>
            <a:r>
              <a:rPr lang="en-US" sz="2800" dirty="0" smtClean="0"/>
              <a:t>  The analysis states that approx.</a:t>
            </a:r>
            <a:r>
              <a:rPr lang="cs-CZ" sz="2800" dirty="0" smtClean="0"/>
              <a:t> </a:t>
            </a:r>
            <a:r>
              <a:rPr lang="cs-CZ" sz="2800" dirty="0"/>
              <a:t>95 MW </a:t>
            </a:r>
            <a:r>
              <a:rPr lang="en-US" sz="2800" dirty="0" smtClean="0"/>
              <a:t>of power</a:t>
            </a:r>
            <a:r>
              <a:rPr lang="cs-CZ" sz="2800" dirty="0" smtClean="0"/>
              <a:t> </a:t>
            </a:r>
            <a:r>
              <a:rPr lang="en-US" sz="2800" dirty="0" smtClean="0"/>
              <a:t>may be missing from the energy system in</a:t>
            </a:r>
            <a:r>
              <a:rPr lang="cs-CZ" sz="2800" dirty="0" smtClean="0"/>
              <a:t> 201</a:t>
            </a:r>
            <a:r>
              <a:rPr lang="en-US" sz="2800" dirty="0" smtClean="0"/>
              <a:t>5, </a:t>
            </a:r>
            <a:r>
              <a:rPr lang="cs-CZ" sz="2800" dirty="0" smtClean="0"/>
              <a:t>800 MW</a:t>
            </a:r>
            <a:r>
              <a:rPr lang="en-US" sz="2800" dirty="0" smtClean="0"/>
              <a:t> in 2016 and</a:t>
            </a:r>
            <a:r>
              <a:rPr lang="cs-CZ" sz="2800" dirty="0" smtClean="0"/>
              <a:t>  </a:t>
            </a:r>
            <a:r>
              <a:rPr lang="cs-CZ" sz="2800" dirty="0"/>
              <a:t>1100 </a:t>
            </a:r>
            <a:r>
              <a:rPr lang="cs-CZ" sz="2800" dirty="0" smtClean="0"/>
              <a:t>MW</a:t>
            </a:r>
            <a:r>
              <a:rPr lang="en-US" sz="2800" dirty="0" smtClean="0"/>
              <a:t> in 2017. </a:t>
            </a:r>
          </a:p>
          <a:p>
            <a:r>
              <a:rPr lang="en-US" sz="2800" dirty="0" smtClean="0"/>
              <a:t>The peak uncovered summer demand in 2016 may reach approximately</a:t>
            </a:r>
            <a:r>
              <a:rPr lang="cs-CZ" sz="2800" dirty="0" smtClean="0"/>
              <a:t> </a:t>
            </a:r>
            <a:r>
              <a:rPr lang="cs-CZ" sz="2800" dirty="0"/>
              <a:t>520 </a:t>
            </a:r>
            <a:r>
              <a:rPr lang="cs-CZ" sz="2800" dirty="0" smtClean="0"/>
              <a:t>MW</a:t>
            </a:r>
            <a:r>
              <a:rPr lang="en-US" sz="2800" dirty="0" smtClean="0"/>
              <a:t> to reach </a:t>
            </a:r>
            <a:r>
              <a:rPr lang="cs-CZ" sz="2800" dirty="0" smtClean="0"/>
              <a:t>680 MW</a:t>
            </a:r>
            <a:r>
              <a:rPr lang="en-US" sz="2800" dirty="0" smtClean="0"/>
              <a:t> in 2017.</a:t>
            </a:r>
          </a:p>
          <a:p>
            <a:r>
              <a:rPr lang="en-US" sz="2800" dirty="0"/>
              <a:t> </a:t>
            </a:r>
            <a:r>
              <a:rPr lang="en-US" sz="2800" dirty="0" smtClean="0"/>
              <a:t> Meanwhile all the new big coal investments apart from the 1000MWe unit in </a:t>
            </a:r>
            <a:r>
              <a:rPr lang="en-US" sz="2800" dirty="0" err="1" smtClean="0"/>
              <a:t>Kozienice</a:t>
            </a:r>
            <a:r>
              <a:rPr lang="en-US" sz="2800" dirty="0" smtClean="0"/>
              <a:t> will be operational at the earliest at the end of 2018.</a:t>
            </a:r>
            <a:endParaRPr lang="cs-CZ" sz="2800" dirty="0"/>
          </a:p>
          <a:p>
            <a:endParaRPr lang="cs-CZ" sz="2800" dirty="0"/>
          </a:p>
        </p:txBody>
      </p:sp>
    </p:spTree>
    <p:extLst>
      <p:ext uri="{BB962C8B-B14F-4D97-AF65-F5344CB8AC3E}">
        <p14:creationId xmlns:p14="http://schemas.microsoft.com/office/powerpoint/2010/main" val="28296932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Text Box 1"/>
          <p:cNvSpPr txBox="1">
            <a:spLocks noChangeArrowheads="1"/>
          </p:cNvSpPr>
          <p:nvPr/>
        </p:nvSpPr>
        <p:spPr bwMode="auto">
          <a:xfrm>
            <a:off x="539750" y="476250"/>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lnSpc>
                <a:spcPct val="101000"/>
              </a:lnSpc>
              <a:buClrTx/>
              <a:buFontTx/>
              <a:buNone/>
            </a:pPr>
            <a:r>
              <a:rPr lang="en-US" sz="4000" b="1">
                <a:solidFill>
                  <a:srgbClr val="463971"/>
                </a:solidFill>
                <a:latin typeface="Lucida Sans Unicode" pitchFamily="34" charset="0"/>
              </a:rPr>
              <a:t>Thank you for your attention!</a:t>
            </a:r>
          </a:p>
        </p:txBody>
      </p:sp>
      <p:sp>
        <p:nvSpPr>
          <p:cNvPr id="31747" name="Text Box 2"/>
          <p:cNvSpPr txBox="1">
            <a:spLocks noChangeArrowheads="1"/>
          </p:cNvSpPr>
          <p:nvPr/>
        </p:nvSpPr>
        <p:spPr bwMode="auto">
          <a:xfrm>
            <a:off x="4140200" y="3573463"/>
            <a:ext cx="4859338" cy="2338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257175"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itchFamily="34" charset="0"/>
                <a:ea typeface="Arial Unicode MS" pitchFamily="34" charset="-128"/>
                <a:cs typeface="Arial Unicode MS" pitchFamily="34" charset="-128"/>
              </a:defRPr>
            </a:lvl9pPr>
          </a:lstStyle>
          <a:p>
            <a:pPr eaLnBrk="1" hangingPunct="1">
              <a:lnSpc>
                <a:spcPct val="101000"/>
              </a:lnSpc>
              <a:spcBef>
                <a:spcPts val="350"/>
              </a:spcBef>
              <a:buClrTx/>
              <a:buFontTx/>
              <a:buNone/>
            </a:pPr>
            <a:r>
              <a:rPr lang="en-US" b="1">
                <a:solidFill>
                  <a:srgbClr val="000000"/>
                </a:solidFill>
                <a:latin typeface="Lucida Sans Unicode" pitchFamily="34" charset="0"/>
              </a:rPr>
              <a:t>Kuba Gogolewski</a:t>
            </a:r>
          </a:p>
          <a:p>
            <a:pPr eaLnBrk="1" hangingPunct="1">
              <a:lnSpc>
                <a:spcPct val="101000"/>
              </a:lnSpc>
              <a:spcBef>
                <a:spcPts val="350"/>
              </a:spcBef>
              <a:buClrTx/>
              <a:buFontTx/>
              <a:buNone/>
            </a:pPr>
            <a:r>
              <a:rPr lang="en-US" b="1">
                <a:solidFill>
                  <a:srgbClr val="000000"/>
                </a:solidFill>
                <a:latin typeface="Lucida Sans Unicode" pitchFamily="34" charset="0"/>
              </a:rPr>
              <a:t>kuba.gogolewski@bankwatch.org</a:t>
            </a:r>
          </a:p>
          <a:p>
            <a:pPr eaLnBrk="1" hangingPunct="1">
              <a:lnSpc>
                <a:spcPct val="101000"/>
              </a:lnSpc>
              <a:spcBef>
                <a:spcPts val="350"/>
              </a:spcBef>
              <a:buClrTx/>
              <a:buFontTx/>
              <a:buNone/>
            </a:pPr>
            <a:endParaRPr lang="en-US" b="1">
              <a:solidFill>
                <a:srgbClr val="000000"/>
              </a:solidFill>
              <a:latin typeface="Lucida Sans Unicode" pitchFamily="34" charset="0"/>
            </a:endParaRPr>
          </a:p>
          <a:p>
            <a:pPr eaLnBrk="1" hangingPunct="1">
              <a:lnSpc>
                <a:spcPct val="101000"/>
              </a:lnSpc>
              <a:spcBef>
                <a:spcPts val="350"/>
              </a:spcBef>
              <a:buClrTx/>
              <a:buFontTx/>
              <a:buNone/>
            </a:pPr>
            <a:r>
              <a:rPr lang="en-US" b="1">
                <a:solidFill>
                  <a:srgbClr val="000000"/>
                </a:solidFill>
                <a:latin typeface="Lucida Sans Unicode" pitchFamily="34" charset="0"/>
              </a:rPr>
              <a:t>CEE Bankwatch Network </a:t>
            </a:r>
          </a:p>
          <a:p>
            <a:pPr eaLnBrk="1" hangingPunct="1">
              <a:lnSpc>
                <a:spcPct val="101000"/>
              </a:lnSpc>
              <a:spcBef>
                <a:spcPts val="350"/>
              </a:spcBef>
              <a:buClrTx/>
              <a:buFontTx/>
              <a:buNone/>
            </a:pPr>
            <a:r>
              <a:rPr lang="en-US" b="1">
                <a:solidFill>
                  <a:srgbClr val="000000"/>
                </a:solidFill>
                <a:latin typeface="Lucida Sans Unicode" pitchFamily="34" charset="0"/>
              </a:rPr>
              <a:t>Raszyńska 32/44 Street  flat 140</a:t>
            </a:r>
          </a:p>
          <a:p>
            <a:pPr eaLnBrk="1" hangingPunct="1">
              <a:lnSpc>
                <a:spcPct val="101000"/>
              </a:lnSpc>
              <a:spcBef>
                <a:spcPts val="350"/>
              </a:spcBef>
              <a:buClrTx/>
              <a:buFontTx/>
              <a:buNone/>
            </a:pPr>
            <a:r>
              <a:rPr lang="en-US" b="1">
                <a:solidFill>
                  <a:srgbClr val="000000"/>
                </a:solidFill>
                <a:latin typeface="Lucida Sans Unicode" pitchFamily="34" charset="0"/>
              </a:rPr>
              <a:t> 02-026 Warszawa</a:t>
            </a:r>
          </a:p>
          <a:p>
            <a:pPr eaLnBrk="1" hangingPunct="1">
              <a:lnSpc>
                <a:spcPct val="101000"/>
              </a:lnSpc>
              <a:spcBef>
                <a:spcPts val="350"/>
              </a:spcBef>
              <a:buClrTx/>
              <a:buFontTx/>
              <a:buNone/>
            </a:pPr>
            <a:r>
              <a:rPr lang="en-US" b="1">
                <a:solidFill>
                  <a:srgbClr val="000000"/>
                </a:solidFill>
                <a:latin typeface="Lucida Sans Unicode" pitchFamily="34" charset="0"/>
              </a:rPr>
              <a:t> Poland</a:t>
            </a:r>
          </a:p>
          <a:p>
            <a:pPr eaLnBrk="1" hangingPunct="1">
              <a:lnSpc>
                <a:spcPct val="101000"/>
              </a:lnSpc>
              <a:spcBef>
                <a:spcPts val="350"/>
              </a:spcBef>
              <a:buClrTx/>
              <a:buFontTx/>
              <a:buNone/>
            </a:pPr>
            <a:endParaRPr lang="en-US" sz="1400">
              <a:solidFill>
                <a:srgbClr val="000000"/>
              </a:solidFill>
              <a:latin typeface="Lucida Sans Unicode" pitchFamily="34" charset="0"/>
            </a:endParaRPr>
          </a:p>
        </p:txBody>
      </p:sp>
      <p:sp>
        <p:nvSpPr>
          <p:cNvPr id="31748" name="Rectangle 3"/>
          <p:cNvSpPr>
            <a:spLocks noChangeArrowheads="1"/>
          </p:cNvSpPr>
          <p:nvPr/>
        </p:nvSpPr>
        <p:spPr bwMode="auto">
          <a:xfrm>
            <a:off x="684213" y="6308725"/>
            <a:ext cx="5903912" cy="35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lnSpc>
                <a:spcPct val="90000"/>
              </a:lnSpc>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dirty="0">
                <a:solidFill>
                  <a:srgbClr val="463971"/>
                </a:solidFill>
                <a:latin typeface="Lucida Sans Unicode" pitchFamily="34" charset="0"/>
              </a:rPr>
              <a:t>www.bankwatch.org</a:t>
            </a:r>
          </a:p>
        </p:txBody>
      </p:sp>
      <p:pic>
        <p:nvPicPr>
          <p:cNvPr id="3174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950" y="6308725"/>
            <a:ext cx="1633538" cy="366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50" name="Rectangle 2"/>
          <p:cNvSpPr>
            <a:spLocks noChangeArrowheads="1"/>
          </p:cNvSpPr>
          <p:nvPr/>
        </p:nvSpPr>
        <p:spPr bwMode="auto">
          <a:xfrm>
            <a:off x="539750" y="1946275"/>
            <a:ext cx="79200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000" b="1">
                <a:solidFill>
                  <a:schemeClr val="tx1"/>
                </a:solidFill>
                <a:ea typeface="MS PGothic" pitchFamily="34" charset="-128"/>
              </a:rPr>
              <a:t>For more information visit:</a:t>
            </a:r>
          </a:p>
          <a:p>
            <a:pPr algn="ctr"/>
            <a:r>
              <a:rPr lang="pl-PL" sz="4000" b="1">
                <a:solidFill>
                  <a:schemeClr val="tx1"/>
                </a:solidFill>
                <a:ea typeface="MS PGothic" pitchFamily="34" charset="-128"/>
              </a:rPr>
              <a:t>www.np2050.pl</a:t>
            </a:r>
            <a:endParaRPr lang="en-US" sz="4000" b="1">
              <a:solidFill>
                <a:schemeClr val="tx1"/>
              </a:solidFill>
              <a:ea typeface="MS PGothic" pitchFamily="34" charset="-128"/>
            </a:endParaRP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3651" y="620688"/>
            <a:ext cx="3696635" cy="6408713"/>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2618" y="260648"/>
            <a:ext cx="4838700" cy="228600"/>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02100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28625"/>
            <a:ext cx="8496944" cy="6000750"/>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172" y="6407834"/>
            <a:ext cx="5648325" cy="457200"/>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52541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9625"/>
            <a:ext cx="9144000" cy="5238750"/>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51601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ytuł 1"/>
          <p:cNvSpPr>
            <a:spLocks noGrp="1"/>
          </p:cNvSpPr>
          <p:nvPr>
            <p:ph type="title"/>
          </p:nvPr>
        </p:nvSpPr>
        <p:spPr>
          <a:xfrm>
            <a:off x="1501775" y="457200"/>
            <a:ext cx="7185025" cy="947738"/>
          </a:xfrm>
        </p:spPr>
        <p:txBody>
          <a:bodyPr/>
          <a:lstStyle/>
          <a:p>
            <a: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US" sz="2900" b="1" smtClean="0">
                <a:ea typeface="MS PGothic" pitchFamily="34" charset="-128"/>
              </a:rPr>
              <a:t>POLAND – Climate protection facts</a:t>
            </a:r>
            <a:endParaRPr lang="en-US" smtClean="0">
              <a:ea typeface="MS PGothic" pitchFamily="34" charset="-128"/>
            </a:endParaRPr>
          </a:p>
        </p:txBody>
      </p:sp>
      <p:sp>
        <p:nvSpPr>
          <p:cNvPr id="3" name="Symbol zastępczy zawartości 2"/>
          <p:cNvSpPr>
            <a:spLocks noGrp="1"/>
          </p:cNvSpPr>
          <p:nvPr>
            <p:ph idx="1"/>
          </p:nvPr>
        </p:nvSpPr>
        <p:spPr>
          <a:xfrm>
            <a:off x="250825" y="4221088"/>
            <a:ext cx="8688388" cy="1768127"/>
          </a:xfrm>
        </p:spPr>
        <p:txBody>
          <a:bodyPr/>
          <a:lstStyle/>
          <a:p>
            <a:pPr marL="306725" indent="-306725" algn="just">
              <a:spcBef>
                <a:spcPts val="0"/>
              </a:spcBef>
              <a:spcAft>
                <a:spcPts val="1089"/>
              </a:spcAft>
              <a:buClr>
                <a:srgbClr val="CC9900"/>
              </a:buClr>
              <a:buSzPct val="65000"/>
              <a:buFont typeface="Wingdings" pitchFamily="2" charset="2"/>
              <a:buChar char="§"/>
              <a:tabLst>
                <a:tab pos="306725" algn="l"/>
                <a:tab pos="712811" algn="l"/>
                <a:tab pos="1120337" algn="l"/>
                <a:tab pos="1527863" algn="l"/>
                <a:tab pos="1935389" algn="l"/>
                <a:tab pos="2342915" algn="l"/>
                <a:tab pos="2750441" algn="l"/>
                <a:tab pos="3157967" algn="l"/>
                <a:tab pos="3565493" algn="l"/>
                <a:tab pos="3973019" algn="l"/>
                <a:tab pos="4380545" algn="l"/>
                <a:tab pos="4788071" algn="l"/>
                <a:tab pos="5195597" algn="l"/>
                <a:tab pos="5603123" algn="l"/>
                <a:tab pos="6010649" algn="l"/>
                <a:tab pos="6418175" algn="l"/>
                <a:tab pos="6825701" algn="l"/>
                <a:tab pos="7233227" algn="l"/>
                <a:tab pos="7640753" algn="l"/>
                <a:tab pos="8048279" algn="l"/>
                <a:tab pos="8455805" algn="l"/>
              </a:tabLst>
              <a:defRPr/>
            </a:pPr>
            <a:r>
              <a:rPr lang="en-US" sz="1800" b="1" dirty="0"/>
              <a:t>Between 1988 and 2011 GHG emissions fell down </a:t>
            </a:r>
            <a:r>
              <a:rPr lang="en-US" sz="1800" b="1" dirty="0">
                <a:solidFill>
                  <a:srgbClr val="FF0000"/>
                </a:solidFill>
              </a:rPr>
              <a:t>by 29% </a:t>
            </a:r>
            <a:r>
              <a:rPr lang="en-US" sz="1800" b="1" dirty="0"/>
              <a:t>– Kyoto goal for Poland is </a:t>
            </a:r>
            <a:r>
              <a:rPr lang="en-US" sz="1800" b="1" dirty="0">
                <a:solidFill>
                  <a:srgbClr val="FF0000"/>
                </a:solidFill>
              </a:rPr>
              <a:t>6%</a:t>
            </a:r>
            <a:r>
              <a:rPr lang="en-US" sz="1800" b="1" dirty="0"/>
              <a:t> emission reduction</a:t>
            </a:r>
          </a:p>
          <a:p>
            <a:pPr marL="306725" indent="-306725" algn="just">
              <a:spcBef>
                <a:spcPts val="0"/>
              </a:spcBef>
              <a:spcAft>
                <a:spcPts val="1089"/>
              </a:spcAft>
              <a:buClr>
                <a:srgbClr val="CC9900"/>
              </a:buClr>
              <a:buSzPct val="65000"/>
              <a:buFont typeface="Wingdings" pitchFamily="2" charset="2"/>
              <a:buChar char="§"/>
              <a:tabLst>
                <a:tab pos="306725" algn="l"/>
                <a:tab pos="712811" algn="l"/>
                <a:tab pos="1120337" algn="l"/>
                <a:tab pos="1527863" algn="l"/>
                <a:tab pos="1935389" algn="l"/>
                <a:tab pos="2342915" algn="l"/>
                <a:tab pos="2750441" algn="l"/>
                <a:tab pos="3157967" algn="l"/>
                <a:tab pos="3565493" algn="l"/>
                <a:tab pos="3973019" algn="l"/>
                <a:tab pos="4380545" algn="l"/>
                <a:tab pos="4788071" algn="l"/>
                <a:tab pos="5195597" algn="l"/>
                <a:tab pos="5603123" algn="l"/>
                <a:tab pos="6010649" algn="l"/>
                <a:tab pos="6418175" algn="l"/>
                <a:tab pos="6825701" algn="l"/>
                <a:tab pos="7233227" algn="l"/>
                <a:tab pos="7640753" algn="l"/>
                <a:tab pos="8048279" algn="l"/>
                <a:tab pos="8455805" algn="l"/>
              </a:tabLst>
              <a:defRPr/>
            </a:pPr>
            <a:r>
              <a:rPr lang="en-US" sz="1800" b="1" dirty="0"/>
              <a:t>GDP between 1991 – 2012 has more than </a:t>
            </a:r>
            <a:r>
              <a:rPr lang="en-US" sz="1800" b="1" dirty="0">
                <a:solidFill>
                  <a:srgbClr val="FF0000"/>
                </a:solidFill>
              </a:rPr>
              <a:t>doubled</a:t>
            </a:r>
          </a:p>
          <a:p>
            <a:pPr marL="306725" indent="-306725" algn="just">
              <a:spcBef>
                <a:spcPts val="0"/>
              </a:spcBef>
              <a:spcAft>
                <a:spcPts val="1089"/>
              </a:spcAft>
              <a:buClr>
                <a:srgbClr val="CC9900"/>
              </a:buClr>
              <a:buSzPct val="65000"/>
              <a:buFont typeface="Wingdings" pitchFamily="2" charset="2"/>
              <a:buChar char="§"/>
              <a:tabLst>
                <a:tab pos="306725" algn="l"/>
                <a:tab pos="712811" algn="l"/>
                <a:tab pos="1120337" algn="l"/>
                <a:tab pos="1527863" algn="l"/>
                <a:tab pos="1935389" algn="l"/>
                <a:tab pos="2342915" algn="l"/>
                <a:tab pos="2750441" algn="l"/>
                <a:tab pos="3157967" algn="l"/>
                <a:tab pos="3565493" algn="l"/>
                <a:tab pos="3973019" algn="l"/>
                <a:tab pos="4380545" algn="l"/>
                <a:tab pos="4788071" algn="l"/>
                <a:tab pos="5195597" algn="l"/>
                <a:tab pos="5603123" algn="l"/>
                <a:tab pos="6010649" algn="l"/>
                <a:tab pos="6418175" algn="l"/>
                <a:tab pos="6825701" algn="l"/>
                <a:tab pos="7233227" algn="l"/>
                <a:tab pos="7640753" algn="l"/>
                <a:tab pos="8048279" algn="l"/>
                <a:tab pos="8455805" algn="l"/>
              </a:tabLst>
              <a:defRPr/>
            </a:pPr>
            <a:r>
              <a:rPr lang="en-US" sz="1800" b="1" dirty="0"/>
              <a:t>Polish society not only </a:t>
            </a:r>
            <a:r>
              <a:rPr lang="en-US" sz="1800" b="1" dirty="0">
                <a:solidFill>
                  <a:srgbClr val="FF0000"/>
                </a:solidFill>
              </a:rPr>
              <a:t>profited</a:t>
            </a:r>
            <a:r>
              <a:rPr lang="en-US" sz="1800" b="1" dirty="0"/>
              <a:t> but also </a:t>
            </a:r>
            <a:r>
              <a:rPr lang="en-US" sz="1800" b="1" dirty="0">
                <a:solidFill>
                  <a:srgbClr val="FF0000"/>
                </a:solidFill>
              </a:rPr>
              <a:t>paid</a:t>
            </a:r>
            <a:r>
              <a:rPr lang="en-US" sz="1800" b="1" dirty="0"/>
              <a:t> for the </a:t>
            </a:r>
            <a:r>
              <a:rPr lang="en-US" sz="1800" b="1" dirty="0" smtClean="0"/>
              <a:t>changes</a:t>
            </a:r>
            <a:endParaRPr lang="en-US" sz="1800" b="1" dirty="0">
              <a:solidFill>
                <a:srgbClr val="7030A0"/>
              </a:solidFill>
            </a:endParaRPr>
          </a:p>
        </p:txBody>
      </p:sp>
      <p:sp>
        <p:nvSpPr>
          <p:cNvPr id="5124" name="Symbol zastępczy numeru slajdu 3"/>
          <p:cNvSpPr>
            <a:spLocks noGrp="1"/>
          </p:cNvSpPr>
          <p:nvPr>
            <p:ph type="sldNum" sz="quarter" idx="10"/>
          </p:nvPr>
        </p:nvSpPr>
        <p:spPr>
          <a:xfrm>
            <a:off x="493713" y="6262688"/>
            <a:ext cx="425450" cy="346075"/>
          </a:xfrm>
          <a:noFill/>
        </p:spPr>
        <p:txBody>
          <a:bodyPr lIns="82945" tIns="41473" rIns="82945" bIns="41473"/>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buFont typeface="Times New Roman" pitchFamily="18" charset="0"/>
              <a:buNone/>
            </a:pPr>
            <a:fld id="{959E5CA9-7A5C-4931-995E-22E665ACFEBA}" type="slidenum">
              <a:rPr lang="pl-PL">
                <a:solidFill>
                  <a:srgbClr val="FFFFFF"/>
                </a:solidFill>
                <a:latin typeface="Lato Black"/>
                <a:ea typeface="MS PGothic" pitchFamily="34" charset="-128"/>
              </a:rPr>
              <a:pPr eaLnBrk="1" hangingPunct="1">
                <a:buFont typeface="Times New Roman" pitchFamily="18" charset="0"/>
                <a:buNone/>
              </a:pPr>
              <a:t>4</a:t>
            </a:fld>
            <a:endParaRPr lang="pl-PL">
              <a:solidFill>
                <a:srgbClr val="FFFFFF"/>
              </a:solidFill>
              <a:latin typeface="Lato Black"/>
              <a:ea typeface="MS PGothic" pitchFamily="34" charset="-128"/>
            </a:endParaRPr>
          </a:p>
        </p:txBody>
      </p:sp>
      <p:pic>
        <p:nvPicPr>
          <p:cNvPr id="512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763" y="98425"/>
            <a:ext cx="1312862"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Wykres 6"/>
          <p:cNvGraphicFramePr/>
          <p:nvPr/>
        </p:nvGraphicFramePr>
        <p:xfrm>
          <a:off x="195728" y="1469270"/>
          <a:ext cx="8752544" cy="2278003"/>
        </p:xfrm>
        <a:graphic>
          <a:graphicData uri="http://schemas.openxmlformats.org/drawingml/2006/chart">
            <c:chart xmlns:c="http://schemas.openxmlformats.org/drawingml/2006/chart" xmlns:r="http://schemas.openxmlformats.org/officeDocument/2006/relationships" r:id="rId3"/>
          </a:graphicData>
        </a:graphic>
      </p:graphicFrame>
      <p:pic>
        <p:nvPicPr>
          <p:cNvPr id="51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2950" y="6308725"/>
            <a:ext cx="1633538" cy="366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8" name="Rectangle 3"/>
          <p:cNvSpPr>
            <a:spLocks noChangeArrowheads="1"/>
          </p:cNvSpPr>
          <p:nvPr/>
        </p:nvSpPr>
        <p:spPr bwMode="auto">
          <a:xfrm>
            <a:off x="250825" y="6280150"/>
            <a:ext cx="5903913" cy="35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lnSpc>
                <a:spcPct val="90000"/>
              </a:lnSpc>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a:solidFill>
                  <a:srgbClr val="463971"/>
                </a:solidFill>
                <a:latin typeface="Lucida Sans Unicode" pitchFamily="34" charset="0"/>
              </a:rPr>
              <a:t>www.bankwatch.org</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713" y="1104900"/>
            <a:ext cx="7646987" cy="4648200"/>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857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828675"/>
            <a:ext cx="9036497" cy="5200650"/>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616310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2075" y="1428750"/>
            <a:ext cx="6418263" cy="4000500"/>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464" y="5733256"/>
            <a:ext cx="7094537" cy="200025"/>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86910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919288"/>
            <a:ext cx="7161213" cy="3019425"/>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83569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Z raportów Polskich Sieci Elektroenergetycznych wynika,  &amp;zdot;e rezerwy mocy wytwórczych w krajowym systemie w czasie  upa&amp;lstrok;ów i w godzinach szczytu topniej&amp;aogon; do coraz bardziej ryzykownych poziomów. By nie dosz&amp;lstrok;o do deficytu, trzeba dzia&amp;lstrok;a&amp;cacute; ju&amp;zdot; dzi&amp;sacu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4" descr="Z raportów Polskich Sieci Elektroenergetycznych wynika,  &amp;zdot;e rezerwy mocy wytwórczych w krajowym systemie w czasie  upa&amp;lstrok;ów i w godzinach szczytu topniej&amp;aogon; do coraz bardziej ryzykownych poziomów. By nie dosz&amp;lstrok;o do deficytu, trzeba dzia&amp;lstrok;a&amp;cacute; ju&amp;zdot; dzi&amp;sacut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4813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312738"/>
            <a:ext cx="7704856" cy="5780558"/>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ubtitle 4"/>
          <p:cNvSpPr>
            <a:spLocks noGrp="1"/>
          </p:cNvSpPr>
          <p:nvPr>
            <p:ph type="subTitle" idx="1"/>
          </p:nvPr>
        </p:nvSpPr>
        <p:spPr>
          <a:xfrm>
            <a:off x="155575" y="6093296"/>
            <a:ext cx="8808913" cy="764704"/>
          </a:xfrm>
        </p:spPr>
        <p:txBody>
          <a:bodyPr/>
          <a:lstStyle/>
          <a:p>
            <a:pPr algn="just"/>
            <a:r>
              <a:rPr lang="en-US" sz="2000" dirty="0" smtClean="0"/>
              <a:t>Source: </a:t>
            </a:r>
            <a:r>
              <a:rPr lang="en-US" sz="2000" dirty="0"/>
              <a:t>”</a:t>
            </a:r>
            <a:r>
              <a:rPr lang="en-US" sz="2000" dirty="0" err="1" smtClean="0"/>
              <a:t>Rzeczpospolita</a:t>
            </a:r>
            <a:r>
              <a:rPr lang="en-US" sz="2000" dirty="0" smtClean="0"/>
              <a:t>” http</a:t>
            </a:r>
            <a:r>
              <a:rPr lang="en-US" sz="2000" dirty="0"/>
              <a:t>://www.ekonomia.rp.pl/galeria/532088,2,1044323.html</a:t>
            </a:r>
            <a:endParaRPr lang="cs-CZ" sz="2000" dirty="0"/>
          </a:p>
        </p:txBody>
      </p:sp>
    </p:spTree>
    <p:extLst>
      <p:ext uri="{BB962C8B-B14F-4D97-AF65-F5344CB8AC3E}">
        <p14:creationId xmlns:p14="http://schemas.microsoft.com/office/powerpoint/2010/main" val="3121517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ymbol zastępczy zawartości 4"/>
          <p:cNvSpPr>
            <a:spLocks noGrp="1"/>
          </p:cNvSpPr>
          <p:nvPr>
            <p:ph idx="1"/>
          </p:nvPr>
        </p:nvSpPr>
        <p:spPr>
          <a:xfrm>
            <a:off x="260350" y="1273175"/>
            <a:ext cx="8883650" cy="4638675"/>
          </a:xfrm>
        </p:spPr>
        <p:txBody>
          <a:bodyPr>
            <a:noAutofit/>
          </a:bodyPr>
          <a:lstStyle/>
          <a:p>
            <a:pPr marL="326556" indent="-326556" eaLnBrk="1" hangingPunct="1">
              <a:spcBef>
                <a:spcPts val="0"/>
              </a:spcBef>
              <a:spcAft>
                <a:spcPts val="2177"/>
              </a:spcAft>
              <a:defRPr/>
            </a:pPr>
            <a:r>
              <a:rPr lang="en-US" sz="1600" b="1" dirty="0">
                <a:solidFill>
                  <a:srgbClr val="FF0000"/>
                </a:solidFill>
                <a:ea typeface="ＭＳ Ｐゴシック" pitchFamily="34" charset="-128"/>
              </a:rPr>
              <a:t>Open questioning </a:t>
            </a:r>
            <a:r>
              <a:rPr lang="en-US" sz="1600" b="1" dirty="0">
                <a:solidFill>
                  <a:srgbClr val="808080"/>
                </a:solidFill>
                <a:ea typeface="ＭＳ Ｐゴシック" pitchFamily="34" charset="-128"/>
              </a:rPr>
              <a:t>of our civilization's responsibility for climate change</a:t>
            </a:r>
            <a:endParaRPr lang="en-US" sz="1600" b="1" dirty="0">
              <a:solidFill>
                <a:srgbClr val="FF0000"/>
              </a:solidFill>
              <a:ea typeface="ＭＳ Ｐゴシック" pitchFamily="34" charset="-128"/>
            </a:endParaRPr>
          </a:p>
          <a:p>
            <a:pPr marL="326556" indent="-326556" eaLnBrk="1" hangingPunct="1">
              <a:spcBef>
                <a:spcPts val="0"/>
              </a:spcBef>
              <a:spcAft>
                <a:spcPts val="2177"/>
              </a:spcAft>
              <a:defRPr/>
            </a:pPr>
            <a:r>
              <a:rPr lang="en-US" sz="1600" b="1" dirty="0">
                <a:solidFill>
                  <a:srgbClr val="FF0000"/>
                </a:solidFill>
                <a:ea typeface="ＭＳ Ｐゴシック" pitchFamily="34" charset="-128"/>
              </a:rPr>
              <a:t>Three </a:t>
            </a:r>
            <a:r>
              <a:rPr lang="en-US" sz="1600" b="1" dirty="0" smtClean="0">
                <a:solidFill>
                  <a:srgbClr val="FF0000"/>
                </a:solidFill>
                <a:ea typeface="ＭＳ Ｐゴシック" pitchFamily="34" charset="-128"/>
              </a:rPr>
              <a:t>vetoes</a:t>
            </a:r>
            <a:r>
              <a:rPr lang="en-US" sz="1600" b="1" dirty="0" smtClean="0">
                <a:solidFill>
                  <a:srgbClr val="808080"/>
                </a:solidFill>
                <a:ea typeface="ＭＳ Ｐゴシック" pitchFamily="34" charset="-128"/>
              </a:rPr>
              <a:t> of Poland to EU climate targets, a </a:t>
            </a:r>
            <a:r>
              <a:rPr lang="en-US" sz="1600" b="1" dirty="0">
                <a:solidFill>
                  <a:srgbClr val="808080"/>
                </a:solidFill>
                <a:ea typeface="ＭＳ Ｐゴシック" pitchFamily="34" charset="-128"/>
              </a:rPr>
              <a:t>resolution of the </a:t>
            </a:r>
            <a:r>
              <a:rPr lang="en-US" sz="1600" b="1" dirty="0" smtClean="0">
                <a:solidFill>
                  <a:srgbClr val="808080"/>
                </a:solidFill>
                <a:ea typeface="ＭＳ Ｐゴシック" pitchFamily="34" charset="-128"/>
              </a:rPr>
              <a:t>Polish Parliament (October 2012),</a:t>
            </a:r>
            <a:endParaRPr lang="en-US" sz="1600" b="1" dirty="0">
              <a:solidFill>
                <a:srgbClr val="808080"/>
              </a:solidFill>
              <a:ea typeface="ＭＳ Ｐゴシック" pitchFamily="34" charset="-128"/>
            </a:endParaRPr>
          </a:p>
          <a:p>
            <a:pPr marL="326556" indent="-326556" eaLnBrk="1" hangingPunct="1">
              <a:spcBef>
                <a:spcPts val="0"/>
              </a:spcBef>
              <a:spcAft>
                <a:spcPts val="2177"/>
              </a:spcAft>
              <a:defRPr/>
            </a:pPr>
            <a:r>
              <a:rPr lang="en-US" sz="1600" b="1" dirty="0">
                <a:solidFill>
                  <a:srgbClr val="808080"/>
                </a:solidFill>
                <a:ea typeface="ＭＳ Ｐゴシック" pitchFamily="34" charset="-128"/>
              </a:rPr>
              <a:t>Strong energy sector and mining lobby are </a:t>
            </a:r>
            <a:r>
              <a:rPr lang="en-US" sz="1600" b="1" dirty="0">
                <a:solidFill>
                  <a:srgbClr val="FF0000"/>
                </a:solidFill>
                <a:ea typeface="ＭＳ Ｐゴシック" pitchFamily="34" charset="-128"/>
              </a:rPr>
              <a:t>slowing down </a:t>
            </a:r>
            <a:r>
              <a:rPr lang="en-US" sz="1600" b="1" dirty="0">
                <a:solidFill>
                  <a:srgbClr val="808080"/>
                </a:solidFill>
                <a:ea typeface="ＭＳ Ｐゴシック" pitchFamily="34" charset="-128"/>
              </a:rPr>
              <a:t>the development of RES and energy efficiency technologies </a:t>
            </a:r>
            <a:r>
              <a:rPr lang="en-US" sz="1600" b="1" dirty="0" smtClean="0">
                <a:solidFill>
                  <a:srgbClr val="808080"/>
                </a:solidFill>
                <a:ea typeface="ＭＳ Ｐゴシック" pitchFamily="34" charset="-128"/>
              </a:rPr>
              <a:t>(they are orphans</a:t>
            </a:r>
            <a:r>
              <a:rPr lang="en-US" sz="1600" b="1" dirty="0">
                <a:solidFill>
                  <a:srgbClr val="808080"/>
                </a:solidFill>
                <a:ea typeface="ＭＳ Ｐゴシック" pitchFamily="34" charset="-128"/>
              </a:rPr>
              <a:t>) but </a:t>
            </a:r>
            <a:r>
              <a:rPr lang="en-US" sz="1600" b="1" dirty="0">
                <a:solidFill>
                  <a:srgbClr val="FF0000"/>
                </a:solidFill>
                <a:ea typeface="ＭＳ Ｐゴシック" pitchFamily="34" charset="-128"/>
              </a:rPr>
              <a:t>shortages</a:t>
            </a:r>
            <a:r>
              <a:rPr lang="en-US" sz="1600" b="1" dirty="0">
                <a:solidFill>
                  <a:srgbClr val="808080"/>
                </a:solidFill>
                <a:ea typeface="ＭＳ Ｐゴシック" pitchFamily="34" charset="-128"/>
              </a:rPr>
              <a:t> of electricity are  coming.</a:t>
            </a:r>
          </a:p>
          <a:p>
            <a:pPr marL="326556" indent="-326556" eaLnBrk="1" hangingPunct="1">
              <a:spcBef>
                <a:spcPts val="0"/>
              </a:spcBef>
              <a:spcAft>
                <a:spcPts val="2177"/>
              </a:spcAft>
              <a:defRPr/>
            </a:pPr>
            <a:r>
              <a:rPr lang="en-US" sz="1600" b="1" dirty="0">
                <a:solidFill>
                  <a:srgbClr val="808080"/>
                </a:solidFill>
                <a:ea typeface="ＭＳ Ｐゴシック" pitchFamily="34" charset="-128"/>
              </a:rPr>
              <a:t>The role of the </a:t>
            </a:r>
            <a:r>
              <a:rPr lang="en-US" sz="1600" b="1" dirty="0">
                <a:solidFill>
                  <a:srgbClr val="FF0000"/>
                </a:solidFill>
                <a:ea typeface="ＭＳ Ｐゴシック" pitchFamily="34" charset="-128"/>
              </a:rPr>
              <a:t>coal is </a:t>
            </a:r>
            <a:r>
              <a:rPr lang="en-US" sz="1600" b="1" dirty="0" smtClean="0">
                <a:solidFill>
                  <a:srgbClr val="FF0000"/>
                </a:solidFill>
                <a:ea typeface="ＭＳ Ｐゴシック" pitchFamily="34" charset="-128"/>
              </a:rPr>
              <a:t>under discussion.</a:t>
            </a:r>
            <a:r>
              <a:rPr lang="en-US" sz="1600" b="1" dirty="0" smtClean="0">
                <a:solidFill>
                  <a:srgbClr val="808080"/>
                </a:solidFill>
                <a:ea typeface="ＭＳ Ｐゴシック" pitchFamily="34" charset="-128"/>
              </a:rPr>
              <a:t> </a:t>
            </a:r>
            <a:r>
              <a:rPr lang="en-US" sz="1600" b="1" dirty="0" smtClean="0">
                <a:solidFill>
                  <a:srgbClr val="808080"/>
                </a:solidFill>
                <a:ea typeface="ＭＳ Ｐゴシック" pitchFamily="34" charset="-128"/>
              </a:rPr>
              <a:t>Difficult times for lignite (strong social opposition and a necessity to open new lignite deposits)  and the </a:t>
            </a:r>
            <a:r>
              <a:rPr lang="en-US" sz="1600" b="1" dirty="0">
                <a:solidFill>
                  <a:srgbClr val="808080"/>
                </a:solidFill>
                <a:ea typeface="ＭＳ Ｐゴシック" pitchFamily="34" charset="-128"/>
              </a:rPr>
              <a:t>Polish hard coal is </a:t>
            </a:r>
            <a:r>
              <a:rPr lang="en-US" sz="1600" b="1" dirty="0" smtClean="0">
                <a:solidFill>
                  <a:srgbClr val="808080"/>
                </a:solidFill>
                <a:ea typeface="ＭＳ Ｐゴシック" pitchFamily="34" charset="-128"/>
              </a:rPr>
              <a:t>increasingly too </a:t>
            </a:r>
            <a:r>
              <a:rPr lang="en-US" sz="1600" b="1" dirty="0">
                <a:solidFill>
                  <a:srgbClr val="808080"/>
                </a:solidFill>
                <a:ea typeface="ＭＳ Ｐゴシック" pitchFamily="34" charset="-128"/>
              </a:rPr>
              <a:t>expansive</a:t>
            </a:r>
            <a:r>
              <a:rPr lang="en-US" sz="1600" b="1" dirty="0" smtClean="0">
                <a:solidFill>
                  <a:srgbClr val="808080"/>
                </a:solidFill>
                <a:ea typeface="ＭＳ Ｐゴシック" pitchFamily="34" charset="-128"/>
              </a:rPr>
              <a:t>. </a:t>
            </a:r>
            <a:endParaRPr lang="en-US" sz="1600" b="1" dirty="0">
              <a:solidFill>
                <a:srgbClr val="808080"/>
              </a:solidFill>
              <a:ea typeface="ＭＳ Ｐゴシック" pitchFamily="34" charset="-128"/>
            </a:endParaRPr>
          </a:p>
          <a:p>
            <a:pPr marL="326556" indent="-326556" eaLnBrk="1" hangingPunct="1">
              <a:spcBef>
                <a:spcPts val="0"/>
              </a:spcBef>
              <a:spcAft>
                <a:spcPts val="2177"/>
              </a:spcAft>
              <a:defRPr/>
            </a:pPr>
            <a:r>
              <a:rPr lang="en-US" sz="1600" b="1" dirty="0">
                <a:ea typeface="ＭＳ Ｐゴシック" pitchFamily="34" charset="-128"/>
              </a:rPr>
              <a:t>Two new opportunities ??? - Shale gas </a:t>
            </a:r>
            <a:r>
              <a:rPr lang="en-US" sz="1600" b="1" dirty="0" smtClean="0">
                <a:ea typeface="ＭＳ Ｐゴシック" pitchFamily="34" charset="-128"/>
              </a:rPr>
              <a:t>–</a:t>
            </a:r>
            <a:r>
              <a:rPr lang="en-US" sz="1600" b="1" dirty="0" smtClean="0">
                <a:solidFill>
                  <a:srgbClr val="FF0000"/>
                </a:solidFill>
                <a:ea typeface="ＭＳ Ｐゴシック" pitchFamily="34" charset="-128"/>
              </a:rPr>
              <a:t>the hype is down in recent months </a:t>
            </a:r>
            <a:r>
              <a:rPr lang="en-US" sz="1600" b="1" dirty="0" smtClean="0">
                <a:solidFill>
                  <a:schemeClr val="bg1">
                    <a:lumMod val="50000"/>
                  </a:schemeClr>
                </a:solidFill>
                <a:ea typeface="ＭＳ Ｐゴシック" pitchFamily="34" charset="-128"/>
              </a:rPr>
              <a:t>and </a:t>
            </a:r>
            <a:r>
              <a:rPr lang="en-US" sz="1600" b="1" dirty="0">
                <a:ea typeface="ＭＳ Ｐゴシック" pitchFamily="34" charset="-128"/>
              </a:rPr>
              <a:t>nuclear power stations </a:t>
            </a:r>
            <a:r>
              <a:rPr lang="en-US" sz="1600" b="1" dirty="0" smtClean="0">
                <a:ea typeface="ＭＳ Ｐゴシック" pitchFamily="34" charset="-128"/>
              </a:rPr>
              <a:t>– </a:t>
            </a:r>
            <a:r>
              <a:rPr lang="en-US" sz="1600" b="1" dirty="0" smtClean="0">
                <a:solidFill>
                  <a:srgbClr val="FF0000"/>
                </a:solidFill>
                <a:ea typeface="ＭＳ Ｐゴシック" pitchFamily="34" charset="-128"/>
              </a:rPr>
              <a:t>the debate about costs and a suitable localization</a:t>
            </a:r>
          </a:p>
          <a:p>
            <a:pPr marL="326556" indent="-326556" eaLnBrk="1" hangingPunct="1">
              <a:spcBef>
                <a:spcPts val="0"/>
              </a:spcBef>
              <a:spcAft>
                <a:spcPts val="2177"/>
              </a:spcAft>
              <a:defRPr/>
            </a:pPr>
            <a:r>
              <a:rPr lang="en-US" sz="1600" b="1" dirty="0" smtClean="0">
                <a:ea typeface="ＭＳ Ｐゴシック" pitchFamily="34" charset="-128"/>
              </a:rPr>
              <a:t>Almost </a:t>
            </a:r>
            <a:r>
              <a:rPr lang="en-US" sz="1600" b="1" dirty="0">
                <a:ea typeface="ＭＳ Ｐゴシック" pitchFamily="34" charset="-128"/>
              </a:rPr>
              <a:t>technological </a:t>
            </a:r>
            <a:r>
              <a:rPr lang="en-US" sz="1600" b="1" dirty="0">
                <a:solidFill>
                  <a:srgbClr val="FF0000"/>
                </a:solidFill>
                <a:ea typeface="ＭＳ Ｐゴシック" pitchFamily="34" charset="-128"/>
              </a:rPr>
              <a:t>state of the art </a:t>
            </a:r>
            <a:r>
              <a:rPr lang="en-US" sz="1600" b="1" dirty="0">
                <a:ea typeface="ＭＳ Ｐゴシック" pitchFamily="34" charset="-128"/>
              </a:rPr>
              <a:t>in the Polish heavy industry: chemical and petrochemical, steel and non-iron mills, glass and paper</a:t>
            </a:r>
          </a:p>
          <a:p>
            <a:pPr marL="325445" indent="-325445">
              <a:spcBef>
                <a:spcPts val="0"/>
              </a:spcBef>
              <a:spcAft>
                <a:spcPts val="2177"/>
              </a:spcAft>
              <a:defRPr/>
            </a:pPr>
            <a:r>
              <a:rPr lang="en-US" sz="1600" b="1" dirty="0" smtClean="0">
                <a:ea typeface="ＭＳ Ｐゴシック" pitchFamily="34" charset="-128"/>
              </a:rPr>
              <a:t>Communal waste in Poland is one of the </a:t>
            </a:r>
            <a:r>
              <a:rPr lang="en-US" sz="1600" b="1" dirty="0" smtClean="0">
                <a:solidFill>
                  <a:srgbClr val="FF0000"/>
                </a:solidFill>
                <a:ea typeface="ＭＳ Ｐゴシック" pitchFamily="34" charset="-128"/>
              </a:rPr>
              <a:t>biggest problems</a:t>
            </a:r>
            <a:r>
              <a:rPr lang="en-US" sz="1600" b="1" dirty="0" smtClean="0">
                <a:ea typeface="ＭＳ Ｐゴシック" pitchFamily="34" charset="-128"/>
              </a:rPr>
              <a:t> with </a:t>
            </a:r>
            <a:r>
              <a:rPr lang="en-US" sz="1600" b="1" dirty="0" smtClean="0">
                <a:solidFill>
                  <a:srgbClr val="FF0000"/>
                </a:solidFill>
                <a:ea typeface="ＭＳ Ｐゴシック" pitchFamily="34" charset="-128"/>
              </a:rPr>
              <a:t>waste </a:t>
            </a:r>
            <a:r>
              <a:rPr lang="en-US" sz="1600" b="1" dirty="0" smtClean="0">
                <a:ea typeface="ＭＳ Ｐゴシック" pitchFamily="34" charset="-128"/>
              </a:rPr>
              <a:t>in EU</a:t>
            </a:r>
          </a:p>
        </p:txBody>
      </p:sp>
      <p:sp>
        <p:nvSpPr>
          <p:cNvPr id="6147" name="Tytuł 3"/>
          <p:cNvSpPr>
            <a:spLocks noGrp="1"/>
          </p:cNvSpPr>
          <p:nvPr>
            <p:ph type="title"/>
          </p:nvPr>
        </p:nvSpPr>
        <p:spPr>
          <a:xfrm>
            <a:off x="1501775" y="0"/>
            <a:ext cx="7439025" cy="1304925"/>
          </a:xfrm>
        </p:spPr>
        <p:txBody>
          <a:bodyPr/>
          <a:lstStyle/>
          <a:p>
            <a:pPr eaLnBrk="1" hangingPunct="1"/>
            <a:r>
              <a:rPr lang="en-US" sz="2900" b="1" smtClean="0">
                <a:solidFill>
                  <a:srgbClr val="808080"/>
                </a:solidFill>
                <a:ea typeface="MS PGothic" pitchFamily="34" charset="-128"/>
              </a:rPr>
              <a:t>What is the state of the climate policy debate in Poland?</a:t>
            </a:r>
          </a:p>
        </p:txBody>
      </p:sp>
      <p:pic>
        <p:nvPicPr>
          <p:cNvPr id="614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1763" y="98425"/>
            <a:ext cx="1312862"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ytuł 1"/>
          <p:cNvSpPr>
            <a:spLocks noGrp="1"/>
          </p:cNvSpPr>
          <p:nvPr>
            <p:ph type="title"/>
          </p:nvPr>
        </p:nvSpPr>
        <p:spPr>
          <a:xfrm>
            <a:off x="1501775" y="457200"/>
            <a:ext cx="7185025" cy="890588"/>
          </a:xfrm>
        </p:spPr>
        <p:txBody>
          <a:bodyPr/>
          <a:lstStyle/>
          <a:p>
            <a:r>
              <a:rPr lang="en-US" sz="2900" b="1" smtClean="0">
                <a:solidFill>
                  <a:srgbClr val="808080"/>
                </a:solidFill>
                <a:ea typeface="MS PGothic" pitchFamily="34" charset="-128"/>
              </a:rPr>
              <a:t>Is climate policy too risky for Poland?</a:t>
            </a:r>
            <a:r>
              <a:rPr lang="pl-PL" sz="2900" b="1" smtClean="0">
                <a:solidFill>
                  <a:srgbClr val="808080"/>
                </a:solidFill>
                <a:ea typeface="MS PGothic" pitchFamily="34" charset="-128"/>
              </a:rPr>
              <a:t> II</a:t>
            </a:r>
            <a:endParaRPr lang="en-US" sz="2900" smtClean="0"/>
          </a:p>
        </p:txBody>
      </p:sp>
      <p:sp>
        <p:nvSpPr>
          <p:cNvPr id="3" name="Symbol zastępczy zawartości 2"/>
          <p:cNvSpPr>
            <a:spLocks noGrp="1"/>
          </p:cNvSpPr>
          <p:nvPr>
            <p:ph idx="1"/>
          </p:nvPr>
        </p:nvSpPr>
        <p:spPr>
          <a:xfrm>
            <a:off x="327025" y="1273175"/>
            <a:ext cx="8429625" cy="4092575"/>
          </a:xfrm>
        </p:spPr>
        <p:txBody>
          <a:bodyPr/>
          <a:lstStyle/>
          <a:p>
            <a:pPr marL="325445" indent="-325445">
              <a:spcBef>
                <a:spcPts val="0"/>
              </a:spcBef>
              <a:spcAft>
                <a:spcPts val="1633"/>
              </a:spcAft>
              <a:defRPr/>
            </a:pPr>
            <a:r>
              <a:rPr lang="en-US" sz="1800" b="1" dirty="0" smtClean="0">
                <a:solidFill>
                  <a:srgbClr val="808080"/>
                </a:solidFill>
                <a:ea typeface="ＭＳ Ｐゴシック" pitchFamily="34" charset="-128"/>
              </a:rPr>
              <a:t>Transport almost </a:t>
            </a:r>
            <a:r>
              <a:rPr lang="en-US" sz="1800" b="1" dirty="0" smtClean="0">
                <a:solidFill>
                  <a:srgbClr val="FF0000"/>
                </a:solidFill>
                <a:ea typeface="ＭＳ Ｐゴシック" pitchFamily="34" charset="-128"/>
              </a:rPr>
              <a:t>dead end street</a:t>
            </a:r>
          </a:p>
          <a:p>
            <a:pPr marL="325445" indent="-325445">
              <a:spcBef>
                <a:spcPts val="0"/>
              </a:spcBef>
              <a:spcAft>
                <a:spcPts val="1633"/>
              </a:spcAft>
              <a:defRPr/>
            </a:pPr>
            <a:r>
              <a:rPr lang="en-US" sz="1800" b="1" dirty="0" smtClean="0">
                <a:ea typeface="ＭＳ Ｐゴシック" pitchFamily="34" charset="-128"/>
              </a:rPr>
              <a:t>Agriculture and forestry today do </a:t>
            </a:r>
            <a:r>
              <a:rPr lang="en-US" sz="1800" b="1" dirty="0" smtClean="0">
                <a:solidFill>
                  <a:srgbClr val="FF0000"/>
                </a:solidFill>
                <a:ea typeface="ＭＳ Ｐゴシック" pitchFamily="34" charset="-128"/>
              </a:rPr>
              <a:t>not play </a:t>
            </a:r>
            <a:r>
              <a:rPr lang="en-US" sz="1800" b="1" dirty="0" smtClean="0">
                <a:ea typeface="ＭＳ Ｐゴシック" pitchFamily="34" charset="-128"/>
              </a:rPr>
              <a:t>the important role in climate protection </a:t>
            </a:r>
          </a:p>
          <a:p>
            <a:pPr marL="326556" indent="-326556" eaLnBrk="1" hangingPunct="1">
              <a:spcBef>
                <a:spcPts val="0"/>
              </a:spcBef>
              <a:spcAft>
                <a:spcPts val="1633"/>
              </a:spcAft>
              <a:defRPr/>
            </a:pPr>
            <a:r>
              <a:rPr lang="en-US" sz="1800" b="1" dirty="0">
                <a:solidFill>
                  <a:srgbClr val="FF0000"/>
                </a:solidFill>
                <a:ea typeface="ＭＳ Ｐゴシック" pitchFamily="34" charset="-128"/>
              </a:rPr>
              <a:t>Overuse</a:t>
            </a:r>
            <a:r>
              <a:rPr lang="en-US" sz="1800" b="1" dirty="0">
                <a:solidFill>
                  <a:srgbClr val="808080"/>
                </a:solidFill>
                <a:ea typeface="ＭＳ Ｐゴシック" pitchFamily="34" charset="-128"/>
              </a:rPr>
              <a:t> of the argument that the risk of carbon leakage is too large.</a:t>
            </a:r>
          </a:p>
          <a:p>
            <a:pPr marL="326556" indent="-326556" eaLnBrk="1" hangingPunct="1">
              <a:spcBef>
                <a:spcPts val="0"/>
              </a:spcBef>
              <a:spcAft>
                <a:spcPts val="1633"/>
              </a:spcAft>
              <a:defRPr/>
            </a:pPr>
            <a:r>
              <a:rPr lang="en-US" sz="1800" b="1" dirty="0">
                <a:solidFill>
                  <a:srgbClr val="808080"/>
                </a:solidFill>
              </a:rPr>
              <a:t>Lack of </a:t>
            </a:r>
            <a:r>
              <a:rPr lang="en-US" sz="1800" b="1" dirty="0">
                <a:solidFill>
                  <a:srgbClr val="FF0000"/>
                </a:solidFill>
              </a:rPr>
              <a:t>integration</a:t>
            </a:r>
            <a:r>
              <a:rPr lang="en-US" sz="1800" b="1" dirty="0">
                <a:solidFill>
                  <a:srgbClr val="808080"/>
                </a:solidFill>
              </a:rPr>
              <a:t> between the climate and economy policies as well as strong center for long-term strategic planning </a:t>
            </a:r>
          </a:p>
          <a:p>
            <a:pPr indent="-255562" algn="ctr" eaLnBrk="1" hangingPunct="1">
              <a:lnSpc>
                <a:spcPts val="2177"/>
              </a:lnSpc>
              <a:spcBef>
                <a:spcPts val="0"/>
              </a:spcBef>
              <a:spcAft>
                <a:spcPts val="1633"/>
              </a:spcAft>
              <a:defRPr/>
            </a:pPr>
            <a:r>
              <a:rPr lang="en-US" sz="1800" b="1" dirty="0">
                <a:solidFill>
                  <a:srgbClr val="FF0000"/>
                </a:solidFill>
              </a:rPr>
              <a:t>BUT</a:t>
            </a:r>
          </a:p>
          <a:p>
            <a:pPr marL="326556" indent="-326556" eaLnBrk="1" hangingPunct="1">
              <a:lnSpc>
                <a:spcPts val="2177"/>
              </a:lnSpc>
              <a:spcBef>
                <a:spcPts val="0"/>
              </a:spcBef>
              <a:spcAft>
                <a:spcPts val="1633"/>
              </a:spcAft>
              <a:defRPr/>
            </a:pPr>
            <a:r>
              <a:rPr lang="en-US" sz="1800" b="1" dirty="0">
                <a:solidFill>
                  <a:srgbClr val="808080"/>
                </a:solidFill>
              </a:rPr>
              <a:t>In 2009, </a:t>
            </a:r>
            <a:r>
              <a:rPr lang="en-US" sz="1800" b="1" dirty="0">
                <a:solidFill>
                  <a:srgbClr val="FF0000"/>
                </a:solidFill>
              </a:rPr>
              <a:t>73% </a:t>
            </a:r>
            <a:r>
              <a:rPr lang="en-US" sz="1800" b="1" dirty="0">
                <a:solidFill>
                  <a:srgbClr val="808080"/>
                </a:solidFill>
              </a:rPr>
              <a:t>of Poles recognized climate problems as severe or very severe</a:t>
            </a:r>
          </a:p>
          <a:p>
            <a:pPr marL="326556" indent="-326556" eaLnBrk="1" hangingPunct="1">
              <a:lnSpc>
                <a:spcPts val="2177"/>
              </a:lnSpc>
              <a:spcBef>
                <a:spcPts val="0"/>
              </a:spcBef>
              <a:spcAft>
                <a:spcPts val="1633"/>
              </a:spcAft>
              <a:defRPr/>
            </a:pPr>
            <a:r>
              <a:rPr lang="en-US" sz="1800" b="1" dirty="0">
                <a:solidFill>
                  <a:srgbClr val="808080"/>
                </a:solidFill>
              </a:rPr>
              <a:t>In 201</a:t>
            </a:r>
            <a:r>
              <a:rPr lang="pl-PL" sz="1800" b="1" dirty="0">
                <a:solidFill>
                  <a:srgbClr val="808080"/>
                </a:solidFill>
              </a:rPr>
              <a:t>1</a:t>
            </a:r>
            <a:r>
              <a:rPr lang="en-US" sz="1800" b="1" dirty="0">
                <a:solidFill>
                  <a:srgbClr val="808080"/>
                </a:solidFill>
              </a:rPr>
              <a:t>, GHG emissions per capita </a:t>
            </a:r>
            <a:r>
              <a:rPr lang="en-US" sz="1800" b="1" dirty="0" smtClean="0">
                <a:solidFill>
                  <a:srgbClr val="808080"/>
                </a:solidFill>
              </a:rPr>
              <a:t>were at the level of  </a:t>
            </a:r>
            <a:r>
              <a:rPr lang="en-US" sz="1800" b="1" dirty="0">
                <a:solidFill>
                  <a:srgbClr val="FF0000"/>
                </a:solidFill>
              </a:rPr>
              <a:t>10,5 tones CO</a:t>
            </a:r>
            <a:r>
              <a:rPr lang="en-US" sz="1800" b="1" baseline="-25000" dirty="0">
                <a:solidFill>
                  <a:srgbClr val="FF0000"/>
                </a:solidFill>
              </a:rPr>
              <a:t>2</a:t>
            </a:r>
            <a:r>
              <a:rPr lang="en-US" sz="1800" b="1" dirty="0">
                <a:solidFill>
                  <a:srgbClr val="FF0000"/>
                </a:solidFill>
              </a:rPr>
              <a:t>eq </a:t>
            </a:r>
            <a:r>
              <a:rPr lang="en-US" sz="1800" b="1" dirty="0">
                <a:solidFill>
                  <a:srgbClr val="808080"/>
                </a:solidFill>
              </a:rPr>
              <a:t>– </a:t>
            </a:r>
            <a:r>
              <a:rPr lang="pl-PL" sz="1800" b="1" dirty="0">
                <a:solidFill>
                  <a:srgbClr val="808080"/>
                </a:solidFill>
              </a:rPr>
              <a:t>5</a:t>
            </a:r>
            <a:r>
              <a:rPr lang="en-US" sz="1800" b="1" dirty="0">
                <a:solidFill>
                  <a:srgbClr val="808080"/>
                </a:solidFill>
              </a:rPr>
              <a:t> times more than the estimated amount needed globally to stabilize the climate</a:t>
            </a:r>
            <a:endParaRPr lang="en-US" sz="1800" b="1" dirty="0">
              <a:ea typeface="ＭＳ Ｐゴシック" pitchFamily="34" charset="-128"/>
            </a:endParaRPr>
          </a:p>
          <a:p>
            <a:pPr>
              <a:defRPr/>
            </a:pPr>
            <a:endParaRPr lang="en-US" dirty="0"/>
          </a:p>
        </p:txBody>
      </p:sp>
      <p:sp>
        <p:nvSpPr>
          <p:cNvPr id="7172" name="Symbol zastępczy numeru slajdu 3"/>
          <p:cNvSpPr>
            <a:spLocks noGrp="1"/>
          </p:cNvSpPr>
          <p:nvPr>
            <p:ph type="sldNum" sz="quarter" idx="10"/>
          </p:nvPr>
        </p:nvSpPr>
        <p:spPr>
          <a:xfrm>
            <a:off x="493713" y="6262688"/>
            <a:ext cx="425450" cy="346075"/>
          </a:xfrm>
          <a:noFill/>
        </p:spPr>
        <p:txBody>
          <a:bodyPr lIns="82945" tIns="41473" rIns="82945" bIns="41473"/>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EE24F665-523D-4E43-95F0-88B261A3C4D6}" type="slidenum">
              <a:rPr lang="pl-PL">
                <a:solidFill>
                  <a:srgbClr val="FFFFFF"/>
                </a:solidFill>
              </a:rPr>
              <a:pPr eaLnBrk="1" hangingPunct="1"/>
              <a:t>6</a:t>
            </a:fld>
            <a:endParaRPr lang="pl-PL">
              <a:solidFill>
                <a:srgbClr val="FFFFFF"/>
              </a:solidFill>
            </a:endParaRPr>
          </a:p>
        </p:txBody>
      </p:sp>
      <p:pic>
        <p:nvPicPr>
          <p:cNvPr id="717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763" y="98425"/>
            <a:ext cx="1312862"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950" y="6308725"/>
            <a:ext cx="1633538" cy="366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5" name="Rectangle 3"/>
          <p:cNvSpPr>
            <a:spLocks noChangeArrowheads="1"/>
          </p:cNvSpPr>
          <p:nvPr/>
        </p:nvSpPr>
        <p:spPr bwMode="auto">
          <a:xfrm>
            <a:off x="250825" y="6280150"/>
            <a:ext cx="5903913" cy="35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lnSpc>
                <a:spcPct val="90000"/>
              </a:lnSpc>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a:solidFill>
                  <a:srgbClr val="463971"/>
                </a:solidFill>
                <a:latin typeface="Lucida Sans Unicode" pitchFamily="34" charset="0"/>
              </a:rPr>
              <a:t>www.bankwatch.org</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ytuł 1"/>
          <p:cNvSpPr>
            <a:spLocks noGrp="1"/>
          </p:cNvSpPr>
          <p:nvPr>
            <p:ph type="title"/>
          </p:nvPr>
        </p:nvSpPr>
        <p:spPr/>
        <p:txBody>
          <a:bodyPr/>
          <a:lstStyle/>
          <a:p>
            <a:pPr marL="342900" indent="-342900"/>
            <a:r>
              <a:rPr lang="pl-PL" sz="2900" b="1" smtClean="0"/>
              <a:t>The choice</a:t>
            </a:r>
            <a:endParaRPr lang="pl-PL" smtClean="0"/>
          </a:p>
        </p:txBody>
      </p:sp>
      <p:sp>
        <p:nvSpPr>
          <p:cNvPr id="8195" name="Symbol zastępczy zawartości 2"/>
          <p:cNvSpPr>
            <a:spLocks noGrp="1"/>
          </p:cNvSpPr>
          <p:nvPr>
            <p:ph idx="1"/>
          </p:nvPr>
        </p:nvSpPr>
        <p:spPr>
          <a:xfrm>
            <a:off x="1174750" y="1470025"/>
            <a:ext cx="7451725" cy="3635375"/>
          </a:xfrm>
        </p:spPr>
        <p:txBody>
          <a:bodyPr/>
          <a:lstStyle/>
          <a:p>
            <a:pPr marL="0" indent="0"/>
            <a:r>
              <a:rPr lang="en-US" sz="2200" b="1" smtClean="0"/>
              <a:t>Poland can chose between one of the two development paths:</a:t>
            </a:r>
          </a:p>
          <a:p>
            <a:pPr lvl="1">
              <a:buFont typeface="Wingdings" pitchFamily="2" charset="2"/>
              <a:buChar char="Ø"/>
            </a:pPr>
            <a:endParaRPr lang="en-US" sz="2200" b="1" smtClean="0"/>
          </a:p>
          <a:p>
            <a:pPr lvl="1">
              <a:buFont typeface="Wingdings" pitchFamily="2" charset="2"/>
              <a:buChar char="Ø"/>
            </a:pPr>
            <a:r>
              <a:rPr lang="en-US" sz="1800" b="1" smtClean="0">
                <a:solidFill>
                  <a:srgbClr val="00A8E5"/>
                </a:solidFill>
              </a:rPr>
              <a:t>Limited development scenario </a:t>
            </a:r>
            <a:r>
              <a:rPr lang="en-US" sz="1800" b="1" smtClean="0"/>
              <a:t>that keeps the current status quo ante with respect to the reform agenda;</a:t>
            </a:r>
          </a:p>
          <a:p>
            <a:pPr lvl="1">
              <a:buFont typeface="Wingdings" pitchFamily="2" charset="2"/>
              <a:buChar char="Ø"/>
            </a:pPr>
            <a:endParaRPr lang="en-US" sz="1800" b="1" smtClean="0"/>
          </a:p>
          <a:p>
            <a:pPr lvl="1">
              <a:buFont typeface="Wingdings" pitchFamily="2" charset="2"/>
              <a:buChar char="Ø"/>
            </a:pPr>
            <a:r>
              <a:rPr lang="en-US" sz="1800" b="1" smtClean="0">
                <a:solidFill>
                  <a:srgbClr val="75B93D"/>
                </a:solidFill>
              </a:rPr>
              <a:t>Modernization scenario </a:t>
            </a:r>
            <a:r>
              <a:rPr lang="en-US" sz="1800" b="1" smtClean="0"/>
              <a:t>in which future development is based on three pillars: </a:t>
            </a:r>
          </a:p>
          <a:p>
            <a:pPr lvl="2"/>
            <a:r>
              <a:rPr lang="en-US" sz="1800" b="1" smtClean="0"/>
              <a:t>High quality institutions and regulations</a:t>
            </a:r>
          </a:p>
          <a:p>
            <a:pPr lvl="2"/>
            <a:r>
              <a:rPr lang="en-US" sz="1800" b="1" smtClean="0"/>
              <a:t>Innovation</a:t>
            </a:r>
          </a:p>
          <a:p>
            <a:pPr lvl="2"/>
            <a:r>
              <a:rPr lang="en-US" sz="1800" b="1" smtClean="0"/>
              <a:t>Resource efficiency; </a:t>
            </a:r>
          </a:p>
        </p:txBody>
      </p:sp>
      <p:sp>
        <p:nvSpPr>
          <p:cNvPr id="8196" name="Symbol zastępczy numeru slajdu 3"/>
          <p:cNvSpPr>
            <a:spLocks noGrp="1"/>
          </p:cNvSpPr>
          <p:nvPr>
            <p:ph type="sldNum" sz="quarter" idx="10"/>
          </p:nvPr>
        </p:nvSpPr>
        <p:spPr>
          <a:xfrm>
            <a:off x="493713" y="6262688"/>
            <a:ext cx="425450" cy="346075"/>
          </a:xfrm>
          <a:noFill/>
        </p:spPr>
        <p:txBody>
          <a:bodyPr lIns="82945" tIns="41473" rIns="82945" bIns="41473"/>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fld id="{AE03885C-5609-4C1D-BE59-8CDEA60FA615}" type="slidenum">
              <a:rPr lang="pl-PL">
                <a:solidFill>
                  <a:srgbClr val="FFFFFF"/>
                </a:solidFill>
              </a:rPr>
              <a:pPr eaLnBrk="1" hangingPunct="1"/>
              <a:t>7</a:t>
            </a:fld>
            <a:endParaRPr lang="pl-PL">
              <a:solidFill>
                <a:srgbClr val="FFFFFF"/>
              </a:solidFill>
            </a:endParaRPr>
          </a:p>
        </p:txBody>
      </p:sp>
      <p:pic>
        <p:nvPicPr>
          <p:cNvPr id="819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175" y="96838"/>
            <a:ext cx="1314450" cy="104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rostokąt 5"/>
          <p:cNvSpPr/>
          <p:nvPr/>
        </p:nvSpPr>
        <p:spPr>
          <a:xfrm>
            <a:off x="260350" y="5810250"/>
            <a:ext cx="1155700" cy="392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p>
            <a:pPr algn="ctr">
              <a:defRPr/>
            </a:pPr>
            <a:endParaRPr lang="pl-PL"/>
          </a:p>
        </p:txBody>
      </p:sp>
      <p:sp>
        <p:nvSpPr>
          <p:cNvPr id="8199" name="Rectangle 3"/>
          <p:cNvSpPr>
            <a:spLocks noChangeArrowheads="1"/>
          </p:cNvSpPr>
          <p:nvPr/>
        </p:nvSpPr>
        <p:spPr bwMode="auto">
          <a:xfrm>
            <a:off x="250825" y="6280150"/>
            <a:ext cx="5903913" cy="35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lnSpc>
                <a:spcPct val="90000"/>
              </a:lnSpc>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a:solidFill>
                  <a:srgbClr val="463971"/>
                </a:solidFill>
                <a:latin typeface="Lucida Sans Unicode" pitchFamily="34" charset="0"/>
              </a:rPr>
              <a:t>www.bankwatch.org</a:t>
            </a:r>
          </a:p>
        </p:txBody>
      </p:sp>
      <p:pic>
        <p:nvPicPr>
          <p:cNvPr id="82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6296025"/>
            <a:ext cx="2065337" cy="366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ytuł 5"/>
          <p:cNvSpPr>
            <a:spLocks noGrp="1"/>
          </p:cNvSpPr>
          <p:nvPr>
            <p:ph type="title"/>
          </p:nvPr>
        </p:nvSpPr>
        <p:spPr>
          <a:xfrm>
            <a:off x="1738313" y="457200"/>
            <a:ext cx="6948487" cy="815975"/>
          </a:xfrm>
        </p:spPr>
        <p:txBody>
          <a:bodyPr/>
          <a:lstStyle/>
          <a:p>
            <a:pPr>
              <a:lnSpc>
                <a:spcPct val="150000"/>
              </a:lnSpc>
            </a:pPr>
            <a:r>
              <a:rPr lang="en-US" sz="2900" b="1" smtClean="0">
                <a:latin typeface="Lato Regular"/>
                <a:ea typeface="Lato Regular"/>
                <a:cs typeface="Lato Regular"/>
              </a:rPr>
              <a:t>Two development paths </a:t>
            </a:r>
          </a:p>
        </p:txBody>
      </p:sp>
      <p:sp>
        <p:nvSpPr>
          <p:cNvPr id="10243" name="Symbol zastępczy numeru slajdu 4"/>
          <p:cNvSpPr>
            <a:spLocks noGrp="1"/>
          </p:cNvSpPr>
          <p:nvPr>
            <p:ph type="sldNum" sz="quarter" idx="10"/>
          </p:nvPr>
        </p:nvSpPr>
        <p:spPr>
          <a:xfrm>
            <a:off x="493713" y="6262688"/>
            <a:ext cx="425450" cy="346075"/>
          </a:xfrm>
          <a:noFill/>
        </p:spPr>
        <p:txBody>
          <a:bodyPr lIns="82945" tIns="41473" rIns="82945" bIns="41473"/>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hangingPunct="1">
              <a:buFont typeface="Times New Roman" pitchFamily="18" charset="0"/>
              <a:buNone/>
            </a:pPr>
            <a:fld id="{077EEE03-189A-4F5A-AA18-BAA4954C5407}" type="slidenum">
              <a:rPr lang="pl-PL">
                <a:solidFill>
                  <a:srgbClr val="FFFFFF"/>
                </a:solidFill>
                <a:latin typeface="Lato Black"/>
                <a:ea typeface="MS PGothic" pitchFamily="34" charset="-128"/>
              </a:rPr>
              <a:pPr eaLnBrk="1" hangingPunct="1">
                <a:buFont typeface="Times New Roman" pitchFamily="18" charset="0"/>
                <a:buNone/>
              </a:pPr>
              <a:t>8</a:t>
            </a:fld>
            <a:endParaRPr lang="pl-PL">
              <a:solidFill>
                <a:srgbClr val="FFFFFF"/>
              </a:solidFill>
              <a:latin typeface="Lato Black"/>
              <a:ea typeface="MS PGothic" pitchFamily="34" charset="-128"/>
            </a:endParaRPr>
          </a:p>
        </p:txBody>
      </p:sp>
      <p:sp>
        <p:nvSpPr>
          <p:cNvPr id="7" name="Prostokąt 6"/>
          <p:cNvSpPr/>
          <p:nvPr/>
        </p:nvSpPr>
        <p:spPr>
          <a:xfrm>
            <a:off x="260350" y="5810250"/>
            <a:ext cx="1155700" cy="392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p>
            <a:pPr algn="ctr">
              <a:defRPr/>
            </a:pPr>
            <a:endParaRPr lang="pl-PL"/>
          </a:p>
        </p:txBody>
      </p:sp>
      <p:sp>
        <p:nvSpPr>
          <p:cNvPr id="10245" name="Symbol zastępczy zawartości 4"/>
          <p:cNvSpPr txBox="1">
            <a:spLocks/>
          </p:cNvSpPr>
          <p:nvPr/>
        </p:nvSpPr>
        <p:spPr bwMode="auto">
          <a:xfrm>
            <a:off x="6530975" y="4545013"/>
            <a:ext cx="1331913"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0" tIns="45687" rIns="91370" bIns="45687"/>
          <a:lstStyle>
            <a:lvl1pPr marL="339725" indent="-339725" defTabSz="912813" eaLnBrk="0" hangingPunct="0">
              <a:defRPr>
                <a:solidFill>
                  <a:schemeClr val="bg1"/>
                </a:solidFill>
                <a:latin typeface="Arial" pitchFamily="34" charset="0"/>
                <a:ea typeface="Arial Unicode MS" pitchFamily="34" charset="-128"/>
                <a:cs typeface="Arial Unicode MS" pitchFamily="34" charset="-128"/>
              </a:defRPr>
            </a:lvl1pPr>
            <a:lvl2pPr defTabSz="912813" eaLnBrk="0" hangingPunct="0">
              <a:defRPr>
                <a:solidFill>
                  <a:schemeClr val="bg1"/>
                </a:solidFill>
                <a:latin typeface="Arial" pitchFamily="34" charset="0"/>
                <a:ea typeface="Arial Unicode MS" pitchFamily="34" charset="-128"/>
                <a:cs typeface="Arial Unicode MS" pitchFamily="34" charset="-128"/>
              </a:defRPr>
            </a:lvl2pPr>
            <a:lvl3pPr defTabSz="912813" eaLnBrk="0" hangingPunct="0">
              <a:defRPr>
                <a:solidFill>
                  <a:schemeClr val="bg1"/>
                </a:solidFill>
                <a:latin typeface="Arial" pitchFamily="34" charset="0"/>
                <a:ea typeface="Arial Unicode MS" pitchFamily="34" charset="-128"/>
                <a:cs typeface="Arial Unicode MS" pitchFamily="34" charset="-128"/>
              </a:defRPr>
            </a:lvl3pPr>
            <a:lvl4pPr defTabSz="912813" eaLnBrk="0" hangingPunct="0">
              <a:defRPr>
                <a:solidFill>
                  <a:schemeClr val="bg1"/>
                </a:solidFill>
                <a:latin typeface="Arial" pitchFamily="34" charset="0"/>
                <a:ea typeface="Arial Unicode MS" pitchFamily="34" charset="-128"/>
                <a:cs typeface="Arial Unicode MS" pitchFamily="34" charset="-128"/>
              </a:defRPr>
            </a:lvl4pPr>
            <a:lvl5pPr defTabSz="912813" eaLnBrk="0" hangingPunct="0">
              <a:defRPr>
                <a:solidFill>
                  <a:schemeClr val="bg1"/>
                </a:solidFill>
                <a:latin typeface="Arial" pitchFamily="34" charset="0"/>
                <a:ea typeface="Arial Unicode MS" pitchFamily="34" charset="-128"/>
                <a:cs typeface="Arial Unicode MS" pitchFamily="34" charset="-128"/>
              </a:defRPr>
            </a:lvl5pPr>
            <a:lvl6pPr marL="2514600" indent="-228600" defTabSz="912813"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Arial Unicode MS" pitchFamily="34" charset="-128"/>
                <a:cs typeface="Arial Unicode MS" pitchFamily="34" charset="-128"/>
              </a:defRPr>
            </a:lvl6pPr>
            <a:lvl7pPr marL="2971800" indent="-228600" defTabSz="912813"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Arial Unicode MS" pitchFamily="34" charset="-128"/>
                <a:cs typeface="Arial Unicode MS" pitchFamily="34" charset="-128"/>
              </a:defRPr>
            </a:lvl7pPr>
            <a:lvl8pPr marL="3429000" indent="-228600" defTabSz="912813"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Arial Unicode MS" pitchFamily="34" charset="-128"/>
                <a:cs typeface="Arial Unicode MS" pitchFamily="34" charset="-128"/>
              </a:defRPr>
            </a:lvl8pPr>
            <a:lvl9pPr marL="3886200" indent="-228600" defTabSz="912813" eaLnBrk="0" fontAlgn="base" hangingPunct="0">
              <a:spcBef>
                <a:spcPct val="0"/>
              </a:spcBef>
              <a:spcAft>
                <a:spcPct val="0"/>
              </a:spcAft>
              <a:buClr>
                <a:srgbClr val="000000"/>
              </a:buClr>
              <a:buSzPct val="100000"/>
              <a:buFont typeface="Times New Roman" pitchFamily="18" charset="0"/>
              <a:defRPr>
                <a:solidFill>
                  <a:schemeClr val="bg1"/>
                </a:solidFill>
                <a:latin typeface="Arial" pitchFamily="34" charset="0"/>
                <a:ea typeface="Arial Unicode MS" pitchFamily="34" charset="-128"/>
                <a:cs typeface="Arial Unicode MS" pitchFamily="34" charset="-128"/>
              </a:defRPr>
            </a:lvl9pPr>
          </a:lstStyle>
          <a:p>
            <a:pPr algn="r">
              <a:spcBef>
                <a:spcPct val="20000"/>
              </a:spcBef>
              <a:buClrTx/>
              <a:buSzTx/>
            </a:pPr>
            <a:r>
              <a:rPr lang="pl-PL" sz="1100" i="1">
                <a:solidFill>
                  <a:srgbClr val="7F7F7F"/>
                </a:solidFill>
                <a:latin typeface="Lato Regular"/>
                <a:ea typeface="MS PGothic" pitchFamily="34" charset="-128"/>
                <a:cs typeface="Lato Regular"/>
              </a:rPr>
              <a:t>Source: IBS BAU</a:t>
            </a:r>
          </a:p>
        </p:txBody>
      </p:sp>
      <p:pic>
        <p:nvPicPr>
          <p:cNvPr id="102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0175" y="96838"/>
            <a:ext cx="1314450" cy="104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ymbol zastępczy zawartości 5"/>
          <p:cNvSpPr txBox="1">
            <a:spLocks/>
          </p:cNvSpPr>
          <p:nvPr/>
        </p:nvSpPr>
        <p:spPr bwMode="auto">
          <a:xfrm>
            <a:off x="392113" y="4800600"/>
            <a:ext cx="8302625" cy="1009650"/>
          </a:xfrm>
          <a:prstGeom prst="rect">
            <a:avLst/>
          </a:prstGeom>
          <a:noFill/>
          <a:ln w="9525">
            <a:noFill/>
            <a:miter lim="800000"/>
            <a:headEnd/>
            <a:tailEnd/>
          </a:ln>
        </p:spPr>
        <p:txBody>
          <a:bodyPr lIns="91370" tIns="45687" rIns="91370" bIns="45687"/>
          <a:lstStyle/>
          <a:p>
            <a:pPr marL="73442" indent="4321" algn="just" defTabSz="912973" eaLnBrk="0" hangingPunct="0">
              <a:spcBef>
                <a:spcPts val="0"/>
              </a:spcBef>
              <a:spcAft>
                <a:spcPts val="1089"/>
              </a:spcAft>
              <a:defRPr/>
            </a:pPr>
            <a:r>
              <a:rPr lang="en-US" sz="1500" b="1" dirty="0">
                <a:solidFill>
                  <a:srgbClr val="00A8E5"/>
                </a:solidFill>
                <a:latin typeface="Lato Regular"/>
                <a:cs typeface="Lato Regular"/>
              </a:rPr>
              <a:t>Limited development scenario </a:t>
            </a:r>
            <a:r>
              <a:rPr lang="en-US" sz="1500" b="1" dirty="0">
                <a:solidFill>
                  <a:schemeClr val="tx1">
                    <a:lumMod val="65000"/>
                    <a:lumOff val="35000"/>
                  </a:schemeClr>
                </a:solidFill>
                <a:latin typeface="Lato Regular"/>
                <a:cs typeface="Lato Regular"/>
              </a:rPr>
              <a:t>– the reference tool for report analysis.</a:t>
            </a:r>
          </a:p>
          <a:p>
            <a:pPr marL="73442" indent="4321" algn="just" defTabSz="912973" eaLnBrk="0" hangingPunct="0">
              <a:spcBef>
                <a:spcPts val="0"/>
              </a:spcBef>
              <a:spcAft>
                <a:spcPts val="1089"/>
              </a:spcAft>
              <a:defRPr/>
            </a:pPr>
            <a:r>
              <a:rPr lang="en-US" sz="1500" b="1" dirty="0">
                <a:solidFill>
                  <a:srgbClr val="75B93D"/>
                </a:solidFill>
                <a:latin typeface="Lato Regular"/>
                <a:cs typeface="Lato Regular"/>
              </a:rPr>
              <a:t>Modernization scenario </a:t>
            </a:r>
            <a:r>
              <a:rPr lang="en-US" sz="1500" b="1" dirty="0">
                <a:solidFill>
                  <a:schemeClr val="tx1">
                    <a:lumMod val="65000"/>
                    <a:lumOff val="35000"/>
                  </a:schemeClr>
                </a:solidFill>
                <a:latin typeface="Lato Regular"/>
                <a:cs typeface="Lato Regular"/>
              </a:rPr>
              <a:t>– scenario that incorporates many reforms and takes into account the green growth agenda.</a:t>
            </a:r>
          </a:p>
          <a:p>
            <a:pPr marL="73442" indent="4321" algn="just" defTabSz="912973" eaLnBrk="0" hangingPunct="0">
              <a:spcBef>
                <a:spcPct val="20000"/>
              </a:spcBef>
              <a:defRPr/>
            </a:pPr>
            <a:endParaRPr lang="pl-PL" sz="1500" dirty="0">
              <a:solidFill>
                <a:schemeClr val="tx1">
                  <a:lumMod val="65000"/>
                  <a:lumOff val="35000"/>
                </a:schemeClr>
              </a:solidFill>
              <a:latin typeface="Lato Regular"/>
              <a:cs typeface="Lato Regular"/>
            </a:endParaRPr>
          </a:p>
        </p:txBody>
      </p:sp>
      <p:pic>
        <p:nvPicPr>
          <p:cNvPr id="10248" name="Obraz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0038" y="1273175"/>
            <a:ext cx="6986587" cy="346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488" y="6296025"/>
            <a:ext cx="2065337" cy="366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50" name="Rectangle 3"/>
          <p:cNvSpPr>
            <a:spLocks noChangeArrowheads="1"/>
          </p:cNvSpPr>
          <p:nvPr/>
        </p:nvSpPr>
        <p:spPr bwMode="auto">
          <a:xfrm>
            <a:off x="250825" y="6280150"/>
            <a:ext cx="5903913" cy="35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lnSpc>
                <a:spcPct val="90000"/>
              </a:lnSpc>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a:solidFill>
                  <a:srgbClr val="463971"/>
                </a:solidFill>
                <a:latin typeface="Lucida Sans Unicode" pitchFamily="34" charset="0"/>
              </a:rPr>
              <a:t>www.bankwatch.org</a:t>
            </a:r>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7"/>
          <p:cNvSpPr>
            <a:spLocks noGrp="1"/>
          </p:cNvSpPr>
          <p:nvPr>
            <p:ph type="sldNum" sz="quarter" idx="10"/>
          </p:nvPr>
        </p:nvSpPr>
        <p:spPr>
          <a:xfrm>
            <a:off x="493713" y="6262688"/>
            <a:ext cx="425450" cy="346075"/>
          </a:xfrm>
          <a:noFill/>
          <a:extLs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itchFamily="34" charset="0"/>
                <a:ea typeface="Arial Unicode MS" pitchFamily="34" charset="-128"/>
                <a:cs typeface="Arial Unicode MS" pitchFamily="34" charset="-128"/>
              </a:defRPr>
            </a:lvl9pPr>
          </a:lstStyle>
          <a:p>
            <a:pPr eaLnBrk="1">
              <a:buFont typeface="Times New Roman" pitchFamily="18" charset="0"/>
              <a:buNone/>
            </a:pPr>
            <a:fld id="{3A967D30-8DDF-4449-955A-52E8B359EE1E}" type="slidenum">
              <a:rPr lang="pl-PL">
                <a:solidFill>
                  <a:srgbClr val="7F7F7F"/>
                </a:solidFill>
                <a:latin typeface="Lato Black"/>
                <a:ea typeface="MS PGothic" pitchFamily="34" charset="-128"/>
              </a:rPr>
              <a:pPr eaLnBrk="1">
                <a:buFont typeface="Times New Roman" pitchFamily="18" charset="0"/>
                <a:buNone/>
              </a:pPr>
              <a:t>9</a:t>
            </a:fld>
            <a:endParaRPr lang="pl-PL">
              <a:solidFill>
                <a:srgbClr val="7F7F7F"/>
              </a:solidFill>
              <a:latin typeface="Lato Black"/>
              <a:ea typeface="MS PGothic" pitchFamily="34" charset="-128"/>
            </a:endParaRPr>
          </a:p>
        </p:txBody>
      </p:sp>
      <p:sp>
        <p:nvSpPr>
          <p:cNvPr id="16388" name="Title 16"/>
          <p:cNvSpPr>
            <a:spLocks noGrp="1"/>
          </p:cNvSpPr>
          <p:nvPr>
            <p:ph type="ctrTitle"/>
          </p:nvPr>
        </p:nvSpPr>
        <p:spPr>
          <a:xfrm>
            <a:off x="3535363" y="1143000"/>
            <a:ext cx="4854575" cy="1968500"/>
          </a:xfrm>
        </p:spPr>
        <p:txBody>
          <a:bodyPr/>
          <a:lstStyle/>
          <a:p>
            <a:pPr>
              <a:defRPr/>
            </a:pPr>
            <a:r>
              <a:rPr lang="en-US" sz="4000" b="1" dirty="0">
                <a:solidFill>
                  <a:schemeClr val="tx1">
                    <a:lumMod val="65000"/>
                    <a:lumOff val="35000"/>
                  </a:schemeClr>
                </a:solidFill>
                <a:latin typeface="Lato Regular" pitchFamily="-48" charset="0"/>
                <a:cs typeface="Lato Regular" pitchFamily="-48" charset="0"/>
              </a:rPr>
              <a:t>About the project</a:t>
            </a:r>
          </a:p>
        </p:txBody>
      </p:sp>
      <p:pic>
        <p:nvPicPr>
          <p:cNvPr id="112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513" y="881063"/>
            <a:ext cx="1893887" cy="150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rostokąt 6"/>
          <p:cNvSpPr/>
          <p:nvPr/>
        </p:nvSpPr>
        <p:spPr>
          <a:xfrm>
            <a:off x="1763713" y="2709863"/>
            <a:ext cx="1436687" cy="327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p>
            <a:pPr algn="ctr">
              <a:defRPr/>
            </a:pPr>
            <a:endParaRPr lang="pl-PL" dirty="0"/>
          </a:p>
        </p:txBody>
      </p:sp>
      <p:pic>
        <p:nvPicPr>
          <p:cNvPr id="112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6296025"/>
            <a:ext cx="2065337" cy="3667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71" name="Rectangle 3"/>
          <p:cNvSpPr>
            <a:spLocks noChangeArrowheads="1"/>
          </p:cNvSpPr>
          <p:nvPr/>
        </p:nvSpPr>
        <p:spPr bwMode="auto">
          <a:xfrm>
            <a:off x="250825" y="6280150"/>
            <a:ext cx="5903913" cy="358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p>
            <a:pPr>
              <a:lnSpc>
                <a:spcPct val="90000"/>
              </a:lnSpc>
              <a:spcBef>
                <a:spcPts val="450"/>
              </a:spcBef>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400" b="1">
                <a:solidFill>
                  <a:srgbClr val="463971"/>
                </a:solidFill>
                <a:latin typeface="Lucida Sans Unicode" pitchFamily="34" charset="0"/>
              </a:rPr>
              <a:t>www.bankwatch.org</a:t>
            </a:r>
          </a:p>
        </p:txBody>
      </p:sp>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ojekt domyślny">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pitchFamily="34" charset="0"/>
            <a:ea typeface="Arial Unicode MS" pitchFamily="34" charset="-128"/>
            <a:cs typeface="Arial Unicode MS"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pitchFamily="34" charset="0"/>
            <a:ea typeface="Arial Unicode MS" pitchFamily="34" charset="-128"/>
            <a:cs typeface="Arial Unicode MS" pitchFamily="34" charset="-128"/>
          </a:defRPr>
        </a:defPPr>
      </a:lstStyle>
    </a:lnDef>
  </a:objectDefaults>
  <a:extraClrSchemeLst>
    <a:extraClrScheme>
      <a:clrScheme name="Projekt domyślny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ojekt domyślny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ojekt domyśln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ojekt domyśln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akiet Office">
    <a:dk1>
      <a:sysClr val="windowText" lastClr="000000"/>
    </a:dk1>
    <a:lt1>
      <a:sysClr val="window" lastClr="DDFFD5"/>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2957</TotalTime>
  <Words>2347</Words>
  <Application>Microsoft Office PowerPoint</Application>
  <PresentationFormat>On-screen Show (4:3)</PresentationFormat>
  <Paragraphs>265</Paragraphs>
  <Slides>44</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44</vt:i4>
      </vt:variant>
    </vt:vector>
  </HeadingPairs>
  <TitlesOfParts>
    <vt:vector size="56" baseType="lpstr">
      <vt:lpstr>Arial</vt:lpstr>
      <vt:lpstr>Arial Unicode MS</vt:lpstr>
      <vt:lpstr>Times New Roman</vt:lpstr>
      <vt:lpstr>MS PGothic</vt:lpstr>
      <vt:lpstr>Lucida Sans Unicode</vt:lpstr>
      <vt:lpstr>Lato Black</vt:lpstr>
      <vt:lpstr>Lato Regular</vt:lpstr>
      <vt:lpstr>Wingdings</vt:lpstr>
      <vt:lpstr>Calibri</vt:lpstr>
      <vt:lpstr>Microsoft YaHei</vt:lpstr>
      <vt:lpstr>MS Sans Serif</vt:lpstr>
      <vt:lpstr>Projekt domyślny</vt:lpstr>
      <vt:lpstr>PowerPoint Presentation</vt:lpstr>
      <vt:lpstr>Scope</vt:lpstr>
      <vt:lpstr>Context</vt:lpstr>
      <vt:lpstr>POLAND – Climate protection facts</vt:lpstr>
      <vt:lpstr>What is the state of the climate policy debate in Poland?</vt:lpstr>
      <vt:lpstr>Is climate policy too risky for Poland? II</vt:lpstr>
      <vt:lpstr>The choice</vt:lpstr>
      <vt:lpstr>Two development paths </vt:lpstr>
      <vt:lpstr>About the project</vt:lpstr>
      <vt:lpstr>Towards 2050 - project objectives </vt:lpstr>
      <vt:lpstr>Goals – the journey to 2050  </vt:lpstr>
      <vt:lpstr>Goals – the journey to 2050 </vt:lpstr>
      <vt:lpstr>Scope of the work</vt:lpstr>
      <vt:lpstr>Forum of Experts</vt:lpstr>
      <vt:lpstr>Key findings</vt:lpstr>
      <vt:lpstr>Sectoral perspective – buildings</vt:lpstr>
      <vt:lpstr>Energy and emissions </vt:lpstr>
      <vt:lpstr>Reference scenario BAU for the energy sector </vt:lpstr>
      <vt:lpstr>Sectoral perspective – energy I The general philosophy of scenarios</vt:lpstr>
      <vt:lpstr>Sectoral perspective – energy II</vt:lpstr>
      <vt:lpstr>Sectoral perspective –  energy III  CO2 price impact</vt:lpstr>
      <vt:lpstr>Sectoral perspective - industry and waste</vt:lpstr>
      <vt:lpstr>Sectoral perspective – industry</vt:lpstr>
      <vt:lpstr>Energy savings</vt:lpstr>
      <vt:lpstr>Emission reduction</vt:lpstr>
      <vt:lpstr>Additional actions</vt:lpstr>
      <vt:lpstr>Key messages</vt:lpstr>
      <vt:lpstr>Key messages (1)</vt:lpstr>
      <vt:lpstr>Key messages (2)</vt:lpstr>
      <vt:lpstr>Key messages (3)</vt:lpstr>
      <vt:lpstr>PowerPoint Presentation</vt:lpstr>
      <vt:lpstr>And what are the developments in Poland?</vt:lpstr>
      <vt:lpstr>Renewable energy in Poland</vt:lpstr>
      <vt:lpstr>Co-firing of biomass with coal </vt:lpstr>
      <vt:lpstr>Security of supply concerns in 2015-2017 period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BWN presentation template</dc:title>
  <dc:creator>Kuba Gogolewski</dc:creator>
  <cp:lastModifiedBy>Jakub Jerzy Gogolewski</cp:lastModifiedBy>
  <cp:revision>87</cp:revision>
  <cp:lastPrinted>1601-01-01T00:00:00Z</cp:lastPrinted>
  <dcterms:created xsi:type="dcterms:W3CDTF">2011-02-01T06:58:06Z</dcterms:created>
  <dcterms:modified xsi:type="dcterms:W3CDTF">2013-09-04T10:11:31Z</dcterms:modified>
</cp:coreProperties>
</file>