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374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z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3364"/>
            <a:ext cx="8219256" cy="6435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457200" y="2420888"/>
            <a:ext cx="397078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</p:txBody>
      </p:sp>
      <p:sp>
        <p:nvSpPr>
          <p:cNvPr id="4" name="Zástupný symbol pro text 2"/>
          <p:cNvSpPr>
            <a:spLocks noGrp="1"/>
          </p:cNvSpPr>
          <p:nvPr>
            <p:ph idx="10"/>
          </p:nvPr>
        </p:nvSpPr>
        <p:spPr>
          <a:xfrm>
            <a:off x="4716016" y="2420888"/>
            <a:ext cx="397078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13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478488" cy="14700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Click to edit Master title style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Click to edit Master subtitle style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0"/>
          <a:stretch/>
        </p:blipFill>
        <p:spPr bwMode="auto">
          <a:xfrm>
            <a:off x="7400925" y="1628800"/>
            <a:ext cx="1743075" cy="51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ýrazně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971600" y="3429000"/>
            <a:ext cx="2880320" cy="1440557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 smtClean="0"/>
              <a:t>Zvýraznění 1</a:t>
            </a:r>
            <a:endParaRPr lang="cs-CZ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5292080" y="3429000"/>
            <a:ext cx="2879402" cy="1440557"/>
          </a:xfrm>
          <a:prstGeom prst="roundRect">
            <a:avLst/>
          </a:prstGeom>
          <a:solidFill>
            <a:schemeClr val="accent1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Zvýraznění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80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pb-letterhea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9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1" r:id="rId3"/>
    <p:sldLayoutId id="214748366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CC22"/>
        </a:buClr>
        <a:buSzPct val="100000"/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lang="cs-CZ" sz="2000" b="0" kern="1200" dirty="0" smtClean="0">
          <a:solidFill>
            <a:srgbClr val="2828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anceprobudov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694512" cy="1730623"/>
          </a:xfrm>
        </p:spPr>
        <p:txBody>
          <a:bodyPr/>
          <a:lstStyle/>
          <a:p>
            <a:r>
              <a:rPr lang="en-US" sz="3600"/>
              <a:t>Energeticky úsporné renovace budov: ekonomická a energetická příležitost</a:t>
            </a:r>
            <a:endParaRPr lang="cs-CZ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6480720" cy="1104528"/>
          </a:xfrm>
        </p:spPr>
        <p:txBody>
          <a:bodyPr/>
          <a:lstStyle/>
          <a:p>
            <a:r>
              <a:rPr lang="cs-CZ" dirty="0" smtClean="0"/>
              <a:t>Letní škola energetiky, FSS MUNI, Brno</a:t>
            </a:r>
          </a:p>
          <a:p>
            <a:r>
              <a:rPr lang="cs-CZ" dirty="0" smtClean="0"/>
              <a:t>5. září 2013</a:t>
            </a:r>
          </a:p>
        </p:txBody>
      </p:sp>
    </p:spTree>
    <p:extLst>
      <p:ext uri="{BB962C8B-B14F-4D97-AF65-F5344CB8AC3E}">
        <p14:creationId xmlns:p14="http://schemas.microsoft.com/office/powerpoint/2010/main" val="264825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přínosy podpůrných programů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40324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Dobře nakalibrovaný program je pro stát ekonomicky výhodný</a:t>
            </a:r>
          </a:p>
          <a:p>
            <a:pPr lvl="1"/>
            <a:r>
              <a:rPr lang="cs-CZ" dirty="0" smtClean="0"/>
              <a:t>za investovanou 1 mld. Kč stát získá na daních 0,97 až 1,21 mld. Kč zpět</a:t>
            </a:r>
          </a:p>
          <a:p>
            <a:pPr lvl="1"/>
            <a:r>
              <a:rPr lang="cs-CZ" dirty="0" smtClean="0"/>
              <a:t>zároveň indukuje ekonomický růst 2,13 až 3,59 mld. Kč</a:t>
            </a:r>
          </a:p>
          <a:p>
            <a:pPr lvl="1"/>
            <a:r>
              <a:rPr lang="cs-CZ" dirty="0" smtClean="0"/>
              <a:t>srovnej se efektem endogenních výdajů státu (dopad na růst HDP 0,60 mld. Kč, tedy 3,5x až 6x nižší)</a:t>
            </a:r>
          </a:p>
          <a:p>
            <a:pPr lvl="1"/>
            <a:r>
              <a:rPr lang="cs-CZ" dirty="0"/>
              <a:t>vysoké transakční náklady (nutný projekt, energetické zhodnocení, nepohodlí při realizaci, vlastník nedisponuje odborností)</a:t>
            </a:r>
            <a:endParaRPr lang="cs-CZ" dirty="0" smtClean="0"/>
          </a:p>
          <a:p>
            <a:r>
              <a:rPr lang="cs-CZ" dirty="0"/>
              <a:t>Absorbční kapacita 2013 až 2020: 80 až 100 mld. Kč</a:t>
            </a:r>
          </a:p>
          <a:p>
            <a:pPr lvl="1"/>
            <a:r>
              <a:rPr lang="cs-CZ" dirty="0"/>
              <a:t>to znamená každoroční příspěvek k HDP ve výši až 1 % (38 mld. Kč)</a:t>
            </a:r>
          </a:p>
          <a:p>
            <a:r>
              <a:rPr lang="cs-CZ" dirty="0"/>
              <a:t>Stabilní programy (podmínky, finance) mají větší efekt</a:t>
            </a:r>
          </a:p>
          <a:p>
            <a:pPr lvl="1"/>
            <a:r>
              <a:rPr lang="cs-CZ" dirty="0"/>
              <a:t>důvěra žadatelů umožňuje vyšší páku na soukromé investice</a:t>
            </a:r>
          </a:p>
          <a:p>
            <a:pPr lvl="1"/>
            <a:r>
              <a:rPr lang="cs-CZ" dirty="0"/>
              <a:t>nedochází k turbulencím na trhu, drží se ceny stavebních prací</a:t>
            </a:r>
          </a:p>
        </p:txBody>
      </p:sp>
    </p:spTree>
    <p:extLst>
      <p:ext uri="{BB962C8B-B14F-4D97-AF65-F5344CB8AC3E}">
        <p14:creationId xmlns:p14="http://schemas.microsoft.com/office/powerpoint/2010/main" val="264446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 udělat stát? Tato vláda?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Kvalitně připravit čerpání evropských fondů</a:t>
            </a:r>
            <a:endParaRPr lang="cs-CZ" dirty="0" smtClean="0"/>
          </a:p>
          <a:p>
            <a:pPr lvl="1"/>
            <a:r>
              <a:rPr lang="cs-CZ" dirty="0"/>
              <a:t>připravit koherentní podmínky pro čerpání prostředků na energeticky úsporné renovace ve všech OP (a snížit jejich počet)</a:t>
            </a:r>
          </a:p>
          <a:p>
            <a:pPr lvl="1"/>
            <a:r>
              <a:rPr lang="cs-CZ" dirty="0"/>
              <a:t>zajistit dostatečnou alokaci na toto opatření s neodiskutovatelným makroekonomickým přínosem a úspěšným čerpáním</a:t>
            </a:r>
          </a:p>
          <a:p>
            <a:r>
              <a:rPr lang="cs-CZ" dirty="0"/>
              <a:t>Zajistit dostatečnou alokaci pro Novou zelenou úsporám</a:t>
            </a:r>
          </a:p>
          <a:p>
            <a:pPr lvl="1"/>
            <a:r>
              <a:rPr lang="cs-CZ" dirty="0" smtClean="0"/>
              <a:t>a umožnit tím kontinuální příjem žádostí</a:t>
            </a:r>
          </a:p>
          <a:p>
            <a:r>
              <a:rPr lang="cs-CZ" b="1" dirty="0"/>
              <a:t>Připravit dlouhodobou strategii pro energeticky úsporné stavebnictví</a:t>
            </a:r>
            <a:endParaRPr lang="cs-CZ" b="1" dirty="0" smtClean="0"/>
          </a:p>
          <a:p>
            <a:pPr lvl="1"/>
            <a:r>
              <a:rPr lang="cs-CZ" dirty="0"/>
              <a:t>zajistit statistiku soukromých budov a inventarizaci veřejných</a:t>
            </a:r>
          </a:p>
          <a:p>
            <a:pPr lvl="1"/>
            <a:r>
              <a:rPr lang="cs-CZ" dirty="0"/>
              <a:t>připravit dlouhodobou informační a poradenskou kampaň</a:t>
            </a:r>
          </a:p>
          <a:p>
            <a:pPr lvl="1"/>
            <a:r>
              <a:rPr lang="cs-CZ" dirty="0"/>
              <a:t>udržet stabilní ekonomické prostředí pro stavebnictví</a:t>
            </a:r>
          </a:p>
          <a:p>
            <a:pPr lvl="1"/>
            <a:r>
              <a:rPr lang="cs-CZ" dirty="0"/>
              <a:t>neměnit regulační rámec bez rozmyslu, vynucovat si jeho dodržování</a:t>
            </a:r>
          </a:p>
          <a:p>
            <a:r>
              <a:rPr lang="cs-CZ" dirty="0"/>
              <a:t>Zohlednit úspory energie ve Státní energetické koncepci, státní hospodářské politice a dalších oborových politikách (sociální, zdravotní..)</a:t>
            </a:r>
          </a:p>
          <a:p>
            <a:r>
              <a:rPr lang="cs-CZ" dirty="0"/>
              <a:t>Strategii dodržovat..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61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6478488" cy="722511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6480720" cy="3888432"/>
          </a:xfrm>
        </p:spPr>
        <p:txBody>
          <a:bodyPr/>
          <a:lstStyle/>
          <a:p>
            <a:r>
              <a:rPr lang="cs-CZ" dirty="0"/>
              <a:t>Mgr. Petr Holub</a:t>
            </a:r>
            <a:endParaRPr lang="cs-CZ" dirty="0" smtClean="0"/>
          </a:p>
          <a:p>
            <a:r>
              <a:rPr lang="cs-CZ" dirty="0" smtClean="0"/>
              <a:t>m: 604 177 711</a:t>
            </a:r>
          </a:p>
          <a:p>
            <a:r>
              <a:rPr lang="cs-CZ" dirty="0" smtClean="0"/>
              <a:t>e: petr.holub@sanceprobudovy.cz</a:t>
            </a:r>
          </a:p>
          <a:p>
            <a:r>
              <a:rPr lang="cs-CZ" u="sng" dirty="0" err="1" smtClean="0">
                <a:hlinkClick r:id="rId2"/>
              </a:rPr>
              <a:t>www.sanceprobudovy.cz</a:t>
            </a:r>
            <a:endParaRPr lang="en-US" u="sng" dirty="0" smtClean="0"/>
          </a:p>
          <a:p>
            <a:endParaRPr lang="en-US" b="0" dirty="0" smtClean="0"/>
          </a:p>
          <a:p>
            <a:r>
              <a:rPr lang="cs-CZ" sz="1400" b="0" dirty="0" smtClean="0"/>
              <a:t>Šance pro budovy je aliance významných oborových asociací podporující energeticky úsporné stavebnictví. Sdružuje </a:t>
            </a:r>
            <a:r>
              <a:rPr lang="cs-CZ" sz="1400" dirty="0" smtClean="0"/>
              <a:t>Českou radu pro šetrné budovy</a:t>
            </a:r>
            <a:r>
              <a:rPr lang="cs-CZ" sz="1400" b="0" dirty="0" smtClean="0"/>
              <a:t>, </a:t>
            </a:r>
            <a:r>
              <a:rPr lang="cs-CZ" sz="1400" dirty="0" smtClean="0"/>
              <a:t>Centrum pasivního domu</a:t>
            </a:r>
            <a:r>
              <a:rPr lang="cs-CZ" sz="1400" b="0" dirty="0" smtClean="0"/>
              <a:t>, </a:t>
            </a:r>
            <a:r>
              <a:rPr lang="cs-CZ" sz="1400" dirty="0" smtClean="0"/>
              <a:t>Asociaci výrobců minerální izolace </a:t>
            </a:r>
            <a:r>
              <a:rPr lang="cs-CZ" sz="1400" b="0" dirty="0" smtClean="0"/>
              <a:t>a </a:t>
            </a:r>
            <a:r>
              <a:rPr lang="cs-CZ" sz="1400" dirty="0" smtClean="0"/>
              <a:t>Sdružení </a:t>
            </a:r>
            <a:r>
              <a:rPr lang="cs-CZ" sz="1400" dirty="0" err="1" smtClean="0"/>
              <a:t>EPS</a:t>
            </a:r>
            <a:r>
              <a:rPr lang="cs-CZ" sz="1400" b="0" dirty="0" smtClean="0"/>
              <a:t>. Reprezentuje přes 200 firem napříč hodnotovým řetězcem výstavby a renovace budov. Šance pro budovy usiluje o dosažení zásadních celospolečenských přínosů, které s sebou energeticky úsporné budovy nesou. Za tímto účelem prosazuje změny legislativního a ekonomického rámce, včetně kvalitní implementace evropských směrnic v České republice</a:t>
            </a:r>
            <a:r>
              <a:rPr lang="cs-CZ" sz="1600" b="0" dirty="0" smtClean="0"/>
              <a:t>. 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1789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Ekonomický potenciál úspor energie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2458616" cy="33123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Možné ú</a:t>
            </a:r>
            <a:r>
              <a:rPr lang="cs-CZ" dirty="0" smtClean="0"/>
              <a:t>spory v rezidenčním sektoru: 142 PJ</a:t>
            </a:r>
          </a:p>
          <a:p>
            <a:r>
              <a:rPr lang="cs-CZ" dirty="0"/>
              <a:t>Možné úspory v tercierním sektoru: 33 PJ</a:t>
            </a:r>
          </a:p>
          <a:p>
            <a:r>
              <a:rPr lang="cs-CZ" dirty="0"/>
              <a:t>Možné ú</a:t>
            </a:r>
            <a:r>
              <a:rPr lang="cs-CZ" dirty="0" smtClean="0"/>
              <a:t>spory v průmyslu: 95 PJ (konz. odhad)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279" y="3429000"/>
            <a:ext cx="5945460" cy="34273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564904"/>
            <a:ext cx="576064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CC22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lang="cs-CZ" sz="2000" b="0" kern="1200">
                <a:solidFill>
                  <a:srgbClr val="2828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Konečná spotřeba energie v </a:t>
            </a:r>
            <a:r>
              <a:rPr lang="cs-CZ" dirty="0" smtClean="0"/>
              <a:t>ČR</a:t>
            </a:r>
            <a:r>
              <a:rPr lang="cs-CZ" dirty="0" smtClean="0"/>
              <a:t>: 1120 PJ</a:t>
            </a:r>
          </a:p>
        </p:txBody>
      </p:sp>
    </p:spTree>
    <p:extLst>
      <p:ext uri="{BB962C8B-B14F-4D97-AF65-F5344CB8AC3E}">
        <p14:creationId xmlns:p14="http://schemas.microsoft.com/office/powerpoint/2010/main" val="161499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World Energy Outlook 2012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564904"/>
            <a:ext cx="820891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CC22"/>
              </a:buClr>
              <a:buSzPct val="100000"/>
              <a:buFont typeface="Calibri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lang="cs-CZ" sz="2000" b="0" kern="1200">
                <a:solidFill>
                  <a:srgbClr val="2828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Poprvé Mezinárodní energetická agentura připravila energeticky úsporný scénář vývoje (Efficient World Scenario)</a:t>
            </a:r>
          </a:p>
          <a:p>
            <a:r>
              <a:rPr lang="cs-CZ" dirty="0"/>
              <a:t>Celosvětové potřebné investice do roku 2035 ve výši 11,8 bil. dolarů (ceny 2011), ale 17,5 bil. úspory na platbách za energie a 5,9 bil. dolarů úspory z nerealizovaných investic do zdrojové infrastruktury</a:t>
            </a:r>
          </a:p>
          <a:p>
            <a:r>
              <a:rPr lang="cs-CZ" dirty="0"/>
              <a:t>Přínos pro HDP: 18 bilionu dolarů</a:t>
            </a:r>
          </a:p>
        </p:txBody>
      </p:sp>
    </p:spTree>
    <p:extLst>
      <p:ext uri="{BB962C8B-B14F-4D97-AF65-F5344CB8AC3E}">
        <p14:creationId xmlns:p14="http://schemas.microsoft.com/office/powerpoint/2010/main" val="362872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Efficient World Scenario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9144000" cy="39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Potřebné investice a finanční úspory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9144000" cy="41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 investic ke konečné spotřebě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8426"/>
            <a:ext cx="8632573" cy="43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 ekonomického přínosu mezi regiony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564"/>
            <a:ext cx="9144000" cy="44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to neděje?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40324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Tržní selhání na úrovni vlastníků budov</a:t>
            </a:r>
          </a:p>
          <a:p>
            <a:pPr lvl="1"/>
            <a:r>
              <a:rPr lang="cs-CZ" dirty="0" smtClean="0"/>
              <a:t>příliš vysoká vstupní investice (domácnosti)</a:t>
            </a:r>
          </a:p>
          <a:p>
            <a:pPr lvl="1"/>
            <a:r>
              <a:rPr lang="cs-CZ" dirty="0"/>
              <a:t>alternativní použití peněz s vyšším výnosem (podnikatelé)</a:t>
            </a:r>
          </a:p>
          <a:p>
            <a:pPr lvl="1"/>
            <a:r>
              <a:rPr lang="cs-CZ" dirty="0" smtClean="0"/>
              <a:t>nedostatek informací o přínosech a konkrétních možnostech</a:t>
            </a:r>
          </a:p>
          <a:p>
            <a:pPr lvl="1"/>
            <a:r>
              <a:rPr lang="cs-CZ" dirty="0"/>
              <a:t>vysoké transakční náklady (nutný projekt, energetické zhodnocení, nepohodlí při realizaci, vlastník nedisponuje odborností)</a:t>
            </a:r>
            <a:endParaRPr lang="cs-CZ" dirty="0" smtClean="0"/>
          </a:p>
          <a:p>
            <a:r>
              <a:rPr lang="cs-CZ" dirty="0"/>
              <a:t>Strategické selhnání na úrovni státu</a:t>
            </a:r>
          </a:p>
          <a:p>
            <a:pPr lvl="1"/>
            <a:r>
              <a:rPr lang="cs-CZ" dirty="0"/>
              <a:t>setrvačnost vnímání energetiky</a:t>
            </a:r>
          </a:p>
          <a:p>
            <a:pPr lvl="1"/>
            <a:r>
              <a:rPr lang="cs-CZ" dirty="0"/>
              <a:t>ohrožení finančních zájmů stávajících energetických společností</a:t>
            </a:r>
          </a:p>
          <a:p>
            <a:pPr lvl="1"/>
            <a:r>
              <a:rPr lang="cs-CZ" dirty="0"/>
              <a:t>miliony malých projektů místo několika velkých</a:t>
            </a:r>
          </a:p>
          <a:p>
            <a:pPr lvl="1"/>
            <a:r>
              <a:rPr lang="cs-CZ" dirty="0"/>
              <a:t>nižší korupční potenciál</a:t>
            </a:r>
          </a:p>
        </p:txBody>
      </p:sp>
    </p:spTree>
    <p:extLst>
      <p:ext uri="{BB962C8B-B14F-4D97-AF65-F5344CB8AC3E}">
        <p14:creationId xmlns:p14="http://schemas.microsoft.com/office/powerpoint/2010/main" val="400480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dopady regulace: vyšší standardy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3240360" cy="40324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Kumulovaná čistá současná hodnota pro vlastníky: +223 mld. Kč (25 let, 3% reálný růst cen energie)</a:t>
            </a:r>
            <a:endParaRPr lang="cs-CZ" dirty="0" smtClean="0"/>
          </a:p>
          <a:p>
            <a:r>
              <a:rPr lang="cs-CZ" dirty="0"/>
              <a:t>Silná závislost na růstu cen energie</a:t>
            </a:r>
          </a:p>
          <a:p>
            <a:r>
              <a:rPr lang="cs-CZ" dirty="0"/>
              <a:t>Přechod k vyšším energetickým standardům budov zajišťuje vlastníky proti růstu cen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92896"/>
            <a:ext cx="5309592" cy="4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361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CZ">
  <a:themeElements>
    <a:clrScheme name="SPB">
      <a:dk1>
        <a:sysClr val="windowText" lastClr="000000"/>
      </a:dk1>
      <a:lt1>
        <a:sysClr val="window" lastClr="FFFFFF"/>
      </a:lt1>
      <a:dk2>
        <a:srgbClr val="5E5E73"/>
      </a:dk2>
      <a:lt2>
        <a:srgbClr val="F2F2F2"/>
      </a:lt2>
      <a:accent1>
        <a:srgbClr val="9BC323"/>
      </a:accent1>
      <a:accent2>
        <a:srgbClr val="B72B0B"/>
      </a:accent2>
      <a:accent3>
        <a:srgbClr val="282831"/>
      </a:accent3>
      <a:accent4>
        <a:srgbClr val="4ACF0C"/>
      </a:accent4>
      <a:accent5>
        <a:srgbClr val="F13C13"/>
      </a:accent5>
      <a:accent6>
        <a:srgbClr val="5E5E73"/>
      </a:accent6>
      <a:hlink>
        <a:srgbClr val="000000"/>
      </a:hlink>
      <a:folHlink>
        <a:srgbClr val="000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BC323"/>
        </a:solidFill>
        <a:ln w="12700"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CZ.potx</Template>
  <TotalTime>184</TotalTime>
  <Words>451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prezentace CZ</vt:lpstr>
      <vt:lpstr>Energeticky úsporné renovace budov: ekonomická a energetická příležitost</vt:lpstr>
      <vt:lpstr>Ekonomický potenciál úspor energie</vt:lpstr>
      <vt:lpstr>World Energy Outlook 2012</vt:lpstr>
      <vt:lpstr>Efficient World Scenario</vt:lpstr>
      <vt:lpstr>Potřebné investice a finanční úspory</vt:lpstr>
      <vt:lpstr>Přesun investic ke konečné spotřebě</vt:lpstr>
      <vt:lpstr>Přesun ekonomického přínosu mezi regiony</vt:lpstr>
      <vt:lpstr>Proč se to neděje?</vt:lpstr>
      <vt:lpstr>Ekonomické dopady regulace: vyšší standardy</vt:lpstr>
      <vt:lpstr>Ekonomické přínosy podpůrných programů</vt:lpstr>
      <vt:lpstr>Co může udělat stát? Tato vláda?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Ondra</dc:creator>
  <cp:lastModifiedBy>Petr Holub</cp:lastModifiedBy>
  <cp:revision>28</cp:revision>
  <dcterms:created xsi:type="dcterms:W3CDTF">2011-02-07T00:05:50Z</dcterms:created>
  <dcterms:modified xsi:type="dcterms:W3CDTF">2013-09-05T06:01:18Z</dcterms:modified>
</cp:coreProperties>
</file>