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86" r:id="rId6"/>
    <p:sldId id="289" r:id="rId7"/>
    <p:sldId id="278" r:id="rId8"/>
    <p:sldId id="296" r:id="rId9"/>
    <p:sldId id="279" r:id="rId10"/>
    <p:sldId id="295" r:id="rId11"/>
    <p:sldId id="290" r:id="rId12"/>
    <p:sldId id="284" r:id="rId13"/>
    <p:sldId id="285" r:id="rId14"/>
    <p:sldId id="293" r:id="rId15"/>
    <p:sldId id="259" r:id="rId16"/>
    <p:sldId id="282" r:id="rId17"/>
    <p:sldId id="260" r:id="rId18"/>
    <p:sldId id="264" r:id="rId19"/>
    <p:sldId id="263" r:id="rId20"/>
    <p:sldId id="269" r:id="rId21"/>
    <p:sldId id="283" r:id="rId22"/>
    <p:sldId id="268" r:id="rId23"/>
    <p:sldId id="267" r:id="rId24"/>
    <p:sldId id="266" r:id="rId25"/>
    <p:sldId id="265" r:id="rId26"/>
    <p:sldId id="297" r:id="rId27"/>
    <p:sldId id="288" r:id="rId28"/>
    <p:sldId id="273" r:id="rId29"/>
    <p:sldId id="298" r:id="rId30"/>
    <p:sldId id="299" r:id="rId31"/>
    <p:sldId id="300" r:id="rId32"/>
    <p:sldId id="301" r:id="rId33"/>
    <p:sldId id="277" r:id="rId34"/>
    <p:sldId id="292" r:id="rId35"/>
    <p:sldId id="294" r:id="rId36"/>
    <p:sldId id="291" r:id="rId37"/>
    <p:sldId id="276" r:id="rId38"/>
    <p:sldId id="275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PHU1S49\Home\SIMKOL\Opl&#230;g\COP1-COP14%20(COP15%20estimeret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35877901998914E-2"/>
          <c:y val="1.8005596149501989E-2"/>
          <c:w val="0.82274254404446023"/>
          <c:h val="0.856025746977122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Parties</c:v>
                </c:pt>
              </c:strCache>
            </c:strRef>
          </c:tx>
          <c:invertIfNegative val="0"/>
          <c:dPt>
            <c:idx val="1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COP1</c:v>
                </c:pt>
                <c:pt idx="1">
                  <c:v>COP2</c:v>
                </c:pt>
                <c:pt idx="2">
                  <c:v>COP3</c:v>
                </c:pt>
                <c:pt idx="3">
                  <c:v>COP4</c:v>
                </c:pt>
                <c:pt idx="4">
                  <c:v>COP5</c:v>
                </c:pt>
                <c:pt idx="5">
                  <c:v>COP6</c:v>
                </c:pt>
                <c:pt idx="6">
                  <c:v>COP6-2</c:v>
                </c:pt>
                <c:pt idx="7">
                  <c:v>COP 7</c:v>
                </c:pt>
                <c:pt idx="8">
                  <c:v>COP 8</c:v>
                </c:pt>
                <c:pt idx="9">
                  <c:v>COP 9</c:v>
                </c:pt>
                <c:pt idx="10">
                  <c:v>COP 10</c:v>
                </c:pt>
                <c:pt idx="11">
                  <c:v>COP 11</c:v>
                </c:pt>
                <c:pt idx="12">
                  <c:v>COP12</c:v>
                </c:pt>
                <c:pt idx="13">
                  <c:v>COP 13</c:v>
                </c:pt>
                <c:pt idx="14">
                  <c:v>COP14</c:v>
                </c:pt>
                <c:pt idx="15">
                  <c:v>COP15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829</c:v>
                </c:pt>
                <c:pt idx="1">
                  <c:v>929</c:v>
                </c:pt>
                <c:pt idx="2">
                  <c:v>1534</c:v>
                </c:pt>
                <c:pt idx="3">
                  <c:v>1391</c:v>
                </c:pt>
                <c:pt idx="4">
                  <c:v>1634</c:v>
                </c:pt>
                <c:pt idx="5">
                  <c:v>2168</c:v>
                </c:pt>
                <c:pt idx="6">
                  <c:v>1813</c:v>
                </c:pt>
                <c:pt idx="7">
                  <c:v>2414</c:v>
                </c:pt>
                <c:pt idx="8">
                  <c:v>1456</c:v>
                </c:pt>
                <c:pt idx="9">
                  <c:v>1931</c:v>
                </c:pt>
                <c:pt idx="10">
                  <c:v>2210</c:v>
                </c:pt>
                <c:pt idx="11">
                  <c:v>2809</c:v>
                </c:pt>
                <c:pt idx="12">
                  <c:v>2344</c:v>
                </c:pt>
                <c:pt idx="13">
                  <c:v>3508</c:v>
                </c:pt>
                <c:pt idx="14">
                  <c:v>3958</c:v>
                </c:pt>
                <c:pt idx="15">
                  <c:v>10228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Non-Parties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COP1</c:v>
                </c:pt>
                <c:pt idx="1">
                  <c:v>COP2</c:v>
                </c:pt>
                <c:pt idx="2">
                  <c:v>COP3</c:v>
                </c:pt>
                <c:pt idx="3">
                  <c:v>COP4</c:v>
                </c:pt>
                <c:pt idx="4">
                  <c:v>COP5</c:v>
                </c:pt>
                <c:pt idx="5">
                  <c:v>COP6</c:v>
                </c:pt>
                <c:pt idx="6">
                  <c:v>COP6-2</c:v>
                </c:pt>
                <c:pt idx="7">
                  <c:v>COP 7</c:v>
                </c:pt>
                <c:pt idx="8">
                  <c:v>COP 8</c:v>
                </c:pt>
                <c:pt idx="9">
                  <c:v>COP 9</c:v>
                </c:pt>
                <c:pt idx="10">
                  <c:v>COP 10</c:v>
                </c:pt>
                <c:pt idx="11">
                  <c:v>COP 11</c:v>
                </c:pt>
                <c:pt idx="12">
                  <c:v>COP12</c:v>
                </c:pt>
                <c:pt idx="13">
                  <c:v>COP 13</c:v>
                </c:pt>
                <c:pt idx="14">
                  <c:v>COP14</c:v>
                </c:pt>
                <c:pt idx="15">
                  <c:v>COP15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156</c:v>
                </c:pt>
                <c:pt idx="1">
                  <c:v>41</c:v>
                </c:pt>
                <c:pt idx="2">
                  <c:v>29</c:v>
                </c:pt>
                <c:pt idx="3">
                  <c:v>39</c:v>
                </c:pt>
                <c:pt idx="4">
                  <c:v>19</c:v>
                </c:pt>
                <c:pt idx="5">
                  <c:v>23</c:v>
                </c:pt>
                <c:pt idx="6">
                  <c:v>6</c:v>
                </c:pt>
                <c:pt idx="7">
                  <c:v>18</c:v>
                </c:pt>
                <c:pt idx="8">
                  <c:v>12</c:v>
                </c:pt>
                <c:pt idx="9">
                  <c:v>16</c:v>
                </c:pt>
                <c:pt idx="10">
                  <c:v>9</c:v>
                </c:pt>
                <c:pt idx="11">
                  <c:v>5</c:v>
                </c:pt>
                <c:pt idx="12">
                  <c:v>8</c:v>
                </c:pt>
                <c:pt idx="13">
                  <c:v>7</c:v>
                </c:pt>
                <c:pt idx="14">
                  <c:v>9</c:v>
                </c:pt>
                <c:pt idx="15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NGO's</c:v>
                </c:pt>
              </c:strCache>
            </c:strRef>
          </c:tx>
          <c:invertIfNegative val="0"/>
          <c:dPt>
            <c:idx val="1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COP1</c:v>
                </c:pt>
                <c:pt idx="1">
                  <c:v>COP2</c:v>
                </c:pt>
                <c:pt idx="2">
                  <c:v>COP3</c:v>
                </c:pt>
                <c:pt idx="3">
                  <c:v>COP4</c:v>
                </c:pt>
                <c:pt idx="4">
                  <c:v>COP5</c:v>
                </c:pt>
                <c:pt idx="5">
                  <c:v>COP6</c:v>
                </c:pt>
                <c:pt idx="6">
                  <c:v>COP6-2</c:v>
                </c:pt>
                <c:pt idx="7">
                  <c:v>COP 7</c:v>
                </c:pt>
                <c:pt idx="8">
                  <c:v>COP 8</c:v>
                </c:pt>
                <c:pt idx="9">
                  <c:v>COP 9</c:v>
                </c:pt>
                <c:pt idx="10">
                  <c:v>COP 10</c:v>
                </c:pt>
                <c:pt idx="11">
                  <c:v>COP 11</c:v>
                </c:pt>
                <c:pt idx="12">
                  <c:v>COP12</c:v>
                </c:pt>
                <c:pt idx="13">
                  <c:v>COP 13</c:v>
                </c:pt>
                <c:pt idx="14">
                  <c:v>COP14</c:v>
                </c:pt>
                <c:pt idx="15">
                  <c:v>COP15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  <c:pt idx="0">
                  <c:v>781</c:v>
                </c:pt>
                <c:pt idx="1">
                  <c:v>503</c:v>
                </c:pt>
                <c:pt idx="2">
                  <c:v>3663</c:v>
                </c:pt>
                <c:pt idx="3">
                  <c:v>2357</c:v>
                </c:pt>
                <c:pt idx="4">
                  <c:v>1768</c:v>
                </c:pt>
                <c:pt idx="5">
                  <c:v>3560</c:v>
                </c:pt>
                <c:pt idx="6">
                  <c:v>1587</c:v>
                </c:pt>
                <c:pt idx="7">
                  <c:v>1327</c:v>
                </c:pt>
                <c:pt idx="8">
                  <c:v>1858</c:v>
                </c:pt>
                <c:pt idx="9">
                  <c:v>2404</c:v>
                </c:pt>
                <c:pt idx="10">
                  <c:v>2888</c:v>
                </c:pt>
                <c:pt idx="11">
                  <c:v>5435</c:v>
                </c:pt>
                <c:pt idx="12">
                  <c:v>2533</c:v>
                </c:pt>
                <c:pt idx="13">
                  <c:v>4993</c:v>
                </c:pt>
                <c:pt idx="14">
                  <c:v>3869</c:v>
                </c:pt>
                <c:pt idx="15">
                  <c:v>11971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IGO's</c:v>
                </c:pt>
              </c:strCache>
            </c:strRef>
          </c:tx>
          <c:invertIfNegative val="0"/>
          <c:dPt>
            <c:idx val="1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COP1</c:v>
                </c:pt>
                <c:pt idx="1">
                  <c:v>COP2</c:v>
                </c:pt>
                <c:pt idx="2">
                  <c:v>COP3</c:v>
                </c:pt>
                <c:pt idx="3">
                  <c:v>COP4</c:v>
                </c:pt>
                <c:pt idx="4">
                  <c:v>COP5</c:v>
                </c:pt>
                <c:pt idx="5">
                  <c:v>COP6</c:v>
                </c:pt>
                <c:pt idx="6">
                  <c:v>COP6-2</c:v>
                </c:pt>
                <c:pt idx="7">
                  <c:v>COP 7</c:v>
                </c:pt>
                <c:pt idx="8">
                  <c:v>COP 8</c:v>
                </c:pt>
                <c:pt idx="9">
                  <c:v>COP 9</c:v>
                </c:pt>
                <c:pt idx="10">
                  <c:v>COP 10</c:v>
                </c:pt>
                <c:pt idx="11">
                  <c:v>COP 11</c:v>
                </c:pt>
                <c:pt idx="12">
                  <c:v>COP12</c:v>
                </c:pt>
                <c:pt idx="13">
                  <c:v>COP 13</c:v>
                </c:pt>
                <c:pt idx="14">
                  <c:v>COP14</c:v>
                </c:pt>
                <c:pt idx="15">
                  <c:v>COP15</c:v>
                </c:pt>
              </c:strCache>
            </c:strRef>
          </c:cat>
          <c:val>
            <c:numRef>
              <c:f>Sheet1!$B$6:$Q$6</c:f>
              <c:numCache>
                <c:formatCode>General</c:formatCode>
                <c:ptCount val="16"/>
                <c:pt idx="0">
                  <c:v>23</c:v>
                </c:pt>
                <c:pt idx="1">
                  <c:v>28</c:v>
                </c:pt>
                <c:pt idx="2">
                  <c:v>79</c:v>
                </c:pt>
                <c:pt idx="3">
                  <c:v>120</c:v>
                </c:pt>
                <c:pt idx="4">
                  <c:v>68</c:v>
                </c:pt>
                <c:pt idx="5">
                  <c:v>116</c:v>
                </c:pt>
                <c:pt idx="6">
                  <c:v>49</c:v>
                </c:pt>
                <c:pt idx="7">
                  <c:v>118</c:v>
                </c:pt>
                <c:pt idx="8">
                  <c:v>102</c:v>
                </c:pt>
                <c:pt idx="9">
                  <c:v>127</c:v>
                </c:pt>
                <c:pt idx="10">
                  <c:v>96</c:v>
                </c:pt>
                <c:pt idx="11">
                  <c:v>179</c:v>
                </c:pt>
                <c:pt idx="12">
                  <c:v>161</c:v>
                </c:pt>
                <c:pt idx="13">
                  <c:v>316</c:v>
                </c:pt>
                <c:pt idx="14">
                  <c:v>252</c:v>
                </c:pt>
                <c:pt idx="15">
                  <c:v>568</c:v>
                </c:pt>
              </c:numCache>
            </c:numRef>
          </c:val>
        </c:ser>
        <c:ser>
          <c:idx val="4"/>
          <c:order val="4"/>
          <c:tx>
            <c:strRef>
              <c:f>Sheet1!$A$8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Sheet1!$B$1:$Q$1</c:f>
              <c:strCache>
                <c:ptCount val="16"/>
                <c:pt idx="0">
                  <c:v>COP1</c:v>
                </c:pt>
                <c:pt idx="1">
                  <c:v>COP2</c:v>
                </c:pt>
                <c:pt idx="2">
                  <c:v>COP3</c:v>
                </c:pt>
                <c:pt idx="3">
                  <c:v>COP4</c:v>
                </c:pt>
                <c:pt idx="4">
                  <c:v>COP5</c:v>
                </c:pt>
                <c:pt idx="5">
                  <c:v>COP6</c:v>
                </c:pt>
                <c:pt idx="6">
                  <c:v>COP6-2</c:v>
                </c:pt>
                <c:pt idx="7">
                  <c:v>COP 7</c:v>
                </c:pt>
                <c:pt idx="8">
                  <c:v>COP 8</c:v>
                </c:pt>
                <c:pt idx="9">
                  <c:v>COP 9</c:v>
                </c:pt>
                <c:pt idx="10">
                  <c:v>COP 10</c:v>
                </c:pt>
                <c:pt idx="11">
                  <c:v>COP 11</c:v>
                </c:pt>
                <c:pt idx="12">
                  <c:v>COP12</c:v>
                </c:pt>
                <c:pt idx="13">
                  <c:v>COP 13</c:v>
                </c:pt>
                <c:pt idx="14">
                  <c:v>COP14</c:v>
                </c:pt>
                <c:pt idx="15">
                  <c:v>COP15</c:v>
                </c:pt>
              </c:strCache>
            </c:strRef>
          </c:cat>
          <c:val>
            <c:numRef>
              <c:f>Sheet1!$B$8:$Q$8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3712</c:v>
                </c:pt>
                <c:pt idx="3">
                  <c:v>883</c:v>
                </c:pt>
                <c:pt idx="4">
                  <c:v>534</c:v>
                </c:pt>
                <c:pt idx="5">
                  <c:v>1021</c:v>
                </c:pt>
                <c:pt idx="6">
                  <c:v>1086</c:v>
                </c:pt>
                <c:pt idx="7">
                  <c:v>459</c:v>
                </c:pt>
                <c:pt idx="8">
                  <c:v>795</c:v>
                </c:pt>
                <c:pt idx="9">
                  <c:v>506</c:v>
                </c:pt>
                <c:pt idx="10">
                  <c:v>785</c:v>
                </c:pt>
                <c:pt idx="11">
                  <c:v>817</c:v>
                </c:pt>
                <c:pt idx="12">
                  <c:v>663</c:v>
                </c:pt>
                <c:pt idx="13">
                  <c:v>1498</c:v>
                </c:pt>
                <c:pt idx="14">
                  <c:v>819</c:v>
                </c:pt>
                <c:pt idx="15">
                  <c:v>3135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664448"/>
        <c:axId val="78666368"/>
      </c:barChart>
      <c:catAx>
        <c:axId val="7866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COP1 - COP14 (COP15 estimated)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8666368"/>
        <c:crosses val="autoZero"/>
        <c:auto val="0"/>
        <c:lblAlgn val="ctr"/>
        <c:lblOffset val="100"/>
        <c:noMultiLvlLbl val="0"/>
      </c:catAx>
      <c:valAx>
        <c:axId val="7866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664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3672E-8399-46B7-ABD1-5EC7D3BC34D1}" type="datetimeFigureOut">
              <a:rPr lang="de-AT" smtClean="0"/>
              <a:pPr/>
              <a:t>02.09.2013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E227-69CD-4017-B920-2E58DD5E2B9C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egel.de/video/video-1063770.html" TargetMode="External"/><Relationship Id="rId2" Type="http://schemas.openxmlformats.org/officeDocument/2006/relationships/hyperlink" Target="http://www.spiegel.de/international/world/0,1518,692861,0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policytracker.eu/" TargetMode="External"/><Relationship Id="rId2" Type="http://schemas.openxmlformats.org/officeDocument/2006/relationships/hyperlink" Target="http://www.climateactiontracker.org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climat/" TargetMode="External"/><Relationship Id="rId2" Type="http://schemas.openxmlformats.org/officeDocument/2006/relationships/hyperlink" Target="http://www.unfccc.int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350.org/" TargetMode="External"/><Relationship Id="rId4" Type="http://schemas.openxmlformats.org/officeDocument/2006/relationships/hyperlink" Target="http://www.ipcc.ch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99783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4400" b="1" dirty="0" smtClean="0"/>
              <a:t>Mezinárodní </a:t>
            </a:r>
            <a:r>
              <a:rPr lang="cs-CZ" sz="4400" b="1" dirty="0" err="1" smtClean="0"/>
              <a:t>klim</a:t>
            </a:r>
            <a:r>
              <a:rPr lang="en-US" sz="4400" b="1" dirty="0" smtClean="0"/>
              <a:t>a</a:t>
            </a:r>
            <a:r>
              <a:rPr lang="cs-CZ" sz="4400" b="1" dirty="0" err="1" smtClean="0"/>
              <a:t>tická</a:t>
            </a:r>
            <a:r>
              <a:rPr lang="cs-CZ" sz="4400" b="1" dirty="0" smtClean="0"/>
              <a:t> politika</a:t>
            </a:r>
            <a:endParaRPr lang="de-AT" sz="4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39952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b="1" dirty="0" smtClean="0"/>
              <a:t>Brno, 2. 9. 2013</a:t>
            </a:r>
            <a:endParaRPr lang="de-A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53" y="836712"/>
            <a:ext cx="918410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0825" y="-387350"/>
            <a:ext cx="8893175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/>
            <a:r>
              <a:rPr lang="cs-CZ" altLang="ja-JP" sz="2200" b="1" dirty="0">
                <a:solidFill>
                  <a:schemeClr val="tx1"/>
                </a:solidFill>
                <a:latin typeface="Arial" charset="0"/>
              </a:rPr>
              <a:t>Celosvětový scénář snižování emisí skleníkových plynů</a:t>
            </a:r>
          </a:p>
          <a:p>
            <a:pPr marL="342900" indent="-342900" algn="ctr" defTabSz="914400"/>
            <a:r>
              <a:rPr lang="cs-CZ" altLang="ja-JP" sz="2200" b="1" dirty="0">
                <a:solidFill>
                  <a:schemeClr val="tx1"/>
                </a:solidFill>
                <a:latin typeface="Arial" charset="0"/>
              </a:rPr>
              <a:t>(zdroj: Evropská unie)</a:t>
            </a:r>
            <a:endParaRPr lang="cs-CZ" altLang="ja-JP" sz="2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76673"/>
            <a:ext cx="3744416" cy="143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dirty="0" smtClean="0"/>
          </a:p>
          <a:p>
            <a:endParaRPr lang="de-AT" sz="3200" dirty="0" smtClean="0"/>
          </a:p>
          <a:p>
            <a:r>
              <a:rPr lang="de-AT" sz="3200" dirty="0" smtClean="0"/>
              <a:t>Kysel</a:t>
            </a:r>
            <a:r>
              <a:rPr lang="cs-CZ" sz="3200" dirty="0" smtClean="0"/>
              <a:t>é deště</a:t>
            </a:r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Ozónová díra   </a:t>
            </a:r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/>
          </a:p>
        </p:txBody>
      </p:sp>
      <p:sp>
        <p:nvSpPr>
          <p:cNvPr id="3" name="Right Arrow 2"/>
          <p:cNvSpPr/>
          <p:nvPr/>
        </p:nvSpPr>
        <p:spPr>
          <a:xfrm>
            <a:off x="2627784" y="1844824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4067944" y="620688"/>
            <a:ext cx="3744416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dirty="0" smtClean="0"/>
          </a:p>
          <a:p>
            <a:endParaRPr lang="de-AT" sz="3200" dirty="0" smtClean="0"/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Filtry na komíny v USA a Kanadě</a:t>
            </a: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- Lobby elektráren</a:t>
            </a:r>
          </a:p>
          <a:p>
            <a:endParaRPr lang="de-AT" sz="3200" dirty="0">
              <a:latin typeface="Arial" pitchFamily="34" charset="0"/>
              <a:cs typeface="Arial" pitchFamily="34" charset="0"/>
            </a:endParaRPr>
          </a:p>
          <a:p>
            <a:endParaRPr lang="de-AT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Náhrada freonů</a:t>
            </a:r>
          </a:p>
          <a:p>
            <a:r>
              <a:rPr lang="cs-CZ" sz="3200" dirty="0" smtClean="0">
                <a:latin typeface="Arial" pitchFamily="34" charset="0"/>
                <a:cs typeface="Arial" pitchFamily="34" charset="0"/>
              </a:rPr>
              <a:t>- Lobby výrobců freonů a ledniček</a:t>
            </a:r>
            <a:endParaRPr lang="de-AT" sz="3200" dirty="0">
              <a:latin typeface="Arial" pitchFamily="34" charset="0"/>
              <a:cs typeface="Arial" pitchFamily="34" charset="0"/>
            </a:endParaRPr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/>
          </a:p>
        </p:txBody>
      </p:sp>
      <p:sp>
        <p:nvSpPr>
          <p:cNvPr id="6" name="Right Arrow 5"/>
          <p:cNvSpPr/>
          <p:nvPr/>
        </p:nvSpPr>
        <p:spPr>
          <a:xfrm>
            <a:off x="2699792" y="4725144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76672"/>
            <a:ext cx="3744416" cy="1338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dirty="0" smtClean="0"/>
          </a:p>
          <a:p>
            <a:r>
              <a:rPr lang="cs-CZ" sz="3200" dirty="0" smtClean="0"/>
              <a:t>Změna klimatu</a:t>
            </a:r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/>
          </a:p>
        </p:txBody>
      </p:sp>
      <p:sp>
        <p:nvSpPr>
          <p:cNvPr id="3" name="Right Arrow 2"/>
          <p:cNvSpPr/>
          <p:nvPr/>
        </p:nvSpPr>
        <p:spPr>
          <a:xfrm>
            <a:off x="2411760" y="1340768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3707904" y="404664"/>
            <a:ext cx="5112568" cy="143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dirty="0" smtClean="0"/>
          </a:p>
          <a:p>
            <a:r>
              <a:rPr lang="cs-CZ" sz="3200" dirty="0" smtClean="0"/>
              <a:t>nahradit ropu, uhlí a zemní plyn na celém světě;</a:t>
            </a:r>
          </a:p>
          <a:p>
            <a:r>
              <a:rPr lang="cs-CZ" sz="3200" dirty="0" smtClean="0"/>
              <a:t>zastavit deforestaci;</a:t>
            </a:r>
          </a:p>
          <a:p>
            <a:r>
              <a:rPr lang="cs-CZ" sz="3200" dirty="0" smtClean="0"/>
              <a:t>změnit zemědělství</a:t>
            </a:r>
          </a:p>
          <a:p>
            <a:endParaRPr lang="cs-CZ" sz="3200" dirty="0" smtClean="0"/>
          </a:p>
          <a:p>
            <a:r>
              <a:rPr lang="cs-CZ" sz="3200" dirty="0" smtClean="0"/>
              <a:t>30 000 000 000 tun CO2e/r</a:t>
            </a:r>
            <a:endParaRPr lang="de-AT" sz="3200" dirty="0"/>
          </a:p>
          <a:p>
            <a:endParaRPr lang="de-AT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Fosilní lobby</a:t>
            </a:r>
          </a:p>
          <a:p>
            <a:pPr>
              <a:buFontTx/>
              <a:buChar char="-"/>
            </a:pPr>
            <a:r>
              <a:rPr lang="cs-CZ" sz="3200" dirty="0" smtClean="0"/>
              <a:t>Kritika nadměrné regulace a ztráty svobody</a:t>
            </a:r>
            <a:endParaRPr lang="de-AT" sz="3200" dirty="0" smtClean="0"/>
          </a:p>
          <a:p>
            <a:r>
              <a:rPr lang="cs-CZ" sz="3200" dirty="0" smtClean="0"/>
              <a:t>- Nejsme schopni řešit nemoci, války, chudobu, hlad</a:t>
            </a:r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 smtClean="0"/>
          </a:p>
          <a:p>
            <a:endParaRPr lang="de-AT" sz="3200" dirty="0"/>
          </a:p>
          <a:p>
            <a:endParaRPr lang="de-A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/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Změna klimatu jako humanitární a ekonomický problém</a:t>
            </a:r>
          </a:p>
          <a:p>
            <a:pPr marL="342900" indent="-342900" algn="ctr" defTabSz="914400"/>
            <a:endParaRPr lang="cs-CZ" sz="2400" b="1" dirty="0" smtClean="0">
              <a:latin typeface="Arial" charset="0"/>
            </a:endParaRPr>
          </a:p>
          <a:p>
            <a:pPr marL="342900" indent="-342900" algn="ctr" defTabSz="914400"/>
            <a:endParaRPr lang="cs-CZ" sz="2400" b="1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/>
            <a:r>
              <a:rPr lang="cs-CZ" sz="2400" dirty="0" smtClean="0">
                <a:latin typeface="Arial" charset="0"/>
              </a:rPr>
              <a:t>- Stern: náklady na adaptace vyšší než na snižování emisí (mitigace)</a:t>
            </a:r>
            <a:endParaRPr lang="cs-CZ" sz="24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FontTx/>
              <a:buChar char="-"/>
            </a:pPr>
            <a:r>
              <a:rPr lang="cs-CZ" sz="2400" dirty="0" smtClean="0">
                <a:latin typeface="Arial" charset="0"/>
              </a:rPr>
              <a:t>migrace</a:t>
            </a:r>
          </a:p>
          <a:p>
            <a:pPr marL="342900" indent="-342900" defTabSz="914400">
              <a:buFontTx/>
              <a:buChar char="-"/>
            </a:pPr>
            <a:r>
              <a:rPr lang="cs-CZ" sz="2400" dirty="0" smtClean="0">
                <a:latin typeface="Arial" charset="0"/>
              </a:rPr>
              <a:t>adaptace</a:t>
            </a:r>
            <a:endParaRPr lang="cs-CZ" sz="24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/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/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Rámcová úmluva o změně klimatu</a:t>
            </a:r>
          </a:p>
          <a:p>
            <a:pPr lvl="1" defTabSz="914400"/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/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Přijata na Konferenci OSN v Riu de Janeiru – 1992</a:t>
            </a:r>
          </a:p>
          <a:p>
            <a:pPr lvl="1" defTabSz="914400"/>
            <a:endParaRPr lang="en-US" sz="800" dirty="0">
              <a:solidFill>
                <a:schemeClr val="tx1"/>
              </a:solidFill>
              <a:latin typeface="Arial" charset="0"/>
            </a:endParaRPr>
          </a:p>
          <a:p>
            <a:pPr lvl="1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ČR přistoupila k úmluvě - 1993</a:t>
            </a:r>
          </a:p>
          <a:p>
            <a:pPr lvl="1" defTabSz="914400"/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Úmluva vstoupila v platnost - 1994</a:t>
            </a:r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826000"/>
            <a:ext cx="346868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826000"/>
            <a:ext cx="346868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/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Kjótský protokol</a:t>
            </a:r>
            <a:r>
              <a:rPr lang="cs-CZ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342900" indent="-342900" algn="ctr" defTabSz="914400"/>
            <a:endParaRPr lang="cs-CZ" sz="2400" dirty="0">
              <a:solidFill>
                <a:schemeClr val="tx1"/>
              </a:solidFill>
              <a:latin typeface="Arial" charset="0"/>
            </a:endParaRPr>
          </a:p>
          <a:p>
            <a:pPr lvl="2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Přijat na konferenci OSN v roce 1997</a:t>
            </a:r>
          </a:p>
          <a:p>
            <a:pPr lvl="2" defTabSz="914400"/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2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ČR ratifikovala v roce 2001</a:t>
            </a:r>
          </a:p>
          <a:p>
            <a:pPr lvl="2" defTabSz="914400"/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2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Protokol vstoupil v platnost v roce 2005</a:t>
            </a:r>
          </a:p>
          <a:p>
            <a:pPr marL="342900" indent="-342900" algn="ctr" defTabSz="914400"/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21163"/>
            <a:ext cx="2095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Klíčová ustanovení Kjótského protokolu </a:t>
            </a:r>
          </a:p>
          <a:p>
            <a:pPr marL="342900" indent="-342900" defTabSz="914400"/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	zavazuje členské strany Přílohy I, aby snížily množství skleníkových plynů o průměr 5,2% do roku 2012 (proti roku 1990)</a:t>
            </a: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lvl="1" defTabSz="914400"/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  <a:p>
            <a:pPr lvl="1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Individuální cíle jsou od -8% do +10%</a:t>
            </a:r>
          </a:p>
          <a:p>
            <a:pPr lvl="1" defTabSz="914400"/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14400"/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Závazek ČR v rámci Kjótského protokolu</a:t>
            </a:r>
          </a:p>
          <a:p>
            <a:pPr marL="342900" indent="-342900" defTabSz="914400"/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sz="24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Česká republika má cíl -8% oproti 1990</a:t>
            </a:r>
          </a:p>
          <a:p>
            <a:pPr marL="342900" indent="-342900" defTabSz="914400"/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    Emise v roce 2008 byly cca -27,5%</a:t>
            </a:r>
          </a:p>
          <a:p>
            <a:pPr marL="342900" indent="-342900" defTabSz="914400"/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	Rozdíl může prodat státům, které dostatečně neplní své závazky. Z výnosů se financuje Zelená úsporám.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pPr marL="342900" indent="-342900" algn="l">
              <a:spcBef>
                <a:spcPts val="800"/>
              </a:spcBef>
            </a:pP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36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6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>- historie multilaterálních smluv  </a:t>
            </a:r>
            <a:br>
              <a:rPr lang="cs-CZ" sz="36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>- historie klimatických vyjednávání</a:t>
            </a:r>
            <a:br>
              <a:rPr lang="cs-CZ" sz="36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>- jak vyjednávání fungují</a:t>
            </a:r>
            <a:br>
              <a:rPr lang="cs-CZ" sz="36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>- budoucnost</a:t>
            </a: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Arial" charset="0"/>
              </a:rPr>
            </a:b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Jak fungují mezinárodní klimatická jednání OSN I.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Každý rok 2 týdny hlavní konference (závěr roku)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2-6 týdnů v průběhu roku přípravné konference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Jednání probíhají i bilaterálně, případně na dalších mezinárodních fórech (UNEP, různé OSN, G8,G20, orgány EU)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10" descr="climate talks commun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Jak fungují mezinárodní klimatická jednání OSN II.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4 000 - 15 000 účastníků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Delegáti států (úředníci, diplomaté, experti, ministři životních prostředí)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Zástupci mezinárodních institucí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Novináři/Média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Zástupci nevládních organizací (průmysl/business, ekologické, rozvojové, vědecké, mládežnické, gender, odbory, zastupující zájmy původního obyvatelstva) 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graphicFrame>
        <p:nvGraphicFramePr>
          <p:cNvPr id="4" name="Diagram 7"/>
          <p:cNvGraphicFramePr>
            <a:graphicFrameLocks noGrp="1"/>
          </p:cNvGraphicFramePr>
          <p:nvPr/>
        </p:nvGraphicFramePr>
        <p:xfrm>
          <a:off x="0" y="548680"/>
          <a:ext cx="9143999" cy="5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 bwMode="auto">
          <a:xfrm>
            <a:off x="304800" y="588963"/>
            <a:ext cx="63055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ts val="4300"/>
              </a:lnSpc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Počty účastníků na konferencích UNFCCC</a:t>
            </a:r>
            <a:endParaRPr lang="da-DK" sz="2400" dirty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Jak fungují mezinárodní klimatická jednání OSN III.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Rozhoduje se konsenzem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Státy většinou vyjednávají ve skupinách a za skupinu mluví jeden stát: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EU27</a:t>
            </a: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G77+Čína</a:t>
            </a: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Malé ostrovní státy</a:t>
            </a: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Africké státy</a:t>
            </a: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238" y="1052513"/>
            <a:ext cx="8604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Jak fungují mezinárodní klimatická jednání OSN IV.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Začíná jednání na úrovní plenární schůze (i 3000 lidí v sále), tlumočeno do 5 jazyků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Pokračují jednání na úrovni 4 formálních pracovních skupin UNFCCC, dále neformální (uzavřené) kontaktní skupiny</a:t>
            </a:r>
          </a:p>
          <a:p>
            <a:pPr marL="342900" indent="-342900" defTabSz="914400">
              <a:buClrTx/>
              <a:buSzTx/>
              <a:buFontTx/>
              <a:buNone/>
            </a:pPr>
            <a:endParaRPr lang="cs-CZ" sz="2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8604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cs-CZ" sz="2400" b="1" dirty="0" smtClean="0">
                <a:latin typeface="Arial" charset="0"/>
              </a:rPr>
              <a:t>UNFCCC, Bali, 2007</a:t>
            </a:r>
          </a:p>
          <a:p>
            <a:pPr marL="342900" indent="-342900" algn="ctr"/>
            <a:endParaRPr lang="cs-CZ" sz="2400" b="1" dirty="0" smtClean="0">
              <a:latin typeface="Arial" charset="0"/>
            </a:endParaRPr>
          </a:p>
          <a:p>
            <a:pPr marL="342900" indent="-342900" algn="ctr"/>
            <a:endParaRPr lang="cs-CZ" sz="2400" b="1" dirty="0" smtClean="0">
              <a:latin typeface="Arial" charset="0"/>
            </a:endParaRPr>
          </a:p>
          <a:p>
            <a:pPr marL="342900" indent="-342900" algn="ctr"/>
            <a:r>
              <a:rPr lang="cs-CZ" sz="2400" b="1" dirty="0" smtClean="0">
                <a:latin typeface="Arial" charset="0"/>
              </a:rPr>
              <a:t>http://www.youtube.com/watch?v=YnG4S7b4PW8</a:t>
            </a:r>
            <a:endParaRPr lang="cs-CZ" sz="2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8604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Jak fungují mezinárodní klimatická jednání OSN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V</a:t>
            </a: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Snižování emisí v rozvinutých a v rozvojových zemích</a:t>
            </a: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latin typeface="Arial" charset="0"/>
              </a:rPr>
              <a:t>Adaptace</a:t>
            </a: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latin typeface="Arial" charset="0"/>
              </a:rPr>
              <a:t>Technologický transfer (vč. patentů)</a:t>
            </a: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latin typeface="Arial" charset="0"/>
              </a:rPr>
              <a:t>Capacity building</a:t>
            </a: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latin typeface="Arial" charset="0"/>
              </a:rPr>
              <a:t>Flexibilní mechanismy (certifikáty, obchodování)</a:t>
            </a: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latin typeface="Arial" charset="0"/>
              </a:rPr>
              <a:t>Ochrana pralesů</a:t>
            </a: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Arial" charset="0"/>
              </a:rPr>
              <a:t>Finanční pomoc bohatších  chudších ve všech předchozích bodech</a:t>
            </a:r>
          </a:p>
          <a:p>
            <a:pPr marL="342900" indent="-342900" defTabSz="914400">
              <a:buClrTx/>
              <a:buSzTx/>
              <a:buFontTx/>
              <a:buChar char="-"/>
            </a:pPr>
            <a:r>
              <a:rPr lang="cs-CZ" sz="2400" dirty="0" smtClean="0">
                <a:latin typeface="Arial" charset="0"/>
              </a:rPr>
              <a:t>Vykazování, kontrola</a:t>
            </a:r>
            <a:endParaRPr lang="cs-CZ" sz="24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860425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Jak fungují mezinárodní klimatická jednání OSN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VI.</a:t>
            </a: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sz="12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Nevládní organizace</a:t>
            </a:r>
          </a:p>
          <a:p>
            <a:pPr lvl="1" defTabSz="914400">
              <a:buClrTx/>
              <a:buSzTx/>
              <a:buFontTx/>
              <a:buNone/>
            </a:pPr>
            <a:endParaRPr lang="cs-CZ" sz="800" b="1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Mají občas prostor vystoupit na plenárním jednání</a:t>
            </a:r>
          </a:p>
          <a:p>
            <a:pPr lvl="1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Sjednávají si bilaterální schůzky</a:t>
            </a:r>
          </a:p>
          <a:p>
            <a:pPr lvl="1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Distribují své materiály (noviny, pozice, studie)</a:t>
            </a:r>
          </a:p>
          <a:p>
            <a:pPr lvl="1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Komunikují s novináři a veřejností</a:t>
            </a:r>
          </a:p>
          <a:p>
            <a:pPr lvl="1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Organizují výstavy, semináře, happeningy</a:t>
            </a:r>
          </a:p>
          <a:p>
            <a:pPr lvl="1" defTabSz="914400">
              <a:buClrTx/>
              <a:buSzTx/>
              <a:buFontTx/>
              <a:buNone/>
            </a:pPr>
            <a:endParaRPr lang="cs-CZ" sz="8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sz="2400" dirty="0">
                <a:solidFill>
                  <a:schemeClr val="tx1"/>
                </a:solidFill>
                <a:latin typeface="Arial" charset="0"/>
              </a:rPr>
              <a:t>Vyhlašují anticenu Fosílii dne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913" y="4171950"/>
            <a:ext cx="3276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Kodaňská konference, prosinec 2009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9 týdnů přípravných vyjednávání jen v roce 2009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40 000 registrovaných účastníků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přes 100 hlav států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17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3460750"/>
            <a:ext cx="5426076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317875"/>
            <a:ext cx="5651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indent="-342900" algn="l">
              <a:spcBef>
                <a:spcPts val="800"/>
              </a:spcBef>
            </a:pPr>
            <a:r>
              <a:rPr lang="cs-CZ" sz="3600" b="1" dirty="0" smtClean="0">
                <a:solidFill>
                  <a:srgbClr val="000000"/>
                </a:solidFill>
                <a:latin typeface="Arial" charset="0"/>
              </a:rPr>
              <a:t>Historie environmentálních multilaterálních smluv I.</a:t>
            </a: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36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6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>Stockholmská konference OSN – 1972</a:t>
            </a:r>
            <a:br>
              <a:rPr lang="cs-CZ" sz="36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36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charset="0"/>
              </a:rPr>
              <a:t>Konference OSN o životním prostředí a rozvoji – 1992, Rio de Janeiro</a:t>
            </a: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Arial" charset="0"/>
              </a:rPr>
            </a:b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55650" y="981075"/>
            <a:ext cx="72009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buFont typeface="Times New Roman" pitchFamily="18" charset="0"/>
              <a:buNone/>
            </a:pPr>
            <a:r>
              <a:rPr lang="cs-CZ" b="1" dirty="0">
                <a:hlinkClick r:id="rId2"/>
              </a:rPr>
              <a:t>http://www.spiegel.de/international/world/0,1518,692861,00.html</a:t>
            </a:r>
            <a:endParaRPr lang="cs-CZ" b="1" dirty="0"/>
          </a:p>
          <a:p>
            <a:pPr marL="342900" indent="-342900" algn="ctr" defTabSz="914400">
              <a:buFont typeface="Times New Roman" pitchFamily="18" charset="0"/>
              <a:buNone/>
            </a:pPr>
            <a:r>
              <a:rPr lang="cs-CZ" b="1" dirty="0">
                <a:hlinkClick r:id="rId3"/>
              </a:rPr>
              <a:t>http://</a:t>
            </a:r>
            <a:r>
              <a:rPr lang="cs-CZ" b="1" dirty="0" smtClean="0">
                <a:hlinkClick r:id="rId3"/>
              </a:rPr>
              <a:t>www.spiegel.de/video/video-1063770.html</a:t>
            </a:r>
            <a:endParaRPr lang="cs-CZ" b="1" dirty="0" smtClean="0"/>
          </a:p>
          <a:p>
            <a:pPr marL="342900" indent="-342900" algn="ctr"/>
            <a:r>
              <a:rPr lang="cs-CZ" b="1" dirty="0" smtClean="0"/>
              <a:t>http://www.spiegel.de/international/world/the-copenhagen-protocol-how-china-and-india-sabotaged-the-un-climate-summit-a-692861-2.html</a:t>
            </a:r>
            <a:endParaRPr lang="cs-CZ" b="1" dirty="0"/>
          </a:p>
          <a:p>
            <a:pPr marL="342900" indent="-342900" algn="ctr" defTabSz="914400">
              <a:buFont typeface="Times New Roman" pitchFamily="18" charset="0"/>
              <a:buNone/>
            </a:pPr>
            <a:endParaRPr lang="cs-CZ" b="1" dirty="0"/>
          </a:p>
          <a:p>
            <a:pPr marL="342900" indent="-342900" algn="ctr" defTabSz="914400">
              <a:buFont typeface="Times New Roman" pitchFamily="18" charset="0"/>
              <a:buNone/>
            </a:pPr>
            <a:endParaRPr lang="cs-CZ" b="1" dirty="0"/>
          </a:p>
        </p:txBody>
      </p:sp>
      <p:pic>
        <p:nvPicPr>
          <p:cNvPr id="8" name="Picture 9" descr="C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89150"/>
            <a:ext cx="8964612" cy="476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Kodaňská dohoda, 2009 I.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Politická deklarace zatím bez jednohlasné podpory </a:t>
            </a: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	(6 států odmítlo)</a:t>
            </a:r>
          </a:p>
          <a:p>
            <a:pPr marL="342900" indent="-342900" defTabSz="914400"/>
            <a:endParaRPr lang="cs-CZ" altLang="ja-JP" sz="10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Vyjadřuje politickou vůli řešit změny klimatu: „…změny klimatu jsou jednou z největších výzev naší doby. Zdůrazňujeme naši silnou politickou vůli k urychlenému boji proti změnám klimatu ...“</a:t>
            </a:r>
          </a:p>
          <a:p>
            <a:pPr marL="342900" indent="-342900" defTabSz="914400"/>
            <a:endParaRPr lang="cs-CZ" altLang="ja-JP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Uznává cíl omezení stoupání teploty na maximálně 2°C do roku 2100</a:t>
            </a:r>
          </a:p>
          <a:p>
            <a:pPr marL="342900" indent="-342900" defTabSz="914400"/>
            <a:endParaRPr lang="cs-CZ" altLang="ja-JP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FontTx/>
              <a:buNone/>
            </a:pP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Závazky pro země přílohy I ve formě </a:t>
            </a:r>
          </a:p>
          <a:p>
            <a:pPr marL="342900" indent="-342900" defTabSz="914400">
              <a:buFontTx/>
              <a:buNone/>
            </a:pP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	kvantifikovaných národních redukčních cílů.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775" y="4797425"/>
            <a:ext cx="1546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Kodaňská dohoda, 2009 II.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30 miliard USD pro období 2010 – 2012 </a:t>
            </a:r>
          </a:p>
          <a:p>
            <a:pPr marL="342900" indent="-342900" defTabSz="914400"/>
            <a:endParaRPr lang="cs-CZ" altLang="ja-JP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100 miliard USD ročně do roku 2020 – rozvinuté země budou poskytovat adekvátní, předvídatelné a setrvalé finanční zdroje, technologie a kapacity pro podporu realizace adaptačních opatření v rozvíjejících se zemích.„</a:t>
            </a:r>
          </a:p>
          <a:p>
            <a:pPr marL="342900" indent="-342900" defTabSz="914400"/>
            <a:endParaRPr lang="cs-CZ" altLang="ja-JP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Rozvojové země budou realizovat národně přiměřené akce na snížení nebo omezení emisí. </a:t>
            </a:r>
          </a:p>
          <a:p>
            <a:pPr marL="342900" indent="-342900" defTabSz="914400"/>
            <a:endParaRPr lang="cs-CZ" altLang="ja-JP" sz="800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/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Odsouhlasen nový Zelený klimatický fond</a:t>
            </a:r>
          </a:p>
          <a:p>
            <a:pPr marL="342900" indent="-342900" defTabSz="914400"/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775" y="4797425"/>
            <a:ext cx="1546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defTabSz="914400">
              <a:buClrTx/>
              <a:buSzTx/>
              <a:buFontTx/>
              <a:buNone/>
            </a:pPr>
            <a:r>
              <a:rPr lang="cs-CZ" altLang="ja-JP" sz="2500" b="1" dirty="0">
                <a:solidFill>
                  <a:schemeClr val="tx1"/>
                </a:solidFill>
                <a:latin typeface="Arial" charset="0"/>
              </a:rPr>
              <a:t>Cíle různých států</a:t>
            </a:r>
          </a:p>
          <a:p>
            <a:pPr lvl="1" defTabSz="914400">
              <a:buClrTx/>
              <a:buSzTx/>
              <a:buFontTx/>
              <a:buNone/>
            </a:pPr>
            <a:endParaRPr lang="cs-CZ" altLang="ja-JP" sz="2500" b="1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altLang="ja-JP" sz="2400" b="1" dirty="0">
                <a:solidFill>
                  <a:schemeClr val="tx1"/>
                </a:solidFill>
                <a:latin typeface="Arial" charset="0"/>
              </a:rPr>
              <a:t>USA:</a:t>
            </a: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 -17% do 2020 oproti </a:t>
            </a:r>
            <a:r>
              <a:rPr lang="cs-CZ" altLang="ja-JP" sz="2400" dirty="0" smtClean="0">
                <a:solidFill>
                  <a:schemeClr val="tx1"/>
                </a:solidFill>
                <a:latin typeface="Arial" charset="0"/>
              </a:rPr>
              <a:t>2005, Obamova klimatická iniciativa 2013</a:t>
            </a:r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altLang="ja-JP" sz="2400" b="1" dirty="0">
                <a:solidFill>
                  <a:srgbClr val="000000"/>
                </a:solidFill>
                <a:latin typeface="Arial" charset="0"/>
              </a:rPr>
              <a:t>Norsko: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30-40% 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oproti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1990 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a uhlíkově neutrální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do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2030</a:t>
            </a:r>
            <a:endParaRPr lang="cs-CZ" altLang="ja-JP" sz="2400" dirty="0">
              <a:solidFill>
                <a:schemeClr val="tx1"/>
              </a:solidFill>
              <a:latin typeface="Arial" charset="0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altLang="ja-JP" sz="2400" b="1" dirty="0" smtClean="0">
                <a:solidFill>
                  <a:schemeClr val="tx1"/>
                </a:solidFill>
                <a:latin typeface="Arial" charset="0"/>
              </a:rPr>
              <a:t>Švédsko</a:t>
            </a:r>
            <a:r>
              <a:rPr lang="cs-CZ" altLang="ja-JP" sz="2400" b="1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 2050 bezuhlíkové </a:t>
            </a:r>
          </a:p>
          <a:p>
            <a:pPr lvl="1" defTabSz="914400">
              <a:buClrTx/>
              <a:buSzTx/>
              <a:buFontTx/>
              <a:buNone/>
            </a:pPr>
            <a:r>
              <a:rPr lang="cs-CZ" altLang="ja-JP" sz="2400" b="1" dirty="0">
                <a:solidFill>
                  <a:schemeClr val="tx1"/>
                </a:solidFill>
                <a:latin typeface="Arial" charset="0"/>
              </a:rPr>
              <a:t>Británie:</a:t>
            </a: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 -80% oproti 2050 (zvláštní zákon)</a:t>
            </a:r>
          </a:p>
          <a:p>
            <a:pPr lvl="1" defTabSz="914400">
              <a:buClrTx/>
              <a:buSzTx/>
              <a:buFontTx/>
              <a:buNone/>
            </a:pPr>
            <a:r>
              <a:rPr lang="cs-CZ" altLang="ja-JP" sz="2400" b="1" dirty="0">
                <a:solidFill>
                  <a:schemeClr val="tx1"/>
                </a:solidFill>
                <a:latin typeface="Arial" charset="0"/>
              </a:rPr>
              <a:t>Irsko:</a:t>
            </a: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 80% v 2050 oproti 1990</a:t>
            </a:r>
          </a:p>
          <a:p>
            <a:pPr lvl="1" defTabSz="914400">
              <a:buClrTx/>
              <a:buSzTx/>
              <a:buFontTx/>
              <a:buNone/>
            </a:pPr>
            <a:r>
              <a:rPr lang="cs-CZ" altLang="ja-JP" sz="2400" b="1" dirty="0">
                <a:solidFill>
                  <a:schemeClr val="tx1"/>
                </a:solidFill>
                <a:latin typeface="Arial" charset="0"/>
              </a:rPr>
              <a:t>Německo:</a:t>
            </a:r>
            <a:r>
              <a:rPr lang="cs-CZ" altLang="ja-JP" sz="2400" dirty="0">
                <a:solidFill>
                  <a:schemeClr val="tx1"/>
                </a:solidFill>
                <a:latin typeface="Arial" charset="0"/>
              </a:rPr>
              <a:t> 40% v 2020 oproti 1990</a:t>
            </a:r>
          </a:p>
          <a:p>
            <a:pPr lvl="1" defTabSz="914400">
              <a:buClrTx/>
              <a:buSzTx/>
              <a:buFontTx/>
              <a:buNone/>
            </a:pPr>
            <a:r>
              <a:rPr lang="en-US" altLang="ja-JP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Papua New Guinea</a:t>
            </a:r>
            <a:r>
              <a:rPr lang="cs-CZ" altLang="ja-JP" sz="2400" b="1" dirty="0">
                <a:solidFill>
                  <a:srgbClr val="000000"/>
                </a:solidFill>
                <a:latin typeface="Arial" charset="0"/>
              </a:rPr>
              <a:t>:</a:t>
            </a:r>
            <a:endParaRPr lang="en-US" altLang="ja-JP" sz="2400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lvl="1" defTabSz="914400">
              <a:buClrTx/>
              <a:buSzTx/>
              <a:buFontTx/>
              <a:buNone/>
            </a:pP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50% 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do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2030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uhlíkově neutrální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cs-CZ" altLang="ja-JP" sz="2400" dirty="0">
                <a:solidFill>
                  <a:srgbClr val="000000"/>
                </a:solidFill>
                <a:latin typeface="Arial" charset="0"/>
              </a:rPr>
              <a:t>do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2050</a:t>
            </a:r>
            <a:r>
              <a:rPr lang="en-US" altLang="ja-JP" sz="2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endParaRPr lang="cs-CZ" altLang="ja-JP" sz="22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2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000" b="1" dirty="0">
                <a:solidFill>
                  <a:srgbClr val="000000"/>
                </a:solidFill>
                <a:latin typeface="Arial" charset="0"/>
                <a:hlinkClick r:id="rId2"/>
              </a:rPr>
              <a:t>http://www.climateactiontracker.org/</a:t>
            </a:r>
            <a:r>
              <a:rPr lang="cs-CZ" altLang="ja-JP" sz="20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cs-CZ" altLang="ja-JP" sz="2000" b="1" dirty="0">
                <a:solidFill>
                  <a:srgbClr val="000000"/>
                </a:solidFill>
                <a:latin typeface="Arial" charset="0"/>
                <a:hlinkClick r:id="rId3"/>
              </a:rPr>
              <a:t>http://www.climatepolicytracker.eu/</a:t>
            </a:r>
            <a:endParaRPr lang="cs-CZ" altLang="ja-JP" sz="20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0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2012 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4400" dirty="0" smtClean="0">
                <a:latin typeface="+mj-lt"/>
                <a:ea typeface="+mj-ea"/>
                <a:cs typeface="+mj-cs"/>
              </a:rPr>
              <a:t>Domluven Kyoto protokol 2 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4400" dirty="0" smtClean="0">
                <a:latin typeface="+mj-lt"/>
                <a:ea typeface="+mj-ea"/>
                <a:cs typeface="+mj-cs"/>
              </a:rPr>
              <a:t>na období 2013-2020</a:t>
            </a:r>
            <a:endParaRPr lang="cs-CZ" altLang="ja-JP" sz="4400" dirty="0">
              <a:latin typeface="+mj-lt"/>
              <a:ea typeface="+mj-ea"/>
              <a:cs typeface="+mj-cs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0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2013-2014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4400" dirty="0" smtClean="0">
                <a:latin typeface="+mj-lt"/>
                <a:ea typeface="+mj-ea"/>
                <a:cs typeface="+mj-cs"/>
              </a:rPr>
              <a:t>Nová zpráva IPCC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4400" dirty="0" smtClean="0">
              <a:latin typeface="+mj-lt"/>
              <a:ea typeface="+mj-ea"/>
              <a:cs typeface="+mj-cs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4400" dirty="0" smtClean="0">
                <a:latin typeface="+mj-lt"/>
                <a:ea typeface="+mj-ea"/>
                <a:cs typeface="+mj-cs"/>
              </a:rPr>
              <a:t>I. pracovní skupina </a:t>
            </a: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4400" dirty="0" smtClean="0">
                <a:latin typeface="+mj-lt"/>
                <a:ea typeface="+mj-ea"/>
                <a:cs typeface="+mj-cs"/>
              </a:rPr>
              <a:t>26.9.2013</a:t>
            </a:r>
            <a:endParaRPr lang="cs-CZ" altLang="ja-JP" sz="4400" dirty="0">
              <a:latin typeface="+mj-lt"/>
              <a:ea typeface="+mj-ea"/>
              <a:cs typeface="+mj-cs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0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cs-CZ" dirty="0" smtClean="0"/>
              <a:t>19. Konference UNFCC</a:t>
            </a:r>
            <a:br>
              <a:rPr lang="cs-CZ" dirty="0" smtClean="0"/>
            </a:br>
            <a:r>
              <a:rPr lang="cs-CZ" dirty="0" smtClean="0"/>
              <a:t>Warsaw, listopad 2013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</p:spPr>
        <p:txBody>
          <a:bodyPr/>
          <a:lstStyle/>
          <a:p>
            <a:r>
              <a:rPr lang="cs-CZ" dirty="0" smtClean="0"/>
              <a:t>21. Konference UNFCCC</a:t>
            </a:r>
          </a:p>
          <a:p>
            <a:r>
              <a:rPr lang="cs-CZ" dirty="0" smtClean="0"/>
              <a:t>Paris, 2015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de-AT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1052513"/>
            <a:ext cx="8316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914400">
              <a:buClrTx/>
              <a:buSzTx/>
              <a:buFontTx/>
              <a:buNone/>
            </a:pPr>
            <a:endParaRPr lang="cs-CZ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endParaRPr lang="cs-CZ" altLang="ja-JP" sz="2400" b="1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ctr" defTabSz="914400">
              <a:buClrTx/>
              <a:buSzTx/>
              <a:buFontTx/>
              <a:buNone/>
            </a:pPr>
            <a:r>
              <a:rPr lang="cs-CZ" altLang="ja-JP" sz="20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923928" y="2276872"/>
            <a:ext cx="93610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Down Arrow 5"/>
          <p:cNvSpPr/>
          <p:nvPr/>
        </p:nvSpPr>
        <p:spPr>
          <a:xfrm>
            <a:off x="4067944" y="465313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616" y="5661248"/>
            <a:ext cx="6400800" cy="96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Závazky na období po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2020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4213" y="1412875"/>
            <a:ext cx="7775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Zahraniční internetové zdroje informací</a:t>
            </a:r>
          </a:p>
          <a:p>
            <a:pPr algn="ctr" defTabSz="914400">
              <a:spcBef>
                <a:spcPct val="50000"/>
              </a:spcBef>
              <a:buClrTx/>
              <a:buSzTx/>
              <a:buFontTx/>
              <a:buNone/>
            </a:pPr>
            <a:endParaRPr lang="cs-CZ" sz="1000" b="1" dirty="0">
              <a:solidFill>
                <a:schemeClr val="tx1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  <a:hlinkClick r:id="rId2"/>
              </a:rPr>
              <a:t>http://www.unfccc.int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</a:rPr>
              <a:t>Rámcová úmluva a Kjótský protokol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  <a:hlinkClick r:id="rId3"/>
              </a:rPr>
              <a:t>http://ec.europa.eu/environment/climat/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</a:rPr>
              <a:t>Evropská komise o změnách klimatu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  <a:hlinkClick r:id="rId4"/>
              </a:rPr>
              <a:t>http://www.ipcc.ch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</a:rPr>
              <a:t>Mezivládní panel pro změnu klimatu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  <a:hlinkClick r:id="rId5"/>
              </a:rPr>
              <a:t>http://www.350.org</a:t>
            </a:r>
            <a:endParaRPr lang="cs-CZ" sz="2000" dirty="0">
              <a:solidFill>
                <a:schemeClr val="tx1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dirty="0">
                <a:solidFill>
                  <a:schemeClr val="tx1"/>
                </a:solidFill>
                <a:latin typeface="Arial" charset="0"/>
              </a:rPr>
              <a:t>Mezinárodní kampaň „350“</a:t>
            </a:r>
          </a:p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28124"/>
            <a:ext cx="8424936" cy="651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</a:pPr>
            <a:r>
              <a:rPr lang="cs-CZ" sz="3200" b="1" dirty="0" smtClean="0">
                <a:solidFill>
                  <a:srgbClr val="000000"/>
                </a:solidFill>
                <a:latin typeface="Arial" charset="0"/>
              </a:rPr>
              <a:t>Historie environmentálních multilaterálních smluv II.</a:t>
            </a:r>
            <a:endParaRPr lang="cs-CZ" sz="3200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800"/>
              </a:spcBef>
            </a:pPr>
            <a:r>
              <a:rPr lang="cs-CZ" sz="3200" b="1" dirty="0" smtClean="0">
                <a:solidFill>
                  <a:schemeClr val="tx1"/>
                </a:solidFill>
                <a:latin typeface="Arial" charset="0"/>
              </a:rPr>
              <a:t>Úmluva o dálkovém znečišťování ovzduší</a:t>
            </a:r>
            <a:r>
              <a:rPr lang="cs-CZ" sz="3200" dirty="0" smtClean="0">
                <a:solidFill>
                  <a:schemeClr val="tx1"/>
                </a:solidFill>
                <a:latin typeface="Arial" charset="0"/>
              </a:rPr>
              <a:t> – 7 protokolů (např. síra, těžké kovy,...) -  1979, Ženeva</a:t>
            </a:r>
          </a:p>
          <a:p>
            <a:pPr lvl="1">
              <a:spcBef>
                <a:spcPts val="800"/>
              </a:spcBef>
            </a:pPr>
            <a:r>
              <a:rPr lang="cs-CZ" sz="3200" b="1" dirty="0" smtClean="0">
                <a:solidFill>
                  <a:schemeClr val="tx1"/>
                </a:solidFill>
                <a:latin typeface="Arial" charset="0"/>
              </a:rPr>
              <a:t>Vídeňská smlouva a Montreálský protokol</a:t>
            </a:r>
            <a:r>
              <a:rPr lang="cs-CZ" sz="3200" dirty="0" smtClean="0">
                <a:solidFill>
                  <a:schemeClr val="tx1"/>
                </a:solidFill>
                <a:latin typeface="Arial" charset="0"/>
              </a:rPr>
              <a:t> – ozónová vrstva – 1985</a:t>
            </a:r>
          </a:p>
          <a:p>
            <a:pPr lvl="1">
              <a:spcBef>
                <a:spcPts val="800"/>
              </a:spcBef>
            </a:pPr>
            <a:r>
              <a:rPr lang="cs-CZ" sz="3200" b="1" dirty="0" smtClean="0">
                <a:solidFill>
                  <a:schemeClr val="tx1"/>
                </a:solidFill>
                <a:latin typeface="Arial" charset="0"/>
              </a:rPr>
              <a:t>Basilejská úmluva</a:t>
            </a:r>
            <a:r>
              <a:rPr lang="cs-CZ" sz="3200" dirty="0" smtClean="0">
                <a:solidFill>
                  <a:schemeClr val="tx1"/>
                </a:solidFill>
                <a:latin typeface="Arial" charset="0"/>
              </a:rPr>
              <a:t> – nebezpečné odpady – 1989</a:t>
            </a:r>
          </a:p>
          <a:p>
            <a:pPr lvl="1">
              <a:spcBef>
                <a:spcPts val="800"/>
              </a:spcBef>
            </a:pPr>
            <a:r>
              <a:rPr lang="cs-CZ" sz="3200" b="1" dirty="0" smtClean="0">
                <a:solidFill>
                  <a:schemeClr val="tx1"/>
                </a:solidFill>
                <a:latin typeface="Arial" charset="0"/>
              </a:rPr>
              <a:t>Úmluva o biologické rozmanitosti</a:t>
            </a:r>
            <a:r>
              <a:rPr lang="cs-CZ" sz="3200" dirty="0" smtClean="0">
                <a:solidFill>
                  <a:schemeClr val="tx1"/>
                </a:solidFill>
                <a:latin typeface="Arial" charset="0"/>
              </a:rPr>
              <a:t> – 1992, Rio de Janeiro</a:t>
            </a:r>
            <a:r>
              <a:rPr lang="en-US" sz="3200" dirty="0" smtClean="0"/>
              <a:t> </a:t>
            </a:r>
            <a:endParaRPr lang="cs-CZ" sz="3200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spcBef>
                <a:spcPts val="800"/>
              </a:spcBef>
            </a:pPr>
            <a:r>
              <a:rPr lang="cs-CZ" sz="3200" b="1" dirty="0" smtClean="0">
                <a:solidFill>
                  <a:schemeClr val="tx1"/>
                </a:solidFill>
                <a:latin typeface="Arial" charset="0"/>
              </a:rPr>
              <a:t>	  </a:t>
            </a:r>
            <a:r>
              <a:rPr lang="cs-CZ" sz="3200" dirty="0" smtClean="0">
                <a:solidFill>
                  <a:schemeClr val="tx1"/>
                </a:solidFill>
                <a:latin typeface="Arial" charset="0"/>
              </a:rPr>
              <a:t>...a mnoho dalších</a:t>
            </a:r>
            <a:endParaRPr lang="de-A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836712"/>
            <a:ext cx="77768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1988 - založení Mezivládního panelu ke změnám klimatu (IPCC)</a:t>
            </a:r>
          </a:p>
          <a:p>
            <a:endParaRPr lang="cs-CZ" sz="3200" dirty="0" smtClean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1989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První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hodnotící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zpráva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IPCC</a:t>
            </a:r>
            <a:endParaRPr lang="en-US" sz="3200" dirty="0" smtClean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  <a:p>
            <a:endParaRPr lang="cs-CZ" sz="3200" dirty="0" smtClean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1990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Generální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shromážd</a:t>
            </a:r>
            <a:r>
              <a:rPr lang="cs-CZ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ě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ní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OSN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zahajuje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vyjednávání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o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mezinárodní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úmluv</a:t>
            </a:r>
            <a:r>
              <a:rPr lang="cs-CZ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ě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o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zm</a:t>
            </a:r>
            <a:r>
              <a:rPr lang="cs-CZ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ě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n</a:t>
            </a:r>
            <a:r>
              <a:rPr lang="cs-CZ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ě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klimatu</a:t>
            </a:r>
            <a:endParaRPr lang="en-US" sz="3200" dirty="0" smtClean="0">
              <a:solidFill>
                <a:srgbClr val="000000"/>
              </a:solidFill>
              <a:latin typeface="Arial" charset="0"/>
              <a:ea typeface="+mj-ea"/>
              <a:cs typeface="+mj-cs"/>
            </a:endParaRPr>
          </a:p>
          <a:p>
            <a:endParaRPr lang="cs-CZ" b="1" dirty="0" smtClean="0"/>
          </a:p>
          <a:p>
            <a:endParaRPr lang="cs-CZ" b="1" dirty="0" smtClean="0"/>
          </a:p>
          <a:p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63" y="836613"/>
            <a:ext cx="5116512" cy="515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8313" y="6165850"/>
            <a:ext cx="511179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50000"/>
              </a:spcBef>
              <a:buClr>
                <a:schemeClr val="tx1"/>
              </a:buClr>
            </a:pPr>
            <a:r>
              <a:rPr lang="cs-CZ" sz="2000" dirty="0">
                <a:solidFill>
                  <a:srgbClr val="000000"/>
                </a:solidFill>
                <a:latin typeface="Arial" charset="0"/>
              </a:rPr>
              <a:t>Zdroj: Reuters, </a:t>
            </a:r>
            <a:r>
              <a:rPr lang="cs-CZ" sz="2000" dirty="0" smtClean="0">
                <a:solidFill>
                  <a:srgbClr val="000000"/>
                </a:solidFill>
                <a:latin typeface="Arial" charset="0"/>
              </a:rPr>
              <a:t>HN, miliardy tun uhlíku (C) 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9875"/>
            <a:ext cx="7632203" cy="518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8313" y="6134846"/>
            <a:ext cx="420681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ct val="50000"/>
              </a:spcBef>
              <a:buFont typeface="Times New Roman" pitchFamily="18" charset="0"/>
              <a:buNone/>
            </a:pPr>
            <a:r>
              <a:rPr lang="cs-CZ" dirty="0"/>
              <a:t>Zdroj: http://data.giss.nasa.gov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828</Words>
  <Application>Microsoft Office PowerPoint</Application>
  <PresentationFormat>Předvádění na obrazovce (4:3)</PresentationFormat>
  <Paragraphs>336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Office Theme</vt:lpstr>
      <vt:lpstr>Prezentace aplikace PowerPoint</vt:lpstr>
      <vt:lpstr>  - historie multilaterálních smluv   - historie klimatických vyjednávání - jak vyjednávání fungují - budoucnost </vt:lpstr>
      <vt:lpstr>Historie environmentálních multilaterálních smluv I.  Stockholmská konference OSN – 1972  Konference OSN o životním prostředí a rozvoji – 1992, Rio de Janeiro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19. Konference UNFCC Warsaw, listopad 2013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jiri jerabek</dc:creator>
  <cp:lastModifiedBy>Jan</cp:lastModifiedBy>
  <cp:revision>14</cp:revision>
  <dcterms:created xsi:type="dcterms:W3CDTF">2013-09-01T08:57:04Z</dcterms:created>
  <dcterms:modified xsi:type="dcterms:W3CDTF">2013-09-02T10:44:03Z</dcterms:modified>
</cp:coreProperties>
</file>