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4" r:id="rId4"/>
    <p:sldId id="283" r:id="rId5"/>
    <p:sldId id="269" r:id="rId6"/>
    <p:sldId id="270" r:id="rId7"/>
    <p:sldId id="259" r:id="rId8"/>
    <p:sldId id="274" r:id="rId9"/>
    <p:sldId id="271" r:id="rId10"/>
    <p:sldId id="261" r:id="rId11"/>
    <p:sldId id="265" r:id="rId12"/>
    <p:sldId id="272" r:id="rId13"/>
    <p:sldId id="260" r:id="rId14"/>
    <p:sldId id="266" r:id="rId15"/>
    <p:sldId id="267" r:id="rId16"/>
    <p:sldId id="268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64" r:id="rId27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3" autoAdjust="0"/>
    <p:restoredTop sz="94660"/>
  </p:normalViewPr>
  <p:slideViewPr>
    <p:cSldViewPr>
      <p:cViewPr>
        <p:scale>
          <a:sx n="100" d="100"/>
          <a:sy n="100" d="100"/>
        </p:scale>
        <p:origin x="-732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967920" cy="342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5175720" y="0"/>
            <a:ext cx="3967920" cy="342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6515280"/>
            <a:ext cx="3967920" cy="342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5175720" y="6515280"/>
            <a:ext cx="3967920" cy="342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DBDE3E1D-50D4-47D9-9555-042FDA5C17ED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0478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60" y="-360"/>
            <a:ext cx="3962520" cy="343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5179680" y="-360"/>
            <a:ext cx="3962520" cy="343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2857320" y="514439"/>
            <a:ext cx="3429000" cy="25722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914400" y="3257640"/>
            <a:ext cx="7315200" cy="308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60" y="6512760"/>
            <a:ext cx="3962520" cy="343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5179680" y="6512760"/>
            <a:ext cx="3962520" cy="343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5D43496E-B028-4D40-8562-11FA526737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8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Arial" pitchFamily="34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14400" y="3257640"/>
            <a:ext cx="7315200" cy="31802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84F2A4-179E-4278-9851-03E873A816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B44134-032B-401C-8A5A-ADB48F98DEC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9855AE-6A96-4540-864B-8283A8D5BF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2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B1DB5C-3913-4BDE-A31E-56B96822D3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902E0-1E0B-4DAE-972C-C60470D6DFD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67ECBA-DA16-4E73-BC64-6E5C94C38C1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EF3CE8-60D9-4BE2-B8E4-D23E676746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14FC1E-EFF2-4E9F-81D9-27BCE7E4E2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7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8C1225-D673-4F57-9269-5597FEBB77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9107AB-38F9-4072-8A39-363C1CC023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CDEBA2-C7B1-42FF-8134-AAD54E1104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1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3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2B28884C-42E8-4FA1-BC08-94B7E74C78F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reig Ait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4000" y="476280"/>
            <a:ext cx="3887640" cy="505079"/>
          </a:xfrm>
        </p:spPr>
        <p:txBody>
          <a:bodyPr wrap="square" tIns="0" bIns="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sz="2000" b="1">
                <a:latin typeface="Lucida Sans Unicode" pitchFamily="34"/>
              </a:rPr>
              <a:t>Ondřej Pašek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84000" y="6308280"/>
            <a:ext cx="5903640" cy="371159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lnSpc>
                <a:spcPct val="90000"/>
              </a:lnSpc>
              <a:spcBef>
                <a:spcPts val="448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>
                <a:solidFill>
                  <a:srgbClr val="463971"/>
                </a:solidFill>
                <a:latin typeface="Lucida Sans Unicode" pitchFamily="34"/>
              </a:rPr>
              <a:t>www.bankwatch.org</a:t>
            </a:r>
          </a:p>
        </p:txBody>
      </p:sp>
      <p:sp>
        <p:nvSpPr>
          <p:cNvPr id="4" name="Freeform 3"/>
          <p:cNvSpPr/>
          <p:nvPr/>
        </p:nvSpPr>
        <p:spPr>
          <a:xfrm>
            <a:off x="684359" y="2493720"/>
            <a:ext cx="7703999" cy="93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i="0" u="none" strike="noStrike" baseline="0" dirty="0" err="1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Klimatická</a:t>
            </a:r>
            <a:r>
              <a:rPr lang="en-US" sz="4800" b="1" i="0" u="none" strike="noStrike" baseline="0" dirty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 a </a:t>
            </a:r>
            <a:r>
              <a:rPr lang="en-US" sz="4800" b="1" i="0" u="none" strike="noStrike" baseline="0" dirty="0" err="1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energetická</a:t>
            </a:r>
            <a:r>
              <a:rPr lang="en-US" sz="4800" b="1" i="0" u="none" strike="noStrike" baseline="0" dirty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 </a:t>
            </a:r>
            <a:r>
              <a:rPr lang="en-US" sz="4800" b="1" i="0" u="none" strike="noStrike" baseline="0" dirty="0" err="1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politika</a:t>
            </a:r>
            <a:r>
              <a:rPr lang="en-US" sz="4800" b="1" i="0" u="none" strike="noStrike" baseline="0" dirty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 </a:t>
            </a:r>
            <a:r>
              <a:rPr lang="en-US" sz="4800" b="1" i="0" u="none" strike="noStrike" baseline="0" dirty="0" smtClean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EU</a:t>
            </a:r>
            <a:r>
              <a:rPr lang="cs-CZ" sz="4800" b="1" i="0" u="none" strike="noStrike" baseline="0" dirty="0" smtClean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4800" b="1" dirty="0" smtClean="0">
              <a:solidFill>
                <a:srgbClr val="463971"/>
              </a:solidFill>
              <a:latin typeface="Lucida Sans Unicode" pitchFamily="34"/>
              <a:ea typeface="Arial Unicode MS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800" b="1" dirty="0" smtClean="0"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Cíle, naděje, rozpory</a:t>
            </a:r>
            <a:endParaRPr lang="cs-CZ" sz="4800" b="1" dirty="0">
              <a:solidFill>
                <a:srgbClr val="463971"/>
              </a:solidFill>
              <a:latin typeface="Lucida Sans Unicode" pitchFamily="34"/>
              <a:ea typeface="Arial Unicode MS" pitchFamily="2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Klimaticko energetický balíček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/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Neboli  20 – 20 – 20 do roku 2020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Snížit emise skleníkových plynů o 20 %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Podíl obnovitelných zdrojů na konečné spotřebě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energie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20 %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Snížení spotřeby energie o 20 %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Systém EU ETS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Pilotní projekty CCS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Klimaticko energetický balíček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/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Snížit emise skleníkových plynů o 20 % nebo o 30 % pokud se přidají další ke globální dohodě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/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Realita: EU dosáhne pravděpodobně  27 % snížení emisí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IEA: „EU dosáhne cíle 20 % i bez dodatečných opatření.“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Ekonomické výhody 30 % cíle: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Snížení nákladů na dovoz fosilních paliv: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€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miliard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Zlepšení ovzduší – snížení dopadů na zdraví:  € 3.5 – 8 miliard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953884"/>
              </p:ext>
            </p:extLst>
          </p:nvPr>
        </p:nvGraphicFramePr>
        <p:xfrm>
          <a:off x="491997" y="3645024"/>
          <a:ext cx="804044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0221"/>
                <a:gridCol w="4020221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Původní náklady na cíl 20 %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€ 70 miliard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Současné náklady na cíl 20 %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€ 48 miliard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Současné náklady na cíl 30 %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€ 81 miliard – asi 0,54 % HDP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4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985680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b="1">
                <a:solidFill>
                  <a:srgbClr val="463971"/>
                </a:solidFill>
                <a:latin typeface="Lucida Sans Unicode" pitchFamily="34"/>
              </a:rPr>
              <a:t>Snižování emisí: EU 27</a:t>
            </a: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" y="1513800"/>
            <a:ext cx="8977680" cy="428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7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985680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b="1">
                <a:solidFill>
                  <a:srgbClr val="463971"/>
                </a:solidFill>
                <a:latin typeface="Lucida Sans Unicode" pitchFamily="34"/>
              </a:rPr>
              <a:t>Snižování emisí: ČR</a:t>
            </a: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6360" y="1260000"/>
            <a:ext cx="8783640" cy="362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40000" y="5070960"/>
            <a:ext cx="4680000" cy="178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Klimaticko energetický balíček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28805" y="1628800"/>
            <a:ext cx="8229600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Podíl obnovitelných zdrojů na spotřebě energie 20 %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3420"/>
            <a:ext cx="5904656" cy="305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309698" y="2770684"/>
            <a:ext cx="10081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72200" y="3429000"/>
            <a:ext cx="1008112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44617" y="256838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Plánované pro cíl 20 %</a:t>
            </a:r>
            <a:endParaRPr lang="cs-CZ" dirty="0"/>
          </a:p>
        </p:txBody>
      </p:sp>
      <p:sp>
        <p:nvSpPr>
          <p:cNvPr id="13" name="TextBox 12"/>
          <p:cNvSpPr txBox="1"/>
          <p:nvPr/>
        </p:nvSpPr>
        <p:spPr>
          <a:xfrm>
            <a:off x="7544617" y="321471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Skutečně očekávané</a:t>
            </a:r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6045617"/>
            <a:ext cx="655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 států nedosáhlo cíle OZE v dopravě</a:t>
            </a:r>
          </a:p>
          <a:p>
            <a:r>
              <a:rPr lang="cs-CZ" dirty="0" smtClean="0"/>
              <a:t>10 států z 15 nedosáhlo cíle pro 2010</a:t>
            </a:r>
          </a:p>
          <a:p>
            <a:endParaRPr lang="cs-CZ" dirty="0"/>
          </a:p>
          <a:p>
            <a:r>
              <a:rPr lang="cs-CZ" dirty="0" smtClean="0"/>
              <a:t>Zdroj: EC </a:t>
            </a:r>
            <a:r>
              <a:rPr lang="cs-CZ" dirty="0"/>
              <a:t>Renewable energy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20989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Klimaticko energetický balíček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340768"/>
            <a:ext cx="8229600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Podíl obnovitelných zdrojů na spotřebě energie 20 %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259034"/>
              </p:ext>
            </p:extLst>
          </p:nvPr>
        </p:nvGraphicFramePr>
        <p:xfrm>
          <a:off x="467544" y="1844824"/>
          <a:ext cx="825885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3794360"/>
              </a:tblGrid>
              <a:tr h="312493">
                <a:tc>
                  <a:txBody>
                    <a:bodyPr/>
                    <a:lstStyle/>
                    <a:p>
                      <a:r>
                        <a:rPr lang="cs-CZ" dirty="0" smtClean="0"/>
                        <a:t>Podařilo</a:t>
                      </a:r>
                      <a:r>
                        <a:rPr lang="cs-CZ" baseline="0" dirty="0" smtClean="0"/>
                        <a:t> 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Nedaří se</a:t>
                      </a:r>
                      <a:endParaRPr lang="cs-CZ" dirty="0"/>
                    </a:p>
                  </a:txBody>
                  <a:tcPr/>
                </a:tc>
              </a:tr>
              <a:tr h="539372">
                <a:tc>
                  <a:txBody>
                    <a:bodyPr/>
                    <a:lstStyle/>
                    <a:p>
                      <a:r>
                        <a:rPr lang="cs-CZ" dirty="0" smtClean="0"/>
                        <a:t>EU</a:t>
                      </a:r>
                      <a:r>
                        <a:rPr lang="cs-CZ" baseline="0" dirty="0" smtClean="0"/>
                        <a:t> nastartovala rozvoj celého sektoru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režimech podpory,</a:t>
                      </a:r>
                      <a:r>
                        <a:rPr lang="cs-CZ" baseline="0" dirty="0" smtClean="0"/>
                        <a:t> nestabilní investiční prostředí</a:t>
                      </a:r>
                      <a:endParaRPr lang="cs-CZ" dirty="0"/>
                    </a:p>
                  </a:txBody>
                  <a:tcPr/>
                </a:tc>
              </a:tr>
              <a:tr h="539372">
                <a:tc>
                  <a:txBody>
                    <a:bodyPr/>
                    <a:lstStyle/>
                    <a:p>
                      <a:r>
                        <a:rPr lang="cs-CZ" dirty="0" smtClean="0"/>
                        <a:t>Rychlý růst efektivity OZE, pád ceny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Evropa</a:t>
                      </a:r>
                      <a:r>
                        <a:rPr lang="cs-CZ" baseline="0" dirty="0" smtClean="0"/>
                        <a:t> ztrácí tempo v instalacích OZE oproti Číně, Indii</a:t>
                      </a:r>
                      <a:endParaRPr lang="cs-CZ" dirty="0"/>
                    </a:p>
                  </a:txBody>
                  <a:tcPr/>
                </a:tc>
              </a:tr>
              <a:tr h="312493">
                <a:tc>
                  <a:txBody>
                    <a:bodyPr/>
                    <a:lstStyle/>
                    <a:p>
                      <a:r>
                        <a:rPr lang="cs-CZ" dirty="0" smtClean="0"/>
                        <a:t>Německo:</a:t>
                      </a:r>
                      <a:r>
                        <a:rPr lang="cs-CZ" baseline="0" dirty="0" smtClean="0"/>
                        <a:t> 60 % energie z OZE, červenec 2013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Roste spalování uhlí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013188" cy="261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2984004" cy="255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5816" y="42930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4499828"/>
            <a:ext cx="400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ES</a:t>
            </a:r>
            <a:endParaRPr lang="cs-CZ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168" y="5373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Čína</a:t>
            </a:r>
            <a:endParaRPr lang="cs-CZ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12960" y="483911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USA</a:t>
            </a:r>
            <a:endParaRPr lang="cs-CZ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37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Klimaticko energetický balíček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229600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Snížení spotřeby energie o 20 %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/>
          </a:p>
          <a:p>
            <a:pPr lvl="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Nezávazný cíl</a:t>
            </a:r>
          </a:p>
          <a:p>
            <a:pPr lvl="0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Součet cílů jednotlivých členských států pro 2020 nedává dohromady potřebnou sumu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buFontTx/>
              <a:buChar char="-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Příležitosti: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Finanční úspora: </a:t>
            </a:r>
            <a:r>
              <a:rPr lang="cs-CZ" sz="2000" b="1" dirty="0" smtClean="0">
                <a:solidFill>
                  <a:schemeClr val="tx2">
                    <a:lumMod val="75000"/>
                  </a:schemeClr>
                </a:solidFill>
              </a:rPr>
              <a:t>€ 200 miliard za rok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(více než je roční rozpočet EU)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Pracovní místa: stavebnictví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Rozvoj technologií: pasivní budovy, průmysl, doprava, spotřebiče,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0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Cíle do roku 2050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229600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Globální snížení emisí o </a:t>
            </a:r>
            <a:r>
              <a:rPr lang="en-US" sz="2000" b="1" dirty="0" smtClean="0"/>
              <a:t>50% </a:t>
            </a:r>
            <a:r>
              <a:rPr lang="cs-CZ" sz="2000" b="1" dirty="0" smtClean="0"/>
              <a:t>v</a:t>
            </a:r>
            <a:r>
              <a:rPr lang="en-US" sz="2000" b="1" dirty="0" smtClean="0"/>
              <a:t> 2050 </a:t>
            </a:r>
            <a:r>
              <a:rPr lang="cs-CZ" sz="2000" b="1" dirty="0" smtClean="0"/>
              <a:t>oproti </a:t>
            </a:r>
            <a:r>
              <a:rPr lang="en-US" sz="2000" b="1" dirty="0" smtClean="0"/>
              <a:t>1990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-&gt; Rozvinuté země snížení emisí o </a:t>
            </a:r>
            <a:r>
              <a:rPr lang="en-US" sz="2000" b="1" dirty="0" smtClean="0"/>
              <a:t>80-95%</a:t>
            </a:r>
            <a:endParaRPr lang="cs-CZ" sz="2000" b="1" dirty="0" smtClean="0"/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Požadavky nevládních organizací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ávazné cíle do r.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2030 </a:t>
            </a: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Úplná dekarbonizace výroby elektřiny – 100 % OZE v roce 2050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Více úspor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enegie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4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Cíle do roku 2050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45278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/>
              <a:t>Kritika Cestovní mapy</a:t>
            </a: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Nadsazené ceny obnovitelných zdrojů – klesají s vývojem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technologií</a:t>
            </a: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Jaderná energetika – příliš drahá, příliš pomalá</a:t>
            </a: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CCS – zachytávání a ukládání CO2 do podzemních úložišť: </a:t>
            </a:r>
            <a:b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nejistá technologie, vysoká energetická náročnost, vysoké náklady</a:t>
            </a:r>
          </a:p>
          <a:p>
            <a:pPr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Uhlíkový trh EU ETS – příliš mnoho děr, nízká cena povolenek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92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Jak dosáhnout cílů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45278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Nástroje Evropské unie: Evropské fondy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1"/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Příprava nového období na léta 2014 – 2020: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Naplňování cílů 20 – 20 – 20 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Vyhrazení peněz na klimatická opatření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Ekonomika efektivně využívající zdroje – suroviny, odpady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Veřejná kontrola, účast na programování i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implementaci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Energetická efektivita jako horizontální princip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9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349"/>
            <a:ext cx="8229600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Představení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4" y="1267619"/>
            <a:ext cx="620077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2610778"/>
            <a:ext cx="2570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Členské organizace v ČR:</a:t>
            </a:r>
          </a:p>
          <a:p>
            <a:endParaRPr lang="cs-CZ" b="1" dirty="0"/>
          </a:p>
          <a:p>
            <a:r>
              <a:rPr lang="cs-CZ" b="1" dirty="0" smtClean="0"/>
              <a:t>Centrum pro dopravu a energetiku</a:t>
            </a:r>
          </a:p>
          <a:p>
            <a:endParaRPr lang="cs-CZ" b="1" dirty="0"/>
          </a:p>
          <a:p>
            <a:r>
              <a:rPr lang="cs-CZ" b="1" dirty="0" smtClean="0"/>
              <a:t>Hnutí Duha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Jak dosáhnout cílů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70430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Evropské fondy a česká </a:t>
            </a:r>
            <a:endParaRPr lang="cs-CZ" sz="2000" b="1" dirty="0">
              <a:solidFill>
                <a:schemeClr val="tx1"/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Programování = příprava příštího období 2014 – 2020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OP Životní prostředí: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37996"/>
              </p:ext>
            </p:extLst>
          </p:nvPr>
        </p:nvGraphicFramePr>
        <p:xfrm>
          <a:off x="467544" y="3429000"/>
          <a:ext cx="6096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Současný návrh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Připomínky nevládních org.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Energetické renovace budov, obytných i veřejných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Nejistá</a:t>
                      </a:r>
                      <a:r>
                        <a:rPr lang="cs-CZ" baseline="0" dirty="0" smtClean="0"/>
                        <a:t> výše alokace:</a:t>
                      </a:r>
                    </a:p>
                    <a:p>
                      <a:r>
                        <a:rPr lang="cs-CZ" baseline="0" dirty="0" smtClean="0"/>
                        <a:t>Potřeby 10 mld Kč ročně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Třídění, zpracování, recylace odpadu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Spalovny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Voda, ochrana</a:t>
                      </a:r>
                      <a:r>
                        <a:rPr lang="cs-CZ" sz="18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před povodní</a:t>
                      </a:r>
                      <a:endParaRPr lang="cs-CZ" sz="18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Hráze</a:t>
                      </a:r>
                      <a:r>
                        <a:rPr lang="cs-CZ" baseline="0" dirty="0" smtClean="0"/>
                        <a:t> – plán povodí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Biodiverzita</a:t>
                      </a:r>
                      <a:r>
                        <a:rPr lang="cs-CZ" sz="18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a krajina</a:t>
                      </a:r>
                      <a:endParaRPr lang="cs-CZ" sz="18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Relativně ok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Ovzduší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Uhelné</a:t>
                      </a:r>
                      <a:r>
                        <a:rPr lang="cs-CZ" baseline="0" dirty="0" smtClean="0"/>
                        <a:t> teplárny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41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Jak dosáhnout cílů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70430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OP Podnikání, inovace, konkurenceschopnost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Regionální integrovaný 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51851"/>
              </p:ext>
            </p:extLst>
          </p:nvPr>
        </p:nvGraphicFramePr>
        <p:xfrm>
          <a:off x="395536" y="1988840"/>
          <a:ext cx="669754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8772"/>
                <a:gridCol w="334877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Současný</a:t>
                      </a:r>
                      <a:r>
                        <a:rPr lang="cs-CZ" baseline="0" dirty="0" smtClean="0"/>
                        <a:t> návrh OP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Připomínky nevládních org.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Obnovitelné zdroje energie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Jen malé vodní, biomasa a bioplyn, podpora pouze pro</a:t>
                      </a:r>
                      <a:r>
                        <a:rPr lang="cs-CZ" baseline="0" dirty="0" smtClean="0"/>
                        <a:t> firmy – ne obce, družstva ...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Výzkum nízkouhlíkových technologií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Přepracování odpadu – „alternativní“ paliva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217319"/>
              </p:ext>
            </p:extLst>
          </p:nvPr>
        </p:nvGraphicFramePr>
        <p:xfrm>
          <a:off x="467544" y="4437112"/>
          <a:ext cx="676955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776"/>
                <a:gridCol w="338477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Současný návrh</a:t>
                      </a:r>
                      <a:r>
                        <a:rPr lang="cs-CZ" baseline="0" dirty="0" smtClean="0"/>
                        <a:t> OP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Připomínky nevládních org.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Adaptace</a:t>
                      </a:r>
                      <a:r>
                        <a:rPr lang="cs-CZ" sz="18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na změnu klimatu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Pouze finance</a:t>
                      </a:r>
                      <a:r>
                        <a:rPr lang="cs-CZ" baseline="0" dirty="0" smtClean="0"/>
                        <a:t> pro Integrovanný záchranný systém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Zklidňování dopravy ve</a:t>
                      </a:r>
                      <a:r>
                        <a:rPr lang="cs-CZ" sz="1800" b="1" baseline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městech, cyklostezky</a:t>
                      </a:r>
                      <a:endParaRPr lang="cs-CZ" sz="18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1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Jak dosáhnout cílů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70430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Evropská investiční banka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Energetické portfolio: 2007 – 2011 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33 % fosilní paliva, 27 % OZE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(ostatní přenos, velké vodní, spalovny)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Revize energetické politiky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Žádné financování pro čistě uhelné zdroje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(ale stačí spoluspalování 25 % biomasy a už je možné financovat)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Světová banka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žádné investice do uhlí až na vyjímky - Kosovo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Evropská banka pro obnovu a rozvoj –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očekávaná revize energ. politiky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1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Vize CEE Bankwatch Network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70430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Úspory energie v budovách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Alokace 10 miliard Kč ročně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Vysoká kritéria, motivační příspěvek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Malé obnovitelné zdroje tepla na budovách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Reflektující potřeby – dotace pro sociální bydlení, půjčky pro instituce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Technická asistence pro bytová družstva, společenství vlastníků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Zvláštní důraz na chudé a vyloučené</a:t>
            </a: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60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Vize CEE Bankwatch Network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70430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Obnovitelné </a:t>
            </a:r>
            <a:r>
              <a:rPr lang="cs-CZ" sz="2000" b="1" dirty="0">
                <a:solidFill>
                  <a:schemeClr val="tx1"/>
                </a:solidFill>
              </a:rPr>
              <a:t>zdroje </a:t>
            </a:r>
            <a:r>
              <a:rPr lang="cs-CZ" sz="2000" b="1" dirty="0" smtClean="0">
                <a:solidFill>
                  <a:schemeClr val="tx1"/>
                </a:solidFill>
              </a:rPr>
              <a:t>energie</a:t>
            </a: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Demokratizace vlastnictví: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Lokální</a:t>
            </a:r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obecní a družstevní projekty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„Prozumenti“ – PROducenti a konZUMENTI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Chytré sítě regulující nabídku i poptávku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Decentralizace zdrojů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Environmentální standardy – PVE na střechách, místní biomasa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Přechod teplárenství na biomasu, teplo + elektřina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3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0189"/>
            <a:ext cx="8507288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Vize CEE Bankwatch Network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4294967295"/>
          </p:nvPr>
        </p:nvSpPr>
        <p:spPr>
          <a:xfrm>
            <a:off x="439694" y="1567016"/>
            <a:ext cx="8704306" cy="4526280"/>
          </a:xfrm>
        </p:spPr>
        <p:txBody>
          <a:bodyPr lIns="0" tIns="0" rIns="0" bIns="0" anchor="t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Odpady</a:t>
            </a:r>
            <a:endParaRPr lang="cs-CZ" sz="2000" b="1" dirty="0">
              <a:solidFill>
                <a:schemeClr val="tx1"/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Prevence, znovuvyužití,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recyklace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Poplatky obalových, letákových apod. firem za odpad</a:t>
            </a: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Sběr tříděného odpadu od domu k domu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Obecní kompostárny, domovní komposty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Sběrné </a:t>
            </a:r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dvory se znovuvyužitím, </a:t>
            </a: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opravy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1"/>
                </a:solidFill>
              </a:rPr>
              <a:t>Urbanismus, územní plánování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Energetické koncepce pro obce, regiony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opatření – vodní prvky, zeleň, </a:t>
            </a: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lvl="0" indent="0"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6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anks for your attention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84359" y="1792726"/>
            <a:ext cx="7772400" cy="710067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sz="4000" b="1" dirty="0" smtClean="0">
                <a:solidFill>
                  <a:srgbClr val="463971"/>
                </a:solidFill>
                <a:latin typeface="Lucida Sans Unicode" pitchFamily="34"/>
              </a:rPr>
              <a:t>Díky za pozornost</a:t>
            </a:r>
            <a:r>
              <a:rPr lang="en-US" sz="4000" b="1" dirty="0" smtClean="0">
                <a:solidFill>
                  <a:srgbClr val="463971"/>
                </a:solidFill>
                <a:latin typeface="Lucida Sans Unicode" pitchFamily="34"/>
              </a:rPr>
              <a:t>!</a:t>
            </a:r>
            <a:endParaRPr lang="en-US" sz="4000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716360" y="3573360"/>
            <a:ext cx="3232080" cy="2149200"/>
          </a:xfrm>
        </p:spPr>
        <p:txBody>
          <a:bodyPr wrap="square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dirty="0" smtClean="0">
                <a:latin typeface="Lucida Sans Unicode" pitchFamily="34"/>
              </a:rPr>
              <a:t>Ondřej Pašek</a:t>
            </a:r>
            <a:endParaRPr lang="en-US" sz="1400" dirty="0">
              <a:latin typeface="Lucida Sans Unicode" pitchFamily="34"/>
            </a:endParaRPr>
          </a:p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1400" dirty="0" smtClean="0">
                <a:latin typeface="Lucida Sans Unicode" pitchFamily="34"/>
              </a:rPr>
              <a:t>ondrej.pasek</a:t>
            </a:r>
            <a:r>
              <a:rPr lang="en-US" sz="1400" dirty="0" smtClean="0">
                <a:latin typeface="Lucida Sans Unicode" pitchFamily="34"/>
              </a:rPr>
              <a:t>@bankwatch.org</a:t>
            </a:r>
            <a:endParaRPr lang="en-US" sz="1400" dirty="0">
              <a:latin typeface="Lucida Sans Unicode" pitchFamily="34"/>
            </a:endParaRPr>
          </a:p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dirty="0">
              <a:latin typeface="Lucida Sans Unicode" pitchFamily="34"/>
            </a:endParaRPr>
          </a:p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Lucida Sans Unicode" pitchFamily="34"/>
              </a:rPr>
              <a:t>CEE </a:t>
            </a:r>
            <a:r>
              <a:rPr lang="en-US" sz="1400" dirty="0" err="1">
                <a:latin typeface="Lucida Sans Unicode" pitchFamily="34"/>
              </a:rPr>
              <a:t>Bankwatch</a:t>
            </a:r>
            <a:r>
              <a:rPr lang="en-US" sz="1400" dirty="0">
                <a:latin typeface="Lucida Sans Unicode" pitchFamily="34"/>
              </a:rPr>
              <a:t> Network</a:t>
            </a:r>
          </a:p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Lucida Sans Unicode" pitchFamily="34"/>
              </a:rPr>
              <a:t>Na </a:t>
            </a:r>
            <a:r>
              <a:rPr lang="en-US" sz="1400" dirty="0" err="1">
                <a:latin typeface="Lucida Sans Unicode" pitchFamily="34"/>
              </a:rPr>
              <a:t>Rozcesti</a:t>
            </a:r>
            <a:r>
              <a:rPr lang="en-US" sz="1400" dirty="0">
                <a:latin typeface="Lucida Sans Unicode" pitchFamily="34"/>
              </a:rPr>
              <a:t> 1434/6</a:t>
            </a:r>
          </a:p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Lucida Sans Unicode" pitchFamily="34"/>
              </a:rPr>
              <a:t>190 00 </a:t>
            </a:r>
            <a:r>
              <a:rPr lang="en-US" sz="1400" dirty="0" err="1">
                <a:latin typeface="Lucida Sans Unicode" pitchFamily="34"/>
              </a:rPr>
              <a:t>Praha</a:t>
            </a:r>
            <a:r>
              <a:rPr lang="en-US" sz="1400" dirty="0">
                <a:latin typeface="Lucida Sans Unicode" pitchFamily="34"/>
              </a:rPr>
              <a:t> 9</a:t>
            </a:r>
          </a:p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>
                <a:latin typeface="Lucida Sans Unicode" pitchFamily="34"/>
              </a:rPr>
              <a:t>Czech Republic</a:t>
            </a:r>
          </a:p>
          <a:p>
            <a:pPr marL="0" lvl="0" indent="0" algn="r">
              <a:spcBef>
                <a:spcPts val="349"/>
              </a:spcBef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dirty="0">
              <a:latin typeface="Lucida Sans Unicode" pitchFamily="3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349"/>
            <a:ext cx="8229600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CEE Bankwatch Network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19720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76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274320"/>
            <a:ext cx="8229600" cy="985680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b="1">
                <a:solidFill>
                  <a:srgbClr val="463971"/>
                </a:solidFill>
                <a:latin typeface="Lucida Sans Unicode" pitchFamily="34"/>
              </a:rPr>
              <a:t>Obsah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864503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9pPr>
          </a:lstStyle>
          <a:p>
            <a:pPr lvl="0"/>
            <a:endParaRPr lang="cs-CZ" sz="2000" b="1" dirty="0" smtClean="0"/>
          </a:p>
          <a:p>
            <a:pPr lvl="0"/>
            <a:endParaRPr lang="cs-CZ" sz="2000" b="1" dirty="0"/>
          </a:p>
          <a:p>
            <a:pPr lvl="0"/>
            <a:r>
              <a:rPr lang="en-US" sz="2000" b="1" dirty="0" err="1" smtClean="0"/>
              <a:t>Evropa</a:t>
            </a:r>
            <a:r>
              <a:rPr lang="en-US" sz="2000" b="1" dirty="0"/>
              <a:t>, </a:t>
            </a:r>
            <a:r>
              <a:rPr lang="en-US" sz="2000" b="1" dirty="0" err="1"/>
              <a:t>energie</a:t>
            </a:r>
            <a:r>
              <a:rPr lang="en-US" sz="2000" b="1" dirty="0"/>
              <a:t> a </a:t>
            </a:r>
            <a:r>
              <a:rPr lang="en-US" sz="2000" b="1" dirty="0" err="1"/>
              <a:t>klima</a:t>
            </a:r>
            <a:r>
              <a:rPr lang="en-US" sz="2000" b="1" dirty="0"/>
              <a:t> – </a:t>
            </a:r>
            <a:r>
              <a:rPr lang="en-US" sz="2000" b="1" dirty="0" err="1"/>
              <a:t>souvislosti</a:t>
            </a:r>
            <a:endParaRPr lang="en-US" sz="2000" b="1" dirty="0"/>
          </a:p>
          <a:p>
            <a:pPr lvl="0"/>
            <a:r>
              <a:rPr lang="en-US" sz="2000" b="1" dirty="0" err="1"/>
              <a:t>Úspory</a:t>
            </a:r>
            <a:r>
              <a:rPr lang="en-US" sz="2000" b="1" dirty="0"/>
              <a:t>, </a:t>
            </a:r>
            <a:r>
              <a:rPr lang="en-US" sz="2000" b="1" dirty="0" err="1"/>
              <a:t>obnovitelné</a:t>
            </a:r>
            <a:r>
              <a:rPr lang="en-US" sz="2000" b="1" dirty="0"/>
              <a:t> </a:t>
            </a:r>
            <a:r>
              <a:rPr lang="en-US" sz="2000" b="1" dirty="0" err="1"/>
              <a:t>zdroje</a:t>
            </a:r>
            <a:r>
              <a:rPr lang="en-US" sz="2000" b="1" dirty="0"/>
              <a:t> a </a:t>
            </a:r>
            <a:r>
              <a:rPr lang="en-US" sz="2000" b="1" dirty="0" err="1"/>
              <a:t>snižování</a:t>
            </a:r>
            <a:r>
              <a:rPr lang="en-US" sz="2000" b="1" dirty="0"/>
              <a:t> </a:t>
            </a:r>
            <a:r>
              <a:rPr lang="en-US" sz="2000" b="1" dirty="0" err="1"/>
              <a:t>emisí</a:t>
            </a:r>
            <a:r>
              <a:rPr lang="en-US" sz="2000" b="1" dirty="0"/>
              <a:t> do </a:t>
            </a:r>
            <a:r>
              <a:rPr lang="en-US" sz="2000" b="1" dirty="0" err="1"/>
              <a:t>roku</a:t>
            </a:r>
            <a:r>
              <a:rPr lang="en-US" sz="2000" b="1" dirty="0"/>
              <a:t> 2020</a:t>
            </a:r>
          </a:p>
          <a:p>
            <a:pPr lvl="0"/>
            <a:r>
              <a:rPr lang="en-US" sz="2000" b="1" dirty="0" err="1"/>
              <a:t>Jak</a:t>
            </a:r>
            <a:r>
              <a:rPr lang="en-US" sz="2000" b="1" dirty="0"/>
              <a:t> </a:t>
            </a:r>
            <a:r>
              <a:rPr lang="en-US" sz="2000" b="1" dirty="0" err="1"/>
              <a:t>dál</a:t>
            </a:r>
            <a:r>
              <a:rPr lang="en-US" sz="2000" b="1" dirty="0"/>
              <a:t> – do </a:t>
            </a:r>
            <a:r>
              <a:rPr lang="en-US" sz="2000" b="1" dirty="0" err="1"/>
              <a:t>roku</a:t>
            </a:r>
            <a:r>
              <a:rPr lang="en-US" sz="2000" b="1" dirty="0"/>
              <a:t> 2050</a:t>
            </a:r>
          </a:p>
          <a:p>
            <a:pPr lvl="0"/>
            <a:r>
              <a:rPr lang="cs-CZ" sz="2000" b="1" dirty="0" smtClean="0"/>
              <a:t>Finance EU pro klima: evropské fondy</a:t>
            </a:r>
          </a:p>
          <a:p>
            <a:pPr lvl="0"/>
            <a:r>
              <a:rPr lang="cs-CZ" sz="2000" b="1" dirty="0" smtClean="0"/>
              <a:t>Vize CEE Bankwatch Network</a:t>
            </a:r>
            <a:endParaRPr lang="en-US" sz="2000" b="1" dirty="0"/>
          </a:p>
        </p:txBody>
      </p:sp>
      <p:sp>
        <p:nvSpPr>
          <p:cNvPr id="4" name="Freeform 3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2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349"/>
            <a:ext cx="8229600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Energetika EU - souvislosti 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5737084"/>
          </a:xfrm>
        </p:spPr>
        <p:txBody>
          <a:bodyPr wrap="square" anchor="t" anchorCtr="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9pPr>
          </a:lstStyle>
          <a:p>
            <a:pPr marL="0" lvl="0" indent="0">
              <a:buNone/>
            </a:pPr>
            <a:r>
              <a:rPr lang="cs-CZ" sz="2000" b="1" dirty="0" smtClean="0"/>
              <a:t>Důvody pro energetickou politiku:</a:t>
            </a:r>
          </a:p>
          <a:p>
            <a:pPr marL="0" lvl="0" indent="0">
              <a:buNone/>
            </a:pPr>
            <a:endParaRPr lang="cs-CZ" sz="2000" b="1" dirty="0" smtClean="0"/>
          </a:p>
          <a:p>
            <a:pPr marL="0" lvl="0" indent="0">
              <a:buNone/>
            </a:pPr>
            <a:r>
              <a:rPr lang="cs-CZ" sz="2000" b="1" dirty="0" smtClean="0"/>
              <a:t>Udržení nárůstu globální teploty pod 2° C</a:t>
            </a:r>
          </a:p>
          <a:p>
            <a:pPr marL="0" lvl="0" indent="0">
              <a:buNone/>
            </a:pPr>
            <a:endParaRPr lang="cs-CZ" sz="2000" b="1" dirty="0" smtClean="0"/>
          </a:p>
          <a:p>
            <a:pPr marL="0" lvl="0" indent="0">
              <a:buNone/>
            </a:pPr>
            <a:r>
              <a:rPr lang="cs-CZ" sz="2000" b="1" dirty="0" smtClean="0"/>
              <a:t>Energetická závislost:</a:t>
            </a:r>
          </a:p>
          <a:p>
            <a:pPr marL="0" lvl="0" indent="0">
              <a:buNone/>
            </a:pPr>
            <a:r>
              <a:rPr lang="cs-CZ" sz="2000" dirty="0" smtClean="0"/>
              <a:t>80 % energie z fosilních paliv</a:t>
            </a:r>
          </a:p>
          <a:p>
            <a:pPr marL="0" lvl="0" indent="0">
              <a:buNone/>
            </a:pPr>
            <a:r>
              <a:rPr lang="cs-CZ" sz="2000" dirty="0" smtClean="0"/>
              <a:t>Dovoz: 80 % ropy, 60 % plynu a 40 % </a:t>
            </a:r>
            <a:r>
              <a:rPr lang="cs-CZ" sz="2000" dirty="0" smtClean="0"/>
              <a:t>uhlí</a:t>
            </a:r>
          </a:p>
          <a:p>
            <a:pPr marL="0" lvl="0" indent="0">
              <a:buNone/>
            </a:pPr>
            <a:endParaRPr lang="cs-CZ" sz="2000"/>
          </a:p>
          <a:p>
            <a:pPr marL="0" lvl="0" indent="0">
              <a:buNone/>
            </a:pPr>
            <a:endParaRPr lang="cs-CZ" sz="2000" dirty="0" smtClean="0"/>
          </a:p>
          <a:p>
            <a:pPr marL="0" lvl="0" indent="0">
              <a:buNone/>
            </a:pPr>
            <a:endParaRPr lang="cs-CZ" sz="2000" dirty="0"/>
          </a:p>
          <a:p>
            <a:pPr marL="0" lvl="0" indent="0">
              <a:buNone/>
            </a:pPr>
            <a:r>
              <a:rPr lang="cs-CZ" sz="2000" b="1" dirty="0" smtClean="0"/>
              <a:t>Konkurenceschopnost, efektivní využívání zdrojů</a:t>
            </a:r>
          </a:p>
          <a:p>
            <a:pPr marL="0" lvl="0" indent="0">
              <a:buNone/>
            </a:pPr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</p:txBody>
      </p:sp>
      <p:sp>
        <p:nvSpPr>
          <p:cNvPr id="4" name="Freeform 3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632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349"/>
            <a:ext cx="8229600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Energetika EU - souvislosti 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6" y="1405326"/>
            <a:ext cx="7308304" cy="490331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268760"/>
            <a:ext cx="273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Energetická závislost a dluh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0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349"/>
            <a:ext cx="8229600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Energetika EU - souvislosti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7561"/>
            <a:ext cx="7177235" cy="446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625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Energetická závislost a konkurenceschopnost, cena fosilních paliv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349"/>
            <a:ext cx="8229600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Energetika EU - souvislosti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1412776"/>
            <a:ext cx="780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Náklady a škody způsobené změnou klimatu: nárůst extrémních klimatických jevů</a:t>
            </a:r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844824"/>
            <a:ext cx="6912768" cy="43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381349"/>
            <a:ext cx="8229600" cy="771623"/>
          </a:xfrm>
          <a:solidFill>
            <a:srgbClr val="463971">
              <a:alpha val="20000"/>
            </a:srgbClr>
          </a:solidFill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buNone/>
            </a:pPr>
            <a:r>
              <a:rPr lang="en-US" b="1" dirty="0" err="1">
                <a:solidFill>
                  <a:srgbClr val="463971"/>
                </a:solidFill>
                <a:latin typeface="Lucida Sans Unicode" pitchFamily="34"/>
              </a:rPr>
              <a:t>Snižování</a:t>
            </a:r>
            <a:r>
              <a:rPr lang="en-US" b="1" dirty="0">
                <a:solidFill>
                  <a:srgbClr val="463971"/>
                </a:solidFill>
                <a:latin typeface="Lucida Sans Unicode" pitchFamily="34"/>
              </a:rPr>
              <a:t> </a:t>
            </a:r>
            <a:r>
              <a:rPr lang="en-US" b="1" dirty="0" err="1">
                <a:solidFill>
                  <a:srgbClr val="463971"/>
                </a:solidFill>
                <a:latin typeface="Lucida Sans Unicode" pitchFamily="34"/>
              </a:rPr>
              <a:t>emisí</a:t>
            </a:r>
            <a:r>
              <a:rPr lang="en-US" b="1" dirty="0">
                <a:solidFill>
                  <a:srgbClr val="463971"/>
                </a:solidFill>
                <a:latin typeface="Lucida Sans Unicode" pitchFamily="34"/>
              </a:rPr>
              <a:t>: </a:t>
            </a:r>
            <a:r>
              <a:rPr lang="cs-CZ" b="1" dirty="0" smtClean="0">
                <a:solidFill>
                  <a:srgbClr val="463971"/>
                </a:solidFill>
                <a:latin typeface="Lucida Sans Unicode" pitchFamily="34"/>
              </a:rPr>
              <a:t>trajektorie</a:t>
            </a:r>
            <a:endParaRPr lang="en-US" b="1" dirty="0">
              <a:solidFill>
                <a:srgbClr val="463971"/>
              </a:solidFill>
              <a:latin typeface="Lucida Sans Unicode" pitchFamily="34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684359" y="6308640"/>
            <a:ext cx="5903640" cy="35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i="0" u="none" strike="noStrike" baseline="0">
                <a:ln>
                  <a:noFill/>
                </a:ln>
                <a:solidFill>
                  <a:srgbClr val="463971"/>
                </a:solidFill>
                <a:latin typeface="Lucida Sans Unicode" pitchFamily="34"/>
                <a:ea typeface="Arial Unicode MS" pitchFamily="2"/>
                <a:cs typeface="Tahoma" pitchFamily="2"/>
              </a:rPr>
              <a:t>www.bankwatch.org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93080" y="6308640"/>
            <a:ext cx="1633320" cy="3668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5536" y="134076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Udržení růstu globální teploty pod 2° C – trajektorie snižování emisí rozvinutých a rozvojových zemí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04678"/>
            <a:ext cx="508289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895255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WN%20presentation%20template_colo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1004</Words>
  <Application>Microsoft Office PowerPoint</Application>
  <PresentationFormat>On-screen Show (4:3)</PresentationFormat>
  <Paragraphs>229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BWN%20presentation%20template_colour</vt:lpstr>
      <vt:lpstr>Ondřej Pašek</vt:lpstr>
      <vt:lpstr>Představení</vt:lpstr>
      <vt:lpstr>CEE Bankwatch Network</vt:lpstr>
      <vt:lpstr>Obsah</vt:lpstr>
      <vt:lpstr>Energetika EU - souvislosti </vt:lpstr>
      <vt:lpstr>Energetika EU - souvislosti </vt:lpstr>
      <vt:lpstr>Energetika EU - souvislosti</vt:lpstr>
      <vt:lpstr>Energetika EU - souvislosti</vt:lpstr>
      <vt:lpstr>Snižování emisí: trajektorie</vt:lpstr>
      <vt:lpstr>Klimaticko energetický balíček</vt:lpstr>
      <vt:lpstr>Klimaticko energetický balíček</vt:lpstr>
      <vt:lpstr>Snižování emisí: EU 27</vt:lpstr>
      <vt:lpstr>Snižování emisí: ČR</vt:lpstr>
      <vt:lpstr>Klimaticko energetický balíček</vt:lpstr>
      <vt:lpstr>Klimaticko energetický balíček</vt:lpstr>
      <vt:lpstr>Klimaticko energetický balíček</vt:lpstr>
      <vt:lpstr>Cíle do roku 2050</vt:lpstr>
      <vt:lpstr>Cíle do roku 2050</vt:lpstr>
      <vt:lpstr>Jak dosáhnout cílů</vt:lpstr>
      <vt:lpstr>Jak dosáhnout cílů</vt:lpstr>
      <vt:lpstr>Jak dosáhnout cílů</vt:lpstr>
      <vt:lpstr>Jak dosáhnout cílů</vt:lpstr>
      <vt:lpstr>Vize CEE Bankwatch Network</vt:lpstr>
      <vt:lpstr>Vize CEE Bankwatch Network</vt:lpstr>
      <vt:lpstr>Vize CEE Bankwatch Network</vt:lpstr>
      <vt:lpstr>Díky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BWN presentation template</dc:title>
  <dc:creator>Ondřej Pašek</dc:creator>
  <cp:lastModifiedBy>Ondřej Pašek</cp:lastModifiedBy>
  <cp:revision>35</cp:revision>
  <dcterms:created xsi:type="dcterms:W3CDTF">2013-09-03T01:38:20Z</dcterms:created>
  <dcterms:modified xsi:type="dcterms:W3CDTF">2013-09-03T07:58:54Z</dcterms:modified>
</cp:coreProperties>
</file>