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69"/>
  </p:notesMasterIdLst>
  <p:handoutMasterIdLst>
    <p:handoutMasterId r:id="rId70"/>
  </p:handoutMasterIdLst>
  <p:sldIdLst>
    <p:sldId id="259" r:id="rId3"/>
    <p:sldId id="344" r:id="rId4"/>
    <p:sldId id="361" r:id="rId5"/>
    <p:sldId id="360" r:id="rId6"/>
    <p:sldId id="339" r:id="rId7"/>
    <p:sldId id="343" r:id="rId8"/>
    <p:sldId id="374" r:id="rId9"/>
    <p:sldId id="348" r:id="rId10"/>
    <p:sldId id="371" r:id="rId11"/>
    <p:sldId id="362" r:id="rId12"/>
    <p:sldId id="353" r:id="rId13"/>
    <p:sldId id="354" r:id="rId14"/>
    <p:sldId id="355" r:id="rId15"/>
    <p:sldId id="378" r:id="rId16"/>
    <p:sldId id="384" r:id="rId17"/>
    <p:sldId id="379" r:id="rId18"/>
    <p:sldId id="340" r:id="rId19"/>
    <p:sldId id="351" r:id="rId20"/>
    <p:sldId id="352" r:id="rId21"/>
    <p:sldId id="372" r:id="rId22"/>
    <p:sldId id="377" r:id="rId23"/>
    <p:sldId id="303" r:id="rId24"/>
    <p:sldId id="381" r:id="rId25"/>
    <p:sldId id="383" r:id="rId26"/>
    <p:sldId id="346" r:id="rId27"/>
    <p:sldId id="375" r:id="rId28"/>
    <p:sldId id="376" r:id="rId29"/>
    <p:sldId id="382" r:id="rId30"/>
    <p:sldId id="365" r:id="rId31"/>
    <p:sldId id="386" r:id="rId32"/>
    <p:sldId id="366" r:id="rId33"/>
    <p:sldId id="363" r:id="rId34"/>
    <p:sldId id="380" r:id="rId35"/>
    <p:sldId id="385" r:id="rId36"/>
    <p:sldId id="387" r:id="rId37"/>
    <p:sldId id="407" r:id="rId38"/>
    <p:sldId id="403" r:id="rId39"/>
    <p:sldId id="404" r:id="rId40"/>
    <p:sldId id="405" r:id="rId41"/>
    <p:sldId id="406" r:id="rId42"/>
    <p:sldId id="388" r:id="rId43"/>
    <p:sldId id="345" r:id="rId44"/>
    <p:sldId id="334" r:id="rId45"/>
    <p:sldId id="350" r:id="rId46"/>
    <p:sldId id="368" r:id="rId47"/>
    <p:sldId id="369" r:id="rId48"/>
    <p:sldId id="302" r:id="rId49"/>
    <p:sldId id="347" r:id="rId50"/>
    <p:sldId id="356" r:id="rId51"/>
    <p:sldId id="357" r:id="rId52"/>
    <p:sldId id="329" r:id="rId53"/>
    <p:sldId id="342" r:id="rId54"/>
    <p:sldId id="389" r:id="rId55"/>
    <p:sldId id="390" r:id="rId56"/>
    <p:sldId id="391" r:id="rId57"/>
    <p:sldId id="392" r:id="rId58"/>
    <p:sldId id="393" r:id="rId59"/>
    <p:sldId id="394" r:id="rId60"/>
    <p:sldId id="395" r:id="rId61"/>
    <p:sldId id="396" r:id="rId62"/>
    <p:sldId id="397" r:id="rId63"/>
    <p:sldId id="398" r:id="rId64"/>
    <p:sldId id="399" r:id="rId65"/>
    <p:sldId id="400" r:id="rId66"/>
    <p:sldId id="401" r:id="rId67"/>
    <p:sldId id="402" r:id="rId68"/>
  </p:sldIdLst>
  <p:sldSz cx="9144000" cy="6858000" type="screen4x3"/>
  <p:notesSz cx="6797675" cy="9926638"/>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1" autoAdjust="0"/>
    <p:restoredTop sz="98990" autoAdjust="0"/>
  </p:normalViewPr>
  <p:slideViewPr>
    <p:cSldViewPr>
      <p:cViewPr>
        <p:scale>
          <a:sx n="77" d="100"/>
          <a:sy n="77" d="100"/>
        </p:scale>
        <p:origin x="-1068" y="-234"/>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3438"/>
    </p:cViewPr>
  </p:sorterViewPr>
  <p:notesViewPr>
    <p:cSldViewPr>
      <p:cViewPr varScale="1">
        <p:scale>
          <a:sx n="80" d="100"/>
          <a:sy n="80" d="100"/>
        </p:scale>
        <p:origin x="-198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ocuments\Jad.en.-zahranici\Finsko\OL3cost&amp;leadtime.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D:\Dokumenty\Energetika\Pacesova%20komise\2008%20dod&#225;vky\MotlikOZE\grafy%206.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cs-CZ"/>
              <a:t>Olkiluoto 3: cena a doba výstavby</a:t>
            </a:r>
          </a:p>
        </c:rich>
      </c:tx>
      <c:layout>
        <c:manualLayout>
          <c:xMode val="edge"/>
          <c:yMode val="edge"/>
          <c:x val="0.16666710411198601"/>
          <c:y val="3.8194444444444448E-2"/>
        </c:manualLayout>
      </c:layout>
      <c:overlay val="0"/>
      <c:spPr>
        <a:noFill/>
        <a:ln w="25400">
          <a:noFill/>
        </a:ln>
      </c:spPr>
    </c:title>
    <c:autoTitleDeleted val="0"/>
    <c:plotArea>
      <c:layout>
        <c:manualLayout>
          <c:layoutTarget val="inner"/>
          <c:xMode val="edge"/>
          <c:yMode val="edge"/>
          <c:x val="0.13541694217314082"/>
          <c:y val="0.27777871968153106"/>
          <c:w val="0.81250165303884492"/>
          <c:h val="0.45139041948248793"/>
        </c:manualLayout>
      </c:layout>
      <c:lineChart>
        <c:grouping val="standard"/>
        <c:varyColors val="0"/>
        <c:ser>
          <c:idx val="0"/>
          <c:order val="0"/>
          <c:tx>
            <c:strRef>
              <c:f>En!$B$1</c:f>
              <c:strCache>
                <c:ptCount val="1"/>
                <c:pt idx="0">
                  <c:v>Cena</c:v>
                </c:pt>
              </c:strCache>
            </c:strRef>
          </c:tx>
          <c:spPr>
            <a:ln w="25400">
              <a:solidFill>
                <a:srgbClr val="666699"/>
              </a:solidFill>
              <a:prstDash val="solid"/>
            </a:ln>
          </c:spPr>
          <c:marker>
            <c:symbol val="none"/>
          </c:marker>
          <c:cat>
            <c:numRef>
              <c:f>En!$A$2:$A$14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En!$B$2:$B$14</c:f>
              <c:numCache>
                <c:formatCode>General</c:formatCode>
                <c:ptCount val="13"/>
                <c:pt idx="0">
                  <c:v>2.5</c:v>
                </c:pt>
                <c:pt idx="1">
                  <c:v>2.5</c:v>
                </c:pt>
                <c:pt idx="2">
                  <c:v>2.5</c:v>
                </c:pt>
                <c:pt idx="3">
                  <c:v>2.5</c:v>
                </c:pt>
                <c:pt idx="4">
                  <c:v>3.2</c:v>
                </c:pt>
                <c:pt idx="5">
                  <c:v>3.8000000000000003</c:v>
                </c:pt>
                <c:pt idx="6">
                  <c:v>4.4000000000000004</c:v>
                </c:pt>
                <c:pt idx="7">
                  <c:v>4.7</c:v>
                </c:pt>
                <c:pt idx="8">
                  <c:v>5.8</c:v>
                </c:pt>
                <c:pt idx="9">
                  <c:v>5.9</c:v>
                </c:pt>
                <c:pt idx="10">
                  <c:v>6.6</c:v>
                </c:pt>
                <c:pt idx="11">
                  <c:v>8.5</c:v>
                </c:pt>
              </c:numCache>
            </c:numRef>
          </c:val>
          <c:smooth val="0"/>
        </c:ser>
        <c:ser>
          <c:idx val="1"/>
          <c:order val="1"/>
          <c:tx>
            <c:strRef>
              <c:f>En!$C$1</c:f>
              <c:strCache>
                <c:ptCount val="1"/>
                <c:pt idx="0">
                  <c:v>Doba výstavby</c:v>
                </c:pt>
              </c:strCache>
            </c:strRef>
          </c:tx>
          <c:spPr>
            <a:ln w="25400">
              <a:solidFill>
                <a:srgbClr val="993366"/>
              </a:solidFill>
              <a:prstDash val="solid"/>
            </a:ln>
          </c:spPr>
          <c:marker>
            <c:symbol val="none"/>
          </c:marker>
          <c:cat>
            <c:numRef>
              <c:f>En!$A$2:$A$14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En!$C$2:$C$14</c:f>
              <c:numCache>
                <c:formatCode>General</c:formatCode>
                <c:ptCount val="13"/>
                <c:pt idx="0">
                  <c:v>4</c:v>
                </c:pt>
                <c:pt idx="1">
                  <c:v>4</c:v>
                </c:pt>
                <c:pt idx="2">
                  <c:v>4</c:v>
                </c:pt>
                <c:pt idx="3">
                  <c:v>4</c:v>
                </c:pt>
                <c:pt idx="4">
                  <c:v>4.5</c:v>
                </c:pt>
                <c:pt idx="5">
                  <c:v>5.5</c:v>
                </c:pt>
                <c:pt idx="6">
                  <c:v>6.5</c:v>
                </c:pt>
                <c:pt idx="7">
                  <c:v>7</c:v>
                </c:pt>
                <c:pt idx="8">
                  <c:v>8.1666666666666679</c:v>
                </c:pt>
                <c:pt idx="9">
                  <c:v>8.9</c:v>
                </c:pt>
                <c:pt idx="10">
                  <c:v>9</c:v>
                </c:pt>
                <c:pt idx="11">
                  <c:v>10</c:v>
                </c:pt>
              </c:numCache>
            </c:numRef>
          </c:val>
          <c:smooth val="0"/>
        </c:ser>
        <c:dLbls>
          <c:showLegendKey val="0"/>
          <c:showVal val="0"/>
          <c:showCatName val="0"/>
          <c:showSerName val="0"/>
          <c:showPercent val="0"/>
          <c:showBubbleSize val="0"/>
        </c:dLbls>
        <c:marker val="1"/>
        <c:smooth val="0"/>
        <c:axId val="91673728"/>
        <c:axId val="91675264"/>
      </c:lineChart>
      <c:catAx>
        <c:axId val="91673728"/>
        <c:scaling>
          <c:orientation val="minMax"/>
        </c:scaling>
        <c:delete val="0"/>
        <c:axPos val="b"/>
        <c:numFmt formatCode="General" sourceLinked="1"/>
        <c:majorTickMark val="none"/>
        <c:minorTickMark val="none"/>
        <c:tickLblPos val="nextTo"/>
        <c:spPr>
          <a:ln w="3175">
            <a:solidFill>
              <a:srgbClr val="808080"/>
            </a:solidFill>
            <a:prstDash val="solid"/>
          </a:ln>
        </c:spPr>
        <c:txPr>
          <a:bodyPr rot="-5400000" vert="horz"/>
          <a:lstStyle/>
          <a:p>
            <a:pPr>
              <a:defRPr sz="1000" b="0" i="0" u="none" strike="noStrike" baseline="0">
                <a:solidFill>
                  <a:srgbClr val="000000"/>
                </a:solidFill>
                <a:latin typeface="Calibri"/>
                <a:ea typeface="Calibri"/>
                <a:cs typeface="Calibri"/>
              </a:defRPr>
            </a:pPr>
            <a:endParaRPr lang="cs-CZ"/>
          </a:p>
        </c:txPr>
        <c:crossAx val="91675264"/>
        <c:crossesAt val="0"/>
        <c:auto val="1"/>
        <c:lblAlgn val="ctr"/>
        <c:lblOffset val="100"/>
        <c:tickLblSkip val="1"/>
        <c:tickMarkSkip val="1"/>
        <c:noMultiLvlLbl val="0"/>
      </c:catAx>
      <c:valAx>
        <c:axId val="91675264"/>
        <c:scaling>
          <c:orientation val="minMax"/>
          <c:max val="10"/>
        </c:scaling>
        <c:delete val="0"/>
        <c:axPos val="l"/>
        <c:majorGridlines>
          <c:spPr>
            <a:ln w="3175">
              <a:solidFill>
                <a:srgbClr val="808080"/>
              </a:solidFill>
              <a:prstDash val="solid"/>
            </a:ln>
          </c:spPr>
        </c:majorGridlines>
        <c:title>
          <c:tx>
            <c:rich>
              <a:bodyPr/>
              <a:lstStyle/>
              <a:p>
                <a:pPr>
                  <a:defRPr sz="1000" b="1" i="0" u="none" strike="noStrike" baseline="0">
                    <a:solidFill>
                      <a:srgbClr val="000000"/>
                    </a:solidFill>
                    <a:latin typeface="Calibri"/>
                    <a:ea typeface="Calibri"/>
                    <a:cs typeface="Calibri"/>
                  </a:defRPr>
                </a:pPr>
                <a:r>
                  <a:rPr lang="cs-CZ"/>
                  <a:t> </a:t>
                </a:r>
                <a:r>
                  <a:rPr lang="cs-CZ">
                    <a:solidFill>
                      <a:schemeClr val="accent1">
                        <a:lumMod val="75000"/>
                      </a:schemeClr>
                    </a:solidFill>
                  </a:rPr>
                  <a:t>miliardy (€)</a:t>
                </a:r>
                <a:r>
                  <a:rPr lang="cs-CZ"/>
                  <a:t> / </a:t>
                </a:r>
                <a:r>
                  <a:rPr lang="cs-CZ">
                    <a:solidFill>
                      <a:srgbClr val="993366"/>
                    </a:solidFill>
                  </a:rPr>
                  <a:t>doba výstavby (roky)</a:t>
                </a:r>
              </a:p>
            </c:rich>
          </c:tx>
          <c:layout>
            <c:manualLayout>
              <c:xMode val="edge"/>
              <c:yMode val="edge"/>
              <c:x val="3.3333333333333333E-2"/>
              <c:y val="0.21451407115777194"/>
            </c:manualLayout>
          </c:layout>
          <c:overlay val="0"/>
          <c:spPr>
            <a:noFill/>
            <a:ln w="25400">
              <a:noFill/>
            </a:ln>
          </c:spPr>
        </c:title>
        <c:numFmt formatCode="General" sourceLinked="1"/>
        <c:majorTickMark val="none"/>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cs-CZ"/>
          </a:p>
        </c:txPr>
        <c:crossAx val="91673728"/>
        <c:crosses val="autoZero"/>
        <c:crossBetween val="midCat"/>
        <c:majorUnit val="1"/>
      </c:valAx>
    </c:plotArea>
    <c:legend>
      <c:legendPos val="r"/>
      <c:layout>
        <c:manualLayout>
          <c:xMode val="edge"/>
          <c:yMode val="edge"/>
          <c:x val="0.22417957130358704"/>
          <c:y val="0.85301071741032364"/>
          <c:w val="0.53191951006124238"/>
          <c:h val="0.14236147564887724"/>
        </c:manualLayout>
      </c:layout>
      <c:overlay val="0"/>
      <c:spPr>
        <a:noFill/>
        <a:ln w="25400">
          <a:noFill/>
        </a:ln>
      </c:spPr>
      <c:txPr>
        <a:bodyPr/>
        <a:lstStyle/>
        <a:p>
          <a:pPr>
            <a:defRPr sz="845" b="0" i="0" u="none" strike="noStrike" baseline="0">
              <a:solidFill>
                <a:srgbClr val="000000"/>
              </a:solidFill>
              <a:latin typeface="Calibri"/>
              <a:ea typeface="Calibri"/>
              <a:cs typeface="Calibri"/>
            </a:defRPr>
          </a:pPr>
          <a:endParaRPr lang="cs-CZ"/>
        </a:p>
      </c:txPr>
    </c:legend>
    <c:plotVisOnly val="1"/>
    <c:dispBlanksAs val="gap"/>
    <c:showDLblsOverMax val="0"/>
  </c:chart>
  <c:spPr>
    <a:solidFill>
      <a:srgbClr val="FFFFFF"/>
    </a:solidFill>
    <a:ln w="3175">
      <a:solidFill>
        <a:srgbClr val="808080"/>
      </a:solidFill>
      <a:prstDash val="solid"/>
    </a:ln>
  </c:spPr>
  <c:txPr>
    <a:bodyPr/>
    <a:lstStyle/>
    <a:p>
      <a:pPr>
        <a:defRPr sz="1100" b="0" i="0" u="none" strike="noStrike" baseline="0">
          <a:solidFill>
            <a:srgbClr val="000000"/>
          </a:solidFill>
          <a:latin typeface="Calibri"/>
          <a:ea typeface="Calibri"/>
          <a:cs typeface="Calibri"/>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cs-CZ"/>
              <a:t>Primární energie z obnovitelných zdrojů 
dlouhodobý výhled k r. 2050</a:t>
            </a:r>
          </a:p>
        </c:rich>
      </c:tx>
      <c:layout>
        <c:manualLayout>
          <c:xMode val="edge"/>
          <c:yMode val="edge"/>
          <c:x val="0.21189610309459883"/>
          <c:y val="3.503184713375801E-2"/>
        </c:manualLayout>
      </c:layout>
      <c:overlay val="0"/>
      <c:spPr>
        <a:noFill/>
        <a:ln w="25400">
          <a:noFill/>
        </a:ln>
      </c:spPr>
    </c:title>
    <c:autoTitleDeleted val="0"/>
    <c:plotArea>
      <c:layout>
        <c:manualLayout>
          <c:layoutTarget val="inner"/>
          <c:xMode val="edge"/>
          <c:yMode val="edge"/>
          <c:x val="0.14312280647617631"/>
          <c:y val="0.19426751592356678"/>
          <c:w val="0.76579995153486657"/>
          <c:h val="0.57324840764331308"/>
        </c:manualLayout>
      </c:layout>
      <c:areaChart>
        <c:grouping val="stacked"/>
        <c:varyColors val="0"/>
        <c:ser>
          <c:idx val="0"/>
          <c:order val="0"/>
          <c:tx>
            <c:strRef>
              <c:f>'celkem 50'!$B$14</c:f>
              <c:strCache>
                <c:ptCount val="1"/>
                <c:pt idx="0">
                  <c:v>voda</c:v>
                </c:pt>
              </c:strCache>
            </c:strRef>
          </c:tx>
          <c:spPr>
            <a:solidFill>
              <a:srgbClr val="9999FF"/>
            </a:solidFill>
            <a:ln w="12700">
              <a:solidFill>
                <a:srgbClr val="000000"/>
              </a:solidFill>
              <a:prstDash val="solid"/>
            </a:ln>
          </c:spPr>
          <c:cat>
            <c:numRef>
              <c:f>'celkem 50'!$C$13:$H$13</c:f>
              <c:numCache>
                <c:formatCode>General</c:formatCode>
                <c:ptCount val="6"/>
                <c:pt idx="0">
                  <c:v>2007</c:v>
                </c:pt>
                <c:pt idx="1">
                  <c:v>2010</c:v>
                </c:pt>
                <c:pt idx="2">
                  <c:v>2020</c:v>
                </c:pt>
                <c:pt idx="3">
                  <c:v>2030</c:v>
                </c:pt>
                <c:pt idx="4">
                  <c:v>2040</c:v>
                </c:pt>
                <c:pt idx="5">
                  <c:v>2050</c:v>
                </c:pt>
              </c:numCache>
            </c:numRef>
          </c:cat>
          <c:val>
            <c:numRef>
              <c:f>'celkem 50'!$C$14:$H$14</c:f>
              <c:numCache>
                <c:formatCode>0.0</c:formatCode>
                <c:ptCount val="6"/>
                <c:pt idx="0">
                  <c:v>7.5960000000000001</c:v>
                </c:pt>
                <c:pt idx="1">
                  <c:v>7.6967999999999996</c:v>
                </c:pt>
                <c:pt idx="2">
                  <c:v>8.7299999999999986</c:v>
                </c:pt>
                <c:pt idx="3">
                  <c:v>8.927999999999999</c:v>
                </c:pt>
                <c:pt idx="4">
                  <c:v>9.2160000000000011</c:v>
                </c:pt>
                <c:pt idx="5">
                  <c:v>9.2160000000000011</c:v>
                </c:pt>
              </c:numCache>
            </c:numRef>
          </c:val>
        </c:ser>
        <c:ser>
          <c:idx val="1"/>
          <c:order val="1"/>
          <c:tx>
            <c:strRef>
              <c:f>'celkem 50'!$B$15</c:f>
              <c:strCache>
                <c:ptCount val="1"/>
                <c:pt idx="0">
                  <c:v>vítr</c:v>
                </c:pt>
              </c:strCache>
            </c:strRef>
          </c:tx>
          <c:spPr>
            <a:solidFill>
              <a:srgbClr val="00FFFF"/>
            </a:solidFill>
            <a:ln w="12700">
              <a:solidFill>
                <a:srgbClr val="000000"/>
              </a:solidFill>
              <a:prstDash val="solid"/>
            </a:ln>
          </c:spPr>
          <c:cat>
            <c:numRef>
              <c:f>'celkem 50'!$C$13:$H$13</c:f>
              <c:numCache>
                <c:formatCode>General</c:formatCode>
                <c:ptCount val="6"/>
                <c:pt idx="0">
                  <c:v>2007</c:v>
                </c:pt>
                <c:pt idx="1">
                  <c:v>2010</c:v>
                </c:pt>
                <c:pt idx="2">
                  <c:v>2020</c:v>
                </c:pt>
                <c:pt idx="3">
                  <c:v>2030</c:v>
                </c:pt>
                <c:pt idx="4">
                  <c:v>2040</c:v>
                </c:pt>
                <c:pt idx="5">
                  <c:v>2050</c:v>
                </c:pt>
              </c:numCache>
            </c:numRef>
          </c:cat>
          <c:val>
            <c:numRef>
              <c:f>'celkem 50'!$C$15:$H$15</c:f>
              <c:numCache>
                <c:formatCode>0.0</c:formatCode>
                <c:ptCount val="6"/>
                <c:pt idx="0">
                  <c:v>0.72000000000000042</c:v>
                </c:pt>
                <c:pt idx="1">
                  <c:v>2.16</c:v>
                </c:pt>
                <c:pt idx="2">
                  <c:v>9.1908000000000012</c:v>
                </c:pt>
                <c:pt idx="3">
                  <c:v>16.956</c:v>
                </c:pt>
                <c:pt idx="4">
                  <c:v>19.8</c:v>
                </c:pt>
                <c:pt idx="5">
                  <c:v>21.6</c:v>
                </c:pt>
              </c:numCache>
            </c:numRef>
          </c:val>
        </c:ser>
        <c:ser>
          <c:idx val="2"/>
          <c:order val="2"/>
          <c:tx>
            <c:strRef>
              <c:f>'celkem 50'!$B$16</c:f>
              <c:strCache>
                <c:ptCount val="1"/>
                <c:pt idx="0">
                  <c:v>biomasa</c:v>
                </c:pt>
              </c:strCache>
            </c:strRef>
          </c:tx>
          <c:spPr>
            <a:solidFill>
              <a:srgbClr val="99CC00"/>
            </a:solidFill>
            <a:ln w="12700">
              <a:solidFill>
                <a:srgbClr val="000000"/>
              </a:solidFill>
              <a:prstDash val="solid"/>
            </a:ln>
          </c:spPr>
          <c:cat>
            <c:numRef>
              <c:f>'celkem 50'!$C$13:$H$13</c:f>
              <c:numCache>
                <c:formatCode>General</c:formatCode>
                <c:ptCount val="6"/>
                <c:pt idx="0">
                  <c:v>2007</c:v>
                </c:pt>
                <c:pt idx="1">
                  <c:v>2010</c:v>
                </c:pt>
                <c:pt idx="2">
                  <c:v>2020</c:v>
                </c:pt>
                <c:pt idx="3">
                  <c:v>2030</c:v>
                </c:pt>
                <c:pt idx="4">
                  <c:v>2040</c:v>
                </c:pt>
                <c:pt idx="5">
                  <c:v>2050</c:v>
                </c:pt>
              </c:numCache>
            </c:numRef>
          </c:cat>
          <c:val>
            <c:numRef>
              <c:f>'celkem 50'!$C$16:$H$16</c:f>
              <c:numCache>
                <c:formatCode>0</c:formatCode>
                <c:ptCount val="6"/>
                <c:pt idx="0">
                  <c:v>74</c:v>
                </c:pt>
                <c:pt idx="1">
                  <c:v>108.33845981538767</c:v>
                </c:pt>
                <c:pt idx="2">
                  <c:v>214.09960968778825</c:v>
                </c:pt>
                <c:pt idx="3">
                  <c:v>246</c:v>
                </c:pt>
                <c:pt idx="4">
                  <c:v>263</c:v>
                </c:pt>
                <c:pt idx="5">
                  <c:v>280</c:v>
                </c:pt>
              </c:numCache>
            </c:numRef>
          </c:val>
        </c:ser>
        <c:ser>
          <c:idx val="3"/>
          <c:order val="3"/>
          <c:tx>
            <c:strRef>
              <c:f>'celkem 50'!$B$17</c:f>
              <c:strCache>
                <c:ptCount val="1"/>
                <c:pt idx="0">
                  <c:v>solár</c:v>
                </c:pt>
              </c:strCache>
            </c:strRef>
          </c:tx>
          <c:spPr>
            <a:solidFill>
              <a:srgbClr val="FFFF00"/>
            </a:solidFill>
            <a:ln w="12700">
              <a:solidFill>
                <a:srgbClr val="000000"/>
              </a:solidFill>
              <a:prstDash val="solid"/>
            </a:ln>
          </c:spPr>
          <c:cat>
            <c:numRef>
              <c:f>'celkem 50'!$C$13:$H$13</c:f>
              <c:numCache>
                <c:formatCode>General</c:formatCode>
                <c:ptCount val="6"/>
                <c:pt idx="0">
                  <c:v>2007</c:v>
                </c:pt>
                <c:pt idx="1">
                  <c:v>2010</c:v>
                </c:pt>
                <c:pt idx="2">
                  <c:v>2020</c:v>
                </c:pt>
                <c:pt idx="3">
                  <c:v>2030</c:v>
                </c:pt>
                <c:pt idx="4">
                  <c:v>2040</c:v>
                </c:pt>
                <c:pt idx="5">
                  <c:v>2050</c:v>
                </c:pt>
              </c:numCache>
            </c:numRef>
          </c:cat>
          <c:val>
            <c:numRef>
              <c:f>'celkem 50'!$C$17:$H$17</c:f>
              <c:numCache>
                <c:formatCode>0.0</c:formatCode>
                <c:ptCount val="6"/>
                <c:pt idx="0">
                  <c:v>0.16800000000000004</c:v>
                </c:pt>
                <c:pt idx="1">
                  <c:v>0.81500000000000039</c:v>
                </c:pt>
                <c:pt idx="2">
                  <c:v>5.76</c:v>
                </c:pt>
                <c:pt idx="3">
                  <c:v>24.532</c:v>
                </c:pt>
                <c:pt idx="4">
                  <c:v>50.674000000000007</c:v>
                </c:pt>
                <c:pt idx="5">
                  <c:v>73.964000000000027</c:v>
                </c:pt>
              </c:numCache>
            </c:numRef>
          </c:val>
        </c:ser>
        <c:ser>
          <c:idx val="4"/>
          <c:order val="4"/>
          <c:tx>
            <c:strRef>
              <c:f>'celkem 50'!$B$18</c:f>
              <c:strCache>
                <c:ptCount val="1"/>
                <c:pt idx="0">
                  <c:v>geotermál </c:v>
                </c:pt>
              </c:strCache>
            </c:strRef>
          </c:tx>
          <c:spPr>
            <a:solidFill>
              <a:srgbClr val="FF9900"/>
            </a:solidFill>
            <a:ln w="12700">
              <a:solidFill>
                <a:srgbClr val="000000"/>
              </a:solidFill>
              <a:prstDash val="solid"/>
            </a:ln>
          </c:spPr>
          <c:cat>
            <c:numRef>
              <c:f>'celkem 50'!$C$13:$H$13</c:f>
              <c:numCache>
                <c:formatCode>General</c:formatCode>
                <c:ptCount val="6"/>
                <c:pt idx="0">
                  <c:v>2007</c:v>
                </c:pt>
                <c:pt idx="1">
                  <c:v>2010</c:v>
                </c:pt>
                <c:pt idx="2">
                  <c:v>2020</c:v>
                </c:pt>
                <c:pt idx="3">
                  <c:v>2030</c:v>
                </c:pt>
                <c:pt idx="4">
                  <c:v>2040</c:v>
                </c:pt>
                <c:pt idx="5">
                  <c:v>2050</c:v>
                </c:pt>
              </c:numCache>
            </c:numRef>
          </c:cat>
          <c:val>
            <c:numRef>
              <c:f>'celkem 50'!$C$18:$H$18</c:f>
              <c:numCache>
                <c:formatCode>0.0</c:formatCode>
                <c:ptCount val="6"/>
                <c:pt idx="0">
                  <c:v>0.96004800000000035</c:v>
                </c:pt>
                <c:pt idx="1">
                  <c:v>2.2048560000000004</c:v>
                </c:pt>
                <c:pt idx="2">
                  <c:v>12.236800000000001</c:v>
                </c:pt>
                <c:pt idx="3">
                  <c:v>23.387999999999987</c:v>
                </c:pt>
                <c:pt idx="4">
                  <c:v>38.303999999999995</c:v>
                </c:pt>
                <c:pt idx="5" formatCode="0">
                  <c:v>62.9</c:v>
                </c:pt>
              </c:numCache>
            </c:numRef>
          </c:val>
        </c:ser>
        <c:dLbls>
          <c:showLegendKey val="0"/>
          <c:showVal val="0"/>
          <c:showCatName val="0"/>
          <c:showSerName val="0"/>
          <c:showPercent val="0"/>
          <c:showBubbleSize val="0"/>
        </c:dLbls>
        <c:axId val="128414080"/>
        <c:axId val="128415616"/>
      </c:areaChart>
      <c:catAx>
        <c:axId val="128414080"/>
        <c:scaling>
          <c:orientation val="minMax"/>
        </c:scaling>
        <c:delete val="0"/>
        <c:axPos val="b"/>
        <c:numFmt formatCode="General" sourceLinked="1"/>
        <c:majorTickMark val="out"/>
        <c:minorTickMark val="none"/>
        <c:tickLblPos val="nextTo"/>
        <c:txPr>
          <a:bodyPr rot="0" vert="horz"/>
          <a:lstStyle/>
          <a:p>
            <a:pPr>
              <a:defRPr/>
            </a:pPr>
            <a:endParaRPr lang="cs-CZ"/>
          </a:p>
        </c:txPr>
        <c:crossAx val="128415616"/>
        <c:crosses val="autoZero"/>
        <c:auto val="1"/>
        <c:lblAlgn val="ctr"/>
        <c:lblOffset val="100"/>
        <c:tickLblSkip val="1"/>
        <c:tickMarkSkip val="1"/>
        <c:noMultiLvlLbl val="0"/>
      </c:catAx>
      <c:valAx>
        <c:axId val="128415616"/>
        <c:scaling>
          <c:orientation val="minMax"/>
        </c:scaling>
        <c:delete val="0"/>
        <c:axPos val="l"/>
        <c:majorGridlines>
          <c:spPr>
            <a:ln w="3175">
              <a:solidFill>
                <a:srgbClr val="000000"/>
              </a:solidFill>
              <a:prstDash val="solid"/>
            </a:ln>
          </c:spPr>
        </c:majorGridlines>
        <c:title>
          <c:tx>
            <c:rich>
              <a:bodyPr/>
              <a:lstStyle/>
              <a:p>
                <a:pPr>
                  <a:defRPr sz="950" b="1" i="0" u="none" strike="noStrike" baseline="0">
                    <a:solidFill>
                      <a:srgbClr val="000000"/>
                    </a:solidFill>
                    <a:latin typeface="Arial"/>
                    <a:ea typeface="Arial"/>
                    <a:cs typeface="Arial"/>
                  </a:defRPr>
                </a:pPr>
                <a:r>
                  <a:rPr lang="cs-CZ"/>
                  <a:t>PJ</a:t>
                </a:r>
              </a:p>
            </c:rich>
          </c:tx>
          <c:layout>
            <c:manualLayout>
              <c:xMode val="edge"/>
              <c:yMode val="edge"/>
              <c:x val="2.9739803943101589E-2"/>
              <c:y val="0.4490445859872617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25" b="1" i="0" u="none" strike="noStrike" baseline="0">
                <a:solidFill>
                  <a:srgbClr val="000000"/>
                </a:solidFill>
                <a:latin typeface="Arial"/>
                <a:ea typeface="Arial"/>
                <a:cs typeface="Arial"/>
              </a:defRPr>
            </a:pPr>
            <a:endParaRPr lang="cs-CZ"/>
          </a:p>
        </c:txPr>
        <c:crossAx val="128414080"/>
        <c:crosses val="autoZero"/>
        <c:crossBetween val="midCat"/>
      </c:valAx>
      <c:spPr>
        <a:noFill/>
        <a:ln w="12700">
          <a:solidFill>
            <a:srgbClr val="808080"/>
          </a:solidFill>
          <a:prstDash val="solid"/>
        </a:ln>
      </c:spPr>
    </c:plotArea>
    <c:legend>
      <c:legendPos val="b"/>
      <c:layout>
        <c:manualLayout>
          <c:xMode val="edge"/>
          <c:yMode val="edge"/>
          <c:x val="0.19888493886949199"/>
          <c:y val="0.90127388535031849"/>
          <c:w val="0.67100432646622965"/>
          <c:h val="7.6433121019108374E-2"/>
        </c:manualLayout>
      </c:layout>
      <c:overlay val="0"/>
      <c:spPr>
        <a:solidFill>
          <a:srgbClr val="FFFFFF"/>
        </a:solidFill>
        <a:ln w="3175">
          <a:solidFill>
            <a:srgbClr val="000000"/>
          </a:solidFill>
          <a:prstDash val="solid"/>
        </a:ln>
      </c:spPr>
      <c:txPr>
        <a:bodyPr/>
        <a:lstStyle/>
        <a:p>
          <a:pPr>
            <a:defRPr sz="870" b="1" i="0" u="none" strike="noStrike" baseline="0">
              <a:solidFill>
                <a:srgbClr val="000000"/>
              </a:solidFill>
              <a:latin typeface="Arial"/>
              <a:ea typeface="Arial"/>
              <a:cs typeface="Arial"/>
            </a:defRPr>
          </a:pPr>
          <a:endParaRPr lang="cs-CZ"/>
        </a:p>
      </c:txPr>
    </c:legend>
    <c:plotVisOnly val="1"/>
    <c:dispBlanksAs val="zero"/>
    <c:showDLblsOverMax val="0"/>
  </c:chart>
  <c:spPr>
    <a:solidFill>
      <a:srgbClr val="FFFFFF"/>
    </a:solidFill>
    <a:ln w="9525">
      <a:noFill/>
    </a:ln>
  </c:spPr>
  <c:txPr>
    <a:bodyPr/>
    <a:lstStyle/>
    <a:p>
      <a:pPr>
        <a:defRPr sz="950" b="0" i="0" u="none" strike="noStrike" baseline="0">
          <a:solidFill>
            <a:srgbClr val="000000"/>
          </a:solidFill>
          <a:latin typeface="Arial"/>
          <a:ea typeface="Arial"/>
          <a:cs typeface="Arial"/>
        </a:defRPr>
      </a:pPr>
      <a:endParaRPr lang="cs-CZ"/>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latinLnBrk="0">
              <a:spcBef>
                <a:spcPts val="0"/>
              </a:spcBef>
              <a:spcAft>
                <a:spcPts val="0"/>
              </a:spcAft>
              <a:defRPr lang="cs-CZ" sz="1200">
                <a:latin typeface="+mn-lt"/>
                <a:cs typeface="+mn-cs"/>
              </a:defRPr>
            </a:lvl1pPr>
          </a:lstStyle>
          <a:p>
            <a:pPr>
              <a:defRPr/>
            </a:pPr>
            <a:endParaRPr/>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fontAlgn="auto" latinLnBrk="0">
              <a:spcBef>
                <a:spcPts val="0"/>
              </a:spcBef>
              <a:spcAft>
                <a:spcPts val="0"/>
              </a:spcAft>
              <a:defRPr lang="cs-CZ" sz="1200">
                <a:latin typeface="+mn-lt"/>
                <a:cs typeface="+mn-cs"/>
              </a:defRPr>
            </a:lvl1pPr>
          </a:lstStyle>
          <a:p>
            <a:pPr>
              <a:defRPr/>
            </a:pPr>
            <a:fld id="{9433D920-B120-42F1-81A1-144845E0D4DD}" type="datetimeFigureOut">
              <a:rPr/>
              <a:pPr>
                <a:defRPr/>
              </a:pPr>
              <a:t>21.3.2012</a:t>
            </a:fld>
            <a:endParaRPr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latinLnBrk="0">
              <a:spcBef>
                <a:spcPts val="0"/>
              </a:spcBef>
              <a:spcAft>
                <a:spcPts val="0"/>
              </a:spcAft>
              <a:defRPr lang="cs-CZ" sz="1200">
                <a:latin typeface="+mn-lt"/>
                <a:cs typeface="+mn-cs"/>
              </a:defRPr>
            </a:lvl1pPr>
          </a:lstStyle>
          <a:p>
            <a:pPr>
              <a:defRPr/>
            </a:pPr>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fontAlgn="auto" latinLnBrk="0">
              <a:spcBef>
                <a:spcPts val="0"/>
              </a:spcBef>
              <a:spcAft>
                <a:spcPts val="0"/>
              </a:spcAft>
              <a:defRPr lang="cs-CZ" sz="1200">
                <a:latin typeface="+mn-lt"/>
                <a:cs typeface="+mn-cs"/>
              </a:defRPr>
            </a:lvl1pPr>
          </a:lstStyle>
          <a:p>
            <a:pPr>
              <a:defRPr/>
            </a:pPr>
            <a:fld id="{EDE336CE-7771-4089-8609-79CE35B9E2BA}" type="slidenum">
              <a:rPr/>
              <a:pPr>
                <a:defRPr/>
              </a:pPr>
              <a:t>‹#›</a:t>
            </a:fld>
            <a:endParaRPr dirty="0"/>
          </a:p>
        </p:txBody>
      </p:sp>
    </p:spTree>
    <p:extLst>
      <p:ext uri="{BB962C8B-B14F-4D97-AF65-F5344CB8AC3E}">
        <p14:creationId xmlns:p14="http://schemas.microsoft.com/office/powerpoint/2010/main" val="2044306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latinLnBrk="0">
              <a:spcBef>
                <a:spcPts val="0"/>
              </a:spcBef>
              <a:spcAft>
                <a:spcPts val="0"/>
              </a:spcAft>
              <a:defRPr lang="cs-CZ" sz="1200">
                <a:latin typeface="+mn-lt"/>
                <a:cs typeface="+mn-cs"/>
              </a:defRPr>
            </a:lvl1pPr>
          </a:lstStyle>
          <a:p>
            <a:pPr>
              <a:defRPr/>
            </a:pPr>
            <a:endParaRP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latinLnBrk="0">
              <a:spcBef>
                <a:spcPts val="0"/>
              </a:spcBef>
              <a:spcAft>
                <a:spcPts val="0"/>
              </a:spcAft>
              <a:defRPr lang="cs-CZ" sz="1200">
                <a:latin typeface="+mn-lt"/>
                <a:cs typeface="+mn-cs"/>
              </a:defRPr>
            </a:lvl1pPr>
          </a:lstStyle>
          <a:p>
            <a:pPr>
              <a:defRPr/>
            </a:pPr>
            <a:fld id="{32ABE408-5C38-4CC0-B886-2D81E8234909}" type="datetimeFigureOut">
              <a:rPr/>
              <a:pPr>
                <a:defRPr/>
              </a:pPr>
              <a:t>21.3.2012</a:t>
            </a:fld>
            <a:endParaRP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noProof="0"/>
              <a:t>Po kliknutí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latinLnBrk="0">
              <a:spcBef>
                <a:spcPts val="0"/>
              </a:spcBef>
              <a:spcAft>
                <a:spcPts val="0"/>
              </a:spcAft>
              <a:defRPr lang="cs-CZ" sz="1200">
                <a:latin typeface="+mn-lt"/>
                <a:cs typeface="+mn-cs"/>
              </a:defRPr>
            </a:lvl1pPr>
          </a:lstStyle>
          <a:p>
            <a:pPr>
              <a:defRPr/>
            </a:pPr>
            <a:endParaRP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latinLnBrk="0">
              <a:spcBef>
                <a:spcPts val="0"/>
              </a:spcBef>
              <a:spcAft>
                <a:spcPts val="0"/>
              </a:spcAft>
              <a:defRPr lang="cs-CZ" sz="1200">
                <a:latin typeface="+mn-lt"/>
                <a:cs typeface="+mn-cs"/>
              </a:defRPr>
            </a:lvl1pPr>
          </a:lstStyle>
          <a:p>
            <a:pPr>
              <a:defRPr/>
            </a:pPr>
            <a:fld id="{4799C8B9-46A1-4AA3-A049-C18982C7E3F0}" type="slidenum">
              <a:rPr/>
              <a:pPr>
                <a:defRPr/>
              </a:pPr>
              <a:t>‹#›</a:t>
            </a:fld>
            <a:endParaRPr/>
          </a:p>
        </p:txBody>
      </p:sp>
    </p:spTree>
    <p:extLst>
      <p:ext uri="{BB962C8B-B14F-4D97-AF65-F5344CB8AC3E}">
        <p14:creationId xmlns:p14="http://schemas.microsoft.com/office/powerpoint/2010/main" val="5418942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lang="cs-CZ" sz="1200" kern="1200">
        <a:solidFill>
          <a:schemeClr val="tx1"/>
        </a:solidFill>
        <a:latin typeface="+mn-lt"/>
        <a:ea typeface="+mn-ea"/>
        <a:cs typeface="+mn-cs"/>
      </a:defRPr>
    </a:lvl1pPr>
    <a:lvl2pPr marL="457200" algn="l" rtl="0" eaLnBrk="0" fontAlgn="base" hangingPunct="0">
      <a:spcBef>
        <a:spcPct val="30000"/>
      </a:spcBef>
      <a:spcAft>
        <a:spcPct val="0"/>
      </a:spcAft>
      <a:defRPr lang="cs-CZ" sz="1200" kern="1200">
        <a:solidFill>
          <a:schemeClr val="tx1"/>
        </a:solidFill>
        <a:latin typeface="+mn-lt"/>
        <a:ea typeface="+mn-ea"/>
        <a:cs typeface="+mn-cs"/>
      </a:defRPr>
    </a:lvl2pPr>
    <a:lvl3pPr marL="914400" algn="l" rtl="0" eaLnBrk="0" fontAlgn="base" hangingPunct="0">
      <a:spcBef>
        <a:spcPct val="30000"/>
      </a:spcBef>
      <a:spcAft>
        <a:spcPct val="0"/>
      </a:spcAft>
      <a:defRPr lang="cs-CZ" sz="1200" kern="1200">
        <a:solidFill>
          <a:schemeClr val="tx1"/>
        </a:solidFill>
        <a:latin typeface="+mn-lt"/>
        <a:ea typeface="+mn-ea"/>
        <a:cs typeface="+mn-cs"/>
      </a:defRPr>
    </a:lvl3pPr>
    <a:lvl4pPr marL="1371600" algn="l" rtl="0" eaLnBrk="0" fontAlgn="base" hangingPunct="0">
      <a:spcBef>
        <a:spcPct val="30000"/>
      </a:spcBef>
      <a:spcAft>
        <a:spcPct val="0"/>
      </a:spcAft>
      <a:defRPr lang="cs-CZ" sz="1200" kern="1200">
        <a:solidFill>
          <a:schemeClr val="tx1"/>
        </a:solidFill>
        <a:latin typeface="+mn-lt"/>
        <a:ea typeface="+mn-ea"/>
        <a:cs typeface="+mn-cs"/>
      </a:defRPr>
    </a:lvl4pPr>
    <a:lvl5pPr marL="1828800" algn="l" rtl="0" eaLnBrk="0" fontAlgn="base" hangingPunct="0">
      <a:spcBef>
        <a:spcPct val="30000"/>
      </a:spcBef>
      <a:spcAft>
        <a:spcPct val="0"/>
      </a:spcAft>
      <a:defRPr lang="cs-CZ" sz="1200" kern="1200">
        <a:solidFill>
          <a:schemeClr val="tx1"/>
        </a:solidFill>
        <a:latin typeface="+mn-lt"/>
        <a:ea typeface="+mn-ea"/>
        <a:cs typeface="+mn-cs"/>
      </a:defRPr>
    </a:lvl5pPr>
    <a:lvl6pPr marL="2286000" algn="l" defTabSz="914400" rtl="0" eaLnBrk="1" latinLnBrk="0" hangingPunct="1">
      <a:defRPr lang="cs-CZ" sz="1200" kern="1200">
        <a:solidFill>
          <a:schemeClr val="tx1"/>
        </a:solidFill>
        <a:latin typeface="+mn-lt"/>
        <a:ea typeface="+mn-ea"/>
        <a:cs typeface="+mn-cs"/>
      </a:defRPr>
    </a:lvl6pPr>
    <a:lvl7pPr marL="2743200" algn="l" defTabSz="914400" rtl="0" eaLnBrk="1" latinLnBrk="0" hangingPunct="1">
      <a:defRPr lang="cs-CZ" sz="1200" kern="1200">
        <a:solidFill>
          <a:schemeClr val="tx1"/>
        </a:solidFill>
        <a:latin typeface="+mn-lt"/>
        <a:ea typeface="+mn-ea"/>
        <a:cs typeface="+mn-cs"/>
      </a:defRPr>
    </a:lvl7pPr>
    <a:lvl8pPr marL="3200400" algn="l" defTabSz="914400" rtl="0" eaLnBrk="1" latinLnBrk="0" hangingPunct="1">
      <a:defRPr lang="cs-CZ" sz="1200" kern="1200">
        <a:solidFill>
          <a:schemeClr val="tx1"/>
        </a:solidFill>
        <a:latin typeface="+mn-lt"/>
        <a:ea typeface="+mn-ea"/>
        <a:cs typeface="+mn-cs"/>
      </a:defRPr>
    </a:lvl8pPr>
    <a:lvl9pPr marL="3657600" algn="l" defTabSz="914400" rtl="0" eaLnBrk="1" latinLnBrk="0" hangingPunct="1">
      <a:defRPr lang="cs-CZ"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9F4388-1B53-4758-A8EC-CB2CC835FE9D}" type="slidenum">
              <a:rPr smtClean="0"/>
              <a:pPr fontAlgn="base">
                <a:spcBef>
                  <a:spcPct val="0"/>
                </a:spcBef>
                <a:spcAft>
                  <a:spcPct val="0"/>
                </a:spcAft>
                <a:defRPr/>
              </a:pPr>
              <a:t>1</a:t>
            </a:fld>
            <a:endParaRP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20</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21</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2"/>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0E7841FF-B813-41C8-B1B7-C19A420EA322}" type="slidenum">
              <a:rPr lang="en-GB" sz="1200">
                <a:solidFill>
                  <a:srgbClr val="000000"/>
                </a:solidFill>
              </a:rPr>
              <a:pPr algn="r" eaLnBrk="1" hangingPunct="1">
                <a:buClr>
                  <a:srgbClr val="000000"/>
                </a:buClr>
                <a:buSzPct val="100000"/>
                <a:buFont typeface="Arial" charset="0"/>
                <a:buNone/>
              </a:pPr>
              <a:t>28</a:t>
            </a:fld>
            <a:endParaRPr lang="en-GB" sz="1200">
              <a:solidFill>
                <a:srgbClr val="000000"/>
              </a:solidFill>
            </a:endParaRPr>
          </a:p>
        </p:txBody>
      </p:sp>
      <p:sp>
        <p:nvSpPr>
          <p:cNvPr id="51203" name="Text Box 1"/>
          <p:cNvSpPr txBox="1">
            <a:spLocks noChangeArrowheads="1"/>
          </p:cNvSpPr>
          <p:nvPr/>
        </p:nvSpPr>
        <p:spPr bwMode="auto">
          <a:xfrm>
            <a:off x="739775" y="744538"/>
            <a:ext cx="5318125" cy="3721100"/>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51204" name="Rectangle 2"/>
          <p:cNvSpPr>
            <a:spLocks noChangeArrowheads="1"/>
          </p:cNvSpPr>
          <p:nvPr>
            <p:ph type="body"/>
          </p:nvPr>
        </p:nvSpPr>
        <p:spPr>
          <a:xfrm>
            <a:off x="679450" y="4714875"/>
            <a:ext cx="543083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9" tIns="46805" rIns="90009" bIns="46805" anchor="ctr"/>
          <a:lstStyle/>
          <a:p>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34</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35</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37</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38</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39</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41</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42</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2</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44</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48</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52</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EF771292-F17F-461A-8940-004466908E89}" type="slidenum">
              <a:rPr lang="en-GB" smtClean="0">
                <a:solidFill>
                  <a:srgbClr val="000000"/>
                </a:solidFill>
              </a:rPr>
              <a:pPr eaLnBrk="1" hangingPunct="1"/>
              <a:t>53</a:t>
            </a:fld>
            <a:endParaRPr lang="en-GB" smtClean="0">
              <a:solidFill>
                <a:srgbClr val="000000"/>
              </a:solidFill>
            </a:endParaRPr>
          </a:p>
        </p:txBody>
      </p:sp>
      <p:sp>
        <p:nvSpPr>
          <p:cNvPr id="62467" name="Text Box 1"/>
          <p:cNvSpPr txBox="1">
            <a:spLocks noChangeArrowheads="1"/>
          </p:cNvSpPr>
          <p:nvPr/>
        </p:nvSpPr>
        <p:spPr bwMode="auto">
          <a:xfrm>
            <a:off x="739775" y="744538"/>
            <a:ext cx="5318125" cy="3721100"/>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62468" name="Rectangle 2"/>
          <p:cNvSpPr>
            <a:spLocks noGrp="1" noChangeArrowheads="1"/>
          </p:cNvSpPr>
          <p:nvPr>
            <p:ph type="body"/>
          </p:nvPr>
        </p:nvSpPr>
        <p:spPr>
          <a:xfrm>
            <a:off x="679450" y="4714875"/>
            <a:ext cx="54324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9342D3F4-1678-49E0-865C-05DF393ED234}" type="slidenum">
              <a:rPr lang="en-GB" smtClean="0">
                <a:solidFill>
                  <a:srgbClr val="000000"/>
                </a:solidFill>
              </a:rPr>
              <a:pPr eaLnBrk="1" hangingPunct="1"/>
              <a:t>54</a:t>
            </a:fld>
            <a:endParaRPr lang="en-GB" smtClean="0">
              <a:solidFill>
                <a:srgbClr val="000000"/>
              </a:solidFill>
            </a:endParaRPr>
          </a:p>
        </p:txBody>
      </p:sp>
      <p:sp>
        <p:nvSpPr>
          <p:cNvPr id="63491"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9AAB6172-43B8-4302-A07C-BB7A56342E10}" type="slidenum">
              <a:rPr lang="en-GB" sz="1200">
                <a:solidFill>
                  <a:srgbClr val="000000"/>
                </a:solidFill>
              </a:rPr>
              <a:pPr algn="r" eaLnBrk="1" hangingPunct="1">
                <a:buClr>
                  <a:srgbClr val="000000"/>
                </a:buClr>
                <a:buSzPct val="100000"/>
                <a:buFont typeface="Arial" charset="0"/>
                <a:buNone/>
              </a:pPr>
              <a:t>54</a:t>
            </a:fld>
            <a:endParaRPr lang="en-GB" sz="1200">
              <a:solidFill>
                <a:srgbClr val="000000"/>
              </a:solidFill>
            </a:endParaRPr>
          </a:p>
        </p:txBody>
      </p:sp>
      <p:sp>
        <p:nvSpPr>
          <p:cNvPr id="63492"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F824FDB8-93E4-47B2-9859-DD380A1319D0}" type="slidenum">
              <a:rPr lang="en-GB" sz="1200">
                <a:solidFill>
                  <a:srgbClr val="000000"/>
                </a:solidFill>
              </a:rPr>
              <a:pPr algn="r" eaLnBrk="1" hangingPunct="1">
                <a:buClr>
                  <a:srgbClr val="000000"/>
                </a:buClr>
                <a:buSzPct val="100000"/>
                <a:buFont typeface="Arial" charset="0"/>
                <a:buNone/>
              </a:pPr>
              <a:t>54</a:t>
            </a:fld>
            <a:endParaRPr lang="en-GB" sz="1200">
              <a:solidFill>
                <a:srgbClr val="000000"/>
              </a:solidFill>
            </a:endParaRPr>
          </a:p>
        </p:txBody>
      </p:sp>
      <p:sp>
        <p:nvSpPr>
          <p:cNvPr id="63493"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63494" name="Rectangle 3"/>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1"/>
          <p:cNvSpPr txBox="1">
            <a:spLocks noGrp="1" noChangeArrowheads="1"/>
          </p:cNvSpPr>
          <p:nvPr/>
        </p:nvSpPr>
        <p:spPr bwMode="auto">
          <a:xfrm>
            <a:off x="3849688" y="9426575"/>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3A83F58E-4168-4D4C-A225-011E62CF0FD3}" type="slidenum">
              <a:rPr lang="en-GB" sz="1200">
                <a:solidFill>
                  <a:srgbClr val="000000"/>
                </a:solidFill>
              </a:rPr>
              <a:pPr algn="r" eaLnBrk="1" hangingPunct="1">
                <a:buClr>
                  <a:srgbClr val="000000"/>
                </a:buClr>
                <a:buSzPct val="100000"/>
                <a:buFont typeface="Arial" charset="0"/>
                <a:buNone/>
              </a:pPr>
              <a:t>55</a:t>
            </a:fld>
            <a:endParaRPr lang="en-GB" sz="1200">
              <a:solidFill>
                <a:srgbClr val="000000"/>
              </a:solidFill>
            </a:endParaRPr>
          </a:p>
        </p:txBody>
      </p:sp>
      <p:sp>
        <p:nvSpPr>
          <p:cNvPr id="64515" name="Text Box 2"/>
          <p:cNvSpPr txBox="1">
            <a:spLocks noChangeArrowheads="1"/>
          </p:cNvSpPr>
          <p:nvPr/>
        </p:nvSpPr>
        <p:spPr bwMode="auto">
          <a:xfrm>
            <a:off x="739775" y="744538"/>
            <a:ext cx="5318125" cy="3721100"/>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64516" name="Rectangle 3"/>
          <p:cNvSpPr>
            <a:spLocks noChangeArrowheads="1"/>
          </p:cNvSpPr>
          <p:nvPr>
            <p:ph type="body"/>
          </p:nvPr>
        </p:nvSpPr>
        <p:spPr>
          <a:xfrm>
            <a:off x="679450" y="4714875"/>
            <a:ext cx="54324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1"/>
          <p:cNvSpPr txBox="1">
            <a:spLocks noGrp="1" noChangeArrowheads="1"/>
          </p:cNvSpPr>
          <p:nvPr/>
        </p:nvSpPr>
        <p:spPr bwMode="auto">
          <a:xfrm>
            <a:off x="3849688" y="9426575"/>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59A3FF7A-128F-4C0E-9417-F1A0C6D8A2EF}" type="slidenum">
              <a:rPr lang="en-GB" sz="1200">
                <a:solidFill>
                  <a:srgbClr val="000000"/>
                </a:solidFill>
              </a:rPr>
              <a:pPr algn="r" eaLnBrk="1" hangingPunct="1">
                <a:buClr>
                  <a:srgbClr val="000000"/>
                </a:buClr>
                <a:buSzPct val="100000"/>
                <a:buFont typeface="Arial" charset="0"/>
                <a:buNone/>
              </a:pPr>
              <a:t>56</a:t>
            </a:fld>
            <a:endParaRPr lang="en-GB" sz="1200">
              <a:solidFill>
                <a:srgbClr val="000000"/>
              </a:solidFill>
            </a:endParaRPr>
          </a:p>
        </p:txBody>
      </p:sp>
      <p:sp>
        <p:nvSpPr>
          <p:cNvPr id="65539"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684FAC37-8267-4594-ADE1-62E727F82BC8}" type="slidenum">
              <a:rPr lang="en-GB" sz="1200">
                <a:solidFill>
                  <a:srgbClr val="000000"/>
                </a:solidFill>
              </a:rPr>
              <a:pPr algn="r" eaLnBrk="1" hangingPunct="1">
                <a:buClr>
                  <a:srgbClr val="000000"/>
                </a:buClr>
                <a:buSzPct val="100000"/>
                <a:buFont typeface="Arial" charset="0"/>
                <a:buNone/>
              </a:pPr>
              <a:t>56</a:t>
            </a:fld>
            <a:endParaRPr lang="en-GB" sz="1200">
              <a:solidFill>
                <a:srgbClr val="000000"/>
              </a:solidFill>
            </a:endParaRPr>
          </a:p>
        </p:txBody>
      </p:sp>
      <p:sp>
        <p:nvSpPr>
          <p:cNvPr id="65540"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1FD75BD1-4346-4830-B40B-20B3B32FA568}" type="slidenum">
              <a:rPr lang="en-GB" sz="1200">
                <a:solidFill>
                  <a:srgbClr val="000000"/>
                </a:solidFill>
              </a:rPr>
              <a:pPr algn="r" eaLnBrk="1" hangingPunct="1">
                <a:buClr>
                  <a:srgbClr val="000000"/>
                </a:buClr>
                <a:buSzPct val="100000"/>
                <a:buFont typeface="Arial" charset="0"/>
                <a:buNone/>
              </a:pPr>
              <a:t>56</a:t>
            </a:fld>
            <a:endParaRPr lang="en-GB" sz="1200">
              <a:solidFill>
                <a:srgbClr val="000000"/>
              </a:solidFill>
            </a:endParaRPr>
          </a:p>
        </p:txBody>
      </p:sp>
      <p:sp>
        <p:nvSpPr>
          <p:cNvPr id="65541"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65542" name="Rectangle 3"/>
          <p:cNvSpPr>
            <a:spLocks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29F815A7-4CED-4AD2-8220-D84110E79496}" type="slidenum">
              <a:rPr lang="en-GB" smtClean="0">
                <a:solidFill>
                  <a:srgbClr val="000000"/>
                </a:solidFill>
              </a:rPr>
              <a:pPr eaLnBrk="1" hangingPunct="1"/>
              <a:t>57</a:t>
            </a:fld>
            <a:endParaRPr lang="en-GB" smtClean="0">
              <a:solidFill>
                <a:srgbClr val="000000"/>
              </a:solidFill>
            </a:endParaRPr>
          </a:p>
        </p:txBody>
      </p:sp>
      <p:sp>
        <p:nvSpPr>
          <p:cNvPr id="66563" name="Text Box 1"/>
          <p:cNvSpPr txBox="1">
            <a:spLocks noChangeArrowheads="1"/>
          </p:cNvSpPr>
          <p:nvPr/>
        </p:nvSpPr>
        <p:spPr bwMode="auto">
          <a:xfrm>
            <a:off x="739775" y="744538"/>
            <a:ext cx="5318125" cy="3721100"/>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66564" name="Rectangle 2"/>
          <p:cNvSpPr>
            <a:spLocks noGrp="1" noChangeArrowheads="1"/>
          </p:cNvSpPr>
          <p:nvPr>
            <p:ph type="body"/>
          </p:nvPr>
        </p:nvSpPr>
        <p:spPr>
          <a:xfrm>
            <a:off x="679450" y="4714875"/>
            <a:ext cx="54324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FDD22324-706E-4731-AC66-BC7D384C15A9}" type="slidenum">
              <a:rPr lang="en-GB" smtClean="0">
                <a:solidFill>
                  <a:srgbClr val="000000"/>
                </a:solidFill>
              </a:rPr>
              <a:pPr eaLnBrk="1" hangingPunct="1"/>
              <a:t>58</a:t>
            </a:fld>
            <a:endParaRPr lang="en-GB" smtClean="0">
              <a:solidFill>
                <a:srgbClr val="000000"/>
              </a:solidFill>
            </a:endParaRPr>
          </a:p>
        </p:txBody>
      </p:sp>
      <p:sp>
        <p:nvSpPr>
          <p:cNvPr id="67587"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8EE4535D-EA39-4C66-ACE8-22D7453D1349}" type="slidenum">
              <a:rPr lang="en-GB" sz="1200">
                <a:solidFill>
                  <a:srgbClr val="000000"/>
                </a:solidFill>
              </a:rPr>
              <a:pPr algn="r" eaLnBrk="1" hangingPunct="1">
                <a:buClr>
                  <a:srgbClr val="000000"/>
                </a:buClr>
                <a:buSzPct val="100000"/>
                <a:buFont typeface="Arial" charset="0"/>
                <a:buNone/>
              </a:pPr>
              <a:t>58</a:t>
            </a:fld>
            <a:endParaRPr lang="en-GB" sz="1200">
              <a:solidFill>
                <a:srgbClr val="000000"/>
              </a:solidFill>
            </a:endParaRPr>
          </a:p>
        </p:txBody>
      </p:sp>
      <p:sp>
        <p:nvSpPr>
          <p:cNvPr id="67588"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A419EE33-C1CB-46F0-A056-F8CF67857F7F}" type="slidenum">
              <a:rPr lang="en-GB" sz="1200">
                <a:solidFill>
                  <a:srgbClr val="000000"/>
                </a:solidFill>
              </a:rPr>
              <a:pPr algn="r" eaLnBrk="1" hangingPunct="1">
                <a:buClr>
                  <a:srgbClr val="000000"/>
                </a:buClr>
                <a:buSzPct val="100000"/>
                <a:buFont typeface="Arial" charset="0"/>
                <a:buNone/>
              </a:pPr>
              <a:t>58</a:t>
            </a:fld>
            <a:endParaRPr lang="en-GB" sz="1200">
              <a:solidFill>
                <a:srgbClr val="000000"/>
              </a:solidFill>
            </a:endParaRPr>
          </a:p>
        </p:txBody>
      </p:sp>
      <p:sp>
        <p:nvSpPr>
          <p:cNvPr id="67589"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67590" name="Rectangle 3"/>
          <p:cNvSpPr>
            <a:spLocks noGrp="1" noChangeArrowheads="1"/>
          </p:cNvSpPr>
          <p:nvPr>
            <p:ph type="body"/>
          </p:nvPr>
        </p:nvSpPr>
        <p:spPr>
          <a:xfrm>
            <a:off x="679450" y="4714875"/>
            <a:ext cx="5430838" cy="4475163"/>
          </a:xfrm>
          <a:solidFill>
            <a:srgbClr val="FFFFFF"/>
          </a:solidFill>
          <a:ln w="9360">
            <a:solidFill>
              <a:srgbClr val="000000"/>
            </a:solidFill>
            <a:miter lim="800000"/>
          </a:ln>
        </p:spPr>
        <p:txBody>
          <a:bodyPr wrap="none" lIns="91449" tIns="45725" rIns="91449" bIns="45725" anchor="ctr"/>
          <a:lstStyle/>
          <a:p>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B8A7B7F1-ACC1-4063-AC64-E41D4DE6B54E}" type="slidenum">
              <a:rPr lang="en-GB" smtClean="0">
                <a:solidFill>
                  <a:srgbClr val="000000"/>
                </a:solidFill>
              </a:rPr>
              <a:pPr eaLnBrk="1" hangingPunct="1"/>
              <a:t>59</a:t>
            </a:fld>
            <a:endParaRPr lang="en-GB" smtClean="0">
              <a:solidFill>
                <a:srgbClr val="000000"/>
              </a:solidFill>
            </a:endParaRPr>
          </a:p>
        </p:txBody>
      </p:sp>
      <p:sp>
        <p:nvSpPr>
          <p:cNvPr id="68611"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E82C7759-3778-4F70-8F64-8B0A7299E9E5}" type="slidenum">
              <a:rPr lang="en-GB" sz="1200">
                <a:solidFill>
                  <a:srgbClr val="000000"/>
                </a:solidFill>
              </a:rPr>
              <a:pPr algn="r" eaLnBrk="1" hangingPunct="1">
                <a:buClr>
                  <a:srgbClr val="000000"/>
                </a:buClr>
                <a:buSzPct val="100000"/>
                <a:buFont typeface="Arial" charset="0"/>
                <a:buNone/>
              </a:pPr>
              <a:t>59</a:t>
            </a:fld>
            <a:endParaRPr lang="en-GB" sz="1200">
              <a:solidFill>
                <a:srgbClr val="000000"/>
              </a:solidFill>
            </a:endParaRPr>
          </a:p>
        </p:txBody>
      </p:sp>
      <p:sp>
        <p:nvSpPr>
          <p:cNvPr id="68612"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CC70B761-E10C-431A-BDB5-F54A9D482D3C}" type="slidenum">
              <a:rPr lang="en-GB" sz="1200">
                <a:solidFill>
                  <a:srgbClr val="000000"/>
                </a:solidFill>
              </a:rPr>
              <a:pPr algn="r" eaLnBrk="1" hangingPunct="1">
                <a:buClr>
                  <a:srgbClr val="000000"/>
                </a:buClr>
                <a:buSzPct val="100000"/>
                <a:buFont typeface="Arial" charset="0"/>
                <a:buNone/>
              </a:pPr>
              <a:t>59</a:t>
            </a:fld>
            <a:endParaRPr lang="en-GB" sz="1200">
              <a:solidFill>
                <a:srgbClr val="000000"/>
              </a:solidFill>
            </a:endParaRPr>
          </a:p>
        </p:txBody>
      </p:sp>
      <p:sp>
        <p:nvSpPr>
          <p:cNvPr id="68613"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68614" name="Rectangle 3"/>
          <p:cNvSpPr>
            <a:spLocks noGrp="1" noChangeArrowheads="1"/>
          </p:cNvSpPr>
          <p:nvPr>
            <p:ph type="body"/>
          </p:nvPr>
        </p:nvSpPr>
        <p:spPr>
          <a:xfrm>
            <a:off x="679450" y="4714875"/>
            <a:ext cx="5430838" cy="4475163"/>
          </a:xfrm>
          <a:solidFill>
            <a:srgbClr val="FFFFFF"/>
          </a:solidFill>
          <a:ln w="9360">
            <a:solidFill>
              <a:srgbClr val="000000"/>
            </a:solidFill>
            <a:miter lim="800000"/>
          </a:ln>
        </p:spPr>
        <p:txBody>
          <a:bodyPr wrap="none" lIns="91449" tIns="45725" rIns="91449" bIns="45725" anchor="ctr"/>
          <a:lstStyle/>
          <a:p>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6</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75B3262B-EC61-4DCB-98E4-6C520F107127}" type="slidenum">
              <a:rPr lang="en-GB" smtClean="0">
                <a:solidFill>
                  <a:srgbClr val="000000"/>
                </a:solidFill>
              </a:rPr>
              <a:pPr eaLnBrk="1" hangingPunct="1"/>
              <a:t>60</a:t>
            </a:fld>
            <a:endParaRPr lang="en-GB" smtClean="0">
              <a:solidFill>
                <a:srgbClr val="000000"/>
              </a:solidFill>
            </a:endParaRPr>
          </a:p>
        </p:txBody>
      </p:sp>
      <p:sp>
        <p:nvSpPr>
          <p:cNvPr id="69635"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F493BE31-E88E-46D8-A6DF-F55F37EA7E05}" type="slidenum">
              <a:rPr lang="en-GB" sz="1200">
                <a:solidFill>
                  <a:srgbClr val="000000"/>
                </a:solidFill>
              </a:rPr>
              <a:pPr algn="r" eaLnBrk="1" hangingPunct="1">
                <a:buClr>
                  <a:srgbClr val="000000"/>
                </a:buClr>
                <a:buSzPct val="100000"/>
                <a:buFont typeface="Arial" charset="0"/>
                <a:buNone/>
              </a:pPr>
              <a:t>60</a:t>
            </a:fld>
            <a:endParaRPr lang="en-GB" sz="1200">
              <a:solidFill>
                <a:srgbClr val="000000"/>
              </a:solidFill>
            </a:endParaRPr>
          </a:p>
        </p:txBody>
      </p:sp>
      <p:sp>
        <p:nvSpPr>
          <p:cNvPr id="69636"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99017BF0-22C3-427F-85D9-30A06FBB6671}" type="slidenum">
              <a:rPr lang="en-GB" sz="1200">
                <a:solidFill>
                  <a:srgbClr val="000000"/>
                </a:solidFill>
              </a:rPr>
              <a:pPr algn="r" eaLnBrk="1" hangingPunct="1">
                <a:buClr>
                  <a:srgbClr val="000000"/>
                </a:buClr>
                <a:buSzPct val="100000"/>
                <a:buFont typeface="Arial" charset="0"/>
                <a:buNone/>
              </a:pPr>
              <a:t>60</a:t>
            </a:fld>
            <a:endParaRPr lang="en-GB" sz="1200">
              <a:solidFill>
                <a:srgbClr val="000000"/>
              </a:solidFill>
            </a:endParaRPr>
          </a:p>
        </p:txBody>
      </p:sp>
      <p:sp>
        <p:nvSpPr>
          <p:cNvPr id="69637"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69638" name="Rectangle 3"/>
          <p:cNvSpPr>
            <a:spLocks noGrp="1" noChangeArrowheads="1"/>
          </p:cNvSpPr>
          <p:nvPr>
            <p:ph type="body"/>
          </p:nvPr>
        </p:nvSpPr>
        <p:spPr>
          <a:xfrm>
            <a:off x="679450" y="4714875"/>
            <a:ext cx="5430838" cy="4475163"/>
          </a:xfrm>
          <a:solidFill>
            <a:srgbClr val="FFFFFF"/>
          </a:solidFill>
          <a:ln w="9360">
            <a:solidFill>
              <a:srgbClr val="000000"/>
            </a:solidFill>
            <a:miter lim="800000"/>
          </a:ln>
        </p:spPr>
        <p:txBody>
          <a:bodyPr wrap="none" lIns="91449" tIns="45725" rIns="91449" bIns="45725" anchor="ctr"/>
          <a:lstStyle/>
          <a:p>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72983176-188E-4F02-B6B4-3BDD43660B80}" type="slidenum">
              <a:rPr lang="en-GB" smtClean="0">
                <a:solidFill>
                  <a:srgbClr val="000000"/>
                </a:solidFill>
              </a:rPr>
              <a:pPr eaLnBrk="1" hangingPunct="1"/>
              <a:t>61</a:t>
            </a:fld>
            <a:endParaRPr lang="en-GB" smtClean="0">
              <a:solidFill>
                <a:srgbClr val="000000"/>
              </a:solidFill>
            </a:endParaRPr>
          </a:p>
        </p:txBody>
      </p:sp>
      <p:sp>
        <p:nvSpPr>
          <p:cNvPr id="70659"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4B7161F1-ECEB-4067-9461-BB7726A1B68A}" type="slidenum">
              <a:rPr lang="en-GB" sz="1200">
                <a:solidFill>
                  <a:srgbClr val="000000"/>
                </a:solidFill>
              </a:rPr>
              <a:pPr algn="r" eaLnBrk="1" hangingPunct="1">
                <a:buClr>
                  <a:srgbClr val="000000"/>
                </a:buClr>
                <a:buSzPct val="100000"/>
                <a:buFont typeface="Arial" charset="0"/>
                <a:buNone/>
              </a:pPr>
              <a:t>61</a:t>
            </a:fld>
            <a:endParaRPr lang="en-GB" sz="1200">
              <a:solidFill>
                <a:srgbClr val="000000"/>
              </a:solidFill>
            </a:endParaRPr>
          </a:p>
        </p:txBody>
      </p:sp>
      <p:sp>
        <p:nvSpPr>
          <p:cNvPr id="70660"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9E05AF85-5300-42C7-9176-6523CDAC63AB}" type="slidenum">
              <a:rPr lang="en-GB" sz="1200">
                <a:solidFill>
                  <a:srgbClr val="000000"/>
                </a:solidFill>
              </a:rPr>
              <a:pPr algn="r" eaLnBrk="1" hangingPunct="1">
                <a:buClr>
                  <a:srgbClr val="000000"/>
                </a:buClr>
                <a:buSzPct val="100000"/>
                <a:buFont typeface="Arial" charset="0"/>
                <a:buNone/>
              </a:pPr>
              <a:t>61</a:t>
            </a:fld>
            <a:endParaRPr lang="en-GB" sz="1200">
              <a:solidFill>
                <a:srgbClr val="000000"/>
              </a:solidFill>
            </a:endParaRPr>
          </a:p>
        </p:txBody>
      </p:sp>
      <p:sp>
        <p:nvSpPr>
          <p:cNvPr id="70661"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70662" name="Rectangle 3"/>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B2238BF6-3B83-45BA-90FD-5B0B94950E9D}" type="slidenum">
              <a:rPr lang="en-GB" smtClean="0">
                <a:solidFill>
                  <a:srgbClr val="000000"/>
                </a:solidFill>
              </a:rPr>
              <a:pPr eaLnBrk="1" hangingPunct="1"/>
              <a:t>62</a:t>
            </a:fld>
            <a:endParaRPr lang="en-GB" smtClean="0">
              <a:solidFill>
                <a:srgbClr val="000000"/>
              </a:solidFill>
            </a:endParaRPr>
          </a:p>
        </p:txBody>
      </p:sp>
      <p:sp>
        <p:nvSpPr>
          <p:cNvPr id="71683"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8A6216D5-C579-455B-9C75-A1FDAAF2216A}" type="slidenum">
              <a:rPr lang="en-GB" sz="1200">
                <a:solidFill>
                  <a:srgbClr val="000000"/>
                </a:solidFill>
              </a:rPr>
              <a:pPr algn="r" eaLnBrk="1" hangingPunct="1">
                <a:buClr>
                  <a:srgbClr val="000000"/>
                </a:buClr>
                <a:buSzPct val="100000"/>
                <a:buFont typeface="Arial" charset="0"/>
                <a:buNone/>
              </a:pPr>
              <a:t>62</a:t>
            </a:fld>
            <a:endParaRPr lang="en-GB" sz="1200">
              <a:solidFill>
                <a:srgbClr val="000000"/>
              </a:solidFill>
            </a:endParaRPr>
          </a:p>
        </p:txBody>
      </p:sp>
      <p:sp>
        <p:nvSpPr>
          <p:cNvPr id="71684"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921D553C-B9F0-4457-8DB9-65C5E3E1982A}" type="slidenum">
              <a:rPr lang="en-GB" sz="1200">
                <a:solidFill>
                  <a:srgbClr val="000000"/>
                </a:solidFill>
              </a:rPr>
              <a:pPr algn="r" eaLnBrk="1" hangingPunct="1">
                <a:buClr>
                  <a:srgbClr val="000000"/>
                </a:buClr>
                <a:buSzPct val="100000"/>
                <a:buFont typeface="Arial" charset="0"/>
                <a:buNone/>
              </a:pPr>
              <a:t>62</a:t>
            </a:fld>
            <a:endParaRPr lang="en-GB" sz="1200">
              <a:solidFill>
                <a:srgbClr val="000000"/>
              </a:solidFill>
            </a:endParaRPr>
          </a:p>
        </p:txBody>
      </p:sp>
      <p:sp>
        <p:nvSpPr>
          <p:cNvPr id="71685"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71686" name="Rectangle 3"/>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67CF3ED8-FFB9-46BA-8E50-D6E8FE4C3E8E}" type="slidenum">
              <a:rPr lang="en-GB" smtClean="0">
                <a:solidFill>
                  <a:srgbClr val="000000"/>
                </a:solidFill>
              </a:rPr>
              <a:pPr eaLnBrk="1" hangingPunct="1"/>
              <a:t>63</a:t>
            </a:fld>
            <a:endParaRPr lang="en-GB" smtClean="0">
              <a:solidFill>
                <a:srgbClr val="000000"/>
              </a:solidFill>
            </a:endParaRPr>
          </a:p>
        </p:txBody>
      </p:sp>
      <p:sp>
        <p:nvSpPr>
          <p:cNvPr id="72707"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0A6E35BF-8475-46FB-9086-2FE84AEB03BC}" type="slidenum">
              <a:rPr lang="en-GB" sz="1200">
                <a:solidFill>
                  <a:srgbClr val="000000"/>
                </a:solidFill>
              </a:rPr>
              <a:pPr algn="r" eaLnBrk="1" hangingPunct="1">
                <a:buClr>
                  <a:srgbClr val="000000"/>
                </a:buClr>
                <a:buSzPct val="100000"/>
                <a:buFont typeface="Arial" charset="0"/>
                <a:buNone/>
              </a:pPr>
              <a:t>63</a:t>
            </a:fld>
            <a:endParaRPr lang="en-GB" sz="1200">
              <a:solidFill>
                <a:srgbClr val="000000"/>
              </a:solidFill>
            </a:endParaRPr>
          </a:p>
        </p:txBody>
      </p:sp>
      <p:sp>
        <p:nvSpPr>
          <p:cNvPr id="72708"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AD175E39-A570-41A9-88B1-D360A6FA200C}" type="slidenum">
              <a:rPr lang="en-GB" sz="1200">
                <a:solidFill>
                  <a:srgbClr val="000000"/>
                </a:solidFill>
              </a:rPr>
              <a:pPr algn="r" eaLnBrk="1" hangingPunct="1">
                <a:buClr>
                  <a:srgbClr val="000000"/>
                </a:buClr>
                <a:buSzPct val="100000"/>
                <a:buFont typeface="Arial" charset="0"/>
                <a:buNone/>
              </a:pPr>
              <a:t>63</a:t>
            </a:fld>
            <a:endParaRPr lang="en-GB" sz="1200">
              <a:solidFill>
                <a:srgbClr val="000000"/>
              </a:solidFill>
            </a:endParaRPr>
          </a:p>
        </p:txBody>
      </p:sp>
      <p:sp>
        <p:nvSpPr>
          <p:cNvPr id="72709"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72710" name="Rectangle 3"/>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33E2ADEE-2500-4C8E-BD00-D7D66184241A}" type="slidenum">
              <a:rPr lang="en-GB" smtClean="0">
                <a:solidFill>
                  <a:srgbClr val="000000"/>
                </a:solidFill>
              </a:rPr>
              <a:pPr eaLnBrk="1" hangingPunct="1"/>
              <a:t>64</a:t>
            </a:fld>
            <a:endParaRPr lang="en-GB" smtClean="0">
              <a:solidFill>
                <a:srgbClr val="000000"/>
              </a:solidFill>
            </a:endParaRPr>
          </a:p>
        </p:txBody>
      </p:sp>
      <p:sp>
        <p:nvSpPr>
          <p:cNvPr id="73731" name="Text Box 2"/>
          <p:cNvSpPr txBox="1">
            <a:spLocks noChangeArrowheads="1"/>
          </p:cNvSpPr>
          <p:nvPr/>
        </p:nvSpPr>
        <p:spPr bwMode="auto">
          <a:xfrm>
            <a:off x="739775" y="744538"/>
            <a:ext cx="5318125" cy="3721100"/>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73732" name="Rectangle 3"/>
          <p:cNvSpPr>
            <a:spLocks noGrp="1" noChangeArrowheads="1"/>
          </p:cNvSpPr>
          <p:nvPr>
            <p:ph type="body"/>
          </p:nvPr>
        </p:nvSpPr>
        <p:spPr>
          <a:xfrm>
            <a:off x="679450" y="4714875"/>
            <a:ext cx="54324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fld id="{71E1FCD7-EE44-4A5F-A7DD-FA7F8434C2CE}" type="slidenum">
              <a:rPr lang="en-GB" smtClean="0">
                <a:solidFill>
                  <a:srgbClr val="000000"/>
                </a:solidFill>
              </a:rPr>
              <a:pPr eaLnBrk="1" hangingPunct="1"/>
              <a:t>65</a:t>
            </a:fld>
            <a:endParaRPr lang="en-GB" smtClean="0">
              <a:solidFill>
                <a:srgbClr val="000000"/>
              </a:solidFill>
            </a:endParaRPr>
          </a:p>
        </p:txBody>
      </p:sp>
      <p:sp>
        <p:nvSpPr>
          <p:cNvPr id="74755"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1903741A-320A-4781-9100-B62986D60177}" type="slidenum">
              <a:rPr lang="en-GB" sz="1200">
                <a:solidFill>
                  <a:srgbClr val="000000"/>
                </a:solidFill>
              </a:rPr>
              <a:pPr algn="r" eaLnBrk="1" hangingPunct="1">
                <a:buClr>
                  <a:srgbClr val="000000"/>
                </a:buClr>
                <a:buSzPct val="100000"/>
                <a:buFont typeface="Arial" charset="0"/>
                <a:buNone/>
              </a:pPr>
              <a:t>65</a:t>
            </a:fld>
            <a:endParaRPr lang="en-GB" sz="1200">
              <a:solidFill>
                <a:srgbClr val="000000"/>
              </a:solidFill>
            </a:endParaRPr>
          </a:p>
        </p:txBody>
      </p:sp>
      <p:sp>
        <p:nvSpPr>
          <p:cNvPr id="74756"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511A5447-4F7A-4297-A169-35228DFE6597}" type="slidenum">
              <a:rPr lang="en-GB" sz="1200">
                <a:solidFill>
                  <a:srgbClr val="000000"/>
                </a:solidFill>
              </a:rPr>
              <a:pPr algn="r" eaLnBrk="1" hangingPunct="1">
                <a:buClr>
                  <a:srgbClr val="000000"/>
                </a:buClr>
                <a:buSzPct val="100000"/>
                <a:buFont typeface="Arial" charset="0"/>
                <a:buNone/>
              </a:pPr>
              <a:t>65</a:t>
            </a:fld>
            <a:endParaRPr lang="en-GB" sz="1200">
              <a:solidFill>
                <a:srgbClr val="000000"/>
              </a:solidFill>
            </a:endParaRPr>
          </a:p>
        </p:txBody>
      </p:sp>
      <p:sp>
        <p:nvSpPr>
          <p:cNvPr id="74757"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74758" name="Rectangle 3"/>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1"/>
          <p:cNvSpPr txBox="1">
            <a:spLocks noGrp="1" noChangeArrowheads="1"/>
          </p:cNvSpPr>
          <p:nvPr/>
        </p:nvSpPr>
        <p:spPr bwMode="auto">
          <a:xfrm>
            <a:off x="3849688" y="9426575"/>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170FAF98-3332-4D8F-9AF8-D0DE4C31D0F1}" type="slidenum">
              <a:rPr lang="en-GB" sz="1200">
                <a:solidFill>
                  <a:srgbClr val="000000"/>
                </a:solidFill>
              </a:rPr>
              <a:pPr algn="r" eaLnBrk="1" hangingPunct="1">
                <a:buClr>
                  <a:srgbClr val="000000"/>
                </a:buClr>
                <a:buSzPct val="100000"/>
                <a:buFont typeface="Arial" charset="0"/>
                <a:buNone/>
              </a:pPr>
              <a:t>66</a:t>
            </a:fld>
            <a:endParaRPr lang="en-GB" sz="1200">
              <a:solidFill>
                <a:srgbClr val="000000"/>
              </a:solidFill>
            </a:endParaRPr>
          </a:p>
        </p:txBody>
      </p:sp>
      <p:sp>
        <p:nvSpPr>
          <p:cNvPr id="75779" name="Rectangle 13"/>
          <p:cNvSpPr txBox="1">
            <a:spLocks noGrp="1" noChangeArrowheads="1"/>
          </p:cNvSpPr>
          <p:nvPr/>
        </p:nvSpPr>
        <p:spPr bwMode="auto">
          <a:xfrm>
            <a:off x="3851275" y="9428163"/>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458F2BC2-C585-4532-84FD-BB778C590B38}" type="slidenum">
              <a:rPr lang="en-GB" sz="1200">
                <a:solidFill>
                  <a:srgbClr val="000000"/>
                </a:solidFill>
              </a:rPr>
              <a:pPr algn="r" eaLnBrk="1" hangingPunct="1">
                <a:buClr>
                  <a:srgbClr val="000000"/>
                </a:buClr>
                <a:buSzPct val="100000"/>
                <a:buFont typeface="Arial" charset="0"/>
                <a:buNone/>
              </a:pPr>
              <a:t>66</a:t>
            </a:fld>
            <a:endParaRPr lang="en-GB" sz="1200">
              <a:solidFill>
                <a:srgbClr val="000000"/>
              </a:solidFill>
            </a:endParaRPr>
          </a:p>
        </p:txBody>
      </p:sp>
      <p:sp>
        <p:nvSpPr>
          <p:cNvPr id="75780" name="Text Box 1"/>
          <p:cNvSpPr txBox="1">
            <a:spLocks noChangeArrowheads="1"/>
          </p:cNvSpPr>
          <p:nvPr/>
        </p:nvSpPr>
        <p:spPr bwMode="auto">
          <a:xfrm>
            <a:off x="3851275" y="9428163"/>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83FDFD52-D5A2-4955-B4C2-54966C9D69E3}" type="slidenum">
              <a:rPr lang="en-GB" sz="1200">
                <a:solidFill>
                  <a:srgbClr val="000000"/>
                </a:solidFill>
              </a:rPr>
              <a:pPr algn="r" eaLnBrk="1" hangingPunct="1">
                <a:buClr>
                  <a:srgbClr val="000000"/>
                </a:buClr>
                <a:buSzPct val="100000"/>
                <a:buFont typeface="Arial" charset="0"/>
                <a:buNone/>
              </a:pPr>
              <a:t>66</a:t>
            </a:fld>
            <a:endParaRPr lang="en-GB" sz="1200">
              <a:solidFill>
                <a:srgbClr val="000000"/>
              </a:solidFill>
            </a:endParaRPr>
          </a:p>
        </p:txBody>
      </p:sp>
      <p:sp>
        <p:nvSpPr>
          <p:cNvPr id="75781" name="Text Box 2"/>
          <p:cNvSpPr txBox="1">
            <a:spLocks noChangeArrowheads="1"/>
          </p:cNvSpPr>
          <p:nvPr/>
        </p:nvSpPr>
        <p:spPr bwMode="auto">
          <a:xfrm>
            <a:off x="739775" y="744538"/>
            <a:ext cx="5319713" cy="3721100"/>
          </a:xfrm>
          <a:prstGeom prst="rect">
            <a:avLst/>
          </a:prstGeom>
          <a:solidFill>
            <a:srgbClr val="FFFFFF"/>
          </a:solidFill>
          <a:ln w="9360">
            <a:solidFill>
              <a:srgbClr val="000000"/>
            </a:solidFill>
            <a:miter lim="800000"/>
            <a:headEnd/>
            <a:tailEnd/>
          </a:ln>
        </p:spPr>
        <p:txBody>
          <a:bodyPr wrap="none" lIns="91449" tIns="45725" rIns="91449" bIns="45725"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75782" name="Rectangle 3"/>
          <p:cNvSpPr>
            <a:spLocks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7</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8</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1"/>
          <p:cNvSpPr txBox="1">
            <a:spLocks noGrp="1" noChangeArrowheads="1"/>
          </p:cNvSpPr>
          <p:nvPr/>
        </p:nvSpPr>
        <p:spPr bwMode="auto">
          <a:xfrm>
            <a:off x="3849688" y="9426575"/>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8A70CA09-A085-4F40-BDCE-A67B7D53846A}" type="slidenum">
              <a:rPr lang="en-GB" sz="1200">
                <a:solidFill>
                  <a:srgbClr val="000000"/>
                </a:solidFill>
              </a:rPr>
              <a:pPr algn="r" eaLnBrk="1" hangingPunct="1">
                <a:buClr>
                  <a:srgbClr val="000000"/>
                </a:buClr>
                <a:buSzPct val="100000"/>
                <a:buFont typeface="Arial" charset="0"/>
                <a:buNone/>
              </a:pPr>
              <a:t>15</a:t>
            </a:fld>
            <a:endParaRPr lang="en-GB" sz="1200">
              <a:solidFill>
                <a:srgbClr val="000000"/>
              </a:solidFill>
            </a:endParaRPr>
          </a:p>
        </p:txBody>
      </p:sp>
      <p:sp>
        <p:nvSpPr>
          <p:cNvPr id="29699" name="Rectangle 13"/>
          <p:cNvSpPr txBox="1">
            <a:spLocks noGrp="1" noChangeArrowheads="1"/>
          </p:cNvSpPr>
          <p:nvPr/>
        </p:nvSpPr>
        <p:spPr bwMode="auto">
          <a:xfrm>
            <a:off x="3851275" y="9428164"/>
            <a:ext cx="29352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46805" rIns="90009" bIns="46805" anchor="b"/>
          <a:lstStyle>
            <a:lvl1pPr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5C261ECE-24D2-4978-AA00-535A40311209}" type="slidenum">
              <a:rPr lang="en-GB" sz="1200">
                <a:solidFill>
                  <a:srgbClr val="000000"/>
                </a:solidFill>
              </a:rPr>
              <a:pPr algn="r" eaLnBrk="1" hangingPunct="1">
                <a:buClr>
                  <a:srgbClr val="000000"/>
                </a:buClr>
                <a:buSzPct val="100000"/>
                <a:buFont typeface="Arial" charset="0"/>
                <a:buNone/>
              </a:pPr>
              <a:t>15</a:t>
            </a:fld>
            <a:endParaRPr lang="en-GB" sz="1200">
              <a:solidFill>
                <a:srgbClr val="000000"/>
              </a:solidFill>
            </a:endParaRPr>
          </a:p>
        </p:txBody>
      </p:sp>
      <p:sp>
        <p:nvSpPr>
          <p:cNvPr id="29700" name="Text Box 1"/>
          <p:cNvSpPr txBox="1">
            <a:spLocks noChangeArrowheads="1"/>
          </p:cNvSpPr>
          <p:nvPr/>
        </p:nvSpPr>
        <p:spPr bwMode="auto">
          <a:xfrm>
            <a:off x="3851275" y="9428164"/>
            <a:ext cx="29368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1" tIns="46801" rIns="90001" bIns="46801" anchor="b"/>
          <a:lstStyle>
            <a:lvl1pPr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6088" algn="l"/>
                <a:tab pos="895350" algn="l"/>
                <a:tab pos="1344613" algn="l"/>
                <a:tab pos="1793875" algn="l"/>
                <a:tab pos="2243138" algn="l"/>
                <a:tab pos="2692400" algn="l"/>
                <a:tab pos="3140075" algn="l"/>
                <a:tab pos="3589338" algn="l"/>
                <a:tab pos="4040188" algn="l"/>
                <a:tab pos="4489450" algn="l"/>
                <a:tab pos="4938713" algn="l"/>
                <a:tab pos="5387975" algn="l"/>
                <a:tab pos="5837238" algn="l"/>
                <a:tab pos="6284913" algn="l"/>
                <a:tab pos="6734175" algn="l"/>
                <a:tab pos="7183438" algn="l"/>
                <a:tab pos="7634288" algn="l"/>
                <a:tab pos="8083550" algn="l"/>
                <a:tab pos="8532813" algn="l"/>
                <a:tab pos="8982075" algn="l"/>
              </a:tabLst>
              <a:defRPr>
                <a:solidFill>
                  <a:schemeClr val="bg1"/>
                </a:solidFill>
                <a:latin typeface="Arial" charset="0"/>
                <a:ea typeface="Lucida Sans Unicode" pitchFamily="34" charset="0"/>
                <a:cs typeface="Lucida Sans Unicode" pitchFamily="34" charset="0"/>
              </a:defRPr>
            </a:lvl9pPr>
          </a:lstStyle>
          <a:p>
            <a:pPr algn="r" eaLnBrk="1" hangingPunct="1">
              <a:buClr>
                <a:srgbClr val="000000"/>
              </a:buClr>
              <a:buSzPct val="100000"/>
              <a:buFont typeface="Arial" charset="0"/>
              <a:buNone/>
            </a:pPr>
            <a:fld id="{492EF520-CF02-4019-83C1-791C1B0B9A6E}" type="slidenum">
              <a:rPr lang="en-GB" sz="1200">
                <a:solidFill>
                  <a:srgbClr val="000000"/>
                </a:solidFill>
              </a:rPr>
              <a:pPr algn="r" eaLnBrk="1" hangingPunct="1">
                <a:buClr>
                  <a:srgbClr val="000000"/>
                </a:buClr>
                <a:buSzPct val="100000"/>
                <a:buFont typeface="Arial" charset="0"/>
                <a:buNone/>
              </a:pPr>
              <a:t>15</a:t>
            </a:fld>
            <a:endParaRPr lang="en-GB" sz="1200">
              <a:solidFill>
                <a:srgbClr val="000000"/>
              </a:solidFill>
            </a:endParaRPr>
          </a:p>
        </p:txBody>
      </p:sp>
      <p:sp>
        <p:nvSpPr>
          <p:cNvPr id="29701" name="Text Box 2"/>
          <p:cNvSpPr txBox="1">
            <a:spLocks noChangeArrowheads="1"/>
          </p:cNvSpPr>
          <p:nvPr/>
        </p:nvSpPr>
        <p:spPr bwMode="auto">
          <a:xfrm>
            <a:off x="739776" y="744538"/>
            <a:ext cx="5319713" cy="3721100"/>
          </a:xfrm>
          <a:prstGeom prst="rect">
            <a:avLst/>
          </a:prstGeom>
          <a:solidFill>
            <a:srgbClr val="FFFFFF"/>
          </a:solidFill>
          <a:ln w="9360">
            <a:solidFill>
              <a:srgbClr val="000000"/>
            </a:solidFill>
            <a:miter lim="800000"/>
            <a:headEnd/>
            <a:tailEnd/>
          </a:ln>
        </p:spPr>
        <p:txBody>
          <a:bodyPr wrap="none" lIns="91441" tIns="45721" rIns="91441" bIns="45721"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endParaRPr lang="cs-CZ"/>
          </a:p>
        </p:txBody>
      </p:sp>
      <p:sp>
        <p:nvSpPr>
          <p:cNvPr id="29702" name="Rectangle 3"/>
          <p:cNvSpPr>
            <a:spLocks noGrp="1" noChangeArrowheads="1"/>
          </p:cNvSpPr>
          <p:nvPr>
            <p:ph type="body"/>
          </p:nvPr>
        </p:nvSpPr>
        <p:spPr>
          <a:xfrm>
            <a:off x="681039" y="4714876"/>
            <a:ext cx="5429250" cy="446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41" tIns="45721" rIns="91441" bIns="45721" anchor="ctr"/>
          <a:lstStyle/>
          <a:p>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17</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18</a:t>
            </a:fld>
            <a:endParaRPr lang="cs-CZ"/>
          </a:p>
        </p:txBody>
      </p:sp>
    </p:spTree>
    <p:extLst>
      <p:ext uri="{BB962C8B-B14F-4D97-AF65-F5344CB8AC3E}">
        <p14:creationId xmlns:p14="http://schemas.microsoft.com/office/powerpoint/2010/main" val="2319014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799C8B9-46A1-4AA3-A049-C18982C7E3F0}" type="slidenum">
              <a:rPr lang="cs-CZ" smtClean="0"/>
              <a:pPr>
                <a:defRPr/>
              </a:pPr>
              <a:t>19</a:t>
            </a:fld>
            <a:endParaRPr lang="cs-CZ"/>
          </a:p>
        </p:txBody>
      </p:sp>
    </p:spTree>
    <p:extLst>
      <p:ext uri="{BB962C8B-B14F-4D97-AF65-F5344CB8AC3E}">
        <p14:creationId xmlns:p14="http://schemas.microsoft.com/office/powerpoint/2010/main" val="2319014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srcRect/>
          <a:stretch>
            <a:fillRect/>
          </a:stretch>
        </p:blipFill>
        <p:spPr bwMode="auto">
          <a:xfrm>
            <a:off x="42863" y="0"/>
            <a:ext cx="9101137" cy="6880225"/>
          </a:xfrm>
          <a:prstGeom prst="rect">
            <a:avLst/>
          </a:prstGeom>
          <a:noFill/>
          <a:ln w="9525">
            <a:noFill/>
            <a:miter lim="800000"/>
            <a:headEnd/>
            <a:tailEnd/>
          </a:ln>
        </p:spPr>
      </p:pic>
      <p:pic>
        <p:nvPicPr>
          <p:cNvPr id="6" name="Picture 6"/>
          <p:cNvPicPr>
            <a:picLocks noChangeAspect="1"/>
          </p:cNvPicPr>
          <p:nvPr userDrawn="1"/>
        </p:nvPicPr>
        <p:blipFill>
          <a:blip r:embed="rId3" cstate="print"/>
          <a:srcRect/>
          <a:stretch>
            <a:fillRect/>
          </a:stretch>
        </p:blipFill>
        <p:spPr bwMode="auto">
          <a:xfrm>
            <a:off x="0" y="1588"/>
            <a:ext cx="3721100" cy="6858000"/>
          </a:xfrm>
          <a:prstGeom prst="rect">
            <a:avLst/>
          </a:prstGeom>
          <a:noFill/>
          <a:ln w="9525">
            <a:noFill/>
            <a:miter lim="800000"/>
            <a:headEnd/>
            <a:tailEnd/>
          </a:ln>
        </p:spPr>
      </p:pic>
      <p:sp>
        <p:nvSpPr>
          <p:cNvPr id="2" name="Title 1"/>
          <p:cNvSpPr>
            <a:spLocks noGrp="1"/>
          </p:cNvSpPr>
          <p:nvPr>
            <p:ph type="ctrTitle"/>
          </p:nvPr>
        </p:nvSpPr>
        <p:spPr>
          <a:xfrm>
            <a:off x="2590800" y="2286000"/>
            <a:ext cx="6180224" cy="1470025"/>
          </a:xfrm>
        </p:spPr>
        <p:txBody>
          <a:bodyPr anchor="t"/>
          <a:lstStyle>
            <a:lvl1pPr algn="r" latinLnBrk="0">
              <a:defRPr lang="cs-CZ" b="1" cap="small" baseline="0">
                <a:solidFill>
                  <a:srgbClr val="003300"/>
                </a:solidFill>
              </a:defRPr>
            </a:lvl1pPr>
          </a:lstStyle>
          <a:p>
            <a:r>
              <a:rPr lang="cs-CZ" smtClean="0"/>
              <a:t>Klepnutím lze upravit styl předlohy nadpisů.</a:t>
            </a:r>
            <a:endParaRPr lang="cs-CZ"/>
          </a:p>
        </p:txBody>
      </p:sp>
      <p:sp>
        <p:nvSpPr>
          <p:cNvPr id="3" name="Subtitle 2"/>
          <p:cNvSpPr>
            <a:spLocks noGrp="1"/>
          </p:cNvSpPr>
          <p:nvPr>
            <p:ph type="subTitle" idx="1"/>
          </p:nvPr>
        </p:nvSpPr>
        <p:spPr>
          <a:xfrm>
            <a:off x="3962400" y="4038600"/>
            <a:ext cx="4772528" cy="990600"/>
          </a:xfrm>
        </p:spPr>
        <p:txBody>
          <a:bodyPr>
            <a:normAutofit/>
          </a:bodyPr>
          <a:lstStyle>
            <a:lvl1pPr marL="0" indent="0" algn="r" latinLnBrk="0">
              <a:buNone/>
              <a:defRPr lang="cs-CZ" sz="2000" b="0">
                <a:solidFill>
                  <a:schemeClr val="tx1"/>
                </a:solidFill>
                <a:latin typeface="Georgia" pitchFamily="18" charset="0"/>
              </a:defRPr>
            </a:lvl1pPr>
            <a:lvl2pPr marL="457200" indent="0" algn="ctr" latinLnBrk="0">
              <a:buNone/>
              <a:defRPr lang="cs-CZ">
                <a:solidFill>
                  <a:schemeClr val="tx1">
                    <a:tint val="75000"/>
                  </a:schemeClr>
                </a:solidFill>
              </a:defRPr>
            </a:lvl2pPr>
            <a:lvl3pPr marL="914400" indent="0" algn="ctr" latinLnBrk="0">
              <a:buNone/>
              <a:defRPr lang="cs-CZ">
                <a:solidFill>
                  <a:schemeClr val="tx1">
                    <a:tint val="75000"/>
                  </a:schemeClr>
                </a:solidFill>
              </a:defRPr>
            </a:lvl3pPr>
            <a:lvl4pPr marL="1371600" indent="0" algn="ctr" latinLnBrk="0">
              <a:buNone/>
              <a:defRPr lang="cs-CZ">
                <a:solidFill>
                  <a:schemeClr val="tx1">
                    <a:tint val="75000"/>
                  </a:schemeClr>
                </a:solidFill>
              </a:defRPr>
            </a:lvl4pPr>
            <a:lvl5pPr marL="1828800" indent="0" algn="ctr" latinLnBrk="0">
              <a:buNone/>
              <a:defRPr lang="cs-CZ">
                <a:solidFill>
                  <a:schemeClr val="tx1">
                    <a:tint val="75000"/>
                  </a:schemeClr>
                </a:solidFill>
              </a:defRPr>
            </a:lvl5pPr>
            <a:lvl6pPr marL="2286000" indent="0" algn="ctr" latinLnBrk="0">
              <a:buNone/>
              <a:defRPr lang="cs-CZ">
                <a:solidFill>
                  <a:schemeClr val="tx1">
                    <a:tint val="75000"/>
                  </a:schemeClr>
                </a:solidFill>
              </a:defRPr>
            </a:lvl6pPr>
            <a:lvl7pPr marL="2743200" indent="0" algn="ctr" latinLnBrk="0">
              <a:buNone/>
              <a:defRPr lang="cs-CZ">
                <a:solidFill>
                  <a:schemeClr val="tx1">
                    <a:tint val="75000"/>
                  </a:schemeClr>
                </a:solidFill>
              </a:defRPr>
            </a:lvl7pPr>
            <a:lvl8pPr marL="3200400" indent="0" algn="ctr" latinLnBrk="0">
              <a:buNone/>
              <a:defRPr lang="cs-CZ">
                <a:solidFill>
                  <a:schemeClr val="tx1">
                    <a:tint val="75000"/>
                  </a:schemeClr>
                </a:solidFill>
              </a:defRPr>
            </a:lvl8pPr>
            <a:lvl9pPr marL="3657600" indent="0" algn="ctr" latinLnBrk="0">
              <a:buNone/>
              <a:defRPr lang="cs-CZ">
                <a:solidFill>
                  <a:schemeClr val="tx1">
                    <a:tint val="75000"/>
                  </a:schemeClr>
                </a:solidFill>
              </a:defRPr>
            </a:lvl9pPr>
          </a:lstStyle>
          <a:p>
            <a:r>
              <a:rPr lang="cs-CZ" smtClean="0"/>
              <a:t>Klepnutím lze upravit styl předlohy podnadpisů.</a:t>
            </a:r>
            <a:endParaRPr lang="cs-CZ"/>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latinLnBrk="0">
              <a:buNone/>
              <a:defRPr lang="cs-CZ" sz="2000" baseline="0"/>
            </a:lvl1pPr>
          </a:lstStyle>
          <a:p>
            <a:pPr lvl="0"/>
            <a:r>
              <a:rPr lang="cs-CZ" noProof="0" smtClean="0"/>
              <a:t>Klepnutím na ikonu přidáte obrázek.</a:t>
            </a:r>
            <a:endParaRPr lang="cs-CZ" noProof="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Klepnutím lze upravit styl předlohy nadpisů.</a:t>
            </a:r>
            <a:endParaRPr lang="cs-CZ"/>
          </a:p>
        </p:txBody>
      </p:sp>
      <p:sp>
        <p:nvSpPr>
          <p:cNvPr id="3" name="Date Placeholder 3"/>
          <p:cNvSpPr>
            <a:spLocks noGrp="1"/>
          </p:cNvSpPr>
          <p:nvPr>
            <p:ph type="dt" sz="half" idx="10"/>
          </p:nvPr>
        </p:nvSpPr>
        <p:spPr/>
        <p:txBody>
          <a:bodyPr/>
          <a:lstStyle>
            <a:lvl1pPr>
              <a:defRPr/>
            </a:lvl1pPr>
          </a:lstStyle>
          <a:p>
            <a:pPr>
              <a:defRPr/>
            </a:pPr>
            <a:fld id="{7AD1DBB5-FBD2-4348-BD0F-E3CE36F6009E}" type="datetimeFigureOut">
              <a:rPr/>
              <a:pPr>
                <a:defRPr/>
              </a:pPr>
              <a:t>21.3.2012</a:t>
            </a:fld>
            <a:endParaRPr/>
          </a:p>
        </p:txBody>
      </p:sp>
      <p:sp>
        <p:nvSpPr>
          <p:cNvPr id="4" name="Footer Placeholder 4"/>
          <p:cNvSpPr>
            <a:spLocks noGrp="1"/>
          </p:cNvSpPr>
          <p:nvPr>
            <p:ph type="ftr" sz="quarter" idx="11"/>
          </p:nvPr>
        </p:nvSpPr>
        <p:spPr/>
        <p:txBody>
          <a:bodyPr/>
          <a:lstStyle>
            <a:lvl1pPr>
              <a:defRPr/>
            </a:lvl1pPr>
          </a:lstStyle>
          <a:p>
            <a:pPr>
              <a:defRPr/>
            </a:pPr>
            <a:endParaRPr/>
          </a:p>
        </p:txBody>
      </p:sp>
      <p:sp>
        <p:nvSpPr>
          <p:cNvPr id="5" name="Slide Number Placeholder 5"/>
          <p:cNvSpPr>
            <a:spLocks noGrp="1"/>
          </p:cNvSpPr>
          <p:nvPr>
            <p:ph type="sldNum" sz="quarter" idx="12"/>
          </p:nvPr>
        </p:nvSpPr>
        <p:spPr/>
        <p:txBody>
          <a:bodyPr/>
          <a:lstStyle>
            <a:lvl1pPr>
              <a:defRPr/>
            </a:lvl1pPr>
          </a:lstStyle>
          <a:p>
            <a:pPr>
              <a:defRPr/>
            </a:pPr>
            <a:fld id="{9701BD87-4440-4351-B41A-9DAAEDF78D6E}" type="slidenum">
              <a:rPr/>
              <a:pPr>
                <a:defRPr/>
              </a:pPr>
              <a:t>‹#›</a:t>
            </a:fld>
            <a:endParaRPr/>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C54387-D38C-4192-8A76-9B5AF28974C1}" type="datetimeFigureOut">
              <a:rPr/>
              <a:pPr>
                <a:defRPr/>
              </a:pPr>
              <a:t>21.3.2012</a:t>
            </a:fld>
            <a:endParaRPr/>
          </a:p>
        </p:txBody>
      </p:sp>
      <p:sp>
        <p:nvSpPr>
          <p:cNvPr id="3" name="Footer Placeholder 4"/>
          <p:cNvSpPr>
            <a:spLocks noGrp="1"/>
          </p:cNvSpPr>
          <p:nvPr>
            <p:ph type="ftr" sz="quarter" idx="11"/>
          </p:nvPr>
        </p:nvSpPr>
        <p:spPr/>
        <p:txBody>
          <a:bodyPr/>
          <a:lstStyle>
            <a:lvl1pPr>
              <a:defRPr/>
            </a:lvl1pPr>
          </a:lstStyle>
          <a:p>
            <a:pPr>
              <a:defRPr/>
            </a:pPr>
            <a:endParaRPr/>
          </a:p>
        </p:txBody>
      </p:sp>
      <p:sp>
        <p:nvSpPr>
          <p:cNvPr id="4" name="Slide Number Placeholder 5"/>
          <p:cNvSpPr>
            <a:spLocks noGrp="1"/>
          </p:cNvSpPr>
          <p:nvPr>
            <p:ph type="sldNum" sz="quarter" idx="12"/>
          </p:nvPr>
        </p:nvSpPr>
        <p:spPr/>
        <p:txBody>
          <a:bodyPr/>
          <a:lstStyle>
            <a:lvl1pPr>
              <a:defRPr/>
            </a:lvl1pPr>
          </a:lstStyle>
          <a:p>
            <a:pPr>
              <a:defRPr/>
            </a:pPr>
            <a:fld id="{617824CB-4B1B-485C-8007-C92B34FF25A9}" type="slidenum">
              <a:rPr/>
              <a:pPr>
                <a:defRPr/>
              </a:pPr>
              <a:t>‹#›</a:t>
            </a:fld>
            <a:endParaRPr/>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uze pozadí">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srcRect/>
          <a:stretch>
            <a:fillRect/>
          </a:stretch>
        </p:blipFill>
        <p:spPr bwMode="auto">
          <a:xfrm>
            <a:off x="42863" y="0"/>
            <a:ext cx="9101137" cy="6880225"/>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1BC02564-0322-4671-ABC2-0B51D37E402D}" type="datetimeFigureOut">
              <a:rPr/>
              <a:pPr>
                <a:defRPr/>
              </a:pPr>
              <a:t>21.3.2012</a:t>
            </a:fld>
            <a:endParaRPr/>
          </a:p>
        </p:txBody>
      </p:sp>
      <p:sp>
        <p:nvSpPr>
          <p:cNvPr id="4" name="Footer Placeholder 4"/>
          <p:cNvSpPr>
            <a:spLocks noGrp="1"/>
          </p:cNvSpPr>
          <p:nvPr>
            <p:ph type="ftr" sz="quarter" idx="11"/>
          </p:nvPr>
        </p:nvSpPr>
        <p:spPr/>
        <p:txBody>
          <a:bodyPr/>
          <a:lstStyle>
            <a:lvl1pPr>
              <a:defRPr/>
            </a:lvl1pPr>
          </a:lstStyle>
          <a:p>
            <a:pPr>
              <a:defRPr/>
            </a:pPr>
            <a:endParaRPr/>
          </a:p>
        </p:txBody>
      </p:sp>
      <p:sp>
        <p:nvSpPr>
          <p:cNvPr id="5" name="Slide Number Placeholder 5"/>
          <p:cNvSpPr>
            <a:spLocks noGrp="1"/>
          </p:cNvSpPr>
          <p:nvPr>
            <p:ph type="sldNum" sz="quarter" idx="12"/>
          </p:nvPr>
        </p:nvSpPr>
        <p:spPr/>
        <p:txBody>
          <a:bodyPr/>
          <a:lstStyle>
            <a:lvl1pPr>
              <a:defRPr/>
            </a:lvl1pPr>
          </a:lstStyle>
          <a:p>
            <a:pPr>
              <a:defRPr/>
            </a:pPr>
            <a:fld id="{C39BA5DC-0CBA-4E03-BCD1-FCE7DDF260BB}" type="slidenum">
              <a:rPr/>
              <a:pPr>
                <a:defRPr/>
              </a:pPr>
              <a:t>‹#›</a:t>
            </a:fld>
            <a:endParaRPr/>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Nadpis a diagram nebo organizační schéma">
    <p:spTree>
      <p:nvGrpSpPr>
        <p:cNvPr id="1" name=""/>
        <p:cNvGrpSpPr/>
        <p:nvPr/>
      </p:nvGrpSpPr>
      <p:grpSpPr>
        <a:xfrm>
          <a:off x="0" y="0"/>
          <a:ext cx="0" cy="0"/>
          <a:chOff x="0" y="0"/>
          <a:chExt cx="0" cy="0"/>
        </a:xfrm>
      </p:grpSpPr>
      <p:sp>
        <p:nvSpPr>
          <p:cNvPr id="2" name="Nadpis 1"/>
          <p:cNvSpPr>
            <a:spLocks noGrp="1"/>
          </p:cNvSpPr>
          <p:nvPr>
            <p:ph type="title"/>
          </p:nvPr>
        </p:nvSpPr>
        <p:spPr>
          <a:xfrm>
            <a:off x="685800" y="381000"/>
            <a:ext cx="7772400" cy="1143000"/>
          </a:xfrm>
        </p:spPr>
        <p:txBody>
          <a:bodyPr/>
          <a:lstStyle/>
          <a:p>
            <a:r>
              <a:rPr lang="cs-CZ" smtClean="0"/>
              <a:t>Kliknutím lze upravit styl.</a:t>
            </a:r>
            <a:endParaRPr lang="cs-CZ"/>
          </a:p>
        </p:txBody>
      </p:sp>
      <p:sp>
        <p:nvSpPr>
          <p:cNvPr id="3" name="Zástupný symbol pro objekt SmartArt 2"/>
          <p:cNvSpPr>
            <a:spLocks noGrp="1"/>
          </p:cNvSpPr>
          <p:nvPr>
            <p:ph type="dgm" idx="1"/>
          </p:nvPr>
        </p:nvSpPr>
        <p:spPr>
          <a:xfrm>
            <a:off x="685800" y="2057400"/>
            <a:ext cx="7772400" cy="4114800"/>
          </a:xfrm>
        </p:spPr>
        <p:txBody>
          <a:bodyPr/>
          <a:lstStyle/>
          <a:p>
            <a:pPr lvl="0"/>
            <a:endParaRPr lang="cs-CZ"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cs-CZ"/>
          </a:p>
        </p:txBody>
      </p:sp>
      <p:sp>
        <p:nvSpPr>
          <p:cNvPr id="5" name="Rectangle 10"/>
          <p:cNvSpPr>
            <a:spLocks noGrp="1" noChangeArrowheads="1"/>
          </p:cNvSpPr>
          <p:nvPr>
            <p:ph type="ftr" sz="quarter" idx="11"/>
          </p:nvPr>
        </p:nvSpPr>
        <p:spPr>
          <a:ln/>
        </p:spPr>
        <p:txBody>
          <a:bodyPr/>
          <a:lstStyle>
            <a:lvl1pPr>
              <a:defRPr/>
            </a:lvl1pPr>
          </a:lstStyle>
          <a:p>
            <a:pPr>
              <a:defRPr/>
            </a:pPr>
            <a:endParaRPr lang="cs-CZ"/>
          </a:p>
        </p:txBody>
      </p:sp>
      <p:sp>
        <p:nvSpPr>
          <p:cNvPr id="6" name="Rectangle 11"/>
          <p:cNvSpPr>
            <a:spLocks noGrp="1" noChangeArrowheads="1"/>
          </p:cNvSpPr>
          <p:nvPr>
            <p:ph type="sldNum" sz="quarter" idx="12"/>
          </p:nvPr>
        </p:nvSpPr>
        <p:spPr>
          <a:ln/>
        </p:spPr>
        <p:txBody>
          <a:bodyPr/>
          <a:lstStyle>
            <a:lvl1pPr>
              <a:defRPr/>
            </a:lvl1pPr>
          </a:lstStyle>
          <a:p>
            <a:pPr>
              <a:defRPr/>
            </a:pPr>
            <a:fld id="{092FADAE-2B1F-4A4F-891C-B5690E3096F1}" type="slidenum">
              <a:rPr lang="cs-CZ"/>
              <a:pPr>
                <a:defRPr/>
              </a:pPr>
              <a:t>‹#›</a:t>
            </a:fld>
            <a:endParaRPr lang="cs-CZ"/>
          </a:p>
        </p:txBody>
      </p:sp>
    </p:spTree>
    <p:extLst>
      <p:ext uri="{BB962C8B-B14F-4D97-AF65-F5344CB8AC3E}">
        <p14:creationId xmlns:p14="http://schemas.microsoft.com/office/powerpoint/2010/main" val="719321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457200" y="6245225"/>
            <a:ext cx="2133600" cy="476250"/>
          </a:xfrm>
        </p:spPr>
        <p:txBody>
          <a:bodyPr/>
          <a:lstStyle>
            <a:lvl1pPr>
              <a:defRPr/>
            </a:lvl1pPr>
          </a:lstStyle>
          <a:p>
            <a:endParaRPr lang="de-DE"/>
          </a:p>
        </p:txBody>
      </p:sp>
      <p:sp>
        <p:nvSpPr>
          <p:cNvPr id="4" name="Zástupný symbol pro zápatí 3"/>
          <p:cNvSpPr>
            <a:spLocks noGrp="1"/>
          </p:cNvSpPr>
          <p:nvPr>
            <p:ph type="ftr" sz="quarter" idx="11"/>
          </p:nvPr>
        </p:nvSpPr>
        <p:spPr>
          <a:xfrm>
            <a:off x="3124200" y="6245225"/>
            <a:ext cx="2895600" cy="476250"/>
          </a:xfrm>
        </p:spPr>
        <p:txBody>
          <a:bodyPr/>
          <a:lstStyle>
            <a:lvl1pPr>
              <a:defRPr/>
            </a:lvl1pPr>
          </a:lstStyle>
          <a:p>
            <a:endParaRPr lang="de-DE"/>
          </a:p>
        </p:txBody>
      </p:sp>
      <p:sp>
        <p:nvSpPr>
          <p:cNvPr id="5" name="Zástupný symbol pro číslo snímku 4"/>
          <p:cNvSpPr>
            <a:spLocks noGrp="1"/>
          </p:cNvSpPr>
          <p:nvPr>
            <p:ph type="sldNum" sz="quarter" idx="12"/>
          </p:nvPr>
        </p:nvSpPr>
        <p:spPr>
          <a:xfrm>
            <a:off x="6553200" y="6245225"/>
            <a:ext cx="2133600" cy="476250"/>
          </a:xfrm>
        </p:spPr>
        <p:txBody>
          <a:bodyPr/>
          <a:lstStyle>
            <a:lvl1pPr>
              <a:defRPr/>
            </a:lvl1pPr>
          </a:lstStyle>
          <a:p>
            <a:fld id="{5E6F3AD8-3325-4B91-891E-134A6C4859A5}" type="slidenum">
              <a:rPr lang="de-DE"/>
              <a:pPr/>
              <a:t>‹#›</a:t>
            </a:fld>
            <a:endParaRPr lang="de-DE"/>
          </a:p>
        </p:txBody>
      </p:sp>
    </p:spTree>
    <p:extLst>
      <p:ext uri="{BB962C8B-B14F-4D97-AF65-F5344CB8AC3E}">
        <p14:creationId xmlns:p14="http://schemas.microsoft.com/office/powerpoint/2010/main" val="88434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82460924-E08A-4D70-886F-A4ECD14A4E50}" type="slidenum">
              <a:rPr lang="cs-CZ"/>
              <a:pPr/>
              <a:t>‹#›</a:t>
            </a:fld>
            <a:endParaRPr lang="cs-CZ"/>
          </a:p>
        </p:txBody>
      </p:sp>
    </p:spTree>
    <p:extLst>
      <p:ext uri="{BB962C8B-B14F-4D97-AF65-F5344CB8AC3E}">
        <p14:creationId xmlns:p14="http://schemas.microsoft.com/office/powerpoint/2010/main" val="2227090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127" y="128589"/>
            <a:ext cx="8220956" cy="14319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127" y="1600201"/>
            <a:ext cx="4039418" cy="45243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37200" y="1600201"/>
            <a:ext cx="4040883" cy="45243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A3BB1560-CF5C-4FC7-89E8-672699E8E683}" type="slidenum">
              <a:rPr lang="en-GB"/>
              <a:pPr>
                <a:defRPr/>
              </a:pPr>
              <a:t>‹#›</a:t>
            </a:fld>
            <a:endParaRPr lang="en-GB"/>
          </a:p>
        </p:txBody>
      </p:sp>
    </p:spTree>
    <p:extLst>
      <p:ext uri="{BB962C8B-B14F-4D97-AF65-F5344CB8AC3E}">
        <p14:creationId xmlns:p14="http://schemas.microsoft.com/office/powerpoint/2010/main" val="209927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42863" y="0"/>
            <a:ext cx="9101137" cy="6880225"/>
          </a:xfrm>
          <a:prstGeom prst="rect">
            <a:avLst/>
          </a:prstGeom>
          <a:noFill/>
          <a:ln w="9525">
            <a:noFill/>
            <a:miter lim="800000"/>
            <a:headEnd/>
            <a:tailEnd/>
          </a:ln>
        </p:spPr>
      </p:pic>
      <p:pic>
        <p:nvPicPr>
          <p:cNvPr id="5" name="Picture 7"/>
          <p:cNvPicPr>
            <a:picLocks noChangeAspect="1"/>
          </p:cNvPicPr>
          <p:nvPr userDrawn="1"/>
        </p:nvPicPr>
        <p:blipFill>
          <a:blip r:embed="rId3" cstate="print"/>
          <a:srcRect/>
          <a:stretch>
            <a:fillRect/>
          </a:stretch>
        </p:blipFill>
        <p:spPr bwMode="auto">
          <a:xfrm>
            <a:off x="-15875" y="0"/>
            <a:ext cx="9172575" cy="2819400"/>
          </a:xfrm>
          <a:prstGeom prst="rect">
            <a:avLst/>
          </a:prstGeom>
          <a:noFill/>
          <a:ln w="9525">
            <a:noFill/>
            <a:miter lim="800000"/>
            <a:headEnd/>
            <a:tailEnd/>
          </a:ln>
        </p:spPr>
      </p:pic>
      <p:sp>
        <p:nvSpPr>
          <p:cNvPr id="2" name="Title 1"/>
          <p:cNvSpPr>
            <a:spLocks noGrp="1"/>
          </p:cNvSpPr>
          <p:nvPr>
            <p:ph type="title"/>
          </p:nvPr>
        </p:nvSpPr>
        <p:spPr>
          <a:xfrm>
            <a:off x="4572000" y="3048000"/>
            <a:ext cx="4343400" cy="1362075"/>
          </a:xfrm>
        </p:spPr>
        <p:txBody>
          <a:bodyPr anchor="b"/>
          <a:lstStyle>
            <a:lvl1pPr algn="l" latinLnBrk="0">
              <a:defRPr lang="cs-CZ" sz="4000" b="1" cap="small" baseline="0">
                <a:solidFill>
                  <a:srgbClr val="003300"/>
                </a:solidFill>
              </a:defRPr>
            </a:lvl1pPr>
          </a:lstStyle>
          <a:p>
            <a:r>
              <a:rPr lang="cs-CZ" smtClean="0"/>
              <a:t>Klepnutím lze upravit styl předlohy nadpisů.</a:t>
            </a:r>
            <a:endParaRPr lang="cs-CZ"/>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latinLnBrk="0">
              <a:buNone/>
              <a:defRPr lang="cs-CZ" sz="1800"/>
            </a:lvl1pPr>
          </a:lstStyle>
          <a:p>
            <a:pPr lvl="0"/>
            <a:r>
              <a:rPr lang="cs-CZ" noProof="0" smtClean="0"/>
              <a:t>Klepnutím na ikonu přidáte obrázek.</a:t>
            </a:r>
            <a:endParaRPr lang="cs-CZ" noProof="0"/>
          </a:p>
        </p:txBody>
      </p:sp>
      <p:sp>
        <p:nvSpPr>
          <p:cNvPr id="6" name="Date Placeholder 3"/>
          <p:cNvSpPr>
            <a:spLocks noGrp="1"/>
          </p:cNvSpPr>
          <p:nvPr>
            <p:ph type="dt" sz="half" idx="14"/>
          </p:nvPr>
        </p:nvSpPr>
        <p:spPr/>
        <p:txBody>
          <a:bodyPr/>
          <a:lstStyle>
            <a:lvl1pPr>
              <a:defRPr/>
            </a:lvl1pPr>
          </a:lstStyle>
          <a:p>
            <a:pPr>
              <a:defRPr/>
            </a:pPr>
            <a:fld id="{058A73FD-8C77-449A-AEF4-B13F9D5271E1}" type="datetimeFigureOut">
              <a:rPr/>
              <a:pPr>
                <a:defRPr/>
              </a:pPr>
              <a:t>21.3.2012</a:t>
            </a:fld>
            <a:endParaRPr/>
          </a:p>
        </p:txBody>
      </p:sp>
      <p:sp>
        <p:nvSpPr>
          <p:cNvPr id="7" name="Footer Placeholder 4"/>
          <p:cNvSpPr>
            <a:spLocks noGrp="1"/>
          </p:cNvSpPr>
          <p:nvPr>
            <p:ph type="ftr" sz="quarter" idx="15"/>
          </p:nvPr>
        </p:nvSpPr>
        <p:spPr/>
        <p:txBody>
          <a:bodyPr/>
          <a:lstStyle>
            <a:lvl1pPr>
              <a:defRPr/>
            </a:lvl1pPr>
          </a:lstStyle>
          <a:p>
            <a:pPr>
              <a:defRPr/>
            </a:pPr>
            <a:endParaRPr/>
          </a:p>
        </p:txBody>
      </p:sp>
      <p:sp>
        <p:nvSpPr>
          <p:cNvPr id="8" name="Slide Number Placeholder 5"/>
          <p:cNvSpPr>
            <a:spLocks noGrp="1"/>
          </p:cNvSpPr>
          <p:nvPr>
            <p:ph type="sldNum" sz="quarter" idx="16"/>
          </p:nvPr>
        </p:nvSpPr>
        <p:spPr/>
        <p:txBody>
          <a:bodyPr/>
          <a:lstStyle>
            <a:lvl1pPr>
              <a:defRPr/>
            </a:lvl1pPr>
          </a:lstStyle>
          <a:p>
            <a:pPr>
              <a:defRPr/>
            </a:pPr>
            <a:fld id="{35834055-BD0B-40C3-AFE1-ADAE4E7F30F8}" type="slidenum">
              <a:rPr/>
              <a:pPr>
                <a:defRPr/>
              </a:pPr>
              <a:t>‹#›</a:t>
            </a:fld>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latinLnBrk="0">
              <a:defRPr lang="cs-CZ"/>
            </a:lvl1pPr>
          </a:lstStyle>
          <a:p>
            <a:r>
              <a:rPr lang="cs-CZ" smtClean="0"/>
              <a:t>Klepnutím lze upravit styl předlohy nadpisů.</a:t>
            </a:r>
            <a:endParaRPr lang="cs-CZ"/>
          </a:p>
        </p:txBody>
      </p:sp>
      <p:sp>
        <p:nvSpPr>
          <p:cNvPr id="3" name="Content Placeholder 2"/>
          <p:cNvSpPr>
            <a:spLocks noGrp="1"/>
          </p:cNvSpPr>
          <p:nvPr>
            <p:ph idx="1"/>
          </p:nvPr>
        </p:nvSpPr>
        <p:spPr>
          <a:xfrm>
            <a:off x="762000" y="1596413"/>
            <a:ext cx="8077200" cy="4297363"/>
          </a:xfrm>
        </p:spPr>
        <p:txBody>
          <a:bodyPr>
            <a:normAutofit/>
          </a:bodyPr>
          <a:lstStyle>
            <a:lvl1pPr latinLnBrk="0">
              <a:defRPr lang="cs-CZ" sz="3200">
                <a:latin typeface="+mn-lt"/>
              </a:defRPr>
            </a:lvl1pPr>
            <a:lvl2pPr latinLnBrk="0">
              <a:defRPr lang="cs-CZ" sz="2800">
                <a:latin typeface="+mn-lt"/>
              </a:defRPr>
            </a:lvl2pPr>
            <a:lvl3pPr latinLnBrk="0">
              <a:defRPr lang="cs-CZ" sz="2400">
                <a:latin typeface="+mn-lt"/>
              </a:defRPr>
            </a:lvl3pPr>
            <a:lvl4pPr latinLnBrk="0">
              <a:defRPr lang="cs-CZ" sz="2400">
                <a:latin typeface="+mn-lt"/>
              </a:defRPr>
            </a:lvl4pPr>
            <a:lvl5pPr latinLnBrk="0">
              <a:defRPr lang="cs-CZ" sz="2400">
                <a:latin typeface="+mn-lt"/>
              </a:defRPr>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Date Placeholder 3"/>
          <p:cNvSpPr>
            <a:spLocks noGrp="1"/>
          </p:cNvSpPr>
          <p:nvPr>
            <p:ph type="dt" sz="half" idx="10"/>
          </p:nvPr>
        </p:nvSpPr>
        <p:spPr/>
        <p:txBody>
          <a:bodyPr/>
          <a:lstStyle>
            <a:lvl1pPr>
              <a:defRPr/>
            </a:lvl1pPr>
          </a:lstStyle>
          <a:p>
            <a:pPr>
              <a:defRPr/>
            </a:pPr>
            <a:fld id="{57676C6E-77AF-496D-A249-B2465D87683C}" type="datetimeFigureOut">
              <a:rPr/>
              <a:pPr>
                <a:defRPr/>
              </a:pPr>
              <a:t>21.3.2012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6A719223-7773-4F6A-897E-A0C71DF7A3D4}" type="slidenum">
              <a:rPr/>
              <a:pPr>
                <a:defRPr/>
              </a:pPr>
              <a:t>‹#›</a:t>
            </a:fld>
            <a:endParaRPr/>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Klepnutím lze upravit styl předlohy nadpisů.</a:t>
            </a:r>
            <a:endParaRPr lang="cs-CZ"/>
          </a:p>
        </p:txBody>
      </p:sp>
      <p:sp>
        <p:nvSpPr>
          <p:cNvPr id="3" name="Content Placeholder 2"/>
          <p:cNvSpPr>
            <a:spLocks noGrp="1"/>
          </p:cNvSpPr>
          <p:nvPr>
            <p:ph sz="half" idx="1"/>
          </p:nvPr>
        </p:nvSpPr>
        <p:spPr>
          <a:xfrm>
            <a:off x="685800" y="1600200"/>
            <a:ext cx="4038600" cy="4525963"/>
          </a:xfrm>
        </p:spPr>
        <p:txBody>
          <a:bodyPr/>
          <a:lstStyle>
            <a:lvl1pPr latinLnBrk="0">
              <a:defRPr lang="cs-CZ" sz="2800"/>
            </a:lvl1pPr>
            <a:lvl2pPr latinLnBrk="0">
              <a:defRPr lang="cs-CZ" sz="2400"/>
            </a:lvl2pPr>
            <a:lvl3pPr latinLnBrk="0">
              <a:defRPr lang="cs-CZ" sz="2000"/>
            </a:lvl3pPr>
            <a:lvl4pPr latinLnBrk="0">
              <a:defRPr lang="cs-CZ" sz="1800"/>
            </a:lvl4pPr>
            <a:lvl5pPr latinLnBrk="0">
              <a:defRPr lang="cs-CZ" sz="1800"/>
            </a:lvl5pPr>
            <a:lvl6pPr latinLnBrk="0">
              <a:defRPr lang="cs-CZ" sz="1800"/>
            </a:lvl6pPr>
            <a:lvl7pPr latinLnBrk="0">
              <a:defRPr lang="cs-CZ" sz="1800"/>
            </a:lvl7pPr>
            <a:lvl8pPr latinLnBrk="0">
              <a:defRPr lang="cs-CZ" sz="1800"/>
            </a:lvl8pPr>
            <a:lvl9pPr latinLnBrk="0">
              <a:defRPr lang="cs-CZ"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Content Placeholder 3"/>
          <p:cNvSpPr>
            <a:spLocks noGrp="1"/>
          </p:cNvSpPr>
          <p:nvPr>
            <p:ph sz="half" idx="2"/>
          </p:nvPr>
        </p:nvSpPr>
        <p:spPr>
          <a:xfrm>
            <a:off x="4876800" y="1600200"/>
            <a:ext cx="4038600" cy="4525963"/>
          </a:xfrm>
        </p:spPr>
        <p:txBody>
          <a:bodyPr/>
          <a:lstStyle>
            <a:lvl1pPr latinLnBrk="0">
              <a:defRPr lang="cs-CZ" sz="2800"/>
            </a:lvl1pPr>
            <a:lvl2pPr latinLnBrk="0">
              <a:defRPr lang="cs-CZ" sz="2400"/>
            </a:lvl2pPr>
            <a:lvl3pPr latinLnBrk="0">
              <a:defRPr lang="cs-CZ" sz="2000"/>
            </a:lvl3pPr>
            <a:lvl4pPr latinLnBrk="0">
              <a:defRPr lang="cs-CZ" sz="1800"/>
            </a:lvl4pPr>
            <a:lvl5pPr latinLnBrk="0">
              <a:defRPr lang="cs-CZ" sz="1800"/>
            </a:lvl5pPr>
            <a:lvl6pPr latinLnBrk="0">
              <a:defRPr lang="cs-CZ" sz="1800"/>
            </a:lvl6pPr>
            <a:lvl7pPr latinLnBrk="0">
              <a:defRPr lang="cs-CZ" sz="1800"/>
            </a:lvl7pPr>
            <a:lvl8pPr latinLnBrk="0">
              <a:defRPr lang="cs-CZ" sz="1800"/>
            </a:lvl8pPr>
            <a:lvl9pPr latinLnBrk="0">
              <a:defRPr lang="cs-CZ"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Date Placeholder 3"/>
          <p:cNvSpPr>
            <a:spLocks noGrp="1"/>
          </p:cNvSpPr>
          <p:nvPr>
            <p:ph type="dt" sz="half" idx="10"/>
          </p:nvPr>
        </p:nvSpPr>
        <p:spPr/>
        <p:txBody>
          <a:bodyPr/>
          <a:lstStyle>
            <a:lvl1pPr>
              <a:defRPr/>
            </a:lvl1pPr>
          </a:lstStyle>
          <a:p>
            <a:pPr>
              <a:defRPr/>
            </a:pPr>
            <a:fld id="{EDD78E03-A9F4-42AD-80E0-8C575FDF62A0}" type="datetimeFigureOut">
              <a:rPr/>
              <a:pPr>
                <a:defRPr/>
              </a:pPr>
              <a:t>21.3.2012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5604C970-42AD-4C36-9476-7F0D0CFA3307}" type="slidenum">
              <a:rPr/>
              <a:pPr>
                <a:defRPr/>
              </a:pPr>
              <a:t>‹#›</a:t>
            </a:fld>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latinLnBrk="0">
              <a:defRPr lang="cs-CZ"/>
            </a:lvl1pPr>
          </a:lstStyle>
          <a:p>
            <a:r>
              <a:rPr lang="cs-CZ" smtClean="0"/>
              <a:t>Klepnutím lze upravit styl předlohy nadpisů.</a:t>
            </a:r>
            <a:endParaRPr lang="cs-CZ"/>
          </a:p>
        </p:txBody>
      </p:sp>
      <p:sp>
        <p:nvSpPr>
          <p:cNvPr id="3" name="Text Placeholder 2"/>
          <p:cNvSpPr>
            <a:spLocks noGrp="1"/>
          </p:cNvSpPr>
          <p:nvPr>
            <p:ph type="body" idx="1"/>
          </p:nvPr>
        </p:nvSpPr>
        <p:spPr>
          <a:xfrm>
            <a:off x="685800" y="1535113"/>
            <a:ext cx="4040188" cy="639762"/>
          </a:xfrm>
        </p:spPr>
        <p:txBody>
          <a:bodyPr anchor="b"/>
          <a:lstStyle>
            <a:lvl1pPr marL="0" indent="0" latinLnBrk="0">
              <a:buNone/>
              <a:defRPr lang="cs-CZ" sz="2400" b="1"/>
            </a:lvl1pPr>
            <a:lvl2pPr marL="457200" indent="0" latinLnBrk="0">
              <a:buNone/>
              <a:defRPr lang="cs-CZ" sz="2000" b="1"/>
            </a:lvl2pPr>
            <a:lvl3pPr marL="914400" indent="0" latinLnBrk="0">
              <a:buNone/>
              <a:defRPr lang="cs-CZ" sz="1800" b="1"/>
            </a:lvl3pPr>
            <a:lvl4pPr marL="1371600" indent="0" latinLnBrk="0">
              <a:buNone/>
              <a:defRPr lang="cs-CZ" sz="1600" b="1"/>
            </a:lvl4pPr>
            <a:lvl5pPr marL="1828800" indent="0" latinLnBrk="0">
              <a:buNone/>
              <a:defRPr lang="cs-CZ" sz="1600" b="1"/>
            </a:lvl5pPr>
            <a:lvl6pPr marL="2286000" indent="0" latinLnBrk="0">
              <a:buNone/>
              <a:defRPr lang="cs-CZ" sz="1600" b="1"/>
            </a:lvl6pPr>
            <a:lvl7pPr marL="2743200" indent="0" latinLnBrk="0">
              <a:buNone/>
              <a:defRPr lang="cs-CZ" sz="1600" b="1"/>
            </a:lvl7pPr>
            <a:lvl8pPr marL="3200400" indent="0" latinLnBrk="0">
              <a:buNone/>
              <a:defRPr lang="cs-CZ" sz="1600" b="1"/>
            </a:lvl8pPr>
            <a:lvl9pPr marL="3657600" indent="0" latinLnBrk="0">
              <a:buNone/>
              <a:defRPr lang="cs-CZ" sz="1600" b="1"/>
            </a:lvl9pPr>
          </a:lstStyle>
          <a:p>
            <a:pPr lvl="0"/>
            <a:r>
              <a:rPr lang="cs-CZ" smtClean="0"/>
              <a:t>Klepnutím lze upravit styly předlohy textu.</a:t>
            </a:r>
          </a:p>
        </p:txBody>
      </p:sp>
      <p:sp>
        <p:nvSpPr>
          <p:cNvPr id="4" name="Content Placeholder 3"/>
          <p:cNvSpPr>
            <a:spLocks noGrp="1"/>
          </p:cNvSpPr>
          <p:nvPr>
            <p:ph sz="half" idx="2"/>
          </p:nvPr>
        </p:nvSpPr>
        <p:spPr>
          <a:xfrm>
            <a:off x="685800" y="2174875"/>
            <a:ext cx="4040188" cy="3951288"/>
          </a:xfrm>
        </p:spPr>
        <p:txBody>
          <a:bodyPr/>
          <a:lstStyle>
            <a:lvl1pPr latinLnBrk="0">
              <a:defRPr lang="cs-CZ" sz="2400"/>
            </a:lvl1pPr>
            <a:lvl2pPr latinLnBrk="0">
              <a:defRPr lang="cs-CZ" sz="2000"/>
            </a:lvl2pPr>
            <a:lvl3pPr latinLnBrk="0">
              <a:defRPr lang="cs-CZ" sz="1800"/>
            </a:lvl3pPr>
            <a:lvl4pPr latinLnBrk="0">
              <a:defRPr lang="cs-CZ" sz="1600"/>
            </a:lvl4pPr>
            <a:lvl5pPr latinLnBrk="0">
              <a:defRPr lang="cs-CZ" sz="1600"/>
            </a:lvl5pPr>
            <a:lvl6pPr latinLnBrk="0">
              <a:defRPr lang="cs-CZ" sz="1600"/>
            </a:lvl6pPr>
            <a:lvl7pPr latinLnBrk="0">
              <a:defRPr lang="cs-CZ" sz="1600"/>
            </a:lvl7pPr>
            <a:lvl8pPr latinLnBrk="0">
              <a:defRPr lang="cs-CZ" sz="1600"/>
            </a:lvl8pPr>
            <a:lvl9pPr latinLnBrk="0">
              <a:defRPr lang="cs-CZ"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Text Placeholder 4"/>
          <p:cNvSpPr>
            <a:spLocks noGrp="1"/>
          </p:cNvSpPr>
          <p:nvPr>
            <p:ph type="body" sz="quarter" idx="3"/>
          </p:nvPr>
        </p:nvSpPr>
        <p:spPr>
          <a:xfrm>
            <a:off x="4873625" y="1535113"/>
            <a:ext cx="4041775" cy="639762"/>
          </a:xfrm>
        </p:spPr>
        <p:txBody>
          <a:bodyPr anchor="b"/>
          <a:lstStyle>
            <a:lvl1pPr marL="0" indent="0" latinLnBrk="0">
              <a:buNone/>
              <a:defRPr lang="cs-CZ" sz="2400" b="1"/>
            </a:lvl1pPr>
            <a:lvl2pPr marL="457200" indent="0" latinLnBrk="0">
              <a:buNone/>
              <a:defRPr lang="cs-CZ" sz="2000" b="1"/>
            </a:lvl2pPr>
            <a:lvl3pPr marL="914400" indent="0" latinLnBrk="0">
              <a:buNone/>
              <a:defRPr lang="cs-CZ" sz="1800" b="1"/>
            </a:lvl3pPr>
            <a:lvl4pPr marL="1371600" indent="0" latinLnBrk="0">
              <a:buNone/>
              <a:defRPr lang="cs-CZ" sz="1600" b="1"/>
            </a:lvl4pPr>
            <a:lvl5pPr marL="1828800" indent="0" latinLnBrk="0">
              <a:buNone/>
              <a:defRPr lang="cs-CZ" sz="1600" b="1"/>
            </a:lvl5pPr>
            <a:lvl6pPr marL="2286000" indent="0" latinLnBrk="0">
              <a:buNone/>
              <a:defRPr lang="cs-CZ" sz="1600" b="1"/>
            </a:lvl6pPr>
            <a:lvl7pPr marL="2743200" indent="0" latinLnBrk="0">
              <a:buNone/>
              <a:defRPr lang="cs-CZ" sz="1600" b="1"/>
            </a:lvl7pPr>
            <a:lvl8pPr marL="3200400" indent="0" latinLnBrk="0">
              <a:buNone/>
              <a:defRPr lang="cs-CZ" sz="1600" b="1"/>
            </a:lvl8pPr>
            <a:lvl9pPr marL="3657600" indent="0" latinLnBrk="0">
              <a:buNone/>
              <a:defRPr lang="cs-CZ" sz="1600" b="1"/>
            </a:lvl9pPr>
          </a:lstStyle>
          <a:p>
            <a:pPr lvl="0"/>
            <a:r>
              <a:rPr lang="cs-CZ" smtClean="0"/>
              <a:t>Klepnutím lze upravit styly předlohy textu.</a:t>
            </a:r>
          </a:p>
        </p:txBody>
      </p:sp>
      <p:sp>
        <p:nvSpPr>
          <p:cNvPr id="6" name="Content Placeholder 5"/>
          <p:cNvSpPr>
            <a:spLocks noGrp="1"/>
          </p:cNvSpPr>
          <p:nvPr>
            <p:ph sz="quarter" idx="4"/>
          </p:nvPr>
        </p:nvSpPr>
        <p:spPr>
          <a:xfrm>
            <a:off x="4873625" y="2174875"/>
            <a:ext cx="4041775" cy="3951288"/>
          </a:xfrm>
        </p:spPr>
        <p:txBody>
          <a:bodyPr/>
          <a:lstStyle>
            <a:lvl1pPr latinLnBrk="0">
              <a:defRPr lang="cs-CZ" sz="2400"/>
            </a:lvl1pPr>
            <a:lvl2pPr latinLnBrk="0">
              <a:defRPr lang="cs-CZ" sz="2000"/>
            </a:lvl2pPr>
            <a:lvl3pPr latinLnBrk="0">
              <a:defRPr lang="cs-CZ" sz="1800"/>
            </a:lvl3pPr>
            <a:lvl4pPr latinLnBrk="0">
              <a:defRPr lang="cs-CZ" sz="1600"/>
            </a:lvl4pPr>
            <a:lvl5pPr latinLnBrk="0">
              <a:defRPr lang="cs-CZ" sz="1600"/>
            </a:lvl5pPr>
            <a:lvl6pPr latinLnBrk="0">
              <a:defRPr lang="cs-CZ" sz="1600"/>
            </a:lvl6pPr>
            <a:lvl7pPr latinLnBrk="0">
              <a:defRPr lang="cs-CZ" sz="1600"/>
            </a:lvl7pPr>
            <a:lvl8pPr latinLnBrk="0">
              <a:defRPr lang="cs-CZ" sz="1600"/>
            </a:lvl8pPr>
            <a:lvl9pPr latinLnBrk="0">
              <a:defRPr lang="cs-CZ"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Date Placeholder 3"/>
          <p:cNvSpPr>
            <a:spLocks noGrp="1"/>
          </p:cNvSpPr>
          <p:nvPr>
            <p:ph type="dt" sz="half" idx="10"/>
          </p:nvPr>
        </p:nvSpPr>
        <p:spPr/>
        <p:txBody>
          <a:bodyPr/>
          <a:lstStyle>
            <a:lvl1pPr>
              <a:defRPr/>
            </a:lvl1pPr>
          </a:lstStyle>
          <a:p>
            <a:pPr>
              <a:defRPr/>
            </a:pPr>
            <a:fld id="{93FCAFDB-E3E9-4872-AFB4-82CFFB8FA4F5}" type="datetimeFigureOut">
              <a:rPr/>
              <a:pPr>
                <a:defRPr/>
              </a:pPr>
              <a:t>21.3.2012</a:t>
            </a:fld>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B208CA9A-09E9-436A-8A09-EE61EA782563}" type="slidenum">
              <a:rPr/>
              <a:pPr>
                <a:defRPr/>
              </a:pPr>
              <a:t>‹#›</a:t>
            </a:fld>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latinLnBrk="0">
              <a:defRPr lang="cs-CZ" sz="2000" b="1"/>
            </a:lvl1pPr>
          </a:lstStyle>
          <a:p>
            <a:r>
              <a:rPr lang="cs-CZ" smtClean="0"/>
              <a:t>Klepnutím lze upravit styl předlohy nadpisů.</a:t>
            </a:r>
            <a:endParaRPr lang="cs-CZ"/>
          </a:p>
        </p:txBody>
      </p:sp>
      <p:sp>
        <p:nvSpPr>
          <p:cNvPr id="3" name="Content Placeholder 2"/>
          <p:cNvSpPr>
            <a:spLocks noGrp="1"/>
          </p:cNvSpPr>
          <p:nvPr>
            <p:ph idx="1"/>
          </p:nvPr>
        </p:nvSpPr>
        <p:spPr>
          <a:xfrm>
            <a:off x="3803650" y="273050"/>
            <a:ext cx="5111750" cy="5853113"/>
          </a:xfrm>
        </p:spPr>
        <p:txBody>
          <a:bodyPr/>
          <a:lstStyle>
            <a:lvl1pPr latinLnBrk="0">
              <a:defRPr lang="cs-CZ" sz="3200"/>
            </a:lvl1pPr>
            <a:lvl2pPr latinLnBrk="0">
              <a:defRPr lang="cs-CZ" sz="2800"/>
            </a:lvl2pPr>
            <a:lvl3pPr latinLnBrk="0">
              <a:defRPr lang="cs-CZ" sz="2400"/>
            </a:lvl3pPr>
            <a:lvl4pPr latinLnBrk="0">
              <a:defRPr lang="cs-CZ" sz="2000"/>
            </a:lvl4pPr>
            <a:lvl5pPr latinLnBrk="0">
              <a:defRPr lang="cs-CZ" sz="2000"/>
            </a:lvl5pPr>
            <a:lvl6pPr latinLnBrk="0">
              <a:defRPr lang="cs-CZ" sz="2000"/>
            </a:lvl6pPr>
            <a:lvl7pPr latinLnBrk="0">
              <a:defRPr lang="cs-CZ" sz="2000"/>
            </a:lvl7pPr>
            <a:lvl8pPr latinLnBrk="0">
              <a:defRPr lang="cs-CZ" sz="2000"/>
            </a:lvl8pPr>
            <a:lvl9pPr latinLnBrk="0">
              <a:defRPr lang="cs-CZ"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Text Placeholder 3"/>
          <p:cNvSpPr>
            <a:spLocks noGrp="1"/>
          </p:cNvSpPr>
          <p:nvPr>
            <p:ph type="body" sz="half" idx="2"/>
          </p:nvPr>
        </p:nvSpPr>
        <p:spPr>
          <a:xfrm>
            <a:off x="685800" y="1435100"/>
            <a:ext cx="3008313" cy="4691063"/>
          </a:xfrm>
        </p:spPr>
        <p:txBody>
          <a:bodyPr/>
          <a:lstStyle>
            <a:lvl1pPr marL="0" indent="0" latinLnBrk="0">
              <a:buNone/>
              <a:defRPr lang="cs-CZ" sz="1400"/>
            </a:lvl1pPr>
            <a:lvl2pPr marL="457200" indent="0" latinLnBrk="0">
              <a:buNone/>
              <a:defRPr lang="cs-CZ" sz="1200"/>
            </a:lvl2pPr>
            <a:lvl3pPr marL="914400" indent="0" latinLnBrk="0">
              <a:buNone/>
              <a:defRPr lang="cs-CZ" sz="1000"/>
            </a:lvl3pPr>
            <a:lvl4pPr marL="1371600" indent="0" latinLnBrk="0">
              <a:buNone/>
              <a:defRPr lang="cs-CZ" sz="900"/>
            </a:lvl4pPr>
            <a:lvl5pPr marL="1828800" indent="0" latinLnBrk="0">
              <a:buNone/>
              <a:defRPr lang="cs-CZ" sz="900"/>
            </a:lvl5pPr>
            <a:lvl6pPr marL="2286000" indent="0" latinLnBrk="0">
              <a:buNone/>
              <a:defRPr lang="cs-CZ" sz="900"/>
            </a:lvl6pPr>
            <a:lvl7pPr marL="2743200" indent="0" latinLnBrk="0">
              <a:buNone/>
              <a:defRPr lang="cs-CZ" sz="900"/>
            </a:lvl7pPr>
            <a:lvl8pPr marL="3200400" indent="0" latinLnBrk="0">
              <a:buNone/>
              <a:defRPr lang="cs-CZ" sz="900"/>
            </a:lvl8pPr>
            <a:lvl9pPr marL="3657600" indent="0" latinLnBrk="0">
              <a:buNone/>
              <a:defRPr lang="cs-CZ" sz="900"/>
            </a:lvl9pPr>
          </a:lstStyle>
          <a:p>
            <a:pPr lvl="0"/>
            <a:r>
              <a:rPr lang="cs-CZ" smtClean="0"/>
              <a:t>Klepnutím lze upravit styly předlohy textu.</a:t>
            </a:r>
          </a:p>
        </p:txBody>
      </p:sp>
      <p:sp>
        <p:nvSpPr>
          <p:cNvPr id="5" name="Date Placeholder 3"/>
          <p:cNvSpPr>
            <a:spLocks noGrp="1"/>
          </p:cNvSpPr>
          <p:nvPr>
            <p:ph type="dt" sz="half" idx="10"/>
          </p:nvPr>
        </p:nvSpPr>
        <p:spPr/>
        <p:txBody>
          <a:bodyPr/>
          <a:lstStyle>
            <a:lvl1pPr>
              <a:defRPr/>
            </a:lvl1pPr>
          </a:lstStyle>
          <a:p>
            <a:pPr>
              <a:defRPr/>
            </a:pPr>
            <a:fld id="{DCA1004D-5553-4F4B-9BFC-F28F428302B8}" type="datetimeFigureOut">
              <a:rPr/>
              <a:pPr>
                <a:defRPr/>
              </a:pPr>
              <a:t>21.3.2012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E50E7AE5-A2BB-4687-AB14-6B86E427E2EF}" type="slidenum">
              <a:rPr/>
              <a:pPr>
                <a:defRPr/>
              </a:pPr>
              <a:t>‹#›</a:t>
            </a:fld>
            <a:endParaRPr/>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latinLnBrk="0">
              <a:defRPr lang="cs-CZ" sz="2000" b="1"/>
            </a:lvl1pPr>
          </a:lstStyle>
          <a:p>
            <a:r>
              <a:rPr lang="cs-CZ" smtClean="0"/>
              <a:t>Klepnutím lze upravit styl předlohy nadpisů.</a:t>
            </a:r>
            <a:endParaRPr lang="cs-C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latinLnBrk="0">
              <a:buNone/>
              <a:defRPr lang="cs-CZ" sz="3200"/>
            </a:lvl1pPr>
            <a:lvl2pPr marL="457200" indent="0" latinLnBrk="0">
              <a:buNone/>
              <a:defRPr lang="cs-CZ" sz="2800"/>
            </a:lvl2pPr>
            <a:lvl3pPr marL="914400" indent="0" latinLnBrk="0">
              <a:buNone/>
              <a:defRPr lang="cs-CZ" sz="2400"/>
            </a:lvl3pPr>
            <a:lvl4pPr marL="1371600" indent="0" latinLnBrk="0">
              <a:buNone/>
              <a:defRPr lang="cs-CZ" sz="2000"/>
            </a:lvl4pPr>
            <a:lvl5pPr marL="1828800" indent="0" latinLnBrk="0">
              <a:buNone/>
              <a:defRPr lang="cs-CZ" sz="2000"/>
            </a:lvl5pPr>
            <a:lvl6pPr marL="2286000" indent="0" latinLnBrk="0">
              <a:buNone/>
              <a:defRPr lang="cs-CZ" sz="2000"/>
            </a:lvl6pPr>
            <a:lvl7pPr marL="2743200" indent="0" latinLnBrk="0">
              <a:buNone/>
              <a:defRPr lang="cs-CZ" sz="2000"/>
            </a:lvl7pPr>
            <a:lvl8pPr marL="3200400" indent="0" latinLnBrk="0">
              <a:buNone/>
              <a:defRPr lang="cs-CZ" sz="2000"/>
            </a:lvl8pPr>
            <a:lvl9pPr marL="3657600" indent="0" latinLnBrk="0">
              <a:buNone/>
              <a:defRPr lang="cs-CZ" sz="2000"/>
            </a:lvl9pPr>
          </a:lstStyle>
          <a:p>
            <a:pPr lvl="0"/>
            <a:r>
              <a:rPr lang="cs-CZ" noProof="0" smtClean="0"/>
              <a:t>Klepnutím na ikonu přidáte obrázek.</a:t>
            </a:r>
            <a:endParaRPr lang="cs-CZ" noProof="0"/>
          </a:p>
        </p:txBody>
      </p:sp>
      <p:sp>
        <p:nvSpPr>
          <p:cNvPr id="4" name="Text Placeholder 3"/>
          <p:cNvSpPr>
            <a:spLocks noGrp="1"/>
          </p:cNvSpPr>
          <p:nvPr>
            <p:ph type="body" sz="half" idx="2"/>
          </p:nvPr>
        </p:nvSpPr>
        <p:spPr>
          <a:xfrm>
            <a:off x="1792288" y="5367338"/>
            <a:ext cx="5486400" cy="804862"/>
          </a:xfrm>
        </p:spPr>
        <p:txBody>
          <a:bodyPr/>
          <a:lstStyle>
            <a:lvl1pPr marL="0" indent="0" latinLnBrk="0">
              <a:buNone/>
              <a:defRPr lang="cs-CZ" sz="1400"/>
            </a:lvl1pPr>
            <a:lvl2pPr marL="457200" indent="0" latinLnBrk="0">
              <a:buNone/>
              <a:defRPr lang="cs-CZ" sz="1200"/>
            </a:lvl2pPr>
            <a:lvl3pPr marL="914400" indent="0" latinLnBrk="0">
              <a:buNone/>
              <a:defRPr lang="cs-CZ" sz="1000"/>
            </a:lvl3pPr>
            <a:lvl4pPr marL="1371600" indent="0" latinLnBrk="0">
              <a:buNone/>
              <a:defRPr lang="cs-CZ" sz="900"/>
            </a:lvl4pPr>
            <a:lvl5pPr marL="1828800" indent="0" latinLnBrk="0">
              <a:buNone/>
              <a:defRPr lang="cs-CZ" sz="900"/>
            </a:lvl5pPr>
            <a:lvl6pPr marL="2286000" indent="0" latinLnBrk="0">
              <a:buNone/>
              <a:defRPr lang="cs-CZ" sz="900"/>
            </a:lvl6pPr>
            <a:lvl7pPr marL="2743200" indent="0" latinLnBrk="0">
              <a:buNone/>
              <a:defRPr lang="cs-CZ" sz="900"/>
            </a:lvl7pPr>
            <a:lvl8pPr marL="3200400" indent="0" latinLnBrk="0">
              <a:buNone/>
              <a:defRPr lang="cs-CZ" sz="900"/>
            </a:lvl8pPr>
            <a:lvl9pPr marL="3657600" indent="0" latinLnBrk="0">
              <a:buNone/>
              <a:defRPr lang="cs-CZ" sz="900"/>
            </a:lvl9pPr>
          </a:lstStyle>
          <a:p>
            <a:pPr lvl="0"/>
            <a:r>
              <a:rPr lang="cs-CZ" smtClean="0"/>
              <a:t>Klepnutím lze upravit styly předlohy textu.</a:t>
            </a:r>
          </a:p>
        </p:txBody>
      </p:sp>
      <p:sp>
        <p:nvSpPr>
          <p:cNvPr id="5" name="Date Placeholder 3"/>
          <p:cNvSpPr>
            <a:spLocks noGrp="1"/>
          </p:cNvSpPr>
          <p:nvPr>
            <p:ph type="dt" sz="half" idx="10"/>
          </p:nvPr>
        </p:nvSpPr>
        <p:spPr/>
        <p:txBody>
          <a:bodyPr/>
          <a:lstStyle>
            <a:lvl1pPr>
              <a:defRPr/>
            </a:lvl1pPr>
          </a:lstStyle>
          <a:p>
            <a:pPr>
              <a:defRPr/>
            </a:pPr>
            <a:fld id="{6E7F3BDD-3188-43CF-8904-37C2ED5F1E32}" type="datetimeFigureOut">
              <a:rPr/>
              <a:pPr>
                <a:defRPr/>
              </a:pPr>
              <a:t>21.3.2012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1372B45F-7B45-40CB-B547-BE132B97FC73}" type="slidenum">
              <a:rPr/>
              <a:pPr>
                <a:defRPr/>
              </a:pPr>
              <a:t>‹#›</a:t>
            </a:fld>
            <a:endParaRPr/>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Klepnutím lze upravit styl předlohy nadpisů.</a:t>
            </a:r>
            <a:endParaRPr lang="cs-CZ"/>
          </a:p>
        </p:txBody>
      </p:sp>
      <p:sp>
        <p:nvSpPr>
          <p:cNvPr id="3" name="Vertical Text Placeholder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Date Placeholder 3"/>
          <p:cNvSpPr>
            <a:spLocks noGrp="1"/>
          </p:cNvSpPr>
          <p:nvPr>
            <p:ph type="dt" sz="half" idx="10"/>
          </p:nvPr>
        </p:nvSpPr>
        <p:spPr/>
        <p:txBody>
          <a:bodyPr/>
          <a:lstStyle>
            <a:lvl1pPr>
              <a:defRPr/>
            </a:lvl1pPr>
          </a:lstStyle>
          <a:p>
            <a:pPr>
              <a:defRPr/>
            </a:pPr>
            <a:fld id="{2928B393-55E3-487F-BAFA-801C473DB04D}" type="datetimeFigureOut">
              <a:rPr/>
              <a:pPr>
                <a:defRPr/>
              </a:pPr>
              <a:t>21.3.2012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3D2DE77B-2478-4E76-BD48-F7C1B7BF17CB}" type="slidenum">
              <a:rPr/>
              <a:pPr>
                <a:defRPr/>
              </a:pPr>
              <a:t>‹#›</a:t>
            </a:fld>
            <a:endParaRPr/>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cs-CZ" smtClean="0"/>
              <a:t>Klepnutím lze upravit styl předlohy nadpisů.</a:t>
            </a:r>
            <a:endParaRPr lang="cs-CZ"/>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Date Placeholder 3"/>
          <p:cNvSpPr>
            <a:spLocks noGrp="1"/>
          </p:cNvSpPr>
          <p:nvPr>
            <p:ph type="dt" sz="half" idx="10"/>
          </p:nvPr>
        </p:nvSpPr>
        <p:spPr/>
        <p:txBody>
          <a:bodyPr/>
          <a:lstStyle>
            <a:lvl1pPr>
              <a:defRPr/>
            </a:lvl1pPr>
          </a:lstStyle>
          <a:p>
            <a:pPr>
              <a:defRPr/>
            </a:pPr>
            <a:fld id="{FEC2D47C-5A3D-4924-B98D-EE708196B6EA}" type="datetimeFigureOut">
              <a:rPr/>
              <a:pPr>
                <a:defRPr/>
              </a:pPr>
              <a:t>21.3.2012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2695FFFA-176C-4034-865F-7EEAB3615012}" type="slidenum">
              <a:rPr/>
              <a:pPr>
                <a:defRPr/>
              </a:pPr>
              <a:t>‹#›</a:t>
            </a:fld>
            <a:endParaRPr/>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8" cstate="print"/>
          <a:srcRect/>
          <a:stretch>
            <a:fillRect/>
          </a:stretch>
        </p:blipFill>
        <p:spPr bwMode="auto">
          <a:xfrm>
            <a:off x="42863" y="0"/>
            <a:ext cx="9101137" cy="6880225"/>
          </a:xfrm>
          <a:prstGeom prst="rect">
            <a:avLst/>
          </a:prstGeom>
          <a:noFill/>
          <a:ln w="9525">
            <a:noFill/>
            <a:miter lim="800000"/>
            <a:headEnd/>
            <a:tailEnd/>
          </a:ln>
        </p:spPr>
      </p:pic>
      <p:sp>
        <p:nvSpPr>
          <p:cNvPr id="1027" name="Title Placeholder 1"/>
          <p:cNvSpPr>
            <a:spLocks noGrp="1"/>
          </p:cNvSpPr>
          <p:nvPr>
            <p:ph type="title"/>
          </p:nvPr>
        </p:nvSpPr>
        <p:spPr bwMode="auto">
          <a:xfrm>
            <a:off x="762000" y="274638"/>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Po kliknutí lze upravit styl předlohy nadpisů.</a:t>
            </a:r>
          </a:p>
        </p:txBody>
      </p:sp>
      <p:sp>
        <p:nvSpPr>
          <p:cNvPr id="1028" name="Text Placeholder 2"/>
          <p:cNvSpPr>
            <a:spLocks noGrp="1"/>
          </p:cNvSpPr>
          <p:nvPr>
            <p:ph type="body" idx="1"/>
          </p:nvPr>
        </p:nvSpPr>
        <p:spPr bwMode="auto">
          <a:xfrm>
            <a:off x="762000" y="1600200"/>
            <a:ext cx="8077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Po kliknutí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fontAlgn="auto" latinLnBrk="0">
              <a:spcBef>
                <a:spcPts val="0"/>
              </a:spcBef>
              <a:spcAft>
                <a:spcPts val="0"/>
              </a:spcAft>
              <a:defRPr lang="cs-CZ" sz="1200">
                <a:solidFill>
                  <a:schemeClr val="tx1">
                    <a:tint val="75000"/>
                  </a:schemeClr>
                </a:solidFill>
                <a:latin typeface="+mn-lt"/>
                <a:cs typeface="+mn-cs"/>
              </a:defRPr>
            </a:lvl1pPr>
          </a:lstStyle>
          <a:p>
            <a:pPr>
              <a:defRPr/>
            </a:pPr>
            <a:fld id="{2C325D7D-7C08-4C98-A17D-16F3E205D847}" type="datetimeFigureOut">
              <a:rPr/>
              <a:pPr>
                <a:defRPr/>
              </a:pPr>
              <a:t>21.3.2012</a:t>
            </a:fld>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latinLnBrk="0">
              <a:spcBef>
                <a:spcPts val="0"/>
              </a:spcBef>
              <a:spcAft>
                <a:spcPts val="0"/>
              </a:spcAft>
              <a:defRPr lang="cs-CZ" sz="1200">
                <a:solidFill>
                  <a:schemeClr val="tx1">
                    <a:tint val="75000"/>
                  </a:schemeClr>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fontAlgn="auto" latinLnBrk="0">
              <a:spcBef>
                <a:spcPts val="0"/>
              </a:spcBef>
              <a:spcAft>
                <a:spcPts val="0"/>
              </a:spcAft>
              <a:defRPr lang="cs-CZ" sz="1200">
                <a:solidFill>
                  <a:schemeClr val="tx1">
                    <a:tint val="75000"/>
                  </a:schemeClr>
                </a:solidFill>
                <a:latin typeface="+mn-lt"/>
                <a:cs typeface="+mn-cs"/>
              </a:defRPr>
            </a:lvl1pPr>
          </a:lstStyle>
          <a:p>
            <a:pPr>
              <a:defRPr/>
            </a:pPr>
            <a:fld id="{BD5F373C-DED3-4AA9-9152-E1AD96D8D652}" type="slidenum">
              <a:rPr/>
              <a:pPr>
                <a:defRPr/>
              </a:pPr>
              <a:t>‹#›</a:t>
            </a:fld>
            <a:endParaRPr/>
          </a:p>
        </p:txBody>
      </p:sp>
      <p:pic>
        <p:nvPicPr>
          <p:cNvPr id="1032" name="Picture 7"/>
          <p:cNvPicPr>
            <a:picLocks noChangeAspect="1"/>
          </p:cNvPicPr>
          <p:nvPr/>
        </p:nvPicPr>
        <p:blipFill>
          <a:blip r:embed="rId19" cstate="print"/>
          <a:srcRect/>
          <a:stretch>
            <a:fillRect/>
          </a:stretch>
        </p:blipFill>
        <p:spPr bwMode="auto">
          <a:xfrm>
            <a:off x="-152400" y="-109538"/>
            <a:ext cx="819150" cy="708342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3" r:id="rId12"/>
    <p:sldLayoutId id="2147483694" r:id="rId13"/>
    <p:sldLayoutId id="2147483695" r:id="rId14"/>
    <p:sldLayoutId id="2147483696" r:id="rId15"/>
    <p:sldLayoutId id="2147483697" r:id="rId16"/>
  </p:sldLayoutIdLst>
  <p:transition spd="slow">
    <p:wipe dir="d"/>
  </p:transition>
  <p:timing>
    <p:tnLst>
      <p:par>
        <p:cTn id="1" dur="indefinite" restart="never" nodeType="tmRoot"/>
      </p:par>
    </p:tnLst>
  </p:timing>
  <p:txStyles>
    <p:title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lang="cs-CZ"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cs-CZ"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cs-CZ"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cs-CZ"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cs-CZ"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cs-CZ"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cs-CZ"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cs-CZ"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cs-CZ" sz="2000" kern="1200">
          <a:solidFill>
            <a:schemeClr val="tx1"/>
          </a:solidFill>
          <a:latin typeface="+mn-lt"/>
          <a:ea typeface="+mn-ea"/>
          <a:cs typeface="+mn-cs"/>
        </a:defRPr>
      </a:lvl9pPr>
    </p:bodyStyle>
    <p:otherStyle>
      <a:defPPr>
        <a:defRPr lang="cs-CZ"/>
      </a:defPPr>
      <a:lvl1pPr marL="0" algn="l" defTabSz="914400" rtl="0" eaLnBrk="1" latinLnBrk="0" hangingPunct="1">
        <a:defRPr lang="cs-CZ" sz="1800" kern="1200">
          <a:solidFill>
            <a:schemeClr val="tx1"/>
          </a:solidFill>
          <a:latin typeface="+mn-lt"/>
          <a:ea typeface="+mn-ea"/>
          <a:cs typeface="+mn-cs"/>
        </a:defRPr>
      </a:lvl1pPr>
      <a:lvl2pPr marL="457200" algn="l" defTabSz="914400" rtl="0" eaLnBrk="1" latinLnBrk="0" hangingPunct="1">
        <a:defRPr lang="cs-CZ" sz="1800" kern="1200">
          <a:solidFill>
            <a:schemeClr val="tx1"/>
          </a:solidFill>
          <a:latin typeface="+mn-lt"/>
          <a:ea typeface="+mn-ea"/>
          <a:cs typeface="+mn-cs"/>
        </a:defRPr>
      </a:lvl2pPr>
      <a:lvl3pPr marL="914400" algn="l" defTabSz="914400" rtl="0" eaLnBrk="1" latinLnBrk="0" hangingPunct="1">
        <a:defRPr lang="cs-CZ" sz="1800" kern="1200">
          <a:solidFill>
            <a:schemeClr val="tx1"/>
          </a:solidFill>
          <a:latin typeface="+mn-lt"/>
          <a:ea typeface="+mn-ea"/>
          <a:cs typeface="+mn-cs"/>
        </a:defRPr>
      </a:lvl3pPr>
      <a:lvl4pPr marL="1371600" algn="l" defTabSz="914400" rtl="0" eaLnBrk="1" latinLnBrk="0" hangingPunct="1">
        <a:defRPr lang="cs-CZ" sz="1800" kern="1200">
          <a:solidFill>
            <a:schemeClr val="tx1"/>
          </a:solidFill>
          <a:latin typeface="+mn-lt"/>
          <a:ea typeface="+mn-ea"/>
          <a:cs typeface="+mn-cs"/>
        </a:defRPr>
      </a:lvl4pPr>
      <a:lvl5pPr marL="1828800" algn="l" defTabSz="914400" rtl="0" eaLnBrk="1" latinLnBrk="0" hangingPunct="1">
        <a:defRPr lang="cs-CZ" sz="1800" kern="1200">
          <a:solidFill>
            <a:schemeClr val="tx1"/>
          </a:solidFill>
          <a:latin typeface="+mn-lt"/>
          <a:ea typeface="+mn-ea"/>
          <a:cs typeface="+mn-cs"/>
        </a:defRPr>
      </a:lvl5pPr>
      <a:lvl6pPr marL="2286000" algn="l" defTabSz="914400" rtl="0" eaLnBrk="1" latinLnBrk="0" hangingPunct="1">
        <a:defRPr lang="cs-CZ" sz="1800" kern="1200">
          <a:solidFill>
            <a:schemeClr val="tx1"/>
          </a:solidFill>
          <a:latin typeface="+mn-lt"/>
          <a:ea typeface="+mn-ea"/>
          <a:cs typeface="+mn-cs"/>
        </a:defRPr>
      </a:lvl6pPr>
      <a:lvl7pPr marL="2743200" algn="l" defTabSz="914400" rtl="0" eaLnBrk="1" latinLnBrk="0" hangingPunct="1">
        <a:defRPr lang="cs-CZ" sz="1800" kern="1200">
          <a:solidFill>
            <a:schemeClr val="tx1"/>
          </a:solidFill>
          <a:latin typeface="+mn-lt"/>
          <a:ea typeface="+mn-ea"/>
          <a:cs typeface="+mn-cs"/>
        </a:defRPr>
      </a:lvl7pPr>
      <a:lvl8pPr marL="3200400" algn="l" defTabSz="914400" rtl="0" eaLnBrk="1" latinLnBrk="0" hangingPunct="1">
        <a:defRPr lang="cs-CZ" sz="1800" kern="1200">
          <a:solidFill>
            <a:schemeClr val="tx1"/>
          </a:solidFill>
          <a:latin typeface="+mn-lt"/>
          <a:ea typeface="+mn-ea"/>
          <a:cs typeface="+mn-cs"/>
        </a:defRPr>
      </a:lvl8pPr>
      <a:lvl9pPr marL="3657600" algn="l" defTabSz="914400" rtl="0" eaLnBrk="1" latinLnBrk="0" hangingPunct="1">
        <a:defRPr lang="cs-CZ"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57.emf"/></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9.jpe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72.png"/><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wmf"/><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62.png"/><Relationship Id="rId2" Type="http://schemas.openxmlformats.org/officeDocument/2006/relationships/notesSlide" Target="../notesSlides/notesSlide27.xml"/><Relationship Id="rId16"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wmf"/><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wmf"/><Relationship Id="rId9" Type="http://schemas.openxmlformats.org/officeDocument/2006/relationships/image" Target="../media/image79.png"/><Relationship Id="rId1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62.png"/><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95.png"/><Relationship Id="rId5" Type="http://schemas.openxmlformats.org/officeDocument/2006/relationships/image" Target="../media/image62.pn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62.png"/><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jpeg"/><Relationship Id="rId7"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104.png"/><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110.png"/><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113.emf"/><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640248" y="1052736"/>
            <a:ext cx="6180224" cy="1470025"/>
          </a:xfrm>
        </p:spPr>
        <p:txBody>
          <a:bodyPr rtlCol="0">
            <a:normAutofit fontScale="90000"/>
          </a:bodyPr>
          <a:lstStyle/>
          <a:p>
            <a:pPr eaLnBrk="1" fontAlgn="auto" hangingPunct="1">
              <a:spcAft>
                <a:spcPts val="0"/>
              </a:spcAft>
              <a:defRPr/>
            </a:pPr>
            <a:r>
              <a:rPr lang="cs-CZ" dirty="0" smtClean="0">
                <a:solidFill>
                  <a:schemeClr val="tx2">
                    <a:lumMod val="75000"/>
                  </a:schemeClr>
                </a:solidFill>
              </a:rPr>
              <a:t>OBNOVITELNÉ ZDROJE VERSUS JÁDRO – CO SE VYPLATÍ PODPOROVAT?</a:t>
            </a:r>
            <a:endParaRPr lang="cs-CZ" dirty="0">
              <a:solidFill>
                <a:schemeClr val="tx2">
                  <a:lumMod val="75000"/>
                </a:schemeClr>
              </a:solidFill>
            </a:endParaRPr>
          </a:p>
        </p:txBody>
      </p:sp>
      <p:sp>
        <p:nvSpPr>
          <p:cNvPr id="5123" name="Subtitle 2"/>
          <p:cNvSpPr>
            <a:spLocks noGrp="1"/>
          </p:cNvSpPr>
          <p:nvPr>
            <p:ph type="subTitle" idx="1"/>
            <p:custDataLst>
              <p:tags r:id="rId3"/>
            </p:custDataLst>
          </p:nvPr>
        </p:nvSpPr>
        <p:spPr>
          <a:xfrm>
            <a:off x="3962400" y="4038600"/>
            <a:ext cx="4772025" cy="1766888"/>
          </a:xfrm>
        </p:spPr>
        <p:txBody>
          <a:bodyPr/>
          <a:lstStyle/>
          <a:p>
            <a:pPr eaLnBrk="1" hangingPunct="1"/>
            <a:r>
              <a:rPr sz="2400" dirty="0" smtClean="0">
                <a:latin typeface="Calibri" pitchFamily="34" charset="0"/>
              </a:rPr>
              <a:t>Edvard </a:t>
            </a:r>
            <a:r>
              <a:rPr sz="2400" dirty="0" err="1">
                <a:latin typeface="Calibri" pitchFamily="34" charset="0"/>
              </a:rPr>
              <a:t>S</a:t>
            </a:r>
            <a:r>
              <a:rPr sz="2400" dirty="0" err="1" smtClean="0">
                <a:latin typeface="Calibri" pitchFamily="34" charset="0"/>
              </a:rPr>
              <a:t>equens</a:t>
            </a:r>
            <a:endParaRPr sz="2400" dirty="0" smtClean="0">
              <a:latin typeface="Calibri" pitchFamily="34" charset="0"/>
            </a:endParaRPr>
          </a:p>
          <a:p>
            <a:pPr eaLnBrk="1" hangingPunct="1"/>
            <a:r>
              <a:rPr sz="2400" dirty="0">
                <a:latin typeface="Calibri" pitchFamily="34" charset="0"/>
              </a:rPr>
              <a:t>8</a:t>
            </a:r>
            <a:r>
              <a:rPr sz="2400" dirty="0" smtClean="0">
                <a:latin typeface="Calibri" pitchFamily="34" charset="0"/>
              </a:rPr>
              <a:t>. září 2013</a:t>
            </a:r>
          </a:p>
          <a:p>
            <a:pPr eaLnBrk="1" hangingPunct="1"/>
            <a:r>
              <a:rPr lang="cs-CZ" sz="2400" dirty="0" smtClean="0">
                <a:latin typeface="Calibri" pitchFamily="34" charset="0"/>
              </a:rPr>
              <a:t>Brno</a:t>
            </a:r>
            <a:endParaRPr sz="2400" dirty="0" smtClean="0">
              <a:latin typeface="Calibri" pitchFamily="34" charset="0"/>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9" name="Rectangle 3"/>
          <p:cNvSpPr>
            <a:spLocks noChangeArrowheads="1"/>
          </p:cNvSpPr>
          <p:nvPr/>
        </p:nvSpPr>
        <p:spPr bwMode="auto">
          <a:xfrm>
            <a:off x="0" y="804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67942" name="Text Box 6"/>
          <p:cNvSpPr txBox="1">
            <a:spLocks noChangeArrowheads="1"/>
          </p:cNvSpPr>
          <p:nvPr/>
        </p:nvSpPr>
        <p:spPr bwMode="auto">
          <a:xfrm>
            <a:off x="539552" y="145062"/>
            <a:ext cx="87137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763" indent="19050">
              <a:tabLst>
                <a:tab pos="190500" algn="l"/>
              </a:tabLst>
              <a:defRPr>
                <a:solidFill>
                  <a:schemeClr val="tx1"/>
                </a:solidFill>
                <a:latin typeface="Arial" pitchFamily="34" charset="0"/>
              </a:defRPr>
            </a:lvl1pPr>
            <a:lvl2pPr marL="1128713" indent="-457200">
              <a:tabLst>
                <a:tab pos="190500" algn="l"/>
              </a:tabLst>
              <a:defRPr>
                <a:solidFill>
                  <a:schemeClr val="tx1"/>
                </a:solidFill>
                <a:latin typeface="Arial" pitchFamily="34" charset="0"/>
              </a:defRPr>
            </a:lvl2pPr>
            <a:lvl3pPr marL="1776413" indent="-457200">
              <a:tabLst>
                <a:tab pos="190500" algn="l"/>
              </a:tabLst>
              <a:defRPr>
                <a:solidFill>
                  <a:schemeClr val="tx1"/>
                </a:solidFill>
                <a:latin typeface="Arial" pitchFamily="34" charset="0"/>
              </a:defRPr>
            </a:lvl3pPr>
            <a:lvl4pPr marL="2424113" indent="-457200">
              <a:tabLst>
                <a:tab pos="190500" algn="l"/>
              </a:tabLst>
              <a:defRPr>
                <a:solidFill>
                  <a:schemeClr val="tx1"/>
                </a:solidFill>
                <a:latin typeface="Arial" pitchFamily="34" charset="0"/>
              </a:defRPr>
            </a:lvl4pPr>
            <a:lvl5pPr marL="3071813" indent="-457200">
              <a:tabLst>
                <a:tab pos="190500" algn="l"/>
              </a:tabLst>
              <a:defRPr>
                <a:solidFill>
                  <a:schemeClr val="tx1"/>
                </a:solidFill>
                <a:latin typeface="Arial" pitchFamily="34" charset="0"/>
              </a:defRPr>
            </a:lvl5pPr>
            <a:lvl6pPr marL="3529013" indent="-457200" fontAlgn="base">
              <a:spcBef>
                <a:spcPct val="0"/>
              </a:spcBef>
              <a:spcAft>
                <a:spcPct val="0"/>
              </a:spcAft>
              <a:tabLst>
                <a:tab pos="190500" algn="l"/>
              </a:tabLst>
              <a:defRPr>
                <a:solidFill>
                  <a:schemeClr val="tx1"/>
                </a:solidFill>
                <a:latin typeface="Arial" pitchFamily="34" charset="0"/>
              </a:defRPr>
            </a:lvl6pPr>
            <a:lvl7pPr marL="3986213" indent="-457200" fontAlgn="base">
              <a:spcBef>
                <a:spcPct val="0"/>
              </a:spcBef>
              <a:spcAft>
                <a:spcPct val="0"/>
              </a:spcAft>
              <a:tabLst>
                <a:tab pos="190500" algn="l"/>
              </a:tabLst>
              <a:defRPr>
                <a:solidFill>
                  <a:schemeClr val="tx1"/>
                </a:solidFill>
                <a:latin typeface="Arial" pitchFamily="34" charset="0"/>
              </a:defRPr>
            </a:lvl7pPr>
            <a:lvl8pPr marL="4443413" indent="-457200" fontAlgn="base">
              <a:spcBef>
                <a:spcPct val="0"/>
              </a:spcBef>
              <a:spcAft>
                <a:spcPct val="0"/>
              </a:spcAft>
              <a:tabLst>
                <a:tab pos="190500" algn="l"/>
              </a:tabLst>
              <a:defRPr>
                <a:solidFill>
                  <a:schemeClr val="tx1"/>
                </a:solidFill>
                <a:latin typeface="Arial" pitchFamily="34" charset="0"/>
              </a:defRPr>
            </a:lvl8pPr>
            <a:lvl9pPr marL="4900613" indent="-457200" fontAlgn="base">
              <a:spcBef>
                <a:spcPct val="0"/>
              </a:spcBef>
              <a:spcAft>
                <a:spcPct val="0"/>
              </a:spcAft>
              <a:tabLst>
                <a:tab pos="190500" algn="l"/>
              </a:tabLst>
              <a:defRPr>
                <a:solidFill>
                  <a:schemeClr val="tx1"/>
                </a:solidFill>
                <a:latin typeface="Arial" pitchFamily="34" charset="0"/>
              </a:defRPr>
            </a:lvl9pPr>
          </a:lstStyle>
          <a:p>
            <a:pPr eaLnBrk="1" hangingPunct="1"/>
            <a:r>
              <a:rPr lang="cs-CZ" sz="3600" b="1" dirty="0" smtClean="0">
                <a:solidFill>
                  <a:schemeClr val="tx2">
                    <a:lumMod val="75000"/>
                  </a:schemeClr>
                </a:solidFill>
                <a:latin typeface="+mj-lt"/>
              </a:rPr>
              <a:t>Jaderná energetika po </a:t>
            </a:r>
            <a:r>
              <a:rPr lang="cs-CZ" sz="3600" b="1" dirty="0" err="1" smtClean="0">
                <a:solidFill>
                  <a:schemeClr val="tx2">
                    <a:lumMod val="75000"/>
                  </a:schemeClr>
                </a:solidFill>
                <a:latin typeface="+mj-lt"/>
              </a:rPr>
              <a:t>Fukušimě</a:t>
            </a:r>
            <a:endParaRPr lang="cs-CZ" sz="3600" dirty="0">
              <a:solidFill>
                <a:schemeClr val="tx2">
                  <a:lumMod val="75000"/>
                </a:schemeClr>
              </a:solidFill>
              <a:latin typeface="+mj-lt"/>
            </a:endParaRPr>
          </a:p>
        </p:txBody>
      </p:sp>
      <p:pic>
        <p:nvPicPr>
          <p:cNvPr id="167944" name="Picture 2" descr="http://3.bp.blogspot.com/-bxYX4Zhgw3c/TgsfPu_X4oI/AAAAAAAAMtk/LPOFlrp-syg/s1600/nuclear%2Bsafety.jpg"/>
          <p:cNvPicPr>
            <a:picLocks noChangeAspect="1" noChangeArrowheads="1"/>
          </p:cNvPicPr>
          <p:nvPr/>
        </p:nvPicPr>
        <p:blipFill>
          <a:blip r:embed="rId2">
            <a:extLst>
              <a:ext uri="{28A0092B-C50C-407E-A947-70E740481C1C}">
                <a14:useLocalDpi xmlns:a14="http://schemas.microsoft.com/office/drawing/2010/main" val="0"/>
              </a:ext>
            </a:extLst>
          </a:blip>
          <a:srcRect t="7144"/>
          <a:stretch>
            <a:fillRect/>
          </a:stretch>
        </p:blipFill>
        <p:spPr bwMode="auto">
          <a:xfrm>
            <a:off x="3105150" y="692150"/>
            <a:ext cx="5715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2" descr="http://3.bp.blogspot.com/-bxYX4Zhgw3c/TgsfPu_X4oI/AAAAAAAAMtk/LPOFlrp-syg/s1600/nuclear%2Bsafety.jpg"/>
          <p:cNvPicPr>
            <a:picLocks noChangeAspect="1" noChangeArrowheads="1"/>
          </p:cNvPicPr>
          <p:nvPr/>
        </p:nvPicPr>
        <p:blipFill>
          <a:blip r:embed="rId3">
            <a:extLst>
              <a:ext uri="{28A0092B-C50C-407E-A947-70E740481C1C}">
                <a14:useLocalDpi xmlns:a14="http://schemas.microsoft.com/office/drawing/2010/main" val="0"/>
              </a:ext>
            </a:extLst>
          </a:blip>
          <a:srcRect t="3572" r="444"/>
          <a:stretch>
            <a:fillRect/>
          </a:stretch>
        </p:blipFill>
        <p:spPr bwMode="auto">
          <a:xfrm>
            <a:off x="250825" y="692150"/>
            <a:ext cx="56896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p:cNvSpPr>
          <p:nvPr/>
        </p:nvSpPr>
        <p:spPr bwMode="auto">
          <a:xfrm>
            <a:off x="3022600" y="4797425"/>
            <a:ext cx="2881313" cy="1989138"/>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p>
            <a:pPr marL="177800" indent="-177800">
              <a:spcBef>
                <a:spcPct val="20000"/>
              </a:spcBef>
              <a:buFontTx/>
              <a:buChar char="•"/>
            </a:pPr>
            <a:r>
              <a:rPr lang="cs-CZ" sz="1600" b="1" dirty="0"/>
              <a:t>Prodloužení životnosti za </a:t>
            </a:r>
            <a:r>
              <a:rPr lang="en-GB" sz="1600" b="1" dirty="0"/>
              <a:t>680</a:t>
            </a:r>
            <a:r>
              <a:rPr lang="cs-CZ" sz="1600" b="1" dirty="0"/>
              <a:t>-</a:t>
            </a:r>
            <a:r>
              <a:rPr lang="en-GB" sz="1600" b="1" dirty="0"/>
              <a:t>860 </a:t>
            </a:r>
            <a:r>
              <a:rPr lang="cs-CZ" sz="1600" b="1" dirty="0" smtClean="0"/>
              <a:t>milionů </a:t>
            </a:r>
            <a:r>
              <a:rPr lang="cs-CZ" sz="1600" b="1" dirty="0"/>
              <a:t>EUR na reaktor</a:t>
            </a:r>
            <a:endParaRPr lang="en-GB" sz="1600" b="1" dirty="0"/>
          </a:p>
          <a:p>
            <a:pPr marL="177800" indent="-177800">
              <a:spcBef>
                <a:spcPct val="20000"/>
              </a:spcBef>
              <a:buFontTx/>
              <a:buChar char="•"/>
            </a:pPr>
            <a:r>
              <a:rPr lang="cs-CZ" sz="1600" b="1" dirty="0"/>
              <a:t>Přehodnocení nákladů na vyřazení a RA odpad</a:t>
            </a:r>
            <a:endParaRPr lang="en-GB" sz="1600" b="1" dirty="0"/>
          </a:p>
          <a:p>
            <a:pPr marL="177800" indent="-177800">
              <a:spcBef>
                <a:spcPct val="20000"/>
              </a:spcBef>
              <a:buFontTx/>
              <a:buChar char="•"/>
            </a:pPr>
            <a:r>
              <a:rPr lang="cs-CZ" sz="1600" b="1" dirty="0"/>
              <a:t>Konkurence OZE</a:t>
            </a:r>
            <a:endParaRPr lang="en-GB" sz="1600" b="1" dirty="0"/>
          </a:p>
          <a:p>
            <a:pPr marL="177800" indent="-177800">
              <a:spcBef>
                <a:spcPct val="20000"/>
              </a:spcBef>
              <a:buFontTx/>
              <a:buChar char="•"/>
            </a:pPr>
            <a:r>
              <a:rPr lang="cs-CZ" sz="1600" b="1" dirty="0"/>
              <a:t>Nižší vytížení</a:t>
            </a:r>
            <a:endParaRPr lang="en-GB" b="1" dirty="0"/>
          </a:p>
        </p:txBody>
      </p:sp>
      <p:sp>
        <p:nvSpPr>
          <p:cNvPr id="12" name="Rectangle 11"/>
          <p:cNvSpPr/>
          <p:nvPr/>
        </p:nvSpPr>
        <p:spPr>
          <a:xfrm>
            <a:off x="3022600" y="4365625"/>
            <a:ext cx="2881313"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sz="1600" b="1">
                <a:solidFill>
                  <a:schemeClr val="tx1"/>
                </a:solidFill>
                <a:latin typeface="Arial" pitchFamily="34" charset="0"/>
              </a:rPr>
              <a:t>Další zhoršení ekonomiky</a:t>
            </a:r>
            <a:endParaRPr lang="en-GB" sz="1600" b="1">
              <a:solidFill>
                <a:schemeClr val="tx1"/>
              </a:solidFill>
              <a:latin typeface="Arial" pitchFamily="34" charset="0"/>
            </a:endParaRPr>
          </a:p>
        </p:txBody>
      </p:sp>
      <p:sp>
        <p:nvSpPr>
          <p:cNvPr id="167948" name="Content Placeholder 2"/>
          <p:cNvSpPr txBox="1">
            <a:spLocks/>
          </p:cNvSpPr>
          <p:nvPr/>
        </p:nvSpPr>
        <p:spPr bwMode="auto">
          <a:xfrm>
            <a:off x="69850" y="4797425"/>
            <a:ext cx="2881313" cy="1989138"/>
          </a:xfrm>
          <a:prstGeom prst="rect">
            <a:avLst/>
          </a:prstGeom>
          <a:solidFill>
            <a:schemeClr val="bg1"/>
          </a:solidFill>
          <a:ln w="28575">
            <a:solidFill>
              <a:schemeClr val="bg2"/>
            </a:solidFill>
            <a:miter lim="800000"/>
            <a:headEnd/>
            <a:tailEnd/>
          </a:ln>
          <a:extLst/>
        </p:spPr>
        <p:txBody>
          <a:bodyPr/>
          <a:lstStyle>
            <a:lvl1pPr marL="152400" indent="-2095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spcBef>
                <a:spcPct val="20000"/>
              </a:spcBef>
              <a:buFont typeface="Arial" pitchFamily="34" charset="0"/>
              <a:buChar char="•"/>
            </a:pPr>
            <a:r>
              <a:rPr lang="cs-CZ" sz="1600" b="1" dirty="0"/>
              <a:t>Dodatečné investice</a:t>
            </a:r>
            <a:r>
              <a:rPr lang="en-GB" sz="1600" b="1" dirty="0"/>
              <a:t>: </a:t>
            </a:r>
            <a:br>
              <a:rPr lang="en-GB" sz="1600" b="1" dirty="0"/>
            </a:br>
            <a:r>
              <a:rPr lang="cs-CZ" sz="1600" b="1" dirty="0" smtClean="0"/>
              <a:t>260</a:t>
            </a:r>
            <a:r>
              <a:rPr lang="en-GB" sz="1600" b="1" dirty="0" smtClean="0"/>
              <a:t>-</a:t>
            </a:r>
            <a:r>
              <a:rPr lang="cs-CZ" sz="1600" b="1" dirty="0" smtClean="0"/>
              <a:t>640</a:t>
            </a:r>
            <a:r>
              <a:rPr lang="en-GB" sz="1600" b="1" dirty="0" smtClean="0"/>
              <a:t> </a:t>
            </a:r>
            <a:r>
              <a:rPr lang="cs-CZ" sz="1600" b="1" dirty="0" smtClean="0"/>
              <a:t>miliard Kč </a:t>
            </a:r>
            <a:r>
              <a:rPr lang="cs-CZ" sz="1600" b="1" dirty="0"/>
              <a:t/>
            </a:r>
            <a:br>
              <a:rPr lang="cs-CZ" sz="1600" b="1" dirty="0"/>
            </a:br>
            <a:r>
              <a:rPr lang="cs-CZ" sz="1600" b="1" dirty="0"/>
              <a:t>na</a:t>
            </a:r>
            <a:r>
              <a:rPr lang="en-GB" sz="1600" b="1" dirty="0"/>
              <a:t> </a:t>
            </a:r>
            <a:r>
              <a:rPr lang="cs-CZ" sz="1600" b="1" dirty="0" smtClean="0"/>
              <a:t>reaktory v EU</a:t>
            </a:r>
            <a:endParaRPr lang="en-GB" sz="1600" b="1" dirty="0"/>
          </a:p>
          <a:p>
            <a:pPr eaLnBrk="0" hangingPunct="0">
              <a:spcBef>
                <a:spcPct val="20000"/>
              </a:spcBef>
              <a:buFont typeface="Arial" pitchFamily="34" charset="0"/>
              <a:buChar char="•"/>
            </a:pPr>
            <a:r>
              <a:rPr lang="cs-CZ" sz="1600" b="1" dirty="0"/>
              <a:t>Kratší životnost, delší údržba, vyšší pojištění, přísnější režim odpovědnosti</a:t>
            </a:r>
          </a:p>
        </p:txBody>
      </p:sp>
      <p:sp>
        <p:nvSpPr>
          <p:cNvPr id="14" name="Rectangle 13"/>
          <p:cNvSpPr/>
          <p:nvPr/>
        </p:nvSpPr>
        <p:spPr>
          <a:xfrm>
            <a:off x="69850" y="4365625"/>
            <a:ext cx="2881313"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sz="1600" b="1">
                <a:solidFill>
                  <a:schemeClr val="tx1"/>
                </a:solidFill>
                <a:latin typeface="Arial" pitchFamily="34" charset="0"/>
              </a:rPr>
              <a:t>Dopady Fukušimy</a:t>
            </a:r>
            <a:endParaRPr lang="en-GB" sz="1600" b="1">
              <a:solidFill>
                <a:schemeClr val="tx1"/>
              </a:solidFill>
              <a:latin typeface="Arial" pitchFamily="34" charset="0"/>
            </a:endParaRPr>
          </a:p>
        </p:txBody>
      </p:sp>
      <p:sp>
        <p:nvSpPr>
          <p:cNvPr id="15" name="Content Placeholder 2"/>
          <p:cNvSpPr txBox="1">
            <a:spLocks/>
          </p:cNvSpPr>
          <p:nvPr/>
        </p:nvSpPr>
        <p:spPr bwMode="auto">
          <a:xfrm>
            <a:off x="5975350" y="4797425"/>
            <a:ext cx="3060700" cy="1989138"/>
          </a:xfrm>
          <a:prstGeom prst="rect">
            <a:avLst/>
          </a:prstGeom>
          <a:noFill/>
          <a:ln w="28575">
            <a:solidFill>
              <a:schemeClr val="bg2"/>
            </a:solidFill>
          </a:ln>
          <a:effectLst/>
          <a:extLst/>
        </p:spPr>
        <p:txBody>
          <a:bodyPr/>
          <a:lstStyle>
            <a:lvl1pPr marL="285750" indent="-285750">
              <a:defRPr>
                <a:solidFill>
                  <a:schemeClr val="tx1"/>
                </a:solidFill>
                <a:latin typeface="Arial" pitchFamily="34" charset="0"/>
              </a:defRPr>
            </a:lvl1pPr>
            <a:lvl2pPr marL="68580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spcBef>
                <a:spcPct val="20000"/>
              </a:spcBef>
              <a:buFont typeface="Arial" pitchFamily="34" charset="0"/>
              <a:buChar char="•"/>
            </a:pPr>
            <a:r>
              <a:rPr lang="cs-CZ" sz="1600" b="1"/>
              <a:t>Nižší rating pro vlády a elektrárenské společnost</a:t>
            </a:r>
            <a:endParaRPr lang="en-GB" sz="1600" b="1"/>
          </a:p>
          <a:p>
            <a:pPr eaLnBrk="0" hangingPunct="0">
              <a:spcBef>
                <a:spcPct val="20000"/>
              </a:spcBef>
              <a:buFont typeface="Arial" pitchFamily="34" charset="0"/>
              <a:buChar char="•"/>
            </a:pPr>
            <a:r>
              <a:rPr lang="cs-CZ" sz="1600" b="1"/>
              <a:t>Hůře dosažitelné státní garance a úvěry</a:t>
            </a:r>
            <a:endParaRPr lang="en-GB" sz="1600" b="1"/>
          </a:p>
          <a:p>
            <a:pPr eaLnBrk="0" hangingPunct="0">
              <a:spcBef>
                <a:spcPct val="20000"/>
              </a:spcBef>
              <a:buFont typeface="Arial" pitchFamily="34" charset="0"/>
              <a:buChar char="•"/>
            </a:pPr>
            <a:r>
              <a:rPr lang="cs-CZ" sz="1600" b="1"/>
              <a:t>Méně (nepřímých) dotací</a:t>
            </a:r>
            <a:endParaRPr lang="en-GB" sz="1600" b="1"/>
          </a:p>
          <a:p>
            <a:pPr eaLnBrk="0" hangingPunct="0">
              <a:spcBef>
                <a:spcPct val="20000"/>
              </a:spcBef>
              <a:buFont typeface="Arial" pitchFamily="34" charset="0"/>
              <a:buChar char="•"/>
            </a:pPr>
            <a:r>
              <a:rPr lang="cs-CZ" sz="1600" b="1"/>
              <a:t>Dodatečné zdanění jádra (Německo, Belgie...)</a:t>
            </a:r>
            <a:endParaRPr lang="en-GB" sz="1600" b="1"/>
          </a:p>
        </p:txBody>
      </p:sp>
      <p:sp>
        <p:nvSpPr>
          <p:cNvPr id="16" name="Rectangle 15"/>
          <p:cNvSpPr/>
          <p:nvPr/>
        </p:nvSpPr>
        <p:spPr>
          <a:xfrm>
            <a:off x="5975350" y="4365625"/>
            <a:ext cx="3060700"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sz="1600" b="1">
                <a:solidFill>
                  <a:schemeClr val="tx1"/>
                </a:solidFill>
                <a:latin typeface="Arial" pitchFamily="34" charset="0"/>
              </a:rPr>
              <a:t>Zadlužené vlády</a:t>
            </a:r>
            <a:endParaRPr lang="en-GB" sz="1600" b="1">
              <a:solidFill>
                <a:schemeClr val="tx1"/>
              </a:solidFill>
              <a:latin typeface="Arial" pitchFamily="34" charset="0"/>
            </a:endParaRPr>
          </a:p>
        </p:txBody>
      </p:sp>
      <p:pic>
        <p:nvPicPr>
          <p:cNvPr id="1679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950" y="954088"/>
            <a:ext cx="6286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48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23 - Externi naklady - definic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55575" y="404664"/>
            <a:ext cx="8410159" cy="597666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3373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24 - Externi naklady konvencni vyroby energi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33082" y="332656"/>
            <a:ext cx="8743878" cy="61926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19295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25 - Externi naklady vyroby energie z OZ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52475" y="274639"/>
            <a:ext cx="8284021" cy="634705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25544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2" name="Picture 4" descr="iaea"/>
          <p:cNvPicPr>
            <a:picLocks noChangeAspect="1" noChangeArrowheads="1"/>
          </p:cNvPicPr>
          <p:nvPr/>
        </p:nvPicPr>
        <p:blipFill>
          <a:blip r:embed="rId2">
            <a:extLst>
              <a:ext uri="{28A0092B-C50C-407E-A947-70E740481C1C}">
                <a14:useLocalDpi xmlns:a14="http://schemas.microsoft.com/office/drawing/2010/main" val="0"/>
              </a:ext>
            </a:extLst>
          </a:blip>
          <a:srcRect l="5183" t="5193" b="1260"/>
          <a:stretch>
            <a:fillRect/>
          </a:stretch>
        </p:blipFill>
        <p:spPr bwMode="auto">
          <a:xfrm>
            <a:off x="395536" y="1052735"/>
            <a:ext cx="4640282" cy="3433539"/>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7" descr="ContaminationMap_Gunma_small"/>
          <p:cNvPicPr>
            <a:picLocks noChangeAspect="1" noChangeArrowheads="1"/>
          </p:cNvPicPr>
          <p:nvPr/>
        </p:nvPicPr>
        <p:blipFill>
          <a:blip r:embed="rId3">
            <a:extLst>
              <a:ext uri="{28A0092B-C50C-407E-A947-70E740481C1C}">
                <a14:useLocalDpi xmlns:a14="http://schemas.microsoft.com/office/drawing/2010/main" val="0"/>
              </a:ext>
            </a:extLst>
          </a:blip>
          <a:srcRect l="2138" r="2795" b="4376"/>
          <a:stretch>
            <a:fillRect/>
          </a:stretch>
        </p:blipFill>
        <p:spPr bwMode="auto">
          <a:xfrm>
            <a:off x="5333354" y="980728"/>
            <a:ext cx="3706887" cy="574355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5895" name="Oval 7"/>
          <p:cNvSpPr>
            <a:spLocks noChangeArrowheads="1"/>
          </p:cNvSpPr>
          <p:nvPr/>
        </p:nvSpPr>
        <p:spPr bwMode="auto">
          <a:xfrm>
            <a:off x="7235825" y="5661025"/>
            <a:ext cx="144463" cy="1444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p>
        </p:txBody>
      </p:sp>
      <p:sp>
        <p:nvSpPr>
          <p:cNvPr id="165896" name="Text Box 8"/>
          <p:cNvSpPr txBox="1">
            <a:spLocks noChangeArrowheads="1"/>
          </p:cNvSpPr>
          <p:nvPr/>
        </p:nvSpPr>
        <p:spPr bwMode="auto">
          <a:xfrm>
            <a:off x="6659563" y="55895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a:t>T</a:t>
            </a:r>
            <a:r>
              <a:rPr lang="cs-CZ" sz="1200" b="1"/>
              <a:t>ókjo</a:t>
            </a:r>
          </a:p>
        </p:txBody>
      </p:sp>
      <p:sp>
        <p:nvSpPr>
          <p:cNvPr id="9"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Riziko jaderné škody</a:t>
            </a:r>
            <a:endParaRPr lang="cs-CZ" sz="3600" b="1" dirty="0">
              <a:solidFill>
                <a:schemeClr val="tx2">
                  <a:lumMod val="75000"/>
                </a:schemeClr>
              </a:solidFill>
            </a:endParaRPr>
          </a:p>
        </p:txBody>
      </p:sp>
      <p:pic>
        <p:nvPicPr>
          <p:cNvPr id="10" name="Picture 2" descr="http://www.feelfree.co/member/photos/art/2132017862editor_Japan_bans_entry_into_Fukushima_evacuation_z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078" y="4077072"/>
            <a:ext cx="3779837" cy="25050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226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000"/>
                                  </p:stCondLst>
                                  <p:childTnLst>
                                    <p:set>
                                      <p:cBhvr>
                                        <p:cTn id="6" dur="1" fill="hold">
                                          <p:stCondLst>
                                            <p:cond delay="0"/>
                                          </p:stCondLst>
                                        </p:cTn>
                                        <p:tgtEl>
                                          <p:spTgt spid="165893"/>
                                        </p:tgtEl>
                                        <p:attrNameLst>
                                          <p:attrName>style.visibility</p:attrName>
                                        </p:attrNameLst>
                                      </p:cBhvr>
                                      <p:to>
                                        <p:strVal val="visible"/>
                                      </p:to>
                                    </p:set>
                                    <p:animEffect transition="in" filter="blinds(horizontal)">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8" descr="cumulative_reactor_yea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864" y="1064372"/>
            <a:ext cx="7873715"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5"/>
          <p:cNvSpPr txBox="1">
            <a:spLocks noChangeArrowheads="1"/>
          </p:cNvSpPr>
          <p:nvPr/>
        </p:nvSpPr>
        <p:spPr bwMode="auto">
          <a:xfrm>
            <a:off x="5069818" y="6431410"/>
            <a:ext cx="4110694"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dirty="0" err="1">
                <a:solidFill>
                  <a:srgbClr val="000000"/>
                </a:solidFill>
                <a:latin typeface="+mj-lt"/>
              </a:rPr>
              <a:t>Zdroj</a:t>
            </a:r>
            <a:r>
              <a:rPr lang="en-GB" sz="1400" b="1" i="1" dirty="0">
                <a:solidFill>
                  <a:srgbClr val="000000"/>
                </a:solidFill>
                <a:latin typeface="+mj-lt"/>
              </a:rPr>
              <a:t>: </a:t>
            </a:r>
            <a:r>
              <a:rPr lang="cs-CZ" sz="1400" b="1" i="1" dirty="0" err="1">
                <a:solidFill>
                  <a:srgbClr val="000000"/>
                </a:solidFill>
                <a:latin typeface="+mj-lt"/>
              </a:rPr>
              <a:t>World</a:t>
            </a:r>
            <a:r>
              <a:rPr lang="cs-CZ" sz="1400" b="1" i="1" dirty="0">
                <a:solidFill>
                  <a:srgbClr val="000000"/>
                </a:solidFill>
                <a:latin typeface="+mj-lt"/>
              </a:rPr>
              <a:t> </a:t>
            </a:r>
            <a:r>
              <a:rPr lang="cs-CZ" sz="1400" b="1" i="1" dirty="0" err="1">
                <a:solidFill>
                  <a:srgbClr val="000000"/>
                </a:solidFill>
                <a:latin typeface="+mj-lt"/>
              </a:rPr>
              <a:t>Nuclear</a:t>
            </a:r>
            <a:r>
              <a:rPr lang="cs-CZ" sz="1400" b="1" i="1" dirty="0">
                <a:solidFill>
                  <a:srgbClr val="000000"/>
                </a:solidFill>
                <a:latin typeface="+mj-lt"/>
              </a:rPr>
              <a:t> </a:t>
            </a:r>
            <a:r>
              <a:rPr lang="cs-CZ" sz="1400" b="1" i="1" dirty="0" err="1">
                <a:solidFill>
                  <a:srgbClr val="000000"/>
                </a:solidFill>
                <a:latin typeface="+mj-lt"/>
              </a:rPr>
              <a:t>Association</a:t>
            </a:r>
            <a:r>
              <a:rPr lang="cs-CZ" sz="1400" b="1" i="1" dirty="0">
                <a:solidFill>
                  <a:srgbClr val="000000"/>
                </a:solidFill>
                <a:latin typeface="+mj-lt"/>
              </a:rPr>
              <a:t> + </a:t>
            </a:r>
            <a:r>
              <a:rPr lang="cs-CZ" sz="1400" b="1" i="1" dirty="0" err="1">
                <a:solidFill>
                  <a:srgbClr val="000000"/>
                </a:solidFill>
                <a:latin typeface="+mj-lt"/>
              </a:rPr>
              <a:t>CityPlan</a:t>
            </a:r>
            <a:endParaRPr lang="en-GB" sz="1400" b="1" i="1" dirty="0">
              <a:solidFill>
                <a:srgbClr val="000000"/>
              </a:solidFill>
              <a:latin typeface="+mj-lt"/>
            </a:endParaRPr>
          </a:p>
        </p:txBody>
      </p:sp>
      <p:sp>
        <p:nvSpPr>
          <p:cNvPr id="13321" name="TextovéPole 9"/>
          <p:cNvSpPr txBox="1">
            <a:spLocks noChangeArrowheads="1"/>
          </p:cNvSpPr>
          <p:nvPr/>
        </p:nvSpPr>
        <p:spPr bwMode="auto">
          <a:xfrm>
            <a:off x="2290455" y="5147423"/>
            <a:ext cx="14285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r>
              <a:rPr lang="cs-CZ" sz="1000">
                <a:solidFill>
                  <a:schemeClr val="tx1"/>
                </a:solidFill>
              </a:rPr>
              <a:t>A1 Jaslovské Bohunice</a:t>
            </a:r>
          </a:p>
        </p:txBody>
      </p:sp>
      <p:sp>
        <p:nvSpPr>
          <p:cNvPr id="13322" name="TextovéPole 10"/>
          <p:cNvSpPr txBox="1">
            <a:spLocks noChangeArrowheads="1"/>
          </p:cNvSpPr>
          <p:nvPr/>
        </p:nvSpPr>
        <p:spPr bwMode="auto">
          <a:xfrm>
            <a:off x="1912446" y="5350623"/>
            <a:ext cx="126295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r>
              <a:rPr lang="cs-CZ" sz="1000">
                <a:solidFill>
                  <a:schemeClr val="tx1"/>
                </a:solidFill>
              </a:rPr>
              <a:t>Saint Laurent</a:t>
            </a:r>
          </a:p>
        </p:txBody>
      </p:sp>
      <p:sp>
        <p:nvSpPr>
          <p:cNvPr id="13323" name="TextovéPole 11"/>
          <p:cNvSpPr txBox="1">
            <a:spLocks noChangeArrowheads="1"/>
          </p:cNvSpPr>
          <p:nvPr/>
        </p:nvSpPr>
        <p:spPr bwMode="auto">
          <a:xfrm>
            <a:off x="7856559" y="1961310"/>
            <a:ext cx="452731"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r>
              <a:rPr lang="cs-CZ" sz="1000">
                <a:solidFill>
                  <a:schemeClr val="tx1"/>
                </a:solidFill>
              </a:rPr>
              <a:t>4x</a:t>
            </a:r>
          </a:p>
        </p:txBody>
      </p:sp>
      <p:cxnSp>
        <p:nvCxnSpPr>
          <p:cNvPr id="13324" name="Přímá spojovací čára 5"/>
          <p:cNvCxnSpPr>
            <a:cxnSpLocks noChangeShapeType="1"/>
          </p:cNvCxnSpPr>
          <p:nvPr/>
        </p:nvCxnSpPr>
        <p:spPr bwMode="auto">
          <a:xfrm rot="5400000" flipH="1" flipV="1">
            <a:off x="3523822" y="5579222"/>
            <a:ext cx="539750" cy="0"/>
          </a:xfrm>
          <a:prstGeom prst="line">
            <a:avLst/>
          </a:prstGeom>
          <a:noFill/>
          <a:ln w="9525" algn="ctr">
            <a:solidFill>
              <a:srgbClr val="C00000"/>
            </a:solidFill>
            <a:round/>
            <a:headEnd/>
            <a:tailEnd type="oval" w="med" len="med"/>
          </a:ln>
          <a:extLst>
            <a:ext uri="{909E8E84-426E-40DD-AFC4-6F175D3DCCD1}">
              <a14:hiddenFill xmlns:a14="http://schemas.microsoft.com/office/drawing/2010/main">
                <a:noFill/>
              </a14:hiddenFill>
            </a:ext>
          </a:extLst>
        </p:spPr>
      </p:cxnSp>
      <p:cxnSp>
        <p:nvCxnSpPr>
          <p:cNvPr id="13325" name="Přímá spojovací čára 17"/>
          <p:cNvCxnSpPr>
            <a:cxnSpLocks noChangeShapeType="1"/>
          </p:cNvCxnSpPr>
          <p:nvPr/>
        </p:nvCxnSpPr>
        <p:spPr bwMode="auto">
          <a:xfrm rot="5400000" flipH="1" flipV="1">
            <a:off x="2737122" y="5722891"/>
            <a:ext cx="252412" cy="0"/>
          </a:xfrm>
          <a:prstGeom prst="line">
            <a:avLst/>
          </a:prstGeom>
          <a:noFill/>
          <a:ln w="9525" algn="ctr">
            <a:solidFill>
              <a:srgbClr val="C00000"/>
            </a:solidFill>
            <a:round/>
            <a:headEnd/>
            <a:tailEnd type="oval" w="med" len="med"/>
          </a:ln>
          <a:extLst>
            <a:ext uri="{909E8E84-426E-40DD-AFC4-6F175D3DCCD1}">
              <a14:hiddenFill xmlns:a14="http://schemas.microsoft.com/office/drawing/2010/main">
                <a:noFill/>
              </a14:hiddenFill>
            </a:ext>
          </a:extLst>
        </p:spPr>
      </p:cxnSp>
      <p:sp>
        <p:nvSpPr>
          <p:cNvPr id="13326" name="TextovéPole 16"/>
          <p:cNvSpPr txBox="1">
            <a:spLocks noChangeArrowheads="1"/>
          </p:cNvSpPr>
          <p:nvPr/>
        </p:nvSpPr>
        <p:spPr bwMode="auto">
          <a:xfrm>
            <a:off x="5936929" y="3691566"/>
            <a:ext cx="237647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r>
              <a:rPr lang="cs-CZ" b="1" dirty="0">
                <a:solidFill>
                  <a:schemeClr val="tx1"/>
                </a:solidFill>
                <a:latin typeface="+mj-lt"/>
              </a:rPr>
              <a:t>Realita: </a:t>
            </a:r>
            <a:r>
              <a:rPr lang="cs-CZ" dirty="0">
                <a:solidFill>
                  <a:schemeClr val="tx1"/>
                </a:solidFill>
                <a:latin typeface="+mj-lt"/>
              </a:rPr>
              <a:t>8 x za 50 let</a:t>
            </a:r>
          </a:p>
          <a:p>
            <a:pPr eaLnBrk="1" hangingPunct="1"/>
            <a:r>
              <a:rPr lang="cs-CZ" b="1" dirty="0">
                <a:solidFill>
                  <a:schemeClr val="tx1"/>
                </a:solidFill>
                <a:latin typeface="+mj-lt"/>
              </a:rPr>
              <a:t>Poučení po </a:t>
            </a:r>
            <a:r>
              <a:rPr lang="cs-CZ" b="1" dirty="0" err="1">
                <a:solidFill>
                  <a:schemeClr val="tx1"/>
                </a:solidFill>
                <a:latin typeface="+mj-lt"/>
              </a:rPr>
              <a:t>Fukušimě</a:t>
            </a:r>
            <a:r>
              <a:rPr lang="cs-CZ" b="1" dirty="0">
                <a:solidFill>
                  <a:schemeClr val="tx1"/>
                </a:solidFill>
                <a:latin typeface="+mj-lt"/>
              </a:rPr>
              <a:t>: </a:t>
            </a:r>
          </a:p>
          <a:p>
            <a:pPr eaLnBrk="1" hangingPunct="1"/>
            <a:r>
              <a:rPr lang="cs-CZ" dirty="0">
                <a:solidFill>
                  <a:schemeClr val="tx1"/>
                </a:solidFill>
                <a:latin typeface="+mj-lt"/>
              </a:rPr>
              <a:t>Souběh přírodních pohrom, selhání kritických systémů a selhání lidí může naše očekávání překvapit</a:t>
            </a:r>
          </a:p>
        </p:txBody>
      </p:sp>
      <p:sp>
        <p:nvSpPr>
          <p:cNvPr id="13327" name="Obdélník 1"/>
          <p:cNvSpPr>
            <a:spLocks noChangeArrowheads="1"/>
          </p:cNvSpPr>
          <p:nvPr/>
        </p:nvSpPr>
        <p:spPr bwMode="auto">
          <a:xfrm>
            <a:off x="1758605" y="2429623"/>
            <a:ext cx="457126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b="1" dirty="0">
                <a:solidFill>
                  <a:schemeClr val="tx1"/>
                </a:solidFill>
                <a:latin typeface="+mj-lt"/>
              </a:rPr>
              <a:t>Četnost tavení aktivní zóny se udává</a:t>
            </a:r>
            <a:br>
              <a:rPr lang="cs-CZ" b="1" dirty="0">
                <a:solidFill>
                  <a:schemeClr val="tx1"/>
                </a:solidFill>
                <a:latin typeface="+mj-lt"/>
              </a:rPr>
            </a:br>
            <a:r>
              <a:rPr lang="cs-CZ" b="1" dirty="0">
                <a:solidFill>
                  <a:schemeClr val="tx1"/>
                </a:solidFill>
                <a:latin typeface="+mj-lt"/>
              </a:rPr>
              <a:t>1 x za 10000 až 30000 </a:t>
            </a:r>
            <a:r>
              <a:rPr lang="cs-CZ" b="1" dirty="0" err="1" smtClean="0">
                <a:solidFill>
                  <a:schemeClr val="tx1"/>
                </a:solidFill>
                <a:latin typeface="+mj-lt"/>
              </a:rPr>
              <a:t>reaktorroků</a:t>
            </a:r>
            <a:endParaRPr lang="cs-CZ" b="1" dirty="0">
              <a:solidFill>
                <a:schemeClr val="tx1"/>
              </a:solidFill>
              <a:latin typeface="+mj-lt"/>
            </a:endParaRPr>
          </a:p>
        </p:txBody>
      </p:sp>
      <p:sp>
        <p:nvSpPr>
          <p:cNvPr id="13" name="Nadpis 1"/>
          <p:cNvSpPr txBox="1">
            <a:spLocks/>
          </p:cNvSpPr>
          <p:nvPr/>
        </p:nvSpPr>
        <p:spPr bwMode="auto">
          <a:xfrm>
            <a:off x="667278"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Riziko jaderné škody</a:t>
            </a:r>
            <a:endParaRPr lang="cs-CZ" sz="3600" b="1" dirty="0">
              <a:solidFill>
                <a:schemeClr val="tx2">
                  <a:lumMod val="75000"/>
                </a:schemeClr>
              </a:solidFill>
            </a:endParaRPr>
          </a:p>
        </p:txBody>
      </p:sp>
    </p:spTree>
    <p:extLst>
      <p:ext uri="{BB962C8B-B14F-4D97-AF65-F5344CB8AC3E}">
        <p14:creationId xmlns:p14="http://schemas.microsoft.com/office/powerpoint/2010/main" val="973764098"/>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5" name="Oval 7"/>
          <p:cNvSpPr>
            <a:spLocks noChangeArrowheads="1"/>
          </p:cNvSpPr>
          <p:nvPr/>
        </p:nvSpPr>
        <p:spPr bwMode="auto">
          <a:xfrm>
            <a:off x="7235825" y="5661025"/>
            <a:ext cx="144463" cy="1444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p>
        </p:txBody>
      </p:sp>
      <p:sp>
        <p:nvSpPr>
          <p:cNvPr id="165896" name="Text Box 8"/>
          <p:cNvSpPr txBox="1">
            <a:spLocks noChangeArrowheads="1"/>
          </p:cNvSpPr>
          <p:nvPr/>
        </p:nvSpPr>
        <p:spPr bwMode="auto">
          <a:xfrm>
            <a:off x="6659563" y="55895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a:t>T</a:t>
            </a:r>
            <a:r>
              <a:rPr lang="cs-CZ" sz="1200" b="1"/>
              <a:t>ókjo</a:t>
            </a:r>
          </a:p>
        </p:txBody>
      </p:sp>
      <p:sp>
        <p:nvSpPr>
          <p:cNvPr id="9"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Riziko jaderné škody</a:t>
            </a:r>
            <a:endParaRPr lang="cs-CZ" sz="3600" b="1" dirty="0">
              <a:solidFill>
                <a:schemeClr val="tx2">
                  <a:lumMod val="7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8067675"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072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Omezená odpovědnost za škodu</a:t>
            </a:r>
            <a:endParaRPr sz="3600" b="1" dirty="0">
              <a:solidFill>
                <a:schemeClr val="tx2">
                  <a:lumMod val="75000"/>
                </a:schemeClr>
              </a:solidFill>
            </a:endParaRPr>
          </a:p>
        </p:txBody>
      </p:sp>
      <p:sp>
        <p:nvSpPr>
          <p:cNvPr id="3" name="Obdélník 2"/>
          <p:cNvSpPr/>
          <p:nvPr/>
        </p:nvSpPr>
        <p:spPr>
          <a:xfrm>
            <a:off x="1043608" y="1128530"/>
            <a:ext cx="7704856" cy="5306068"/>
          </a:xfrm>
          <a:prstGeom prst="rect">
            <a:avLst/>
          </a:prstGeom>
        </p:spPr>
        <p:txBody>
          <a:bodyPr wrap="square">
            <a:spAutoFit/>
          </a:bodyPr>
          <a:lstStyle/>
          <a:p>
            <a:pPr marL="342900" indent="-342900" fontAlgn="auto">
              <a:lnSpc>
                <a:spcPct val="110000"/>
              </a:lnSpc>
              <a:spcAft>
                <a:spcPts val="0"/>
              </a:spcAft>
              <a:buClr>
                <a:schemeClr val="tx2">
                  <a:lumMod val="75000"/>
                </a:schemeClr>
              </a:buClr>
              <a:buSzPct val="85000"/>
              <a:buFont typeface="Arial"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cs-CZ" sz="2200" dirty="0" smtClean="0"/>
              <a:t>Snižuje </a:t>
            </a:r>
            <a:r>
              <a:rPr lang="cs-CZ" sz="2200" dirty="0"/>
              <a:t>cenu jaderné elektřiny</a:t>
            </a:r>
          </a:p>
          <a:p>
            <a:pPr marL="342900" indent="-342900" fontAlgn="auto">
              <a:lnSpc>
                <a:spcPct val="110000"/>
              </a:lnSpc>
              <a:spcAft>
                <a:spcPts val="0"/>
              </a:spcAft>
              <a:buClr>
                <a:schemeClr val="tx2">
                  <a:lumMod val="75000"/>
                </a:schemeClr>
              </a:buClr>
              <a:buSzPct val="85000"/>
              <a:buFont typeface="Arial"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cs-CZ" sz="2200" dirty="0"/>
              <a:t>Celkově omezuje odpovědnost na úkor poškozených</a:t>
            </a:r>
          </a:p>
          <a:p>
            <a:pPr marL="342900" indent="-342900" fontAlgn="auto">
              <a:lnSpc>
                <a:spcPct val="110000"/>
              </a:lnSpc>
              <a:spcAft>
                <a:spcPts val="0"/>
              </a:spcAft>
              <a:buClr>
                <a:schemeClr val="tx2">
                  <a:lumMod val="75000"/>
                </a:schemeClr>
              </a:buClr>
              <a:buSzPct val="85000"/>
              <a:buFont typeface="Arial"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cs-CZ" sz="2200" dirty="0" smtClean="0"/>
              <a:t>Narušuje trh</a:t>
            </a:r>
            <a:endParaRPr lang="cs-CZ" sz="2200" dirty="0"/>
          </a:p>
          <a:p>
            <a:pPr fontAlgn="auto">
              <a:lnSpc>
                <a:spcPct val="110000"/>
              </a:lnSpc>
              <a:spcAft>
                <a:spcPts val="0"/>
              </a:spcAft>
              <a:buClr>
                <a:schemeClr val="tx2">
                  <a:lumMod val="75000"/>
                </a:schemeClr>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cs-CZ" sz="800" dirty="0" smtClean="0"/>
          </a:p>
          <a:p>
            <a:pPr fontAlgn="auto">
              <a:lnSpc>
                <a:spcPct val="110000"/>
              </a:lnSpc>
              <a:spcAft>
                <a:spcPts val="0"/>
              </a:spcAft>
              <a:buClr>
                <a:schemeClr val="tx2">
                  <a:lumMod val="75000"/>
                </a:schemeClr>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cs-CZ" sz="2200" dirty="0" smtClean="0"/>
              <a:t>Evropská </a:t>
            </a:r>
            <a:r>
              <a:rPr lang="cs-CZ" sz="2200" dirty="0"/>
              <a:t>agentura pro životní prostředí (EEA) uvádí jako spodní odhad velikosti škod při těžké jaderné havárii </a:t>
            </a:r>
            <a:endParaRPr lang="cs-CZ" sz="2200" dirty="0" smtClean="0"/>
          </a:p>
          <a:p>
            <a:pPr fontAlgn="auto">
              <a:lnSpc>
                <a:spcPct val="110000"/>
              </a:lnSpc>
              <a:spcAft>
                <a:spcPts val="0"/>
              </a:spcAft>
              <a:buClr>
                <a:schemeClr val="tx2">
                  <a:lumMod val="75000"/>
                </a:schemeClr>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cs-CZ" sz="2200" dirty="0" smtClean="0"/>
              <a:t>1,5 bilionu korun.</a:t>
            </a:r>
          </a:p>
          <a:p>
            <a:pPr marL="0" lvl="1" fontAlgn="auto">
              <a:lnSpc>
                <a:spcPct val="110000"/>
              </a:lnSpc>
              <a:spcAft>
                <a:spcPts val="0"/>
              </a:spcAft>
              <a:buClr>
                <a:schemeClr val="tx2">
                  <a:lumMod val="75000"/>
                </a:schemeClr>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cs-CZ" sz="800" dirty="0" smtClean="0"/>
          </a:p>
          <a:p>
            <a:pPr marL="0" lvl="1" fontAlgn="auto">
              <a:lnSpc>
                <a:spcPct val="110000"/>
              </a:lnSpc>
              <a:spcAft>
                <a:spcPts val="0"/>
              </a:spcAft>
              <a:buClr>
                <a:schemeClr val="tx2">
                  <a:lumMod val="75000"/>
                </a:schemeClr>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cs-CZ" sz="2200" dirty="0" smtClean="0"/>
              <a:t>Po </a:t>
            </a:r>
            <a:r>
              <a:rPr lang="cs-CZ" sz="2200" dirty="0" err="1"/>
              <a:t>Fukušimě</a:t>
            </a:r>
            <a:r>
              <a:rPr lang="cs-CZ" sz="2200" dirty="0"/>
              <a:t> jsou škody odhadovány na 4,3 bilionu </a:t>
            </a:r>
            <a:r>
              <a:rPr lang="cs-CZ" sz="2200" dirty="0" smtClean="0"/>
              <a:t>korun, </a:t>
            </a:r>
            <a:r>
              <a:rPr lang="cs-CZ" sz="2200" dirty="0"/>
              <a:t>po Černobylu </a:t>
            </a:r>
            <a:r>
              <a:rPr lang="cs-CZ" sz="2200" dirty="0" smtClean="0"/>
              <a:t>4,6 </a:t>
            </a:r>
            <a:r>
              <a:rPr lang="cs-CZ" sz="2200" dirty="0"/>
              <a:t>bilionu </a:t>
            </a:r>
            <a:r>
              <a:rPr lang="cs-CZ" sz="2200" dirty="0" smtClean="0"/>
              <a:t>korun, </a:t>
            </a:r>
            <a:r>
              <a:rPr lang="cs-CZ" sz="2200" dirty="0"/>
              <a:t>francouzský státní institut pro jadernou bezpečnost IRSN odhadl možnou škodu po havárii v jedné z tamních elektráren na 10,9 bilionu </a:t>
            </a:r>
            <a:r>
              <a:rPr lang="cs-CZ" sz="2200" dirty="0" smtClean="0"/>
              <a:t>korun.</a:t>
            </a:r>
            <a:endParaRPr lang="cs-CZ" sz="2400" dirty="0" smtClean="0"/>
          </a:p>
          <a:p>
            <a:pPr fontAlgn="auto">
              <a:lnSpc>
                <a:spcPct val="110000"/>
              </a:lnSpc>
              <a:spcAft>
                <a:spcPts val="0"/>
              </a:spcAft>
              <a:buClr>
                <a:schemeClr val="tx2">
                  <a:lumMod val="75000"/>
                </a:schemeClr>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cs-CZ" sz="800" dirty="0"/>
          </a:p>
          <a:p>
            <a:pPr fontAlgn="auto">
              <a:lnSpc>
                <a:spcPct val="110000"/>
              </a:lnSpc>
              <a:spcAft>
                <a:spcPts val="0"/>
              </a:spcAft>
              <a:buClr>
                <a:schemeClr val="tx2">
                  <a:lumMod val="75000"/>
                </a:schemeClr>
              </a:buClr>
              <a:buSzPct val="10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cs-CZ" sz="2400" dirty="0"/>
              <a:t>Studie Institutu pro pojišťovnictví (Lipsko):</a:t>
            </a:r>
          </a:p>
          <a:p>
            <a:pPr lvl="1" fontAlgn="auto">
              <a:lnSpc>
                <a:spcPct val="110000"/>
              </a:lnSpc>
              <a:spcAft>
                <a:spcPts val="0"/>
              </a:spcAft>
              <a:buClr>
                <a:schemeClr val="tx2">
                  <a:lumMod val="75000"/>
                </a:schemeClr>
              </a:buClr>
              <a:buSzPct val="8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cs-CZ" sz="2000" dirty="0"/>
              <a:t>cena atomové elektřiny po odstranění nepřímých dotací: </a:t>
            </a:r>
            <a:r>
              <a:rPr lang="cs-CZ" sz="2000" dirty="0" smtClean="0"/>
              <a:t>nejméně 0,14 eura/kWh = 3,5 Kč/kWh.</a:t>
            </a:r>
          </a:p>
        </p:txBody>
      </p:sp>
    </p:spTree>
    <p:extLst>
      <p:ext uri="{BB962C8B-B14F-4D97-AF65-F5344CB8AC3E}">
        <p14:creationId xmlns:p14="http://schemas.microsoft.com/office/powerpoint/2010/main" val="1812422477"/>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Dotace do en. zdrojů v USA</a:t>
            </a:r>
            <a:endParaRPr sz="3600" b="1" dirty="0">
              <a:solidFill>
                <a:schemeClr val="tx2">
                  <a:lumMod val="75000"/>
                </a:schemeClr>
              </a:solidFill>
            </a:endParaRPr>
          </a:p>
        </p:txBody>
      </p:sp>
      <p:pic>
        <p:nvPicPr>
          <p:cNvPr id="6146" name="Picture 2" descr="Pr&amp;uring;m&amp;ecaron;rné ro&amp;ccaron;ní dotace do zdroj&amp;uring; energ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052736"/>
            <a:ext cx="6912768"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76500"/>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A jejich efektivita</a:t>
            </a:r>
            <a:endParaRPr sz="3600" b="1" dirty="0">
              <a:solidFill>
                <a:schemeClr val="tx2">
                  <a:lumMod val="75000"/>
                </a:schemeClr>
              </a:solidFill>
            </a:endParaRPr>
          </a:p>
        </p:txBody>
      </p:sp>
      <p:pic>
        <p:nvPicPr>
          <p:cNvPr id="23554" name="Picture 2" descr="Zvýšení produkce energie na jednotku dotac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980727"/>
            <a:ext cx="6984776" cy="5820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785269"/>
      </p:ext>
    </p:extLst>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Jaderná energetika na ústupu</a:t>
            </a:r>
            <a:endParaRPr sz="3600" b="1" dirty="0">
              <a:solidFill>
                <a:schemeClr val="tx2">
                  <a:lumMod val="75000"/>
                </a:scheme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23" y="899108"/>
            <a:ext cx="8411665" cy="557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0410153"/>
      </p:ext>
    </p:extLst>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es-ES" sz="3600" b="1" dirty="0">
                <a:solidFill>
                  <a:schemeClr val="tx2">
                    <a:lumMod val="75000"/>
                  </a:schemeClr>
                </a:solidFill>
              </a:rPr>
              <a:t>Dotace do en. zdrojů </a:t>
            </a:r>
            <a:r>
              <a:rPr lang="es-ES" sz="3600" b="1" dirty="0" smtClean="0">
                <a:solidFill>
                  <a:schemeClr val="tx2">
                    <a:lumMod val="75000"/>
                  </a:schemeClr>
                </a:solidFill>
              </a:rPr>
              <a:t>v</a:t>
            </a:r>
            <a:r>
              <a:rPr lang="cs-CZ" sz="3600" b="1" dirty="0" smtClean="0">
                <a:solidFill>
                  <a:schemeClr val="tx2">
                    <a:lumMod val="75000"/>
                  </a:schemeClr>
                </a:solidFill>
              </a:rPr>
              <a:t> Německu</a:t>
            </a:r>
            <a:endParaRPr sz="3600" b="1" dirty="0">
              <a:solidFill>
                <a:schemeClr val="tx2">
                  <a:lumMod val="75000"/>
                </a:schemeClr>
              </a:solidFill>
            </a:endParaRPr>
          </a:p>
        </p:txBody>
      </p:sp>
      <p:pic>
        <p:nvPicPr>
          <p:cNvPr id="25602" name="Picture 2" descr="https://sphotos-a-cdg.xx.fbcdn.net/hphotos-ash3/1175425_455956437845006_63553391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980990"/>
            <a:ext cx="7344816" cy="588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651584"/>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es-ES" sz="3600" b="1" dirty="0">
                <a:solidFill>
                  <a:schemeClr val="tx2">
                    <a:lumMod val="75000"/>
                  </a:schemeClr>
                </a:solidFill>
              </a:rPr>
              <a:t>Dotace do en. zdrojů </a:t>
            </a:r>
            <a:r>
              <a:rPr lang="es-ES" sz="3600" b="1" dirty="0" smtClean="0">
                <a:solidFill>
                  <a:schemeClr val="tx2">
                    <a:lumMod val="75000"/>
                  </a:schemeClr>
                </a:solidFill>
              </a:rPr>
              <a:t>v</a:t>
            </a:r>
            <a:r>
              <a:rPr lang="cs-CZ" sz="3600" b="1" dirty="0" smtClean="0">
                <a:solidFill>
                  <a:schemeClr val="tx2">
                    <a:lumMod val="75000"/>
                  </a:schemeClr>
                </a:solidFill>
              </a:rPr>
              <a:t> Německu</a:t>
            </a:r>
            <a:endParaRPr sz="3600" b="1" dirty="0">
              <a:solidFill>
                <a:schemeClr val="tx2">
                  <a:lumMod val="75000"/>
                </a:schemeClr>
              </a:solidFill>
            </a:endParaRPr>
          </a:p>
        </p:txBody>
      </p:sp>
      <p:pic>
        <p:nvPicPr>
          <p:cNvPr id="4" name="Obrázek 8" descr="VyzkumDotace_C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980728"/>
            <a:ext cx="7596336"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241669"/>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Těžba uranu</a:t>
            </a:r>
            <a:endParaRPr sz="3600" b="1" dirty="0">
              <a:solidFill>
                <a:schemeClr val="tx2">
                  <a:lumMod val="75000"/>
                </a:schemeClr>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857250"/>
            <a:ext cx="4794962" cy="34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11"/>
          <p:cNvSpPr txBox="1">
            <a:spLocks noChangeArrowheads="1"/>
          </p:cNvSpPr>
          <p:nvPr/>
        </p:nvSpPr>
        <p:spPr bwMode="auto">
          <a:xfrm>
            <a:off x="3516358" y="4581128"/>
            <a:ext cx="5419117"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charset="0"/>
                <a:cs typeface="Lucida Sans Unicode" pitchFamily="34" charset="0"/>
              </a:defRPr>
            </a:lvl1pPr>
            <a:lvl2pPr marL="742950" indent="-285750" eaLnBrk="0" hangingPunct="0">
              <a:defRPr>
                <a:solidFill>
                  <a:schemeClr val="bg1"/>
                </a:solidFill>
                <a:latin typeface="Arial" charset="0"/>
                <a:cs typeface="Lucida Sans Unicode" pitchFamily="34" charset="0"/>
              </a:defRPr>
            </a:lvl2pPr>
            <a:lvl3pPr marL="1143000" indent="-228600" eaLnBrk="0" hangingPunct="0">
              <a:defRPr>
                <a:solidFill>
                  <a:schemeClr val="bg1"/>
                </a:solidFill>
                <a:latin typeface="Arial" charset="0"/>
                <a:cs typeface="Lucida Sans Unicode" pitchFamily="34" charset="0"/>
              </a:defRPr>
            </a:lvl3pPr>
            <a:lvl4pPr marL="1600200" indent="-228600" eaLnBrk="0" hangingPunct="0">
              <a:defRPr>
                <a:solidFill>
                  <a:schemeClr val="bg1"/>
                </a:solidFill>
                <a:latin typeface="Arial" charset="0"/>
                <a:cs typeface="Lucida Sans Unicode" pitchFamily="34" charset="0"/>
              </a:defRPr>
            </a:lvl4pPr>
            <a:lvl5pPr marL="2057400" indent="-228600" eaLnBrk="0" hangingPunct="0">
              <a:defRPr>
                <a:solidFill>
                  <a:schemeClr val="bg1"/>
                </a:solidFill>
                <a:latin typeface="Arial"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cs typeface="Lucida Sans Unicode" pitchFamily="34" charset="0"/>
              </a:defRPr>
            </a:lvl9pPr>
          </a:lstStyle>
          <a:p>
            <a:pPr eaLnBrk="1" hangingPunct="1">
              <a:spcAft>
                <a:spcPts val="600"/>
              </a:spcAft>
              <a:buClr>
                <a:schemeClr val="accent2"/>
              </a:buClr>
              <a:buSzPct val="100000"/>
            </a:pPr>
            <a:r>
              <a:rPr lang="cs-CZ" sz="2000" b="1" dirty="0">
                <a:solidFill>
                  <a:schemeClr val="tx1"/>
                </a:solidFill>
              </a:rPr>
              <a:t>Jen sanace škod po chemické těžbě uranu ve Stráži pod Ralskem  ještě 31,3 </a:t>
            </a:r>
            <a:r>
              <a:rPr lang="cs-CZ" sz="2000" b="1" dirty="0" err="1">
                <a:solidFill>
                  <a:schemeClr val="tx1"/>
                </a:solidFill>
              </a:rPr>
              <a:t>mld</a:t>
            </a:r>
            <a:r>
              <a:rPr lang="cs-CZ" sz="2000" b="1" dirty="0">
                <a:solidFill>
                  <a:schemeClr val="tx1"/>
                </a:solidFill>
              </a:rPr>
              <a:t> Kč, další miliardy sanace v Mydlovarech, Rožné, Příbrami a dalších ložiscích. </a:t>
            </a:r>
          </a:p>
          <a:p>
            <a:pPr eaLnBrk="1" hangingPunct="1">
              <a:buClr>
                <a:srgbClr val="000000"/>
              </a:buClr>
              <a:buSzPct val="100000"/>
              <a:buFont typeface="Arial" charset="0"/>
              <a:buNone/>
            </a:pPr>
            <a:endParaRPr lang="cs-CZ" sz="800" b="1" dirty="0">
              <a:solidFill>
                <a:schemeClr val="tx1"/>
              </a:solidFill>
              <a:latin typeface="+mn-lt"/>
            </a:endParaRPr>
          </a:p>
          <a:p>
            <a:pPr eaLnBrk="1" hangingPunct="1">
              <a:buClr>
                <a:srgbClr val="000000"/>
              </a:buClr>
              <a:buSzPct val="100000"/>
              <a:buFont typeface="Arial" charset="0"/>
              <a:buNone/>
            </a:pPr>
            <a:r>
              <a:rPr lang="cs-CZ" sz="2000" b="1" dirty="0" smtClean="0">
                <a:solidFill>
                  <a:schemeClr val="tx1"/>
                </a:solidFill>
                <a:latin typeface="+mn-lt"/>
              </a:rPr>
              <a:t>Roční těžba v Rožné už jen cca 220 tun uranu.</a:t>
            </a:r>
            <a:endParaRPr lang="cs-CZ" sz="2000" b="1" dirty="0">
              <a:solidFill>
                <a:schemeClr val="tx1"/>
              </a:solidFill>
              <a:latin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96843"/>
            <a:ext cx="2531783" cy="3375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381454"/>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Obohacování </a:t>
            </a:r>
            <a:r>
              <a:rPr sz="3600" b="1" dirty="0" smtClean="0">
                <a:solidFill>
                  <a:schemeClr val="tx2">
                    <a:lumMod val="75000"/>
                  </a:schemeClr>
                </a:solidFill>
              </a:rPr>
              <a:t>uranu</a:t>
            </a:r>
            <a:endParaRPr sz="3600" b="1" dirty="0">
              <a:solidFill>
                <a:schemeClr val="tx2">
                  <a:lumMod val="75000"/>
                </a:schemeClr>
              </a:solidFill>
            </a:endParaRPr>
          </a:p>
        </p:txBody>
      </p:sp>
      <p:pic>
        <p:nvPicPr>
          <p:cNvPr id="6" name="Picture 10" descr="enrichment_capacities_2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962571"/>
            <a:ext cx="7167081" cy="555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13"/>
          <p:cNvSpPr txBox="1">
            <a:spLocks noChangeArrowheads="1"/>
          </p:cNvSpPr>
          <p:nvPr/>
        </p:nvSpPr>
        <p:spPr bwMode="auto">
          <a:xfrm>
            <a:off x="7253255" y="6519864"/>
            <a:ext cx="1241045"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r>
              <a:rPr lang="cs-CZ" sz="1400" b="1" i="1" dirty="0">
                <a:solidFill>
                  <a:schemeClr val="tx1"/>
                </a:solidFill>
              </a:rPr>
              <a:t>Zdroj: NPEC</a:t>
            </a:r>
          </a:p>
        </p:txBody>
      </p:sp>
    </p:spTree>
    <p:extLst>
      <p:ext uri="{BB962C8B-B14F-4D97-AF65-F5344CB8AC3E}">
        <p14:creationId xmlns:p14="http://schemas.microsoft.com/office/powerpoint/2010/main" val="2737556996"/>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Státy usilující o jadernou energetiku</a:t>
            </a:r>
            <a:endParaRPr sz="3600" b="1" dirty="0">
              <a:solidFill>
                <a:schemeClr val="tx2">
                  <a:lumMod val="75000"/>
                </a:schemeClr>
              </a:solidFill>
            </a:endParaRPr>
          </a:p>
        </p:txBody>
      </p:sp>
      <p:sp>
        <p:nvSpPr>
          <p:cNvPr id="8" name="TextovéPole 13"/>
          <p:cNvSpPr txBox="1">
            <a:spLocks noChangeArrowheads="1"/>
          </p:cNvSpPr>
          <p:nvPr/>
        </p:nvSpPr>
        <p:spPr bwMode="auto">
          <a:xfrm>
            <a:off x="7253255" y="6519864"/>
            <a:ext cx="1241045"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r>
              <a:rPr lang="cs-CZ" sz="1400" b="1" i="1" dirty="0">
                <a:solidFill>
                  <a:schemeClr val="tx1"/>
                </a:solidFill>
              </a:rPr>
              <a:t>Zdroj: NPEC</a:t>
            </a:r>
          </a:p>
        </p:txBody>
      </p:sp>
      <p:pic>
        <p:nvPicPr>
          <p:cNvPr id="5" name="Picture 8" descr="nuclear neophytes in 2030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7772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788149"/>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388"/>
            <a:ext cx="9117013"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2808288"/>
            <a:ext cx="19050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 Box 2"/>
          <p:cNvSpPr txBox="1">
            <a:spLocks noChangeArrowheads="1"/>
          </p:cNvSpPr>
          <p:nvPr/>
        </p:nvSpPr>
        <p:spPr bwMode="auto">
          <a:xfrm>
            <a:off x="614191" y="332655"/>
            <a:ext cx="84740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3600" b="1" dirty="0" smtClean="0">
                <a:solidFill>
                  <a:schemeClr val="tx2">
                    <a:lumMod val="75000"/>
                  </a:schemeClr>
                </a:solidFill>
                <a:latin typeface="+mj-lt"/>
              </a:rPr>
              <a:t>Kam s j</a:t>
            </a:r>
            <a:r>
              <a:rPr lang="cs-CZ" sz="3600" b="1" dirty="0" smtClean="0">
                <a:solidFill>
                  <a:schemeClr val="tx2">
                    <a:lumMod val="75000"/>
                  </a:schemeClr>
                </a:solidFill>
                <a:latin typeface="+mj-lt"/>
              </a:rPr>
              <a:t>aderným odpadem?</a:t>
            </a:r>
            <a:endParaRPr lang="cs-CZ" sz="3600" dirty="0">
              <a:solidFill>
                <a:schemeClr val="tx2">
                  <a:lumMod val="75000"/>
                </a:schemeClr>
              </a:solidFill>
              <a:latin typeface="+mj-lt"/>
            </a:endParaRPr>
          </a:p>
        </p:txBody>
      </p:sp>
      <p:pic>
        <p:nvPicPr>
          <p:cNvPr id="41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75" y="4419600"/>
            <a:ext cx="1905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5329238"/>
            <a:ext cx="19050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4033838"/>
            <a:ext cx="19050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4602163"/>
            <a:ext cx="19050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925" y="4392613"/>
            <a:ext cx="19050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554538"/>
            <a:ext cx="19050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275138"/>
            <a:ext cx="19050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8" name="TextovéPole 1"/>
          <p:cNvSpPr txBox="1">
            <a:spLocks noChangeArrowheads="1"/>
          </p:cNvSpPr>
          <p:nvPr/>
        </p:nvSpPr>
        <p:spPr bwMode="auto">
          <a:xfrm>
            <a:off x="2549525" y="5621338"/>
            <a:ext cx="825500" cy="276225"/>
          </a:xfrm>
          <a:prstGeom prst="rect">
            <a:avLst/>
          </a:prstGeom>
          <a:solidFill>
            <a:srgbClr val="FFFFCC">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1200" b="1">
                <a:solidFill>
                  <a:srgbClr val="FF0000"/>
                </a:solidFill>
              </a:rPr>
              <a:t>Boletice ?</a:t>
            </a:r>
          </a:p>
        </p:txBody>
      </p:sp>
      <p:sp>
        <p:nvSpPr>
          <p:cNvPr id="4109" name="TextovéPole 14"/>
          <p:cNvSpPr txBox="1">
            <a:spLocks noChangeArrowheads="1"/>
          </p:cNvSpPr>
          <p:nvPr/>
        </p:nvSpPr>
        <p:spPr bwMode="auto">
          <a:xfrm>
            <a:off x="1636713" y="4719638"/>
            <a:ext cx="1138237" cy="277812"/>
          </a:xfrm>
          <a:prstGeom prst="rect">
            <a:avLst/>
          </a:prstGeom>
          <a:solidFill>
            <a:srgbClr val="FFFFCC">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1200" b="1">
                <a:solidFill>
                  <a:srgbClr val="FF0000"/>
                </a:solidFill>
              </a:rPr>
              <a:t>Březový potok</a:t>
            </a:r>
          </a:p>
        </p:txBody>
      </p:sp>
      <p:sp>
        <p:nvSpPr>
          <p:cNvPr id="4110" name="TextovéPole 15"/>
          <p:cNvSpPr txBox="1">
            <a:spLocks noChangeArrowheads="1"/>
          </p:cNvSpPr>
          <p:nvPr/>
        </p:nvSpPr>
        <p:spPr bwMode="auto">
          <a:xfrm>
            <a:off x="1182688" y="3113088"/>
            <a:ext cx="800100" cy="276225"/>
          </a:xfrm>
          <a:prstGeom prst="rect">
            <a:avLst/>
          </a:prstGeom>
          <a:solidFill>
            <a:srgbClr val="FFFFCC">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1200" b="1">
                <a:solidFill>
                  <a:srgbClr val="FF0000"/>
                </a:solidFill>
              </a:rPr>
              <a:t>Čertovka</a:t>
            </a:r>
          </a:p>
        </p:txBody>
      </p:sp>
      <p:sp>
        <p:nvSpPr>
          <p:cNvPr id="4111" name="TextovéPole 16"/>
          <p:cNvSpPr txBox="1">
            <a:spLocks noChangeArrowheads="1"/>
          </p:cNvSpPr>
          <p:nvPr/>
        </p:nvSpPr>
        <p:spPr bwMode="auto">
          <a:xfrm>
            <a:off x="2827338" y="4324350"/>
            <a:ext cx="920750" cy="276225"/>
          </a:xfrm>
          <a:prstGeom prst="rect">
            <a:avLst/>
          </a:prstGeom>
          <a:solidFill>
            <a:srgbClr val="FFFFCC">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1200" b="1">
                <a:solidFill>
                  <a:srgbClr val="FF0000"/>
                </a:solidFill>
              </a:rPr>
              <a:t>Magdalena</a:t>
            </a:r>
          </a:p>
        </p:txBody>
      </p:sp>
      <p:sp>
        <p:nvSpPr>
          <p:cNvPr id="4112" name="TextovéPole 17"/>
          <p:cNvSpPr txBox="1">
            <a:spLocks noChangeArrowheads="1"/>
          </p:cNvSpPr>
          <p:nvPr/>
        </p:nvSpPr>
        <p:spPr bwMode="auto">
          <a:xfrm>
            <a:off x="3522663" y="4906963"/>
            <a:ext cx="704850" cy="276225"/>
          </a:xfrm>
          <a:prstGeom prst="rect">
            <a:avLst/>
          </a:prstGeom>
          <a:solidFill>
            <a:srgbClr val="FFFFCC">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1200" b="1">
                <a:solidFill>
                  <a:srgbClr val="FF0000"/>
                </a:solidFill>
              </a:rPr>
              <a:t>Čihadlo</a:t>
            </a:r>
          </a:p>
        </p:txBody>
      </p:sp>
      <p:sp>
        <p:nvSpPr>
          <p:cNvPr id="4113" name="TextovéPole 18"/>
          <p:cNvSpPr txBox="1">
            <a:spLocks noChangeArrowheads="1"/>
          </p:cNvSpPr>
          <p:nvPr/>
        </p:nvSpPr>
        <p:spPr bwMode="auto">
          <a:xfrm>
            <a:off x="4121150" y="4692650"/>
            <a:ext cx="690563" cy="277813"/>
          </a:xfrm>
          <a:prstGeom prst="rect">
            <a:avLst/>
          </a:prstGeom>
          <a:solidFill>
            <a:srgbClr val="FFFFCC">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1200" b="1">
                <a:solidFill>
                  <a:srgbClr val="FF0000"/>
                </a:solidFill>
              </a:rPr>
              <a:t>Hrádek</a:t>
            </a:r>
          </a:p>
        </p:txBody>
      </p:sp>
      <p:sp>
        <p:nvSpPr>
          <p:cNvPr id="4114" name="TextovéPole 19"/>
          <p:cNvSpPr txBox="1">
            <a:spLocks noChangeArrowheads="1"/>
          </p:cNvSpPr>
          <p:nvPr/>
        </p:nvSpPr>
        <p:spPr bwMode="auto">
          <a:xfrm>
            <a:off x="4865688" y="4860925"/>
            <a:ext cx="611187" cy="277813"/>
          </a:xfrm>
          <a:prstGeom prst="rect">
            <a:avLst/>
          </a:prstGeom>
          <a:solidFill>
            <a:srgbClr val="FFFFCC">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1200" b="1">
                <a:solidFill>
                  <a:srgbClr val="FF0000"/>
                </a:solidFill>
              </a:rPr>
              <a:t>Horka</a:t>
            </a:r>
          </a:p>
        </p:txBody>
      </p:sp>
      <p:sp>
        <p:nvSpPr>
          <p:cNvPr id="4115" name="TextovéPole 20"/>
          <p:cNvSpPr txBox="1">
            <a:spLocks noChangeArrowheads="1"/>
          </p:cNvSpPr>
          <p:nvPr/>
        </p:nvSpPr>
        <p:spPr bwMode="auto">
          <a:xfrm>
            <a:off x="5291138" y="4586288"/>
            <a:ext cx="917575" cy="277812"/>
          </a:xfrm>
          <a:prstGeom prst="rect">
            <a:avLst/>
          </a:prstGeom>
          <a:solidFill>
            <a:srgbClr val="FFFFCC">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1200" b="1">
                <a:solidFill>
                  <a:srgbClr val="FF0000"/>
                </a:solidFill>
              </a:rPr>
              <a:t>Kraví hora</a:t>
            </a:r>
          </a:p>
        </p:txBody>
      </p:sp>
      <p:sp>
        <p:nvSpPr>
          <p:cNvPr id="2" name="TextovéPole 1"/>
          <p:cNvSpPr txBox="1"/>
          <p:nvPr/>
        </p:nvSpPr>
        <p:spPr>
          <a:xfrm>
            <a:off x="428523" y="1074095"/>
            <a:ext cx="8659743" cy="461665"/>
          </a:xfrm>
          <a:prstGeom prst="rect">
            <a:avLst/>
          </a:prstGeom>
          <a:solidFill>
            <a:schemeClr val="bg1"/>
          </a:solidFill>
        </p:spPr>
        <p:txBody>
          <a:bodyPr wrap="none" rtlCol="0">
            <a:spAutoFit/>
          </a:bodyPr>
          <a:lstStyle/>
          <a:p>
            <a:r>
              <a:rPr lang="cs-CZ" sz="2400" dirty="0" smtClean="0"/>
              <a:t>Náklady na vybudování a provoz úložiště 92 až 106 miliard Kč</a:t>
            </a:r>
            <a:endParaRPr lang="cs-CZ" sz="2400" dirty="0"/>
          </a:p>
        </p:txBody>
      </p:sp>
    </p:spTree>
    <p:extLst>
      <p:ext uri="{BB962C8B-B14F-4D97-AF65-F5344CB8AC3E}">
        <p14:creationId xmlns:p14="http://schemas.microsoft.com/office/powerpoint/2010/main" val="1391094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71" y="903146"/>
            <a:ext cx="7793869" cy="527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Text Box 2"/>
          <p:cNvSpPr txBox="1">
            <a:spLocks noChangeArrowheads="1"/>
          </p:cNvSpPr>
          <p:nvPr/>
        </p:nvSpPr>
        <p:spPr bwMode="auto">
          <a:xfrm>
            <a:off x="738571" y="314627"/>
            <a:ext cx="84740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3600" b="1" dirty="0" smtClean="0">
                <a:solidFill>
                  <a:schemeClr val="tx2">
                    <a:lumMod val="75000"/>
                  </a:schemeClr>
                </a:solidFill>
                <a:latin typeface="+mn-lt"/>
              </a:rPr>
              <a:t>Garance dlouhodobé bezpečnosti?</a:t>
            </a:r>
            <a:endParaRPr lang="cs-CZ" sz="3600" dirty="0">
              <a:solidFill>
                <a:schemeClr val="tx2">
                  <a:lumMod val="75000"/>
                </a:schemeClr>
              </a:solidFill>
              <a:latin typeface="+mn-lt"/>
            </a:endParaRPr>
          </a:p>
        </p:txBody>
      </p:sp>
      <p:sp>
        <p:nvSpPr>
          <p:cNvPr id="10" name="Text Box 11"/>
          <p:cNvSpPr txBox="1">
            <a:spLocks noChangeArrowheads="1"/>
          </p:cNvSpPr>
          <p:nvPr/>
        </p:nvSpPr>
        <p:spPr bwMode="auto">
          <a:xfrm>
            <a:off x="4860032" y="1023119"/>
            <a:ext cx="3410398" cy="461665"/>
          </a:xfrm>
          <a:prstGeom prst="rect">
            <a:avLst/>
          </a:prstGeom>
          <a:solidFill>
            <a:schemeClr val="accent3">
              <a:lumMod val="40000"/>
              <a:lumOff val="60000"/>
            </a:schemeClr>
          </a:solidFill>
          <a:ln>
            <a:noFill/>
          </a:ln>
          <a:effec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b="1" dirty="0" smtClean="0"/>
              <a:t>Evropa před 10 000 lety</a:t>
            </a:r>
            <a:endParaRPr lang="cs-CZ" b="1" dirty="0"/>
          </a:p>
        </p:txBody>
      </p:sp>
    </p:spTree>
    <p:extLst>
      <p:ext uri="{BB962C8B-B14F-4D97-AF65-F5344CB8AC3E}">
        <p14:creationId xmlns:p14="http://schemas.microsoft.com/office/powerpoint/2010/main" val="914731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9"/>
          <p:cNvSpPr>
            <a:spLocks noChangeArrowheads="1"/>
          </p:cNvSpPr>
          <p:nvPr/>
        </p:nvSpPr>
        <p:spPr bwMode="auto">
          <a:xfrm>
            <a:off x="761973" y="1340768"/>
            <a:ext cx="8137599" cy="36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50000"/>
              </a:spcBef>
            </a:pPr>
            <a:r>
              <a:rPr lang="cs-CZ" sz="2400" b="1" dirty="0"/>
              <a:t>Výroční zpráva SÚJB za rok </a:t>
            </a:r>
            <a:r>
              <a:rPr lang="cs-CZ" sz="2400" b="1" dirty="0" smtClean="0"/>
              <a:t>2012</a:t>
            </a:r>
          </a:p>
          <a:p>
            <a:pPr eaLnBrk="1" hangingPunct="1">
              <a:spcBef>
                <a:spcPct val="50000"/>
              </a:spcBef>
            </a:pPr>
            <a:endParaRPr lang="cs-CZ" sz="1000" b="1" dirty="0"/>
          </a:p>
          <a:p>
            <a:pPr eaLnBrk="1" hangingPunct="1">
              <a:spcBef>
                <a:spcPct val="50000"/>
              </a:spcBef>
            </a:pPr>
            <a:r>
              <a:rPr lang="cs-CZ" sz="2000" i="1" dirty="0"/>
              <a:t>„Stávající stav vývoje hlubinného úložiště nepovažuje SÚJB za uspokojivý. Přestože SÚRAO veřejně deklaruje bezpečnost hlubinného úložiště jako svojí prioritu, průběh programu vyhledání lokality pro hlubinné úložiště tomu neodpovídá. Celý program je v částech, ke kterým se SÚJB cítí kompetentní vyjadřovat, značně neefektivní. Pokud bude veden dosavadním způsobem, SÚJB s největší pravděpodobností v roce 2025 nebude mít dostatek relevantních podkladů a analýz potřebných pro vydání povolení k umístění hlubinného úložiště.“</a:t>
            </a:r>
            <a:endParaRPr lang="cs-CZ" sz="2000" dirty="0"/>
          </a:p>
        </p:txBody>
      </p:sp>
      <p:sp>
        <p:nvSpPr>
          <p:cNvPr id="4" name="Text Box 2"/>
          <p:cNvSpPr txBox="1">
            <a:spLocks noChangeArrowheads="1"/>
          </p:cNvSpPr>
          <p:nvPr/>
        </p:nvSpPr>
        <p:spPr bwMode="auto">
          <a:xfrm>
            <a:off x="738571" y="314627"/>
            <a:ext cx="84740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3400" b="1" dirty="0" smtClean="0">
                <a:solidFill>
                  <a:schemeClr val="tx2">
                    <a:lumMod val="75000"/>
                  </a:schemeClr>
                </a:solidFill>
                <a:latin typeface="+mn-lt"/>
              </a:rPr>
              <a:t>Garance dlouhodobé bezpečnosti?</a:t>
            </a:r>
            <a:endParaRPr lang="cs-CZ" sz="3400" dirty="0">
              <a:solidFill>
                <a:schemeClr val="tx2">
                  <a:lumMod val="75000"/>
                </a:schemeClr>
              </a:solidFill>
              <a:latin typeface="+mn-lt"/>
            </a:endParaRPr>
          </a:p>
        </p:txBody>
      </p:sp>
    </p:spTree>
    <p:extLst>
      <p:ext uri="{BB962C8B-B14F-4D97-AF65-F5344CB8AC3E}">
        <p14:creationId xmlns:p14="http://schemas.microsoft.com/office/powerpoint/2010/main" val="1135267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Line 3"/>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9" name="TextovéPole 13"/>
          <p:cNvSpPr txBox="1">
            <a:spLocks noChangeArrowheads="1"/>
          </p:cNvSpPr>
          <p:nvPr/>
        </p:nvSpPr>
        <p:spPr bwMode="auto">
          <a:xfrm>
            <a:off x="7186613" y="6453188"/>
            <a:ext cx="123031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lnSpc>
                <a:spcPct val="71000"/>
              </a:lnSpc>
              <a:buClr>
                <a:srgbClr val="000000"/>
              </a:buClr>
              <a:buSzPct val="100000"/>
              <a:buFont typeface="Arial" charset="0"/>
              <a:buNone/>
            </a:pPr>
            <a:r>
              <a:rPr lang="cs-CZ" sz="1400" b="1" i="1">
                <a:solidFill>
                  <a:schemeClr val="tx1"/>
                </a:solidFill>
              </a:rPr>
              <a:t>Zdroj: NPEC</a:t>
            </a:r>
          </a:p>
        </p:txBody>
      </p:sp>
      <p:pic>
        <p:nvPicPr>
          <p:cNvPr id="10" name="Picture 8" descr="reprocessing capacity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5" y="974445"/>
            <a:ext cx="7626325" cy="545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
          <p:cNvSpPr txBox="1">
            <a:spLocks noChangeArrowheads="1"/>
          </p:cNvSpPr>
          <p:nvPr/>
        </p:nvSpPr>
        <p:spPr bwMode="auto">
          <a:xfrm>
            <a:off x="738571" y="314627"/>
            <a:ext cx="84740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cs-CZ" sz="3400" b="1" dirty="0" smtClean="0">
                <a:solidFill>
                  <a:schemeClr val="tx2">
                    <a:lumMod val="75000"/>
                  </a:schemeClr>
                </a:solidFill>
                <a:latin typeface="+mn-lt"/>
              </a:rPr>
              <a:t>Přepracování vyhořelého paliva</a:t>
            </a:r>
            <a:endParaRPr lang="cs-CZ" sz="3400" dirty="0">
              <a:solidFill>
                <a:schemeClr val="tx2">
                  <a:lumMod val="75000"/>
                </a:schemeClr>
              </a:solidFill>
              <a:latin typeface="+mn-lt"/>
            </a:endParaRPr>
          </a:p>
        </p:txBody>
      </p:sp>
    </p:spTree>
    <p:extLst>
      <p:ext uri="{BB962C8B-B14F-4D97-AF65-F5344CB8AC3E}">
        <p14:creationId xmlns:p14="http://schemas.microsoft.com/office/powerpoint/2010/main" val="213070962"/>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7" name="Rectangle 3"/>
          <p:cNvSpPr>
            <a:spLocks noChangeArrowheads="1"/>
          </p:cNvSpPr>
          <p:nvPr/>
        </p:nvSpPr>
        <p:spPr bwMode="auto">
          <a:xfrm>
            <a:off x="0" y="166905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9" name="Nadpis 1"/>
          <p:cNvSpPr txBox="1">
            <a:spLocks/>
          </p:cNvSpPr>
          <p:nvPr/>
        </p:nvSpPr>
        <p:spPr bwMode="auto">
          <a:xfrm>
            <a:off x="762000" y="314044"/>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pl-PL" sz="3600" b="1" dirty="0" smtClean="0">
                <a:solidFill>
                  <a:schemeClr val="tx2">
                    <a:lumMod val="75000"/>
                  </a:schemeClr>
                </a:solidFill>
              </a:rPr>
              <a:t>Svobodnější rozhodování</a:t>
            </a:r>
            <a:endParaRPr lang="pl-PL" sz="3600" b="1" dirty="0">
              <a:solidFill>
                <a:schemeClr val="tx2">
                  <a:lumMod val="75000"/>
                </a:schemeClr>
              </a:solidFill>
            </a:endParaRPr>
          </a:p>
        </p:txBody>
      </p:sp>
      <p:pic>
        <p:nvPicPr>
          <p:cNvPr id="10244" name="Picture 4" descr="http://www.unendlich-viel-energie.de/uploads/media/RE_in_hands_of_the_peo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08" y="1027113"/>
            <a:ext cx="8166859" cy="577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46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Jaderná energetika na ústupu</a:t>
            </a:r>
            <a:endParaRPr lang="cs-CZ" sz="3600" b="1" dirty="0">
              <a:solidFill>
                <a:schemeClr val="tx2">
                  <a:lumMod val="7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980728"/>
            <a:ext cx="8354684"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351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7" name="Rectangle 3"/>
          <p:cNvSpPr>
            <a:spLocks noChangeArrowheads="1"/>
          </p:cNvSpPr>
          <p:nvPr/>
        </p:nvSpPr>
        <p:spPr bwMode="auto">
          <a:xfrm>
            <a:off x="0" y="166905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149509" name="Picture 5" descr="NEF_wind"/>
          <p:cNvPicPr>
            <a:picLocks noChangeAspect="1" noChangeArrowheads="1"/>
          </p:cNvPicPr>
          <p:nvPr/>
        </p:nvPicPr>
        <p:blipFill>
          <a:blip r:embed="rId2">
            <a:extLst>
              <a:ext uri="{28A0092B-C50C-407E-A947-70E740481C1C}">
                <a14:useLocalDpi xmlns:a14="http://schemas.microsoft.com/office/drawing/2010/main" val="0"/>
              </a:ext>
            </a:extLst>
          </a:blip>
          <a:srcRect b="2196"/>
          <a:stretch>
            <a:fillRect/>
          </a:stretch>
        </p:blipFill>
        <p:spPr bwMode="auto">
          <a:xfrm>
            <a:off x="323279" y="1124744"/>
            <a:ext cx="6840538"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chemeClr val="tx1"/>
                </a:solidFill>
                <a:miter lim="800000"/>
                <a:headEnd/>
                <a:tailEnd/>
              </a14:hiddenLine>
            </a:ext>
          </a:extLst>
        </p:spPr>
      </p:pic>
      <p:sp>
        <p:nvSpPr>
          <p:cNvPr id="149510" name="Line 6"/>
          <p:cNvSpPr>
            <a:spLocks noChangeShapeType="1"/>
          </p:cNvSpPr>
          <p:nvPr/>
        </p:nvSpPr>
        <p:spPr bwMode="auto">
          <a:xfrm>
            <a:off x="5795392" y="3105944"/>
            <a:ext cx="165576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9511" name="Text Box 7"/>
          <p:cNvSpPr txBox="1">
            <a:spLocks noChangeArrowheads="1"/>
          </p:cNvSpPr>
          <p:nvPr/>
        </p:nvSpPr>
        <p:spPr bwMode="auto">
          <a:xfrm>
            <a:off x="7452742" y="2458244"/>
            <a:ext cx="1655762"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b="1">
                <a:solidFill>
                  <a:srgbClr val="FF0000"/>
                </a:solidFill>
              </a:rPr>
              <a:t>Cenová úroveň elektřiny </a:t>
            </a:r>
            <a:br>
              <a:rPr lang="cs-CZ" b="1">
                <a:solidFill>
                  <a:srgbClr val="FF0000"/>
                </a:solidFill>
              </a:rPr>
            </a:br>
            <a:r>
              <a:rPr lang="cs-CZ" b="1">
                <a:solidFill>
                  <a:srgbClr val="FF0000"/>
                </a:solidFill>
              </a:rPr>
              <a:t>z nových reaktorů </a:t>
            </a:r>
            <a:br>
              <a:rPr lang="cs-CZ" b="1">
                <a:solidFill>
                  <a:srgbClr val="FF0000"/>
                </a:solidFill>
              </a:rPr>
            </a:br>
            <a:r>
              <a:rPr lang="cs-CZ" b="1">
                <a:solidFill>
                  <a:srgbClr val="FF0000"/>
                </a:solidFill>
              </a:rPr>
              <a:t>(100 až 150 EUR/MWh)</a:t>
            </a:r>
          </a:p>
        </p:txBody>
      </p:sp>
      <p:sp>
        <p:nvSpPr>
          <p:cNvPr id="149512" name="Line 8"/>
          <p:cNvSpPr>
            <a:spLocks noChangeShapeType="1"/>
          </p:cNvSpPr>
          <p:nvPr/>
        </p:nvSpPr>
        <p:spPr bwMode="auto">
          <a:xfrm>
            <a:off x="5650929" y="2890044"/>
            <a:ext cx="0" cy="4318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9515" name="Text Box 11"/>
          <p:cNvSpPr txBox="1">
            <a:spLocks noChangeArrowheads="1"/>
          </p:cNvSpPr>
          <p:nvPr/>
        </p:nvSpPr>
        <p:spPr bwMode="auto">
          <a:xfrm>
            <a:off x="7585273" y="5394920"/>
            <a:ext cx="1512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cs-CZ" sz="1200" i="1" dirty="0"/>
              <a:t>Pramen: </a:t>
            </a:r>
            <a:r>
              <a:rPr lang="cs-CZ" sz="1200" i="1" dirty="0" err="1"/>
              <a:t>Bloomberg</a:t>
            </a:r>
            <a:r>
              <a:rPr lang="cs-CZ" sz="1200" i="1" dirty="0"/>
              <a:t> NEF</a:t>
            </a:r>
          </a:p>
        </p:txBody>
      </p:sp>
      <p:sp>
        <p:nvSpPr>
          <p:cNvPr id="9" name="Nadpis 1"/>
          <p:cNvSpPr txBox="1">
            <a:spLocks/>
          </p:cNvSpPr>
          <p:nvPr/>
        </p:nvSpPr>
        <p:spPr bwMode="auto">
          <a:xfrm>
            <a:off x="762000" y="314044"/>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pl-PL" sz="3600" b="1" dirty="0" smtClean="0">
                <a:solidFill>
                  <a:schemeClr val="tx2">
                    <a:lumMod val="75000"/>
                  </a:schemeClr>
                </a:solidFill>
              </a:rPr>
              <a:t>Cena elektřiny z větrných el.</a:t>
            </a:r>
            <a:endParaRPr lang="pl-PL" sz="3600" b="1" dirty="0">
              <a:solidFill>
                <a:schemeClr val="tx2">
                  <a:lumMod val="75000"/>
                </a:schemeClr>
              </a:solidFill>
            </a:endParaRPr>
          </a:p>
        </p:txBody>
      </p:sp>
    </p:spTree>
    <p:extLst>
      <p:ext uri="{BB962C8B-B14F-4D97-AF65-F5344CB8AC3E}">
        <p14:creationId xmlns:p14="http://schemas.microsoft.com/office/powerpoint/2010/main" val="3043610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9512"/>
                                        </p:tgtEl>
                                        <p:attrNameLst>
                                          <p:attrName>style.visibility</p:attrName>
                                        </p:attrNameLst>
                                      </p:cBhvr>
                                      <p:to>
                                        <p:strVal val="visible"/>
                                      </p:to>
                                    </p:set>
                                    <p:animEffect transition="in" filter="blinds(horizontal)">
                                      <p:cBhvr>
                                        <p:cTn id="7" dur="500"/>
                                        <p:tgtEl>
                                          <p:spTgt spid="1495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9510"/>
                                        </p:tgtEl>
                                        <p:attrNameLst>
                                          <p:attrName>style.visibility</p:attrName>
                                        </p:attrNameLst>
                                      </p:cBhvr>
                                      <p:to>
                                        <p:strVal val="visible"/>
                                      </p:to>
                                    </p:set>
                                    <p:animEffect transition="in" filter="blinds(horizontal)">
                                      <p:cBhvr>
                                        <p:cTn id="10" dur="500"/>
                                        <p:tgtEl>
                                          <p:spTgt spid="1495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9511"/>
                                        </p:tgtEl>
                                        <p:attrNameLst>
                                          <p:attrName>style.visibility</p:attrName>
                                        </p:attrNameLst>
                                      </p:cBhvr>
                                      <p:to>
                                        <p:strVal val="visible"/>
                                      </p:to>
                                    </p:set>
                                    <p:animEffect transition="in" filter="blinds(horizontal)">
                                      <p:cBhvr>
                                        <p:cTn id="13"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animBg="1"/>
      <p:bldP spid="149511" grpId="0"/>
      <p:bldP spid="14951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9" name="Rectangle 3"/>
          <p:cNvSpPr>
            <a:spLocks noChangeArrowheads="1"/>
          </p:cNvSpPr>
          <p:nvPr/>
        </p:nvSpPr>
        <p:spPr bwMode="auto">
          <a:xfrm>
            <a:off x="0" y="13000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147462" name="Picture 6" descr="NEF_PV"/>
          <p:cNvPicPr>
            <a:picLocks noChangeAspect="1" noChangeArrowheads="1"/>
          </p:cNvPicPr>
          <p:nvPr/>
        </p:nvPicPr>
        <p:blipFill>
          <a:blip r:embed="rId2">
            <a:extLst>
              <a:ext uri="{28A0092B-C50C-407E-A947-70E740481C1C}">
                <a14:useLocalDpi xmlns:a14="http://schemas.microsoft.com/office/drawing/2010/main" val="0"/>
              </a:ext>
            </a:extLst>
          </a:blip>
          <a:srcRect b="8139"/>
          <a:stretch>
            <a:fillRect/>
          </a:stretch>
        </p:blipFill>
        <p:spPr bwMode="auto">
          <a:xfrm>
            <a:off x="250825" y="1331784"/>
            <a:ext cx="6697663"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47464" name="Text Box 8"/>
          <p:cNvSpPr txBox="1">
            <a:spLocks noChangeArrowheads="1"/>
          </p:cNvSpPr>
          <p:nvPr/>
        </p:nvSpPr>
        <p:spPr bwMode="auto">
          <a:xfrm>
            <a:off x="7270750" y="2916109"/>
            <a:ext cx="187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b="1">
                <a:solidFill>
                  <a:srgbClr val="FF0000"/>
                </a:solidFill>
              </a:rPr>
              <a:t>Nové reaktory </a:t>
            </a:r>
            <a:br>
              <a:rPr lang="cs-CZ" b="1">
                <a:solidFill>
                  <a:srgbClr val="FF0000"/>
                </a:solidFill>
              </a:rPr>
            </a:br>
            <a:r>
              <a:rPr lang="cs-CZ" b="1">
                <a:solidFill>
                  <a:srgbClr val="FF0000"/>
                </a:solidFill>
              </a:rPr>
              <a:t>5 až 8 USD/W</a:t>
            </a:r>
          </a:p>
        </p:txBody>
      </p:sp>
      <p:sp>
        <p:nvSpPr>
          <p:cNvPr id="147466" name="Line 10"/>
          <p:cNvSpPr>
            <a:spLocks noChangeShapeType="1"/>
          </p:cNvSpPr>
          <p:nvPr/>
        </p:nvSpPr>
        <p:spPr bwMode="auto">
          <a:xfrm>
            <a:off x="5508625" y="3276471"/>
            <a:ext cx="1728788"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7468" name="Text Box 12"/>
          <p:cNvSpPr txBox="1">
            <a:spLocks noChangeArrowheads="1"/>
          </p:cNvSpPr>
          <p:nvPr/>
        </p:nvSpPr>
        <p:spPr bwMode="auto">
          <a:xfrm>
            <a:off x="7596188" y="5483096"/>
            <a:ext cx="1512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cs-CZ" sz="1200" i="1"/>
              <a:t>Pramen: Bloomberg NEF</a:t>
            </a:r>
          </a:p>
        </p:txBody>
      </p:sp>
      <p:sp>
        <p:nvSpPr>
          <p:cNvPr id="8"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pl-PL" sz="3600" b="1" dirty="0" smtClean="0">
                <a:solidFill>
                  <a:schemeClr val="tx2">
                    <a:lumMod val="75000"/>
                  </a:schemeClr>
                </a:solidFill>
              </a:rPr>
              <a:t>Investice do fotovoltaiky</a:t>
            </a:r>
            <a:endParaRPr lang="pl-PL" sz="3600" b="1" dirty="0">
              <a:solidFill>
                <a:schemeClr val="tx2">
                  <a:lumMod val="75000"/>
                </a:schemeClr>
              </a:solidFill>
            </a:endParaRPr>
          </a:p>
        </p:txBody>
      </p:sp>
    </p:spTree>
    <p:extLst>
      <p:ext uri="{BB962C8B-B14F-4D97-AF65-F5344CB8AC3E}">
        <p14:creationId xmlns:p14="http://schemas.microsoft.com/office/powerpoint/2010/main" val="769816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7466"/>
                                        </p:tgtEl>
                                        <p:attrNameLst>
                                          <p:attrName>style.visibility</p:attrName>
                                        </p:attrNameLst>
                                      </p:cBhvr>
                                      <p:to>
                                        <p:strVal val="visible"/>
                                      </p:to>
                                    </p:set>
                                    <p:animEffect transition="in" filter="blinds(horizontal)">
                                      <p:cBhvr>
                                        <p:cTn id="7" dur="500"/>
                                        <p:tgtEl>
                                          <p:spTgt spid="1474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7464"/>
                                        </p:tgtEl>
                                        <p:attrNameLst>
                                          <p:attrName>style.visibility</p:attrName>
                                        </p:attrNameLst>
                                      </p:cBhvr>
                                      <p:to>
                                        <p:strVal val="visible"/>
                                      </p:to>
                                    </p:set>
                                    <p:animEffect transition="in" filter="blinds(horizontal)">
                                      <p:cBhvr>
                                        <p:cTn id="10" dur="500"/>
                                        <p:tgtEl>
                                          <p:spTgt spid="147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4" grpId="0"/>
      <p:bldP spid="14746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8" name="Rectangle 4"/>
          <p:cNvSpPr>
            <a:spLocks noChangeArrowheads="1"/>
          </p:cNvSpPr>
          <p:nvPr/>
        </p:nvSpPr>
        <p:spPr bwMode="auto">
          <a:xfrm>
            <a:off x="0" y="15383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42006" name="Text Box 22"/>
          <p:cNvSpPr txBox="1">
            <a:spLocks noChangeArrowheads="1"/>
          </p:cNvSpPr>
          <p:nvPr/>
        </p:nvSpPr>
        <p:spPr bwMode="auto">
          <a:xfrm>
            <a:off x="5978525" y="5962674"/>
            <a:ext cx="3130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200" i="1"/>
              <a:t>Pramen: graf Sven Teske, data Platts a IEA</a:t>
            </a:r>
          </a:p>
        </p:txBody>
      </p:sp>
      <p:sp>
        <p:nvSpPr>
          <p:cNvPr id="10"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pl-PL" sz="3600" b="1" dirty="0" smtClean="0">
                <a:solidFill>
                  <a:schemeClr val="tx2">
                    <a:lumMod val="75000"/>
                  </a:schemeClr>
                </a:solidFill>
              </a:rPr>
              <a:t>Investice do energetiky</a:t>
            </a:r>
            <a:endParaRPr lang="pl-PL" sz="3600" b="1" dirty="0">
              <a:solidFill>
                <a:schemeClr val="tx2">
                  <a:lumMod val="75000"/>
                </a:schemeClr>
              </a:solidFill>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l="1979" t="6982"/>
          <a:stretch>
            <a:fillRect/>
          </a:stretch>
        </p:blipFill>
        <p:spPr bwMode="auto">
          <a:xfrm>
            <a:off x="90487" y="2104758"/>
            <a:ext cx="8963025" cy="3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6"/>
          <p:cNvSpPr txBox="1">
            <a:spLocks noChangeArrowheads="1"/>
          </p:cNvSpPr>
          <p:nvPr/>
        </p:nvSpPr>
        <p:spPr bwMode="auto">
          <a:xfrm>
            <a:off x="761999" y="1538312"/>
            <a:ext cx="8329955" cy="461665"/>
          </a:xfrm>
          <a:prstGeom prst="rect">
            <a:avLst/>
          </a:prstGeom>
          <a:solidFill>
            <a:schemeClr val="bg1"/>
          </a:solidFill>
          <a:ln>
            <a:noFill/>
          </a:ln>
          <a:effectLst/>
        </p:spPr>
        <p:txBody>
          <a:bodyPr wrap="square">
            <a:spAutoFit/>
          </a:bodyPr>
          <a:lstStyle>
            <a:lvl1pPr marL="4763" indent="19050">
              <a:tabLst>
                <a:tab pos="190500" algn="l"/>
              </a:tabLst>
              <a:defRPr>
                <a:solidFill>
                  <a:schemeClr val="tx1"/>
                </a:solidFill>
                <a:latin typeface="Arial" charset="0"/>
              </a:defRPr>
            </a:lvl1pPr>
            <a:lvl2pPr marL="1128713" indent="-457200">
              <a:tabLst>
                <a:tab pos="190500" algn="l"/>
              </a:tabLst>
              <a:defRPr>
                <a:solidFill>
                  <a:schemeClr val="tx1"/>
                </a:solidFill>
                <a:latin typeface="Arial" charset="0"/>
              </a:defRPr>
            </a:lvl2pPr>
            <a:lvl3pPr marL="1776413" indent="-457200">
              <a:tabLst>
                <a:tab pos="190500" algn="l"/>
              </a:tabLst>
              <a:defRPr>
                <a:solidFill>
                  <a:schemeClr val="tx1"/>
                </a:solidFill>
                <a:latin typeface="Arial" charset="0"/>
              </a:defRPr>
            </a:lvl3pPr>
            <a:lvl4pPr marL="2424113" indent="-457200">
              <a:tabLst>
                <a:tab pos="190500" algn="l"/>
              </a:tabLst>
              <a:defRPr>
                <a:solidFill>
                  <a:schemeClr val="tx1"/>
                </a:solidFill>
                <a:latin typeface="Arial" charset="0"/>
              </a:defRPr>
            </a:lvl4pPr>
            <a:lvl5pPr marL="3071813" indent="-457200">
              <a:tabLst>
                <a:tab pos="190500" algn="l"/>
              </a:tabLst>
              <a:defRPr>
                <a:solidFill>
                  <a:schemeClr val="tx1"/>
                </a:solidFill>
                <a:latin typeface="Arial" charset="0"/>
              </a:defRPr>
            </a:lvl5pPr>
            <a:lvl6pPr marL="3529013" indent="-457200" fontAlgn="base">
              <a:spcBef>
                <a:spcPct val="0"/>
              </a:spcBef>
              <a:spcAft>
                <a:spcPct val="0"/>
              </a:spcAft>
              <a:tabLst>
                <a:tab pos="190500" algn="l"/>
              </a:tabLst>
              <a:defRPr>
                <a:solidFill>
                  <a:schemeClr val="tx1"/>
                </a:solidFill>
                <a:latin typeface="Arial" charset="0"/>
              </a:defRPr>
            </a:lvl6pPr>
            <a:lvl7pPr marL="3986213" indent="-457200" fontAlgn="base">
              <a:spcBef>
                <a:spcPct val="0"/>
              </a:spcBef>
              <a:spcAft>
                <a:spcPct val="0"/>
              </a:spcAft>
              <a:tabLst>
                <a:tab pos="190500" algn="l"/>
              </a:tabLst>
              <a:defRPr>
                <a:solidFill>
                  <a:schemeClr val="tx1"/>
                </a:solidFill>
                <a:latin typeface="Arial" charset="0"/>
              </a:defRPr>
            </a:lvl7pPr>
            <a:lvl8pPr marL="4443413" indent="-457200" fontAlgn="base">
              <a:spcBef>
                <a:spcPct val="0"/>
              </a:spcBef>
              <a:spcAft>
                <a:spcPct val="0"/>
              </a:spcAft>
              <a:tabLst>
                <a:tab pos="190500" algn="l"/>
              </a:tabLst>
              <a:defRPr>
                <a:solidFill>
                  <a:schemeClr val="tx1"/>
                </a:solidFill>
                <a:latin typeface="Arial" charset="0"/>
              </a:defRPr>
            </a:lvl8pPr>
            <a:lvl9pPr marL="4900613" indent="-457200" fontAlgn="base">
              <a:spcBef>
                <a:spcPct val="0"/>
              </a:spcBef>
              <a:spcAft>
                <a:spcPct val="0"/>
              </a:spcAft>
              <a:tabLst>
                <a:tab pos="190500" algn="l"/>
              </a:tabLst>
              <a:defRPr>
                <a:solidFill>
                  <a:schemeClr val="tx1"/>
                </a:solidFill>
                <a:latin typeface="Arial" charset="0"/>
              </a:defRPr>
            </a:lvl9pPr>
          </a:lstStyle>
          <a:p>
            <a:pPr>
              <a:spcBef>
                <a:spcPct val="50000"/>
              </a:spcBef>
            </a:pPr>
            <a:r>
              <a:rPr lang="cs-CZ" sz="2400" dirty="0" smtClean="0"/>
              <a:t>Globální </a:t>
            </a:r>
            <a:r>
              <a:rPr lang="cs-CZ" sz="2400" dirty="0"/>
              <a:t>trh (instalované výkony) technologií 1970-2010</a:t>
            </a:r>
          </a:p>
        </p:txBody>
      </p:sp>
    </p:spTree>
    <p:extLst>
      <p:ext uri="{BB962C8B-B14F-4D97-AF65-F5344CB8AC3E}">
        <p14:creationId xmlns:p14="http://schemas.microsoft.com/office/powerpoint/2010/main" val="1338005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7" name="Rectangle 3"/>
          <p:cNvSpPr>
            <a:spLocks noChangeArrowheads="1"/>
          </p:cNvSpPr>
          <p:nvPr/>
        </p:nvSpPr>
        <p:spPr bwMode="auto">
          <a:xfrm>
            <a:off x="0" y="804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54631" name="Text Box 7"/>
          <p:cNvSpPr txBox="1">
            <a:spLocks noChangeArrowheads="1"/>
          </p:cNvSpPr>
          <p:nvPr/>
        </p:nvSpPr>
        <p:spPr bwMode="auto">
          <a:xfrm>
            <a:off x="798537" y="980728"/>
            <a:ext cx="806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tabLst>
                <a:tab pos="190500" algn="l"/>
              </a:tabLst>
              <a:defRPr>
                <a:solidFill>
                  <a:schemeClr val="tx1"/>
                </a:solidFill>
                <a:latin typeface="Arial" charset="0"/>
              </a:defRPr>
            </a:lvl1pPr>
            <a:lvl2pPr marL="1128713" indent="-457200">
              <a:tabLst>
                <a:tab pos="190500" algn="l"/>
              </a:tabLst>
              <a:defRPr>
                <a:solidFill>
                  <a:schemeClr val="tx1"/>
                </a:solidFill>
                <a:latin typeface="Arial" charset="0"/>
              </a:defRPr>
            </a:lvl2pPr>
            <a:lvl3pPr marL="1776413" indent="-457200">
              <a:tabLst>
                <a:tab pos="190500" algn="l"/>
              </a:tabLst>
              <a:defRPr>
                <a:solidFill>
                  <a:schemeClr val="tx1"/>
                </a:solidFill>
                <a:latin typeface="Arial" charset="0"/>
              </a:defRPr>
            </a:lvl3pPr>
            <a:lvl4pPr marL="2424113" indent="-457200">
              <a:tabLst>
                <a:tab pos="190500" algn="l"/>
              </a:tabLst>
              <a:defRPr>
                <a:solidFill>
                  <a:schemeClr val="tx1"/>
                </a:solidFill>
                <a:latin typeface="Arial" charset="0"/>
              </a:defRPr>
            </a:lvl4pPr>
            <a:lvl5pPr marL="3071813" indent="-457200">
              <a:tabLst>
                <a:tab pos="190500" algn="l"/>
              </a:tabLst>
              <a:defRPr>
                <a:solidFill>
                  <a:schemeClr val="tx1"/>
                </a:solidFill>
                <a:latin typeface="Arial" charset="0"/>
              </a:defRPr>
            </a:lvl5pPr>
            <a:lvl6pPr marL="3529013" indent="-457200" fontAlgn="base">
              <a:spcBef>
                <a:spcPct val="0"/>
              </a:spcBef>
              <a:spcAft>
                <a:spcPct val="0"/>
              </a:spcAft>
              <a:tabLst>
                <a:tab pos="190500" algn="l"/>
              </a:tabLst>
              <a:defRPr>
                <a:solidFill>
                  <a:schemeClr val="tx1"/>
                </a:solidFill>
                <a:latin typeface="Arial" charset="0"/>
              </a:defRPr>
            </a:lvl6pPr>
            <a:lvl7pPr marL="3986213" indent="-457200" fontAlgn="base">
              <a:spcBef>
                <a:spcPct val="0"/>
              </a:spcBef>
              <a:spcAft>
                <a:spcPct val="0"/>
              </a:spcAft>
              <a:tabLst>
                <a:tab pos="190500" algn="l"/>
              </a:tabLst>
              <a:defRPr>
                <a:solidFill>
                  <a:schemeClr val="tx1"/>
                </a:solidFill>
                <a:latin typeface="Arial" charset="0"/>
              </a:defRPr>
            </a:lvl7pPr>
            <a:lvl8pPr marL="4443413" indent="-457200" fontAlgn="base">
              <a:spcBef>
                <a:spcPct val="0"/>
              </a:spcBef>
              <a:spcAft>
                <a:spcPct val="0"/>
              </a:spcAft>
              <a:tabLst>
                <a:tab pos="190500" algn="l"/>
              </a:tabLst>
              <a:defRPr>
                <a:solidFill>
                  <a:schemeClr val="tx1"/>
                </a:solidFill>
                <a:latin typeface="Arial" charset="0"/>
              </a:defRPr>
            </a:lvl8pPr>
            <a:lvl9pPr marL="4900613" indent="-457200" fontAlgn="base">
              <a:spcBef>
                <a:spcPct val="0"/>
              </a:spcBef>
              <a:spcAft>
                <a:spcPct val="0"/>
              </a:spcAft>
              <a:tabLst>
                <a:tab pos="190500" algn="l"/>
              </a:tabLst>
              <a:defRPr>
                <a:solidFill>
                  <a:schemeClr val="tx1"/>
                </a:solidFill>
                <a:latin typeface="Arial" charset="0"/>
              </a:defRPr>
            </a:lvl9pPr>
          </a:lstStyle>
          <a:p>
            <a:pPr>
              <a:spcBef>
                <a:spcPct val="50000"/>
              </a:spcBef>
            </a:pPr>
            <a:r>
              <a:rPr lang="en-US" sz="2400" dirty="0">
                <a:cs typeface="Times New Roman" pitchFamily="18" charset="0"/>
              </a:rPr>
              <a:t>PwC: </a:t>
            </a:r>
            <a:r>
              <a:rPr lang="cs-CZ" sz="2400" dirty="0">
                <a:cs typeface="Times New Roman" pitchFamily="18" charset="0"/>
              </a:rPr>
              <a:t>100 % </a:t>
            </a:r>
            <a:r>
              <a:rPr lang="en-US" sz="2400" dirty="0" err="1">
                <a:cs typeface="Times New Roman" pitchFamily="18" charset="0"/>
              </a:rPr>
              <a:t>obnoviteln</a:t>
            </a:r>
            <a:r>
              <a:rPr lang="cs-CZ" sz="2400" dirty="0">
                <a:cs typeface="Times New Roman" pitchFamily="18" charset="0"/>
              </a:rPr>
              <a:t>á energetika v EU do roku 2050</a:t>
            </a:r>
            <a:endParaRPr lang="en-US" sz="2400" dirty="0">
              <a:cs typeface="Times New Roman" pitchFamily="18" charset="0"/>
            </a:endParaRPr>
          </a:p>
        </p:txBody>
      </p:sp>
      <p:pic>
        <p:nvPicPr>
          <p:cNvPr id="154632" name="Picture 8" descr="PWC_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02" y="1494630"/>
            <a:ext cx="2316163" cy="32829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4633" name="Picture 9" descr="ecf_costs"/>
          <p:cNvPicPr>
            <a:picLocks noChangeAspect="1" noChangeArrowheads="1"/>
          </p:cNvPicPr>
          <p:nvPr/>
        </p:nvPicPr>
        <p:blipFill>
          <a:blip r:embed="rId3">
            <a:extLst>
              <a:ext uri="{28A0092B-C50C-407E-A947-70E740481C1C}">
                <a14:useLocalDpi xmlns:a14="http://schemas.microsoft.com/office/drawing/2010/main" val="0"/>
              </a:ext>
            </a:extLst>
          </a:blip>
          <a:srcRect l="1233" t="6088" r="2632"/>
          <a:stretch>
            <a:fillRect/>
          </a:stretch>
        </p:blipFill>
        <p:spPr bwMode="auto">
          <a:xfrm>
            <a:off x="4145851" y="2060848"/>
            <a:ext cx="4321175" cy="3049588"/>
          </a:xfrm>
          <a:prstGeom prst="rect">
            <a:avLst/>
          </a:prstGeom>
          <a:noFill/>
          <a:extLst>
            <a:ext uri="{909E8E84-426E-40DD-AFC4-6F175D3DCCD1}">
              <a14:hiddenFill xmlns:a14="http://schemas.microsoft.com/office/drawing/2010/main">
                <a:solidFill>
                  <a:srgbClr val="FFFFFF"/>
                </a:solidFill>
              </a14:hiddenFill>
            </a:ext>
          </a:extLst>
        </p:spPr>
      </p:pic>
      <p:sp>
        <p:nvSpPr>
          <p:cNvPr id="154634" name="Text Box 10"/>
          <p:cNvSpPr txBox="1">
            <a:spLocks noChangeArrowheads="1"/>
          </p:cNvSpPr>
          <p:nvPr/>
        </p:nvSpPr>
        <p:spPr bwMode="auto">
          <a:xfrm>
            <a:off x="3447992" y="1521536"/>
            <a:ext cx="5437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tabLst>
                <a:tab pos="190500" algn="l"/>
              </a:tabLst>
              <a:defRPr>
                <a:solidFill>
                  <a:schemeClr val="tx1"/>
                </a:solidFill>
                <a:latin typeface="Arial" charset="0"/>
              </a:defRPr>
            </a:lvl1pPr>
            <a:lvl2pPr marL="1128713" indent="-457200">
              <a:tabLst>
                <a:tab pos="190500" algn="l"/>
              </a:tabLst>
              <a:defRPr>
                <a:solidFill>
                  <a:schemeClr val="tx1"/>
                </a:solidFill>
                <a:latin typeface="Arial" charset="0"/>
              </a:defRPr>
            </a:lvl2pPr>
            <a:lvl3pPr marL="1776413" indent="-457200">
              <a:tabLst>
                <a:tab pos="190500" algn="l"/>
              </a:tabLst>
              <a:defRPr>
                <a:solidFill>
                  <a:schemeClr val="tx1"/>
                </a:solidFill>
                <a:latin typeface="Arial" charset="0"/>
              </a:defRPr>
            </a:lvl3pPr>
            <a:lvl4pPr marL="2424113" indent="-457200">
              <a:tabLst>
                <a:tab pos="190500" algn="l"/>
              </a:tabLst>
              <a:defRPr>
                <a:solidFill>
                  <a:schemeClr val="tx1"/>
                </a:solidFill>
                <a:latin typeface="Arial" charset="0"/>
              </a:defRPr>
            </a:lvl4pPr>
            <a:lvl5pPr marL="3071813" indent="-457200">
              <a:tabLst>
                <a:tab pos="190500" algn="l"/>
              </a:tabLst>
              <a:defRPr>
                <a:solidFill>
                  <a:schemeClr val="tx1"/>
                </a:solidFill>
                <a:latin typeface="Arial" charset="0"/>
              </a:defRPr>
            </a:lvl5pPr>
            <a:lvl6pPr marL="3529013" indent="-457200" fontAlgn="base">
              <a:spcBef>
                <a:spcPct val="0"/>
              </a:spcBef>
              <a:spcAft>
                <a:spcPct val="0"/>
              </a:spcAft>
              <a:tabLst>
                <a:tab pos="190500" algn="l"/>
              </a:tabLst>
              <a:defRPr>
                <a:solidFill>
                  <a:schemeClr val="tx1"/>
                </a:solidFill>
                <a:latin typeface="Arial" charset="0"/>
              </a:defRPr>
            </a:lvl6pPr>
            <a:lvl7pPr marL="3986213" indent="-457200" fontAlgn="base">
              <a:spcBef>
                <a:spcPct val="0"/>
              </a:spcBef>
              <a:spcAft>
                <a:spcPct val="0"/>
              </a:spcAft>
              <a:tabLst>
                <a:tab pos="190500" algn="l"/>
              </a:tabLst>
              <a:defRPr>
                <a:solidFill>
                  <a:schemeClr val="tx1"/>
                </a:solidFill>
                <a:latin typeface="Arial" charset="0"/>
              </a:defRPr>
            </a:lvl7pPr>
            <a:lvl8pPr marL="4443413" indent="-457200" fontAlgn="base">
              <a:spcBef>
                <a:spcPct val="0"/>
              </a:spcBef>
              <a:spcAft>
                <a:spcPct val="0"/>
              </a:spcAft>
              <a:tabLst>
                <a:tab pos="190500" algn="l"/>
              </a:tabLst>
              <a:defRPr>
                <a:solidFill>
                  <a:schemeClr val="tx1"/>
                </a:solidFill>
                <a:latin typeface="Arial" charset="0"/>
              </a:defRPr>
            </a:lvl8pPr>
            <a:lvl9pPr marL="4900613" indent="-457200" fontAlgn="base">
              <a:spcBef>
                <a:spcPct val="0"/>
              </a:spcBef>
              <a:spcAft>
                <a:spcPct val="0"/>
              </a:spcAft>
              <a:tabLst>
                <a:tab pos="190500" algn="l"/>
              </a:tabLst>
              <a:defRPr>
                <a:solidFill>
                  <a:schemeClr val="tx1"/>
                </a:solidFill>
                <a:latin typeface="Arial" charset="0"/>
              </a:defRPr>
            </a:lvl9pPr>
          </a:lstStyle>
          <a:p>
            <a:pPr>
              <a:spcBef>
                <a:spcPct val="50000"/>
              </a:spcBef>
            </a:pPr>
            <a:r>
              <a:rPr lang="en-US" sz="2400" dirty="0">
                <a:cs typeface="Times New Roman" pitchFamily="18" charset="0"/>
              </a:rPr>
              <a:t>McKinsey: </a:t>
            </a:r>
            <a:r>
              <a:rPr lang="cs-CZ" sz="2400" dirty="0">
                <a:cs typeface="Times New Roman" pitchFamily="18" charset="0"/>
              </a:rPr>
              <a:t>ekonomicky únosná</a:t>
            </a:r>
            <a:endParaRPr lang="en-US" sz="2400" dirty="0">
              <a:cs typeface="Times New Roman" pitchFamily="18" charset="0"/>
            </a:endParaRPr>
          </a:p>
        </p:txBody>
      </p:sp>
      <p:sp>
        <p:nvSpPr>
          <p:cNvPr id="9"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OZE budoucnost Evropy</a:t>
            </a:r>
            <a:endParaRPr lang="cs-CZ" sz="3600" b="1" dirty="0">
              <a:solidFill>
                <a:schemeClr val="tx2">
                  <a:lumMod val="75000"/>
                </a:schemeClr>
              </a:solidFill>
            </a:endParaRPr>
          </a:p>
        </p:txBody>
      </p:sp>
      <p:pic>
        <p:nvPicPr>
          <p:cNvPr id="7170" name="Picture 2" descr="http://www.greenpeace.org/eu-unit/Global/eu-unit/image/2012%20pix/PIX%205%20Sep%20n%20Oct/ER%20cover.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843" y="3717032"/>
            <a:ext cx="2166938" cy="2971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
          <p:cNvSpPr txBox="1">
            <a:spLocks noChangeArrowheads="1"/>
          </p:cNvSpPr>
          <p:nvPr/>
        </p:nvSpPr>
        <p:spPr bwMode="auto">
          <a:xfrm>
            <a:off x="4549739" y="5733256"/>
            <a:ext cx="45942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tabLst>
                <a:tab pos="190500" algn="l"/>
              </a:tabLst>
              <a:defRPr>
                <a:solidFill>
                  <a:schemeClr val="tx1"/>
                </a:solidFill>
                <a:latin typeface="Arial" charset="0"/>
              </a:defRPr>
            </a:lvl1pPr>
            <a:lvl2pPr marL="1128713" indent="-457200">
              <a:tabLst>
                <a:tab pos="190500" algn="l"/>
              </a:tabLst>
              <a:defRPr>
                <a:solidFill>
                  <a:schemeClr val="tx1"/>
                </a:solidFill>
                <a:latin typeface="Arial" charset="0"/>
              </a:defRPr>
            </a:lvl2pPr>
            <a:lvl3pPr marL="1776413" indent="-457200">
              <a:tabLst>
                <a:tab pos="190500" algn="l"/>
              </a:tabLst>
              <a:defRPr>
                <a:solidFill>
                  <a:schemeClr val="tx1"/>
                </a:solidFill>
                <a:latin typeface="Arial" charset="0"/>
              </a:defRPr>
            </a:lvl3pPr>
            <a:lvl4pPr marL="2424113" indent="-457200">
              <a:tabLst>
                <a:tab pos="190500" algn="l"/>
              </a:tabLst>
              <a:defRPr>
                <a:solidFill>
                  <a:schemeClr val="tx1"/>
                </a:solidFill>
                <a:latin typeface="Arial" charset="0"/>
              </a:defRPr>
            </a:lvl4pPr>
            <a:lvl5pPr marL="3071813" indent="-457200">
              <a:tabLst>
                <a:tab pos="190500" algn="l"/>
              </a:tabLst>
              <a:defRPr>
                <a:solidFill>
                  <a:schemeClr val="tx1"/>
                </a:solidFill>
                <a:latin typeface="Arial" charset="0"/>
              </a:defRPr>
            </a:lvl5pPr>
            <a:lvl6pPr marL="3529013" indent="-457200" fontAlgn="base">
              <a:spcBef>
                <a:spcPct val="0"/>
              </a:spcBef>
              <a:spcAft>
                <a:spcPct val="0"/>
              </a:spcAft>
              <a:tabLst>
                <a:tab pos="190500" algn="l"/>
              </a:tabLst>
              <a:defRPr>
                <a:solidFill>
                  <a:schemeClr val="tx1"/>
                </a:solidFill>
                <a:latin typeface="Arial" charset="0"/>
              </a:defRPr>
            </a:lvl6pPr>
            <a:lvl7pPr marL="3986213" indent="-457200" fontAlgn="base">
              <a:spcBef>
                <a:spcPct val="0"/>
              </a:spcBef>
              <a:spcAft>
                <a:spcPct val="0"/>
              </a:spcAft>
              <a:tabLst>
                <a:tab pos="190500" algn="l"/>
              </a:tabLst>
              <a:defRPr>
                <a:solidFill>
                  <a:schemeClr val="tx1"/>
                </a:solidFill>
                <a:latin typeface="Arial" charset="0"/>
              </a:defRPr>
            </a:lvl7pPr>
            <a:lvl8pPr marL="4443413" indent="-457200" fontAlgn="base">
              <a:spcBef>
                <a:spcPct val="0"/>
              </a:spcBef>
              <a:spcAft>
                <a:spcPct val="0"/>
              </a:spcAft>
              <a:tabLst>
                <a:tab pos="190500" algn="l"/>
              </a:tabLst>
              <a:defRPr>
                <a:solidFill>
                  <a:schemeClr val="tx1"/>
                </a:solidFill>
                <a:latin typeface="Arial" charset="0"/>
              </a:defRPr>
            </a:lvl8pPr>
            <a:lvl9pPr marL="4900613" indent="-457200" fontAlgn="base">
              <a:spcBef>
                <a:spcPct val="0"/>
              </a:spcBef>
              <a:spcAft>
                <a:spcPct val="0"/>
              </a:spcAft>
              <a:tabLst>
                <a:tab pos="190500" algn="l"/>
              </a:tabLst>
              <a:defRPr>
                <a:solidFill>
                  <a:schemeClr val="tx1"/>
                </a:solidFill>
                <a:latin typeface="Arial" charset="0"/>
              </a:defRPr>
            </a:lvl9pPr>
          </a:lstStyle>
          <a:p>
            <a:pPr>
              <a:spcBef>
                <a:spcPct val="50000"/>
              </a:spcBef>
            </a:pPr>
            <a:r>
              <a:rPr lang="cs-CZ" sz="2000" dirty="0" smtClean="0">
                <a:cs typeface="Times New Roman" pitchFamily="18" charset="0"/>
              </a:rPr>
              <a:t>ENERGY (R)EVOLUTION Greenpeace</a:t>
            </a:r>
            <a:endParaRPr lang="en-US" sz="2000" dirty="0">
              <a:cs typeface="Times New Roman" pitchFamily="18" charset="0"/>
            </a:endParaRPr>
          </a:p>
        </p:txBody>
      </p:sp>
    </p:spTree>
    <p:extLst>
      <p:ext uri="{BB962C8B-B14F-4D97-AF65-F5344CB8AC3E}">
        <p14:creationId xmlns:p14="http://schemas.microsoft.com/office/powerpoint/2010/main" val="219340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4634"/>
                                        </p:tgtEl>
                                        <p:attrNameLst>
                                          <p:attrName>style.visibility</p:attrName>
                                        </p:attrNameLst>
                                      </p:cBhvr>
                                      <p:to>
                                        <p:strVal val="visible"/>
                                      </p:to>
                                    </p:set>
                                    <p:animEffect transition="in" filter="blinds(horizontal)">
                                      <p:cBhvr>
                                        <p:cTn id="7" dur="500"/>
                                        <p:tgtEl>
                                          <p:spTgt spid="15463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54633"/>
                                        </p:tgtEl>
                                        <p:attrNameLst>
                                          <p:attrName>style.visibility</p:attrName>
                                        </p:attrNameLst>
                                      </p:cBhvr>
                                      <p:to>
                                        <p:strVal val="visible"/>
                                      </p:to>
                                    </p:set>
                                    <p:animEffect transition="in" filter="blinds(horizontal)">
                                      <p:cBhvr>
                                        <p:cTn id="11" dur="500"/>
                                        <p:tgtEl>
                                          <p:spTgt spid="15463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4"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Chytrá energie</a:t>
            </a:r>
            <a:endParaRPr sz="3600" b="1" dirty="0">
              <a:solidFill>
                <a:schemeClr val="tx2">
                  <a:lumMod val="75000"/>
                </a:schemeClr>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40768"/>
            <a:ext cx="428625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4"/>
          <p:cNvSpPr txBox="1">
            <a:spLocks noChangeArrowheads="1"/>
          </p:cNvSpPr>
          <p:nvPr/>
        </p:nvSpPr>
        <p:spPr bwMode="auto">
          <a:xfrm>
            <a:off x="969888" y="5405418"/>
            <a:ext cx="38576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63000"/>
              </a:lnSpc>
              <a:buClr>
                <a:srgbClr val="000000"/>
              </a:buClr>
              <a:buSzPct val="100000"/>
              <a:buFont typeface="Arial Black" pitchFamily="34" charset="0"/>
              <a:buNone/>
            </a:pPr>
            <a:r>
              <a:rPr lang="cs-CZ" sz="2200" dirty="0">
                <a:latin typeface="Arial Black" pitchFamily="34" charset="0"/>
              </a:rPr>
              <a:t>www.chytraenergie.info</a:t>
            </a:r>
          </a:p>
        </p:txBody>
      </p:sp>
      <p:sp>
        <p:nvSpPr>
          <p:cNvPr id="3" name="Obdélník 2"/>
          <p:cNvSpPr/>
          <p:nvPr/>
        </p:nvSpPr>
        <p:spPr>
          <a:xfrm>
            <a:off x="5041826" y="1268760"/>
            <a:ext cx="3886150" cy="3539430"/>
          </a:xfrm>
          <a:prstGeom prst="rect">
            <a:avLst/>
          </a:prstGeom>
        </p:spPr>
        <p:txBody>
          <a:bodyPr wrap="square">
            <a:spAutoFit/>
          </a:bodyPr>
          <a:lstStyle/>
          <a:p>
            <a:r>
              <a:rPr lang="cs-CZ" sz="2400" b="1" i="1" dirty="0"/>
              <a:t>Obsahuje:</a:t>
            </a:r>
          </a:p>
          <a:p>
            <a:pPr lvl="1">
              <a:buFont typeface="Wingdings" pitchFamily="2" charset="2"/>
              <a:buChar char="Ø"/>
            </a:pPr>
            <a:r>
              <a:rPr lang="cs-CZ" sz="2000" b="1" i="1" dirty="0" smtClean="0"/>
              <a:t>   příležitosti </a:t>
            </a:r>
            <a:r>
              <a:rPr lang="cs-CZ" sz="2000" b="1" i="1" dirty="0"/>
              <a:t>efektivního hospodaření s energií a možnosti obnovitelných zdrojů</a:t>
            </a:r>
          </a:p>
          <a:p>
            <a:pPr lvl="1">
              <a:buFont typeface="Wingdings" pitchFamily="2" charset="2"/>
              <a:buChar char="Ø"/>
            </a:pPr>
            <a:r>
              <a:rPr lang="cs-CZ" sz="2000" b="1" i="1" dirty="0" smtClean="0"/>
              <a:t>   tři </a:t>
            </a:r>
            <a:r>
              <a:rPr lang="cs-CZ" sz="2000" b="1" i="1" dirty="0"/>
              <a:t>scénáře české ekonomiky a energetiky modelované </a:t>
            </a:r>
            <a:r>
              <a:rPr lang="cs-CZ" sz="2000" b="1" i="1" dirty="0" err="1"/>
              <a:t>Wuppertal</a:t>
            </a:r>
            <a:r>
              <a:rPr lang="cs-CZ" sz="2000" b="1" i="1" dirty="0"/>
              <a:t> institutem</a:t>
            </a:r>
          </a:p>
          <a:p>
            <a:pPr lvl="1">
              <a:buFont typeface="Wingdings" pitchFamily="2" charset="2"/>
              <a:buChar char="Ø"/>
            </a:pPr>
            <a:r>
              <a:rPr lang="cs-CZ" sz="2000" b="1" i="1" dirty="0" smtClean="0"/>
              <a:t>   sadu </a:t>
            </a:r>
            <a:r>
              <a:rPr lang="cs-CZ" sz="2000" b="1" i="1" dirty="0"/>
              <a:t>konkrétních doporučení a opatření</a:t>
            </a:r>
          </a:p>
        </p:txBody>
      </p:sp>
    </p:spTree>
    <p:extLst>
      <p:ext uri="{BB962C8B-B14F-4D97-AF65-F5344CB8AC3E}">
        <p14:creationId xmlns:p14="http://schemas.microsoft.com/office/powerpoint/2010/main" val="1296502711"/>
      </p:ext>
    </p:extLst>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Chytrá energie</a:t>
            </a:r>
            <a:endParaRPr sz="3600" b="1" dirty="0">
              <a:solidFill>
                <a:schemeClr val="tx2">
                  <a:lumMod val="75000"/>
                </a:schemeClr>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22" y="1005847"/>
            <a:ext cx="8424862"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6101512" y="6040490"/>
            <a:ext cx="3036409" cy="24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lnSpc>
                <a:spcPct val="71000"/>
              </a:lnSpc>
              <a:buClr>
                <a:srgbClr val="000000"/>
              </a:buClr>
              <a:buSzPct val="100000"/>
              <a:buFont typeface="Arial" charset="0"/>
              <a:buNone/>
            </a:pPr>
            <a:r>
              <a:rPr lang="cs-CZ" sz="1400" b="1" i="1" dirty="0"/>
              <a:t>Zdroj: </a:t>
            </a:r>
            <a:r>
              <a:rPr lang="cs-CZ" sz="1400" b="1" i="1" dirty="0" err="1"/>
              <a:t>Lechtenböhmer</a:t>
            </a:r>
            <a:r>
              <a:rPr lang="cs-CZ" sz="1400" b="1" i="1" dirty="0"/>
              <a:t> et al. 2009 </a:t>
            </a:r>
            <a:endParaRPr lang="cs-CZ" sz="1400" b="1" i="1" dirty="0">
              <a:solidFill>
                <a:schemeClr val="tx1"/>
              </a:solidFill>
            </a:endParaRPr>
          </a:p>
        </p:txBody>
      </p:sp>
    </p:spTree>
    <p:extLst>
      <p:ext uri="{BB962C8B-B14F-4D97-AF65-F5344CB8AC3E}">
        <p14:creationId xmlns:p14="http://schemas.microsoft.com/office/powerpoint/2010/main" val="702164741"/>
      </p:ext>
    </p:extLst>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6565297" y="5013176"/>
            <a:ext cx="2031325" cy="2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lnSpc>
                <a:spcPct val="71000"/>
              </a:lnSpc>
              <a:buClr>
                <a:srgbClr val="000000"/>
              </a:buClr>
              <a:buSzPct val="100000"/>
              <a:buFont typeface="Arial" charset="0"/>
              <a:buNone/>
            </a:pPr>
            <a:r>
              <a:rPr lang="cs-CZ" sz="1400" b="1" i="1" dirty="0">
                <a:solidFill>
                  <a:schemeClr val="tx1"/>
                </a:solidFill>
                <a:latin typeface="+mn-lt"/>
              </a:rPr>
              <a:t>Zdroj</a:t>
            </a:r>
            <a:r>
              <a:rPr lang="cs-CZ" sz="1400" b="1" i="1" dirty="0">
                <a:latin typeface="+mn-lt"/>
              </a:rPr>
              <a:t>: </a:t>
            </a:r>
            <a:r>
              <a:rPr lang="cs-CZ" sz="1400" b="1" i="1" dirty="0" err="1">
                <a:latin typeface="+mn-lt"/>
              </a:rPr>
              <a:t>Eurostat</a:t>
            </a:r>
            <a:r>
              <a:rPr lang="cs-CZ" sz="1400" b="1" i="1" dirty="0">
                <a:latin typeface="+mn-lt"/>
              </a:rPr>
              <a:t> 	</a:t>
            </a:r>
            <a:endParaRPr lang="cs-CZ" sz="1200" b="1" i="1" dirty="0">
              <a:solidFill>
                <a:schemeClr val="tx1"/>
              </a:solidFill>
              <a:latin typeface="+mn-lt"/>
            </a:endParaRPr>
          </a:p>
        </p:txBody>
      </p:sp>
      <p:pic>
        <p:nvPicPr>
          <p:cNvPr id="5122" name="Picture 2" descr="http://issar.cenia.cz/issar/core/objects/generate_graph.php?id_document=1534&amp;id_object=Podpurny_graf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84784"/>
            <a:ext cx="7620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960997" y="1218965"/>
            <a:ext cx="1353256" cy="225767"/>
          </a:xfrm>
          <a:prstGeom prst="rect">
            <a:avLst/>
          </a:prstGeom>
        </p:spPr>
        <p:txBody>
          <a:bodyPr wrap="none">
            <a:spAutoFit/>
          </a:bodyPr>
          <a:lstStyle/>
          <a:p>
            <a:pPr eaLnBrk="0" hangingPunct="0">
              <a:lnSpc>
                <a:spcPct val="71000"/>
              </a:lnSpc>
              <a:buClr>
                <a:srgbClr val="000000"/>
              </a:buClr>
              <a:buSzPct val="100000"/>
            </a:pPr>
            <a:r>
              <a:rPr lang="cs-CZ" sz="1200" b="1" dirty="0" smtClean="0"/>
              <a:t>[</a:t>
            </a:r>
            <a:r>
              <a:rPr lang="cs-CZ" sz="1200" b="1" smtClean="0"/>
              <a:t>ktoe</a:t>
            </a:r>
            <a:r>
              <a:rPr lang="cs-CZ" sz="1200" b="1" dirty="0" smtClean="0"/>
              <a:t>/1000 EUR]</a:t>
            </a:r>
            <a:endParaRPr lang="cs-CZ" sz="1200" b="1" dirty="0"/>
          </a:p>
        </p:txBody>
      </p:sp>
      <p:graphicFrame>
        <p:nvGraphicFramePr>
          <p:cNvPr id="7" name="Tabulka 6"/>
          <p:cNvGraphicFramePr>
            <a:graphicFrameLocks noGrp="1"/>
          </p:cNvGraphicFramePr>
          <p:nvPr>
            <p:extLst>
              <p:ext uri="{D42A27DB-BD31-4B8C-83A1-F6EECF244321}">
                <p14:modId xmlns:p14="http://schemas.microsoft.com/office/powerpoint/2010/main" val="1960695797"/>
              </p:ext>
            </p:extLst>
          </p:nvPr>
        </p:nvGraphicFramePr>
        <p:xfrm>
          <a:off x="960997" y="5013176"/>
          <a:ext cx="7547754" cy="274320"/>
        </p:xfrm>
        <a:graphic>
          <a:graphicData uri="http://schemas.openxmlformats.org/drawingml/2006/table">
            <a:tbl>
              <a:tblPr/>
              <a:tblGrid>
                <a:gridCol w="802691"/>
                <a:gridCol w="163062"/>
                <a:gridCol w="1997178"/>
                <a:gridCol w="144016"/>
                <a:gridCol w="4440807"/>
              </a:tblGrid>
              <a:tr h="274320">
                <a:tc>
                  <a:txBody>
                    <a:bodyPr/>
                    <a:lstStyle/>
                    <a:p>
                      <a:pPr algn="ctr"/>
                      <a:endParaRPr lang="cs-CZ" sz="1800" dirty="0"/>
                    </a:p>
                  </a:txBody>
                  <a:tcPr marL="0" marR="0" marT="0" marB="0" anchor="ctr">
                    <a:lnL>
                      <a:noFill/>
                    </a:lnL>
                    <a:lnR>
                      <a:noFill/>
                    </a:lnR>
                    <a:lnT>
                      <a:noFill/>
                    </a:lnT>
                    <a:lnB>
                      <a:noFill/>
                    </a:lnB>
                  </a:tcPr>
                </a:tc>
                <a:tc>
                  <a:txBody>
                    <a:bodyPr/>
                    <a:lstStyle/>
                    <a:p>
                      <a:pPr algn="ctr"/>
                      <a:r>
                        <a:rPr lang="cs-CZ" sz="1800" dirty="0"/>
                        <a:t> </a:t>
                      </a:r>
                    </a:p>
                  </a:txBody>
                  <a:tcPr marL="0" marR="0" marT="0" marB="0" anchor="ctr">
                    <a:lnL>
                      <a:noFill/>
                    </a:lnL>
                    <a:lnR>
                      <a:noFill/>
                    </a:lnR>
                    <a:lnT>
                      <a:noFill/>
                    </a:lnT>
                    <a:lnB>
                      <a:noFill/>
                    </a:lnB>
                    <a:solidFill>
                      <a:srgbClr val="0000FF"/>
                    </a:solidFill>
                  </a:tcPr>
                </a:tc>
                <a:tc>
                  <a:txBody>
                    <a:bodyPr/>
                    <a:lstStyle/>
                    <a:p>
                      <a:pPr algn="l"/>
                      <a:r>
                        <a:rPr lang="cs-CZ" sz="1800" dirty="0"/>
                        <a:t> </a:t>
                      </a:r>
                      <a:r>
                        <a:rPr lang="cs-CZ" sz="1800" dirty="0" smtClean="0"/>
                        <a:t>Rok 2000    </a:t>
                      </a:r>
                      <a:endParaRPr lang="cs-CZ" sz="1800" dirty="0"/>
                    </a:p>
                  </a:txBody>
                  <a:tcPr marL="0" marR="0" marT="0" marB="0" anchor="ctr">
                    <a:lnL>
                      <a:noFill/>
                    </a:lnL>
                    <a:lnR>
                      <a:noFill/>
                    </a:lnR>
                    <a:lnT>
                      <a:noFill/>
                    </a:lnT>
                    <a:lnB>
                      <a:noFill/>
                    </a:lnB>
                  </a:tcPr>
                </a:tc>
                <a:tc>
                  <a:txBody>
                    <a:bodyPr/>
                    <a:lstStyle/>
                    <a:p>
                      <a:pPr algn="ctr"/>
                      <a:r>
                        <a:rPr lang="cs-CZ" sz="1800" dirty="0"/>
                        <a:t> </a:t>
                      </a:r>
                    </a:p>
                  </a:txBody>
                  <a:tcPr marL="0" marR="0" marT="0" marB="0" anchor="ctr">
                    <a:lnL>
                      <a:noFill/>
                    </a:lnL>
                    <a:lnR>
                      <a:noFill/>
                    </a:lnR>
                    <a:lnT>
                      <a:noFill/>
                    </a:lnT>
                    <a:lnB>
                      <a:noFill/>
                    </a:lnB>
                    <a:solidFill>
                      <a:srgbClr val="FF0000"/>
                    </a:solidFill>
                  </a:tcPr>
                </a:tc>
                <a:tc>
                  <a:txBody>
                    <a:bodyPr/>
                    <a:lstStyle/>
                    <a:p>
                      <a:pPr algn="l"/>
                      <a:r>
                        <a:rPr lang="cs-CZ" sz="1800" dirty="0" smtClean="0"/>
                        <a:t> Rok 2010</a:t>
                      </a:r>
                      <a:endParaRPr lang="cs-CZ" sz="1800" dirty="0"/>
                    </a:p>
                  </a:txBody>
                  <a:tcPr marL="0" marR="0" marT="0" marB="0" anchor="ctr">
                    <a:lnL>
                      <a:noFill/>
                    </a:lnL>
                    <a:lnR>
                      <a:noFill/>
                    </a:lnR>
                    <a:lnT>
                      <a:noFill/>
                    </a:lnT>
                    <a:lnB>
                      <a:noFill/>
                    </a:lnB>
                  </a:tcPr>
                </a:tc>
              </a:tr>
            </a:tbl>
          </a:graphicData>
        </a:graphic>
      </p:graphicFrame>
      <p:sp>
        <p:nvSpPr>
          <p:cNvPr id="8"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Chytrá energie – snížení spotřeby</a:t>
            </a:r>
            <a:endParaRPr sz="3600" b="1" dirty="0">
              <a:solidFill>
                <a:schemeClr val="tx2">
                  <a:lumMod val="75000"/>
                </a:schemeClr>
              </a:solidFill>
            </a:endParaRPr>
          </a:p>
        </p:txBody>
      </p:sp>
    </p:spTree>
    <p:extLst>
      <p:ext uri="{BB962C8B-B14F-4D97-AF65-F5344CB8AC3E}">
        <p14:creationId xmlns:p14="http://schemas.microsoft.com/office/powerpoint/2010/main" val="3314564800"/>
      </p:ext>
    </p:extLst>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Chytrá energie – úspory v budovách</a:t>
            </a:r>
            <a:endParaRPr sz="3600" b="1" dirty="0">
              <a:solidFill>
                <a:schemeClr val="tx2">
                  <a:lumMod val="75000"/>
                </a:schemeClr>
              </a:solidFill>
            </a:endParaRPr>
          </a:p>
        </p:txBody>
      </p:sp>
      <p:pic>
        <p:nvPicPr>
          <p:cNvPr id="5" name="Zástupný symbol pro obsah 3" descr="OBR 1_potencialy.jpg"/>
          <p:cNvPicPr>
            <a:picLocks noChangeAspect="1"/>
          </p:cNvPicPr>
          <p:nvPr/>
        </p:nvPicPr>
        <p:blipFill>
          <a:blip r:embed="rId3" cstate="print"/>
          <a:srcRect/>
          <a:stretch>
            <a:fillRect/>
          </a:stretch>
        </p:blipFill>
        <p:spPr bwMode="auto">
          <a:xfrm>
            <a:off x="681555" y="1196752"/>
            <a:ext cx="8462445" cy="4680520"/>
          </a:xfrm>
          <a:prstGeom prst="rect">
            <a:avLst/>
          </a:prstGeom>
          <a:noFill/>
          <a:ln w="9525">
            <a:noFill/>
            <a:round/>
            <a:headEnd/>
            <a:tailEnd/>
          </a:ln>
        </p:spPr>
      </p:pic>
    </p:spTree>
    <p:extLst>
      <p:ext uri="{BB962C8B-B14F-4D97-AF65-F5344CB8AC3E}">
        <p14:creationId xmlns:p14="http://schemas.microsoft.com/office/powerpoint/2010/main" val="1718812272"/>
      </p:ext>
    </p:extLst>
  </p:cSld>
  <p:clrMapOvr>
    <a:masterClrMapping/>
  </p:clrMapOvr>
  <p:transition spd="slow">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Chytrá energie – úspory v průmyslu</a:t>
            </a:r>
            <a:endParaRPr sz="3600" b="1" dirty="0">
              <a:solidFill>
                <a:schemeClr val="tx2">
                  <a:lumMod val="75000"/>
                </a:schemeClr>
              </a:solidFill>
            </a:endParaRPr>
          </a:p>
        </p:txBody>
      </p:sp>
      <p:sp>
        <p:nvSpPr>
          <p:cNvPr id="4" name="Zástupný symbol pro obsah 2"/>
          <p:cNvSpPr>
            <a:spLocks noGrp="1"/>
          </p:cNvSpPr>
          <p:nvPr>
            <p:ph idx="1"/>
          </p:nvPr>
        </p:nvSpPr>
        <p:spPr>
          <a:xfrm>
            <a:off x="899592" y="1054175"/>
            <a:ext cx="7937550" cy="4678362"/>
          </a:xfrm>
        </p:spPr>
        <p:txBody>
          <a:bodyPr/>
          <a:lstStyle/>
          <a:p>
            <a:pPr marL="0" indent="0">
              <a:buNone/>
            </a:pPr>
            <a:r>
              <a:rPr lang="cs-CZ" sz="2200" b="1" i="1" dirty="0" smtClean="0"/>
              <a:t>Celkový technický potenciál úspor energie vztažený ke konečné spotřebě energie ve zpracovatelském průmyslu: 94 PJ, tj. 23 % konečné spotřeby energie</a:t>
            </a:r>
          </a:p>
        </p:txBody>
      </p:sp>
      <p:pic>
        <p:nvPicPr>
          <p:cNvPr id="6" name="Picture 2"/>
          <p:cNvPicPr>
            <a:picLocks noChangeAspect="1" noChangeArrowheads="1"/>
          </p:cNvPicPr>
          <p:nvPr/>
        </p:nvPicPr>
        <p:blipFill>
          <a:blip r:embed="rId3" cstate="print"/>
          <a:srcRect/>
          <a:stretch>
            <a:fillRect/>
          </a:stretch>
        </p:blipFill>
        <p:spPr bwMode="auto">
          <a:xfrm>
            <a:off x="1394378" y="2348880"/>
            <a:ext cx="6930002" cy="3888482"/>
          </a:xfrm>
          <a:prstGeom prst="rect">
            <a:avLst/>
          </a:prstGeom>
          <a:noFill/>
          <a:ln w="9525">
            <a:noFill/>
            <a:miter lim="800000"/>
            <a:headEnd/>
            <a:tailEnd/>
          </a:ln>
        </p:spPr>
      </p:pic>
    </p:spTree>
    <p:extLst>
      <p:ext uri="{BB962C8B-B14F-4D97-AF65-F5344CB8AC3E}">
        <p14:creationId xmlns:p14="http://schemas.microsoft.com/office/powerpoint/2010/main" val="1720586264"/>
      </p:ext>
    </p:extLst>
  </p:cSld>
  <p:clrMapOvr>
    <a:masterClrMapping/>
  </p:clrMapOvr>
  <p:transition spd="slow">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Chytrá energie – úspory v průmyslu</a:t>
            </a:r>
            <a:endParaRPr sz="3600" b="1" dirty="0">
              <a:solidFill>
                <a:schemeClr val="tx2">
                  <a:lumMod val="75000"/>
                </a:schemeClr>
              </a:solidFill>
            </a:endParaRPr>
          </a:p>
        </p:txBody>
      </p:sp>
      <p:pic>
        <p:nvPicPr>
          <p:cNvPr id="3" name="Picture 2"/>
          <p:cNvPicPr>
            <a:picLocks noChangeAspect="1" noChangeArrowheads="1"/>
          </p:cNvPicPr>
          <p:nvPr/>
        </p:nvPicPr>
        <p:blipFill>
          <a:blip r:embed="rId3" cstate="print"/>
          <a:srcRect/>
          <a:stretch>
            <a:fillRect/>
          </a:stretch>
        </p:blipFill>
        <p:spPr bwMode="auto">
          <a:xfrm>
            <a:off x="646005" y="1196752"/>
            <a:ext cx="7977615" cy="4441354"/>
          </a:xfrm>
          <a:prstGeom prst="rect">
            <a:avLst/>
          </a:prstGeom>
          <a:noFill/>
          <a:ln w="9525">
            <a:noFill/>
            <a:miter lim="800000"/>
            <a:headEnd/>
            <a:tailEnd/>
          </a:ln>
        </p:spPr>
      </p:pic>
    </p:spTree>
    <p:extLst>
      <p:ext uri="{BB962C8B-B14F-4D97-AF65-F5344CB8AC3E}">
        <p14:creationId xmlns:p14="http://schemas.microsoft.com/office/powerpoint/2010/main" val="3462124523"/>
      </p:ext>
    </p:extLst>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5" name="Rectangle 3"/>
          <p:cNvSpPr>
            <a:spLocks noChangeArrowheads="1"/>
          </p:cNvSpPr>
          <p:nvPr/>
        </p:nvSpPr>
        <p:spPr bwMode="auto">
          <a:xfrm>
            <a:off x="0" y="804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05476" name="Text Box 4"/>
          <p:cNvSpPr txBox="1">
            <a:spLocks noChangeArrowheads="1"/>
          </p:cNvSpPr>
          <p:nvPr/>
        </p:nvSpPr>
        <p:spPr bwMode="auto">
          <a:xfrm>
            <a:off x="899592" y="5805264"/>
            <a:ext cx="80648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763" indent="19050">
              <a:tabLst>
                <a:tab pos="190500" algn="l"/>
              </a:tabLst>
              <a:defRPr>
                <a:solidFill>
                  <a:schemeClr val="tx1"/>
                </a:solidFill>
                <a:latin typeface="Arial" pitchFamily="34" charset="0"/>
              </a:defRPr>
            </a:lvl1pPr>
            <a:lvl2pPr marL="1128713" indent="-457200">
              <a:tabLst>
                <a:tab pos="190500" algn="l"/>
              </a:tabLst>
              <a:defRPr>
                <a:solidFill>
                  <a:schemeClr val="tx1"/>
                </a:solidFill>
                <a:latin typeface="Arial" pitchFamily="34" charset="0"/>
              </a:defRPr>
            </a:lvl2pPr>
            <a:lvl3pPr marL="1776413" indent="-457200">
              <a:tabLst>
                <a:tab pos="190500" algn="l"/>
              </a:tabLst>
              <a:defRPr>
                <a:solidFill>
                  <a:schemeClr val="tx1"/>
                </a:solidFill>
                <a:latin typeface="Arial" pitchFamily="34" charset="0"/>
              </a:defRPr>
            </a:lvl3pPr>
            <a:lvl4pPr marL="2424113" indent="-457200">
              <a:tabLst>
                <a:tab pos="190500" algn="l"/>
              </a:tabLst>
              <a:defRPr>
                <a:solidFill>
                  <a:schemeClr val="tx1"/>
                </a:solidFill>
                <a:latin typeface="Arial" pitchFamily="34" charset="0"/>
              </a:defRPr>
            </a:lvl4pPr>
            <a:lvl5pPr marL="3071813" indent="-457200">
              <a:tabLst>
                <a:tab pos="190500" algn="l"/>
              </a:tabLst>
              <a:defRPr>
                <a:solidFill>
                  <a:schemeClr val="tx1"/>
                </a:solidFill>
                <a:latin typeface="Arial" pitchFamily="34" charset="0"/>
              </a:defRPr>
            </a:lvl5pPr>
            <a:lvl6pPr marL="3529013" indent="-457200" fontAlgn="base">
              <a:spcBef>
                <a:spcPct val="0"/>
              </a:spcBef>
              <a:spcAft>
                <a:spcPct val="0"/>
              </a:spcAft>
              <a:tabLst>
                <a:tab pos="190500" algn="l"/>
              </a:tabLst>
              <a:defRPr>
                <a:solidFill>
                  <a:schemeClr val="tx1"/>
                </a:solidFill>
                <a:latin typeface="Arial" pitchFamily="34" charset="0"/>
              </a:defRPr>
            </a:lvl6pPr>
            <a:lvl7pPr marL="3986213" indent="-457200" fontAlgn="base">
              <a:spcBef>
                <a:spcPct val="0"/>
              </a:spcBef>
              <a:spcAft>
                <a:spcPct val="0"/>
              </a:spcAft>
              <a:tabLst>
                <a:tab pos="190500" algn="l"/>
              </a:tabLst>
              <a:defRPr>
                <a:solidFill>
                  <a:schemeClr val="tx1"/>
                </a:solidFill>
                <a:latin typeface="Arial" pitchFamily="34" charset="0"/>
              </a:defRPr>
            </a:lvl7pPr>
            <a:lvl8pPr marL="4443413" indent="-457200" fontAlgn="base">
              <a:spcBef>
                <a:spcPct val="0"/>
              </a:spcBef>
              <a:spcAft>
                <a:spcPct val="0"/>
              </a:spcAft>
              <a:tabLst>
                <a:tab pos="190500" algn="l"/>
              </a:tabLst>
              <a:defRPr>
                <a:solidFill>
                  <a:schemeClr val="tx1"/>
                </a:solidFill>
                <a:latin typeface="Arial" pitchFamily="34" charset="0"/>
              </a:defRPr>
            </a:lvl8pPr>
            <a:lvl9pPr marL="4900613" indent="-457200" fontAlgn="base">
              <a:spcBef>
                <a:spcPct val="0"/>
              </a:spcBef>
              <a:spcAft>
                <a:spcPct val="0"/>
              </a:spcAft>
              <a:tabLst>
                <a:tab pos="190500" algn="l"/>
              </a:tabLst>
              <a:defRPr>
                <a:solidFill>
                  <a:schemeClr val="tx1"/>
                </a:solidFill>
                <a:latin typeface="Arial" pitchFamily="34" charset="0"/>
              </a:defRPr>
            </a:lvl9pPr>
          </a:lstStyle>
          <a:p>
            <a:pPr>
              <a:spcBef>
                <a:spcPct val="50000"/>
              </a:spcBef>
            </a:pPr>
            <a:r>
              <a:rPr lang="cs-CZ" sz="2400" dirty="0" smtClean="0"/>
              <a:t>Průměrný věk reaktorů je nyní 28 let, průměrný věk již uzavřených byl 24 let.</a:t>
            </a:r>
            <a:endParaRPr lang="cs-CZ" sz="2400" dirty="0"/>
          </a:p>
        </p:txBody>
      </p:sp>
      <p:sp>
        <p:nvSpPr>
          <p:cNvPr id="10"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Jaderná energetika na ústupu</a:t>
            </a:r>
            <a:endParaRPr lang="cs-CZ" sz="3600" b="1" dirty="0">
              <a:solidFill>
                <a:schemeClr val="tx2">
                  <a:lumMod val="75000"/>
                </a:scheme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84" y="937169"/>
            <a:ext cx="7920880" cy="498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795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93" y="1140026"/>
            <a:ext cx="6633507" cy="488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0"/>
          <p:cNvSpPr>
            <a:spLocks noChangeArrowheads="1"/>
          </p:cNvSpPr>
          <p:nvPr/>
        </p:nvSpPr>
        <p:spPr bwMode="auto">
          <a:xfrm>
            <a:off x="6822222" y="6022729"/>
            <a:ext cx="1350178" cy="2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lnSpc>
                <a:spcPct val="71000"/>
              </a:lnSpc>
              <a:buClr>
                <a:srgbClr val="000000"/>
              </a:buClr>
              <a:buSzPct val="100000"/>
              <a:buFont typeface="Arial" charset="0"/>
              <a:buNone/>
            </a:pPr>
            <a:r>
              <a:rPr lang="cs-CZ" sz="1400" b="1" i="1">
                <a:solidFill>
                  <a:schemeClr val="tx1"/>
                </a:solidFill>
                <a:latin typeface="+mn-lt"/>
              </a:rPr>
              <a:t>Zdroj: EkoWATT</a:t>
            </a:r>
            <a:endParaRPr lang="cs-CZ" sz="1200" b="1" i="1">
              <a:solidFill>
                <a:schemeClr val="tx1"/>
              </a:solidFill>
              <a:latin typeface="+mn-lt"/>
            </a:endParaRPr>
          </a:p>
        </p:txBody>
      </p:sp>
      <p:sp>
        <p:nvSpPr>
          <p:cNvPr id="7"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Chytrá energie – úspory v průmyslu</a:t>
            </a:r>
            <a:endParaRPr sz="3600" b="1" dirty="0">
              <a:solidFill>
                <a:schemeClr val="tx2">
                  <a:lumMod val="75000"/>
                </a:schemeClr>
              </a:solidFill>
            </a:endParaRPr>
          </a:p>
        </p:txBody>
      </p:sp>
    </p:spTree>
    <p:extLst>
      <p:ext uri="{BB962C8B-B14F-4D97-AF65-F5344CB8AC3E}">
        <p14:creationId xmlns:p14="http://schemas.microsoft.com/office/powerpoint/2010/main" val="2096527097"/>
      </p:ext>
    </p:extLst>
  </p:cSld>
  <p:clrMapOvr>
    <a:masterClrMapping/>
  </p:clrMapOvr>
  <p:transition spd="slow">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Chytrá energie - obnovitelné zdroje</a:t>
            </a:r>
            <a:endParaRPr sz="3600" b="1" dirty="0">
              <a:solidFill>
                <a:schemeClr val="tx2">
                  <a:lumMod val="75000"/>
                </a:schemeClr>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2724887613"/>
              </p:ext>
            </p:extLst>
          </p:nvPr>
        </p:nvGraphicFramePr>
        <p:xfrm>
          <a:off x="827584" y="4509120"/>
          <a:ext cx="5573713" cy="2071691"/>
        </p:xfrm>
        <a:graphic>
          <a:graphicData uri="http://schemas.openxmlformats.org/drawingml/2006/table">
            <a:tbl>
              <a:tblPr/>
              <a:tblGrid>
                <a:gridCol w="1392238"/>
                <a:gridCol w="735012"/>
                <a:gridCol w="720725"/>
                <a:gridCol w="720725"/>
                <a:gridCol w="719138"/>
                <a:gridCol w="669925"/>
                <a:gridCol w="615950"/>
              </a:tblGrid>
              <a:tr h="242888">
                <a:tc gridSpan="7">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dirty="0" smtClean="0">
                          <a:ln>
                            <a:noFill/>
                          </a:ln>
                          <a:solidFill>
                            <a:schemeClr val="tx1"/>
                          </a:solidFill>
                          <a:effectLst/>
                          <a:latin typeface="Arial" charset="0"/>
                          <a:cs typeface="Times New Roman" pitchFamily="18" charset="0"/>
                        </a:rPr>
                        <a:t>Dlouhodobý výhled prim</a:t>
                      </a:r>
                      <a:r>
                        <a:rPr kumimoji="0" lang="cs-CZ" sz="1100" b="1" i="0" u="none" strike="noStrike" cap="none" normalizeH="0" baseline="0" dirty="0" smtClean="0">
                          <a:ln>
                            <a:noFill/>
                          </a:ln>
                          <a:solidFill>
                            <a:schemeClr val="tx1"/>
                          </a:solidFill>
                          <a:effectLst/>
                          <a:latin typeface="Times New Roman" pitchFamily="18" charset="0"/>
                          <a:cs typeface="Times New Roman" pitchFamily="18" charset="0"/>
                        </a:rPr>
                        <a:t>á</a:t>
                      </a:r>
                      <a:r>
                        <a:rPr kumimoji="0" lang="cs-CZ" sz="1100" b="1" i="0" u="none" strike="noStrike" cap="none" normalizeH="0" baseline="0" dirty="0" smtClean="0">
                          <a:ln>
                            <a:noFill/>
                          </a:ln>
                          <a:solidFill>
                            <a:schemeClr val="tx1"/>
                          </a:solidFill>
                          <a:effectLst/>
                          <a:latin typeface="Arial" charset="0"/>
                          <a:cs typeface="Times New Roman" pitchFamily="18" charset="0"/>
                        </a:rPr>
                        <a:t>rn</a:t>
                      </a:r>
                      <a:r>
                        <a:rPr kumimoji="0" lang="cs-CZ" sz="1100" b="1" i="0" u="none" strike="noStrike" cap="none" normalizeH="0" baseline="0" dirty="0" smtClean="0">
                          <a:ln>
                            <a:noFill/>
                          </a:ln>
                          <a:solidFill>
                            <a:schemeClr val="tx1"/>
                          </a:solidFill>
                          <a:effectLst/>
                          <a:latin typeface="Times New Roman" pitchFamily="18" charset="0"/>
                          <a:cs typeface="Times New Roman" pitchFamily="18" charset="0"/>
                        </a:rPr>
                        <a:t>í</a:t>
                      </a:r>
                      <a:r>
                        <a:rPr kumimoji="0" lang="cs-CZ" sz="1100" b="1" i="0" u="none" strike="noStrike" cap="none" normalizeH="0" baseline="0" dirty="0" smtClean="0">
                          <a:ln>
                            <a:noFill/>
                          </a:ln>
                          <a:solidFill>
                            <a:schemeClr val="tx1"/>
                          </a:solidFill>
                          <a:effectLst/>
                          <a:latin typeface="Arial" charset="0"/>
                          <a:cs typeface="Times New Roman" pitchFamily="18" charset="0"/>
                        </a:rPr>
                        <a:t> energie z obnovitelných zdrojů [PJ]</a:t>
                      </a:r>
                      <a:endParaRPr kumimoji="0" lang="cs-CZ" sz="1200" b="0" i="0" u="none" strike="noStrike" cap="none" normalizeH="0" baseline="0" dirty="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265112">
                <a:tc>
                  <a:txBody>
                    <a:bodyPr/>
                    <a:lstStyle/>
                    <a:p>
                      <a:pPr marL="0" marR="0" lvl="0" indent="0" algn="l" defTabSz="914400" rtl="0" eaLnBrk="1" fontAlgn="base" latinLnBrk="0" hangingPunct="1">
                        <a:lnSpc>
                          <a:spcPct val="71000"/>
                        </a:lnSpc>
                        <a:spcBef>
                          <a:spcPts val="600"/>
                        </a:spcBef>
                        <a:spcAft>
                          <a:spcPct val="0"/>
                        </a:spcAft>
                        <a:buClrTx/>
                        <a:buSzTx/>
                        <a:buFontTx/>
                        <a:buNone/>
                        <a:tabLst/>
                      </a:pP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ct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2007</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ct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2010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ct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2020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ct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2030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ct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2040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ct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2050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r>
              <a:tr h="242888">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Voda</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7,6</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7,7</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8,7</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8,9</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9,2</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9,2</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r>
              <a:tr h="242888">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V</a:t>
                      </a:r>
                      <a:r>
                        <a:rPr kumimoji="0" lang="cs-CZ" sz="1100" b="1" i="0" u="none" strike="noStrike" cap="none" normalizeH="0" baseline="0" smtClean="0">
                          <a:ln>
                            <a:noFill/>
                          </a:ln>
                          <a:solidFill>
                            <a:schemeClr val="tx1"/>
                          </a:solidFill>
                          <a:effectLst/>
                          <a:latin typeface="Times New Roman" pitchFamily="18" charset="0"/>
                          <a:cs typeface="Times New Roman" pitchFamily="18" charset="0"/>
                        </a:rPr>
                        <a:t>í</a:t>
                      </a:r>
                      <a:r>
                        <a:rPr kumimoji="0" lang="cs-CZ" sz="1100" b="1" i="0" u="none" strike="noStrike" cap="none" normalizeH="0" baseline="0" smtClean="0">
                          <a:ln>
                            <a:noFill/>
                          </a:ln>
                          <a:solidFill>
                            <a:schemeClr val="tx1"/>
                          </a:solidFill>
                          <a:effectLst/>
                          <a:latin typeface="Arial" charset="0"/>
                          <a:cs typeface="Times New Roman" pitchFamily="18" charset="0"/>
                        </a:rPr>
                        <a:t>tr</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0,7</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2,2</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9,2</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17,0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19,8</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21,6</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r>
              <a:tr h="242888">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Biomasa</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74</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108</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214</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246</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263</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280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r>
              <a:tr h="242888">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Sol</a:t>
                      </a:r>
                      <a:r>
                        <a:rPr kumimoji="0" lang="cs-CZ" sz="1100" b="1" i="0" u="none" strike="noStrike" cap="none" normalizeH="0" baseline="0" smtClean="0">
                          <a:ln>
                            <a:noFill/>
                          </a:ln>
                          <a:solidFill>
                            <a:schemeClr val="tx1"/>
                          </a:solidFill>
                          <a:effectLst/>
                          <a:latin typeface="Times New Roman" pitchFamily="18" charset="0"/>
                          <a:cs typeface="Times New Roman" pitchFamily="18" charset="0"/>
                        </a:rPr>
                        <a:t>á</a:t>
                      </a:r>
                      <a:r>
                        <a:rPr kumimoji="0" lang="cs-CZ" sz="1100" b="1" i="0" u="none" strike="noStrike" cap="none" normalizeH="0" baseline="0" smtClean="0">
                          <a:ln>
                            <a:noFill/>
                          </a:ln>
                          <a:solidFill>
                            <a:schemeClr val="tx1"/>
                          </a:solidFill>
                          <a:effectLst/>
                          <a:latin typeface="Arial" charset="0"/>
                          <a:cs typeface="Times New Roman" pitchFamily="18" charset="0"/>
                        </a:rPr>
                        <a:t>rn</a:t>
                      </a:r>
                      <a:r>
                        <a:rPr kumimoji="0" lang="cs-CZ" sz="1100" b="1" i="0" u="none" strike="noStrike" cap="none" normalizeH="0" baseline="0" smtClean="0">
                          <a:ln>
                            <a:noFill/>
                          </a:ln>
                          <a:solidFill>
                            <a:schemeClr val="tx1"/>
                          </a:solidFill>
                          <a:effectLst/>
                          <a:latin typeface="Times New Roman" pitchFamily="18" charset="0"/>
                          <a:cs typeface="Times New Roman" pitchFamily="18" charset="0"/>
                        </a:rPr>
                        <a:t>í</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0,2</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0,8</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5,8</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24,5</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charset="0"/>
                          <a:cs typeface="Times New Roman" pitchFamily="18" charset="0"/>
                        </a:rPr>
                        <a:t>50,7</a:t>
                      </a:r>
                      <a:endParaRPr kumimoji="0" lang="cs-CZ" sz="1200" b="0" i="0" u="none" strike="noStrike" cap="none" normalizeH="0" baseline="0" dirty="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74,0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r>
              <a:tr h="242888">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Geoterm</a:t>
                      </a:r>
                      <a:r>
                        <a:rPr kumimoji="0" lang="cs-CZ" sz="1100" b="1" i="0" u="none" strike="noStrike" cap="none" normalizeH="0" baseline="0" smtClean="0">
                          <a:ln>
                            <a:noFill/>
                          </a:ln>
                          <a:solidFill>
                            <a:schemeClr val="tx1"/>
                          </a:solidFill>
                          <a:effectLst/>
                          <a:latin typeface="Times New Roman" pitchFamily="18" charset="0"/>
                          <a:cs typeface="Times New Roman" pitchFamily="18" charset="0"/>
                        </a:rPr>
                        <a:t>á</a:t>
                      </a:r>
                      <a:r>
                        <a:rPr kumimoji="0" lang="cs-CZ" sz="1100" b="1" i="0" u="none" strike="noStrike" cap="none" normalizeH="0" baseline="0" smtClean="0">
                          <a:ln>
                            <a:noFill/>
                          </a:ln>
                          <a:solidFill>
                            <a:schemeClr val="tx1"/>
                          </a:solidFill>
                          <a:effectLst/>
                          <a:latin typeface="Arial" charset="0"/>
                          <a:cs typeface="Times New Roman" pitchFamily="18" charset="0"/>
                        </a:rPr>
                        <a:t>ln</a:t>
                      </a:r>
                      <a:r>
                        <a:rPr kumimoji="0" lang="cs-CZ" sz="1100" b="1" i="0" u="none" strike="noStrike" cap="none" normalizeH="0" baseline="0" smtClean="0">
                          <a:ln>
                            <a:noFill/>
                          </a:ln>
                          <a:solidFill>
                            <a:schemeClr val="tx1"/>
                          </a:solidFill>
                          <a:effectLst/>
                          <a:latin typeface="Times New Roman" pitchFamily="18" charset="0"/>
                          <a:cs typeface="Times New Roman" pitchFamily="18" charset="0"/>
                        </a:rPr>
                        <a:t>í</a:t>
                      </a:r>
                      <a:r>
                        <a:rPr kumimoji="0" lang="cs-CZ" sz="1100" b="1" i="0" u="none" strike="noStrike" cap="none" normalizeH="0" baseline="0" smtClean="0">
                          <a:ln>
                            <a:noFill/>
                          </a:ln>
                          <a:solidFill>
                            <a:schemeClr val="tx1"/>
                          </a:solidFill>
                          <a:effectLst/>
                          <a:latin typeface="Arial" charset="0"/>
                          <a:cs typeface="Times New Roman" pitchFamily="18" charset="0"/>
                        </a:rPr>
                        <a:t> </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1,0</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2,2</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12,2</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23,4</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charset="0"/>
                          <a:cs typeface="Times New Roman" pitchFamily="18" charset="0"/>
                        </a:rPr>
                        <a:t>38,3</a:t>
                      </a:r>
                      <a:endParaRPr kumimoji="0" lang="cs-CZ" sz="1200" b="0" i="0" u="none" strike="noStrike" cap="none" normalizeH="0" baseline="0" dirty="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0" i="0" u="none" strike="noStrike" cap="none" normalizeH="0" baseline="0" smtClean="0">
                          <a:ln>
                            <a:noFill/>
                          </a:ln>
                          <a:solidFill>
                            <a:schemeClr val="tx1"/>
                          </a:solidFill>
                          <a:effectLst/>
                          <a:latin typeface="Arial" charset="0"/>
                          <a:cs typeface="Times New Roman" pitchFamily="18" charset="0"/>
                        </a:rPr>
                        <a:t>63</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r>
              <a:tr h="100013">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4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4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4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4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4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cs-CZ" sz="1200" b="0" i="0" u="none" strike="noStrike" cap="none" normalizeH="0" baseline="0" dirty="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4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r>
              <a:tr h="249238">
                <a:tc>
                  <a:txBody>
                    <a:bodyPr/>
                    <a:lstStyle/>
                    <a:p>
                      <a:pPr marL="0" marR="0" lvl="0" indent="0" algn="l"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Celkem</a:t>
                      </a:r>
                      <a:endParaRPr kumimoji="0" lang="cs-CZ" sz="1200" b="0"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83</a:t>
                      </a:r>
                      <a:endParaRPr kumimoji="0" lang="cs-CZ" sz="1200" b="1"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121</a:t>
                      </a:r>
                      <a:endParaRPr kumimoji="0" lang="cs-CZ" sz="1200" b="1"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250</a:t>
                      </a:r>
                      <a:endParaRPr kumimoji="0" lang="cs-CZ" sz="1200" b="1"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320</a:t>
                      </a:r>
                      <a:endParaRPr kumimoji="0" lang="cs-CZ" sz="1200" b="1"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smtClean="0">
                          <a:ln>
                            <a:noFill/>
                          </a:ln>
                          <a:solidFill>
                            <a:schemeClr val="tx1"/>
                          </a:solidFill>
                          <a:effectLst/>
                          <a:latin typeface="Arial" charset="0"/>
                          <a:cs typeface="Times New Roman" pitchFamily="18" charset="0"/>
                        </a:rPr>
                        <a:t>381</a:t>
                      </a:r>
                      <a:endParaRPr kumimoji="0" lang="cs-CZ" sz="1200" b="1" i="0" u="none" strike="noStrike" cap="none" normalizeH="0" baseline="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c>
                  <a:txBody>
                    <a:bodyPr/>
                    <a:lstStyle/>
                    <a:p>
                      <a:pPr marL="0" marR="0" lvl="0" indent="0" algn="r" defTabSz="914400" rtl="0" eaLnBrk="1" fontAlgn="base" latinLnBrk="0" hangingPunct="1">
                        <a:lnSpc>
                          <a:spcPct val="71000"/>
                        </a:lnSpc>
                        <a:spcBef>
                          <a:spcPts val="600"/>
                        </a:spcBef>
                        <a:spcAft>
                          <a:spcPct val="0"/>
                        </a:spcAft>
                        <a:buClrTx/>
                        <a:buSzTx/>
                        <a:buFontTx/>
                        <a:buNone/>
                        <a:tabLst/>
                      </a:pPr>
                      <a:r>
                        <a:rPr kumimoji="0" lang="cs-CZ" sz="1100" b="1" i="0" u="none" strike="noStrike" cap="none" normalizeH="0" baseline="0" dirty="0" smtClean="0">
                          <a:ln>
                            <a:noFill/>
                          </a:ln>
                          <a:solidFill>
                            <a:schemeClr val="tx1"/>
                          </a:solidFill>
                          <a:effectLst/>
                          <a:latin typeface="Arial" charset="0"/>
                          <a:cs typeface="Times New Roman" pitchFamily="18" charset="0"/>
                        </a:rPr>
                        <a:t>448</a:t>
                      </a:r>
                      <a:endParaRPr kumimoji="0" lang="cs-CZ" sz="1200" b="1" i="0" u="none" strike="noStrike" cap="none" normalizeH="0" baseline="0" dirty="0" smtClean="0">
                        <a:ln>
                          <a:noFill/>
                        </a:ln>
                        <a:solidFill>
                          <a:schemeClr val="tx1"/>
                        </a:solidFill>
                        <a:effectLst/>
                        <a:latin typeface="Arial" charset="0"/>
                        <a:cs typeface="Times New Roman" pitchFamily="18"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EDF"/>
                    </a:solidFill>
                  </a:tcPr>
                </a:tc>
              </a:tr>
            </a:tbl>
          </a:graphicData>
        </a:graphic>
      </p:graphicFrame>
      <p:graphicFrame>
        <p:nvGraphicFramePr>
          <p:cNvPr id="12" name="Chart 1"/>
          <p:cNvGraphicFramePr>
            <a:graphicFrameLocks/>
          </p:cNvGraphicFramePr>
          <p:nvPr>
            <p:extLst>
              <p:ext uri="{D42A27DB-BD31-4B8C-83A1-F6EECF244321}">
                <p14:modId xmlns:p14="http://schemas.microsoft.com/office/powerpoint/2010/main" val="3957639558"/>
              </p:ext>
            </p:extLst>
          </p:nvPr>
        </p:nvGraphicFramePr>
        <p:xfrm>
          <a:off x="2123728" y="836712"/>
          <a:ext cx="6660232"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3764852"/>
      </p:ext>
    </p:extLst>
  </p:cSld>
  <p:clrMapOvr>
    <a:masterClrMapping/>
  </p:clrMapOvr>
  <p:transition spd="slow">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lang="cs-CZ" sz="3600" b="1" dirty="0" smtClean="0">
                <a:solidFill>
                  <a:schemeClr val="tx2">
                    <a:lumMod val="75000"/>
                  </a:schemeClr>
                </a:solidFill>
              </a:rPr>
              <a:t>Budoucnost patří sluneční energii</a:t>
            </a:r>
            <a:endParaRPr sz="3600" b="1" dirty="0">
              <a:solidFill>
                <a:schemeClr val="tx2">
                  <a:lumMod val="75000"/>
                </a:schemeClr>
              </a:solidFill>
            </a:endParaRPr>
          </a:p>
        </p:txBody>
      </p:sp>
      <p:sp>
        <p:nvSpPr>
          <p:cNvPr id="4" name="Rectangle 2"/>
          <p:cNvSpPr txBox="1">
            <a:spLocks noChangeArrowheads="1"/>
          </p:cNvSpPr>
          <p:nvPr/>
        </p:nvSpPr>
        <p:spPr bwMode="auto">
          <a:xfrm>
            <a:off x="685800" y="1143000"/>
            <a:ext cx="3276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latinLnBrk="0" hangingPunct="0">
              <a:spcBef>
                <a:spcPct val="20000"/>
              </a:spcBef>
              <a:spcAft>
                <a:spcPct val="0"/>
              </a:spcAft>
              <a:buFont typeface="Arial" charset="0"/>
              <a:buChar char="•"/>
              <a:defRPr lang="cs-CZ" sz="3200" kern="1200">
                <a:solidFill>
                  <a:schemeClr val="tx1"/>
                </a:solidFill>
                <a:latin typeface="+mn-lt"/>
                <a:ea typeface="+mn-ea"/>
                <a:cs typeface="+mn-cs"/>
              </a:defRPr>
            </a:lvl1pPr>
            <a:lvl2pPr marL="742950" indent="-285750" algn="l" rtl="0" eaLnBrk="0" fontAlgn="base" latinLnBrk="0" hangingPunct="0">
              <a:spcBef>
                <a:spcPct val="20000"/>
              </a:spcBef>
              <a:spcAft>
                <a:spcPct val="0"/>
              </a:spcAft>
              <a:buFont typeface="Arial" charset="0"/>
              <a:buChar char="–"/>
              <a:defRPr lang="cs-CZ" sz="2800" kern="1200">
                <a:solidFill>
                  <a:schemeClr val="tx1"/>
                </a:solidFill>
                <a:latin typeface="+mn-lt"/>
                <a:ea typeface="+mn-ea"/>
                <a:cs typeface="+mn-cs"/>
              </a:defRPr>
            </a:lvl2pPr>
            <a:lvl3pPr marL="1143000" indent="-228600" algn="l" rtl="0" eaLnBrk="0" fontAlgn="base" latinLnBrk="0" hangingPunct="0">
              <a:spcBef>
                <a:spcPct val="20000"/>
              </a:spcBef>
              <a:spcAft>
                <a:spcPct val="0"/>
              </a:spcAft>
              <a:buFont typeface="Arial" charset="0"/>
              <a:buChar char="•"/>
              <a:defRPr lang="cs-CZ" sz="2400" kern="1200">
                <a:solidFill>
                  <a:schemeClr val="tx1"/>
                </a:solidFill>
                <a:latin typeface="+mn-lt"/>
                <a:ea typeface="+mn-ea"/>
                <a:cs typeface="+mn-cs"/>
              </a:defRPr>
            </a:lvl3pPr>
            <a:lvl4pPr marL="1600200" indent="-228600" algn="l" rtl="0" eaLnBrk="0" fontAlgn="base" latinLnBrk="0" hangingPunct="0">
              <a:spcBef>
                <a:spcPct val="20000"/>
              </a:spcBef>
              <a:spcAft>
                <a:spcPct val="0"/>
              </a:spcAft>
              <a:buFont typeface="Arial" charset="0"/>
              <a:buChar char="–"/>
              <a:defRPr lang="cs-CZ" sz="2400" kern="1200">
                <a:solidFill>
                  <a:schemeClr val="tx1"/>
                </a:solidFill>
                <a:latin typeface="+mn-lt"/>
                <a:ea typeface="+mn-ea"/>
                <a:cs typeface="+mn-cs"/>
              </a:defRPr>
            </a:lvl4pPr>
            <a:lvl5pPr marL="2057400" indent="-228600" algn="l" rtl="0" eaLnBrk="0" fontAlgn="base" latinLnBrk="0" hangingPunct="0">
              <a:spcBef>
                <a:spcPct val="20000"/>
              </a:spcBef>
              <a:spcAft>
                <a:spcPct val="0"/>
              </a:spcAft>
              <a:buFont typeface="Arial" charset="0"/>
              <a:buChar char="»"/>
              <a:defRPr lang="cs-CZ"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cs-CZ"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cs-CZ"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cs-CZ"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cs-CZ" sz="2000" kern="1200">
                <a:solidFill>
                  <a:schemeClr val="tx1"/>
                </a:solidFill>
                <a:latin typeface="+mn-lt"/>
                <a:ea typeface="+mn-ea"/>
                <a:cs typeface="+mn-cs"/>
              </a:defRPr>
            </a:lvl9pPr>
          </a:lstStyle>
          <a:p>
            <a:pPr marL="0" indent="0" eaLnBrk="1" hangingPunct="1">
              <a:lnSpc>
                <a:spcPct val="120000"/>
              </a:lnSpc>
              <a:spcBef>
                <a:spcPts val="500"/>
              </a:spcBef>
              <a:buClr>
                <a:srgbClr val="FFCC00"/>
              </a:buClr>
              <a:buSzPct val="8000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dirty="0" err="1" smtClean="0">
                <a:latin typeface="Arial CE" charset="0"/>
              </a:rPr>
              <a:t>Sluneční</a:t>
            </a:r>
            <a:r>
              <a:rPr lang="en-GB" sz="2000" b="1" dirty="0" smtClean="0">
                <a:latin typeface="Arial CE" charset="0"/>
              </a:rPr>
              <a:t> </a:t>
            </a:r>
            <a:r>
              <a:rPr lang="en-GB" sz="2000" b="1" dirty="0" err="1" smtClean="0">
                <a:latin typeface="Arial CE" charset="0"/>
              </a:rPr>
              <a:t>záření</a:t>
            </a:r>
            <a:r>
              <a:rPr lang="en-GB" sz="2000" b="1" dirty="0" smtClean="0">
                <a:latin typeface="Arial CE" charset="0"/>
              </a:rPr>
              <a:t> </a:t>
            </a:r>
            <a:r>
              <a:rPr lang="en-GB" sz="2000" b="1" dirty="0" err="1" smtClean="0">
                <a:latin typeface="Arial CE" charset="0"/>
              </a:rPr>
              <a:t>dopadající</a:t>
            </a:r>
            <a:r>
              <a:rPr lang="en-GB" sz="2000" b="1" dirty="0" smtClean="0">
                <a:latin typeface="Arial CE" charset="0"/>
              </a:rPr>
              <a:t> </a:t>
            </a:r>
            <a:r>
              <a:rPr lang="en-GB" sz="2000" b="1" dirty="0" err="1" smtClean="0">
                <a:latin typeface="Arial CE" charset="0"/>
              </a:rPr>
              <a:t>každý</a:t>
            </a:r>
            <a:r>
              <a:rPr lang="en-GB" sz="2000" b="1" dirty="0" smtClean="0">
                <a:latin typeface="Arial CE" charset="0"/>
              </a:rPr>
              <a:t> </a:t>
            </a:r>
            <a:r>
              <a:rPr lang="en-GB" sz="2000" b="1" dirty="0" err="1" smtClean="0">
                <a:latin typeface="Arial CE" charset="0"/>
              </a:rPr>
              <a:t>rok</a:t>
            </a:r>
            <a:r>
              <a:rPr lang="en-GB" sz="2000" b="1" dirty="0" smtClean="0">
                <a:latin typeface="Arial CE" charset="0"/>
              </a:rPr>
              <a:t>        </a:t>
            </a:r>
            <a:r>
              <a:rPr lang="en-GB" sz="2000" b="1" dirty="0" err="1" smtClean="0">
                <a:latin typeface="Arial CE" charset="0"/>
              </a:rPr>
              <a:t>na</a:t>
            </a:r>
            <a:r>
              <a:rPr lang="en-GB" sz="2000" b="1" dirty="0" smtClean="0">
                <a:latin typeface="Arial CE" charset="0"/>
              </a:rPr>
              <a:t> </a:t>
            </a:r>
            <a:r>
              <a:rPr lang="en-GB" sz="2000" b="1" dirty="0" err="1" smtClean="0">
                <a:latin typeface="Arial CE" charset="0"/>
              </a:rPr>
              <a:t>Zemi</a:t>
            </a:r>
            <a:r>
              <a:rPr lang="en-GB" sz="2000" b="1" dirty="0" smtClean="0">
                <a:latin typeface="Arial CE" charset="0"/>
              </a:rPr>
              <a:t> </a:t>
            </a:r>
            <a:r>
              <a:rPr lang="en-GB" sz="2000" b="1" dirty="0" err="1" smtClean="0">
                <a:latin typeface="Arial CE" charset="0"/>
              </a:rPr>
              <a:t>přináší</a:t>
            </a:r>
            <a:r>
              <a:rPr lang="en-GB" sz="2000" b="1" dirty="0" smtClean="0">
                <a:latin typeface="Arial CE" charset="0"/>
              </a:rPr>
              <a:t>         </a:t>
            </a:r>
            <a:endParaRPr lang="cs-CZ" sz="2000" b="1" dirty="0" smtClean="0">
              <a:latin typeface="Arial CE" charset="0"/>
            </a:endParaRPr>
          </a:p>
          <a:p>
            <a:pPr marL="0" indent="0" eaLnBrk="1" hangingPunct="1">
              <a:lnSpc>
                <a:spcPct val="120000"/>
              </a:lnSpc>
              <a:spcBef>
                <a:spcPts val="500"/>
              </a:spcBef>
              <a:buClr>
                <a:srgbClr val="FFCC00"/>
              </a:buClr>
              <a:buSzPct val="8000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dirty="0" smtClean="0">
                <a:latin typeface="Arial CE" charset="0"/>
              </a:rPr>
              <a:t>10 000krát </a:t>
            </a:r>
            <a:r>
              <a:rPr lang="en-GB" sz="2000" b="1" dirty="0" err="1" smtClean="0">
                <a:latin typeface="Arial CE" charset="0"/>
              </a:rPr>
              <a:t>více</a:t>
            </a:r>
            <a:r>
              <a:rPr lang="en-GB" sz="2000" b="1" dirty="0" smtClean="0">
                <a:latin typeface="Arial CE" charset="0"/>
              </a:rPr>
              <a:t> </a:t>
            </a:r>
            <a:r>
              <a:rPr lang="en-GB" sz="2000" b="1" dirty="0" err="1" smtClean="0">
                <a:latin typeface="Arial CE" charset="0"/>
              </a:rPr>
              <a:t>energie</a:t>
            </a:r>
            <a:r>
              <a:rPr lang="en-GB" sz="2000" b="1" dirty="0" smtClean="0">
                <a:latin typeface="Arial CE" charset="0"/>
              </a:rPr>
              <a:t>, </a:t>
            </a:r>
            <a:r>
              <a:rPr lang="en-GB" sz="2000" b="1" dirty="0" err="1" smtClean="0">
                <a:latin typeface="Arial CE" charset="0"/>
              </a:rPr>
              <a:t>než</a:t>
            </a:r>
            <a:r>
              <a:rPr lang="en-GB" sz="2000" b="1" dirty="0" smtClean="0">
                <a:latin typeface="Arial CE" charset="0"/>
              </a:rPr>
              <a:t> </a:t>
            </a:r>
            <a:r>
              <a:rPr lang="en-GB" sz="2000" b="1" dirty="0" err="1" smtClean="0">
                <a:latin typeface="Arial CE" charset="0"/>
              </a:rPr>
              <a:t>lidstvo</a:t>
            </a:r>
            <a:r>
              <a:rPr lang="en-GB" sz="2000" b="1" dirty="0" smtClean="0">
                <a:latin typeface="Arial CE" charset="0"/>
              </a:rPr>
              <a:t> </a:t>
            </a:r>
            <a:r>
              <a:rPr lang="en-GB" sz="2000" b="1" dirty="0" err="1" smtClean="0">
                <a:latin typeface="Arial CE" charset="0"/>
              </a:rPr>
              <a:t>spotřebuje</a:t>
            </a:r>
            <a:r>
              <a:rPr lang="cs-CZ" sz="2000" b="1" dirty="0" smtClean="0">
                <a:latin typeface="Arial CE" charset="0"/>
              </a:rPr>
              <a:t>.</a:t>
            </a:r>
            <a:endParaRPr lang="en-GB" sz="2000" b="1" dirty="0" smtClean="0">
              <a:latin typeface="Arial CE" charset="0"/>
            </a:endParaRPr>
          </a:p>
          <a:p>
            <a:pPr marL="0" indent="0" eaLnBrk="1" hangingPunct="1">
              <a:lnSpc>
                <a:spcPct val="120000"/>
              </a:lnSpc>
              <a:spcBef>
                <a:spcPts val="500"/>
              </a:spcBef>
              <a:buClr>
                <a:srgbClr val="FFCC00"/>
              </a:buClr>
              <a:buSzPct val="8000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b="1" dirty="0" smtClean="0">
              <a:latin typeface="Arial CE" charset="0"/>
            </a:endParaRPr>
          </a:p>
          <a:p>
            <a:pPr marL="0" indent="0" eaLnBrk="1" hangingPunct="1">
              <a:lnSpc>
                <a:spcPct val="120000"/>
              </a:lnSpc>
              <a:spcBef>
                <a:spcPts val="500"/>
              </a:spcBef>
              <a:buClr>
                <a:srgbClr val="FFCC00"/>
              </a:buClr>
              <a:buSzPct val="8000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dirty="0" err="1" smtClean="0">
                <a:latin typeface="Arial CE" charset="0"/>
              </a:rPr>
              <a:t>Minimální</a:t>
            </a:r>
            <a:r>
              <a:rPr lang="en-GB" sz="2000" b="1" dirty="0" smtClean="0">
                <a:latin typeface="Arial CE" charset="0"/>
              </a:rPr>
              <a:t> </a:t>
            </a:r>
            <a:r>
              <a:rPr lang="en-GB" sz="2000" b="1" dirty="0" err="1" smtClean="0">
                <a:latin typeface="Arial CE" charset="0"/>
              </a:rPr>
              <a:t>záruční</a:t>
            </a:r>
            <a:r>
              <a:rPr lang="en-GB" sz="2000" b="1" dirty="0" smtClean="0">
                <a:latin typeface="Arial CE" charset="0"/>
              </a:rPr>
              <a:t> </a:t>
            </a:r>
            <a:r>
              <a:rPr lang="en-GB" sz="2000" b="1" dirty="0" err="1" smtClean="0">
                <a:latin typeface="Arial CE" charset="0"/>
              </a:rPr>
              <a:t>doba</a:t>
            </a:r>
            <a:r>
              <a:rPr lang="en-GB" sz="2000" b="1" dirty="0" smtClean="0">
                <a:latin typeface="Arial CE" charset="0"/>
              </a:rPr>
              <a:t> </a:t>
            </a:r>
            <a:r>
              <a:rPr lang="en-GB" sz="2000" b="1" dirty="0" err="1" smtClean="0">
                <a:latin typeface="Arial CE" charset="0"/>
              </a:rPr>
              <a:t>sluneční</a:t>
            </a:r>
            <a:r>
              <a:rPr lang="en-GB" sz="2000" b="1" dirty="0" smtClean="0">
                <a:latin typeface="Arial CE" charset="0"/>
              </a:rPr>
              <a:t> </a:t>
            </a:r>
            <a:r>
              <a:rPr lang="en-GB" sz="2000" b="1" dirty="0" err="1" smtClean="0">
                <a:latin typeface="Arial CE" charset="0"/>
              </a:rPr>
              <a:t>energie</a:t>
            </a:r>
            <a:r>
              <a:rPr lang="en-GB" sz="2000" b="1" dirty="0" smtClean="0">
                <a:latin typeface="Arial CE" charset="0"/>
              </a:rPr>
              <a:t> = 1 </a:t>
            </a:r>
            <a:r>
              <a:rPr lang="en-GB" sz="2000" b="1" dirty="0" err="1" smtClean="0">
                <a:latin typeface="Arial CE" charset="0"/>
              </a:rPr>
              <a:t>miliarda</a:t>
            </a:r>
            <a:r>
              <a:rPr lang="en-GB" sz="2000" b="1" dirty="0" smtClean="0">
                <a:latin typeface="Arial CE" charset="0"/>
              </a:rPr>
              <a:t> let</a:t>
            </a:r>
            <a:r>
              <a:rPr lang="cs-CZ" sz="2000" b="1" dirty="0" smtClean="0">
                <a:latin typeface="Arial CE" charset="0"/>
              </a:rPr>
              <a:t>.</a:t>
            </a:r>
            <a:endParaRPr lang="en-GB" sz="2000" b="1" dirty="0" smtClean="0">
              <a:latin typeface="Arial CE" charset="0"/>
            </a:endParaRPr>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110414"/>
            <a:ext cx="4624387"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44507116"/>
      </p:ext>
    </p:extLst>
  </p:cSld>
  <p:clrMapOvr>
    <a:masterClrMapping/>
  </p:clrMapOvr>
  <p:transition spd="slow">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Děkuji za pozornost!</a:t>
            </a:r>
            <a:endParaRPr sz="3600" b="1" dirty="0">
              <a:solidFill>
                <a:schemeClr val="tx2">
                  <a:lumMod val="75000"/>
                </a:schemeClr>
              </a:solidFill>
            </a:endParaRPr>
          </a:p>
        </p:txBody>
      </p:sp>
      <p:sp>
        <p:nvSpPr>
          <p:cNvPr id="12" name="Rectangle 2"/>
          <p:cNvSpPr txBox="1">
            <a:spLocks noChangeArrowheads="1"/>
          </p:cNvSpPr>
          <p:nvPr/>
        </p:nvSpPr>
        <p:spPr bwMode="auto">
          <a:xfrm>
            <a:off x="3131840" y="5406088"/>
            <a:ext cx="6400800" cy="8413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latinLnBrk="0"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hangingPunct="1">
              <a:buClr>
                <a:srgbClr val="3333CC"/>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400" b="1" dirty="0" err="1" smtClean="0">
                <a:solidFill>
                  <a:srgbClr val="002060"/>
                </a:solidFill>
              </a:rPr>
              <a:t>Calla</a:t>
            </a:r>
            <a:r>
              <a:rPr lang="cs-CZ" sz="2400" b="1" dirty="0" smtClean="0">
                <a:solidFill>
                  <a:srgbClr val="002060"/>
                </a:solidFill>
              </a:rPr>
              <a:t> – Sdružení pro záchranu prostředí</a:t>
            </a:r>
            <a:br>
              <a:rPr lang="cs-CZ" sz="2400" b="1" dirty="0" smtClean="0">
                <a:solidFill>
                  <a:srgbClr val="002060"/>
                </a:solidFill>
              </a:rPr>
            </a:br>
            <a:r>
              <a:rPr lang="cs-CZ" sz="2400" dirty="0" smtClean="0">
                <a:solidFill>
                  <a:srgbClr val="002060"/>
                </a:solidFill>
              </a:rPr>
              <a:t>Fráni Šrámka 35, 370 01 České Budějovice</a:t>
            </a:r>
            <a:br>
              <a:rPr lang="cs-CZ" sz="2400" dirty="0" smtClean="0">
                <a:solidFill>
                  <a:srgbClr val="002060"/>
                </a:solidFill>
              </a:rPr>
            </a:br>
            <a:r>
              <a:rPr lang="cs-CZ" sz="2400" dirty="0" smtClean="0">
                <a:solidFill>
                  <a:srgbClr val="002060"/>
                </a:solidFill>
              </a:rPr>
              <a:t>Tel.: 384 971 930</a:t>
            </a:r>
            <a:br>
              <a:rPr lang="cs-CZ" sz="2400" dirty="0" smtClean="0">
                <a:solidFill>
                  <a:srgbClr val="002060"/>
                </a:solidFill>
              </a:rPr>
            </a:br>
            <a:r>
              <a:rPr lang="cs-CZ" sz="2400" dirty="0" smtClean="0">
                <a:solidFill>
                  <a:srgbClr val="002060"/>
                </a:solidFill>
                <a:cs typeface="Arial" charset="0"/>
              </a:rPr>
              <a:t>edvard.sequens@calla.cz</a:t>
            </a:r>
            <a:r>
              <a:rPr lang="cs-CZ" sz="2400" dirty="0" smtClean="0">
                <a:solidFill>
                  <a:srgbClr val="002060"/>
                </a:solidFill>
              </a:rPr>
              <a:t>, www.calla.cz</a:t>
            </a:r>
            <a:endParaRPr lang="cs-CZ" sz="2400" dirty="0" smtClean="0">
              <a:solidFill>
                <a:srgbClr val="002060"/>
              </a:solidFill>
              <a:latin typeface="Arial" charset="0"/>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175900"/>
            <a:ext cx="213677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17737"/>
            <a:ext cx="8234883" cy="36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971601"/>
      </p:ext>
    </p:extLst>
  </p:cSld>
  <p:clrMapOvr>
    <a:masterClrMapping/>
  </p:clrMapOvr>
  <p:transition spd="slow">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fontScale="90000"/>
          </a:bodyPr>
          <a:lstStyle/>
          <a:p>
            <a:pPr eaLnBrk="1" fontAlgn="auto" hangingPunct="1">
              <a:spcAft>
                <a:spcPts val="0"/>
              </a:spcAft>
              <a:defRPr/>
            </a:pPr>
            <a:r>
              <a:rPr b="1" dirty="0" smtClean="0">
                <a:solidFill>
                  <a:schemeClr val="tx2">
                    <a:lumMod val="75000"/>
                  </a:schemeClr>
                </a:solidFill>
              </a:rPr>
              <a:t>Doplňky</a:t>
            </a:r>
            <a:endParaRPr b="1" dirty="0">
              <a:solidFill>
                <a:schemeClr val="tx2">
                  <a:lumMod val="75000"/>
                </a:schemeClr>
              </a:solidFill>
            </a:endParaRPr>
          </a:p>
        </p:txBody>
      </p:sp>
    </p:spTree>
    <p:extLst>
      <p:ext uri="{BB962C8B-B14F-4D97-AF65-F5344CB8AC3E}">
        <p14:creationId xmlns:p14="http://schemas.microsoft.com/office/powerpoint/2010/main" val="1566120812"/>
      </p:ext>
    </p:extLst>
  </p:cSld>
  <p:clrMapOvr>
    <a:masterClrMapping/>
  </p:clrMapOvr>
  <p:transition spd="slow">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0604" name="Picture 12" descr="domacnosti"/>
          <p:cNvPicPr>
            <a:picLocks noChangeAspect="1" noChangeArrowheads="1"/>
          </p:cNvPicPr>
          <p:nvPr/>
        </p:nvPicPr>
        <p:blipFill>
          <a:blip r:embed="rId2">
            <a:extLst>
              <a:ext uri="{28A0092B-C50C-407E-A947-70E740481C1C}">
                <a14:useLocalDpi xmlns:a14="http://schemas.microsoft.com/office/drawing/2010/main" val="0"/>
              </a:ext>
            </a:extLst>
          </a:blip>
          <a:srcRect b="3172"/>
          <a:stretch>
            <a:fillRect/>
          </a:stretch>
        </p:blipFill>
        <p:spPr bwMode="auto">
          <a:xfrm>
            <a:off x="179388" y="1948457"/>
            <a:ext cx="5113337" cy="4360863"/>
          </a:xfrm>
          <a:prstGeom prst="rect">
            <a:avLst/>
          </a:prstGeom>
          <a:noFill/>
          <a:extLst>
            <a:ext uri="{909E8E84-426E-40DD-AFC4-6F175D3DCCD1}">
              <a14:hiddenFill xmlns:a14="http://schemas.microsoft.com/office/drawing/2010/main">
                <a:solidFill>
                  <a:srgbClr val="FFFFFF"/>
                </a:solidFill>
              </a14:hiddenFill>
            </a:ext>
          </a:extLst>
        </p:spPr>
      </p:pic>
      <p:sp>
        <p:nvSpPr>
          <p:cNvPr id="110595" name="Rectangle 3"/>
          <p:cNvSpPr>
            <a:spLocks noChangeArrowheads="1"/>
          </p:cNvSpPr>
          <p:nvPr/>
        </p:nvSpPr>
        <p:spPr bwMode="auto">
          <a:xfrm>
            <a:off x="0" y="17404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10597" name="Text Box 5"/>
          <p:cNvSpPr txBox="1">
            <a:spLocks noChangeArrowheads="1"/>
          </p:cNvSpPr>
          <p:nvPr/>
        </p:nvSpPr>
        <p:spPr bwMode="auto">
          <a:xfrm>
            <a:off x="179388" y="1051520"/>
            <a:ext cx="8964612" cy="822325"/>
          </a:xfrm>
          <a:prstGeom prst="rect">
            <a:avLst/>
          </a:prstGeom>
          <a:solidFill>
            <a:schemeClr val="bg1"/>
          </a:solidFill>
          <a:ln>
            <a:noFill/>
          </a:ln>
          <a:effectLst/>
          <a:extLst/>
        </p:spPr>
        <p:txBody>
          <a:bodyPr>
            <a:spAutoFit/>
          </a:bodyPr>
          <a:lstStyle>
            <a:lvl1pPr marL="4763" indent="19050">
              <a:tabLst>
                <a:tab pos="190500" algn="l"/>
              </a:tabLst>
              <a:defRPr>
                <a:solidFill>
                  <a:schemeClr val="tx1"/>
                </a:solidFill>
                <a:latin typeface="Arial" pitchFamily="34" charset="0"/>
              </a:defRPr>
            </a:lvl1pPr>
            <a:lvl2pPr marL="1128713" indent="-457200">
              <a:tabLst>
                <a:tab pos="190500" algn="l"/>
              </a:tabLst>
              <a:defRPr>
                <a:solidFill>
                  <a:schemeClr val="tx1"/>
                </a:solidFill>
                <a:latin typeface="Arial" pitchFamily="34" charset="0"/>
              </a:defRPr>
            </a:lvl2pPr>
            <a:lvl3pPr marL="1776413" indent="-457200">
              <a:tabLst>
                <a:tab pos="190500" algn="l"/>
              </a:tabLst>
              <a:defRPr>
                <a:solidFill>
                  <a:schemeClr val="tx1"/>
                </a:solidFill>
                <a:latin typeface="Arial" pitchFamily="34" charset="0"/>
              </a:defRPr>
            </a:lvl3pPr>
            <a:lvl4pPr marL="2424113" indent="-457200">
              <a:tabLst>
                <a:tab pos="190500" algn="l"/>
              </a:tabLst>
              <a:defRPr>
                <a:solidFill>
                  <a:schemeClr val="tx1"/>
                </a:solidFill>
                <a:latin typeface="Arial" pitchFamily="34" charset="0"/>
              </a:defRPr>
            </a:lvl4pPr>
            <a:lvl5pPr marL="3071813" indent="-457200">
              <a:tabLst>
                <a:tab pos="190500" algn="l"/>
              </a:tabLst>
              <a:defRPr>
                <a:solidFill>
                  <a:schemeClr val="tx1"/>
                </a:solidFill>
                <a:latin typeface="Arial" pitchFamily="34" charset="0"/>
              </a:defRPr>
            </a:lvl5pPr>
            <a:lvl6pPr marL="3529013" indent="-457200" fontAlgn="base">
              <a:spcBef>
                <a:spcPct val="0"/>
              </a:spcBef>
              <a:spcAft>
                <a:spcPct val="0"/>
              </a:spcAft>
              <a:tabLst>
                <a:tab pos="190500" algn="l"/>
              </a:tabLst>
              <a:defRPr>
                <a:solidFill>
                  <a:schemeClr val="tx1"/>
                </a:solidFill>
                <a:latin typeface="Arial" pitchFamily="34" charset="0"/>
              </a:defRPr>
            </a:lvl6pPr>
            <a:lvl7pPr marL="3986213" indent="-457200" fontAlgn="base">
              <a:spcBef>
                <a:spcPct val="0"/>
              </a:spcBef>
              <a:spcAft>
                <a:spcPct val="0"/>
              </a:spcAft>
              <a:tabLst>
                <a:tab pos="190500" algn="l"/>
              </a:tabLst>
              <a:defRPr>
                <a:solidFill>
                  <a:schemeClr val="tx1"/>
                </a:solidFill>
                <a:latin typeface="Arial" pitchFamily="34" charset="0"/>
              </a:defRPr>
            </a:lvl7pPr>
            <a:lvl8pPr marL="4443413" indent="-457200" fontAlgn="base">
              <a:spcBef>
                <a:spcPct val="0"/>
              </a:spcBef>
              <a:spcAft>
                <a:spcPct val="0"/>
              </a:spcAft>
              <a:tabLst>
                <a:tab pos="190500" algn="l"/>
              </a:tabLst>
              <a:defRPr>
                <a:solidFill>
                  <a:schemeClr val="tx1"/>
                </a:solidFill>
                <a:latin typeface="Arial" pitchFamily="34" charset="0"/>
              </a:defRPr>
            </a:lvl8pPr>
            <a:lvl9pPr marL="4900613" indent="-457200" fontAlgn="base">
              <a:spcBef>
                <a:spcPct val="0"/>
              </a:spcBef>
              <a:spcAft>
                <a:spcPct val="0"/>
              </a:spcAft>
              <a:tabLst>
                <a:tab pos="190500" algn="l"/>
              </a:tabLst>
              <a:defRPr>
                <a:solidFill>
                  <a:schemeClr val="tx1"/>
                </a:solidFill>
                <a:latin typeface="Arial" pitchFamily="34" charset="0"/>
              </a:defRPr>
            </a:lvl9pPr>
          </a:lstStyle>
          <a:p>
            <a:pPr>
              <a:spcBef>
                <a:spcPct val="50000"/>
              </a:spcBef>
            </a:pPr>
            <a:r>
              <a:rPr lang="cs-CZ" sz="2400" dirty="0"/>
              <a:t>Vývoj koncových cen elektřiny v ČR od roku 200</a:t>
            </a:r>
            <a:r>
              <a:rPr lang="en-US" sz="2400" dirty="0"/>
              <a:t>1</a:t>
            </a:r>
            <a:r>
              <a:rPr lang="cs-CZ" sz="2400" dirty="0"/>
              <a:t> (EUR/kWh)</a:t>
            </a:r>
            <a:br>
              <a:rPr lang="cs-CZ" sz="2400" dirty="0"/>
            </a:br>
            <a:r>
              <a:rPr lang="en-US" sz="2400" b="1" dirty="0" err="1"/>
              <a:t>dom</a:t>
            </a:r>
            <a:r>
              <a:rPr lang="cs-CZ" sz="2400" b="1" dirty="0" err="1"/>
              <a:t>ácnosti</a:t>
            </a:r>
            <a:endParaRPr lang="cs-CZ" sz="2400" b="1" dirty="0"/>
          </a:p>
        </p:txBody>
      </p:sp>
      <p:sp>
        <p:nvSpPr>
          <p:cNvPr id="110599" name="Text Box 7"/>
          <p:cNvSpPr txBox="1">
            <a:spLocks noChangeArrowheads="1"/>
          </p:cNvSpPr>
          <p:nvPr/>
        </p:nvSpPr>
        <p:spPr bwMode="auto">
          <a:xfrm>
            <a:off x="7164388" y="5733057"/>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cs-CZ" sz="1200" i="1">
                <a:cs typeface="Times New Roman" pitchFamily="18" charset="0"/>
              </a:rPr>
              <a:t>Pramen: ERU, Eurostat 2013</a:t>
            </a:r>
            <a:endParaRPr lang="cs-CZ" sz="1200" i="1">
              <a:solidFill>
                <a:srgbClr val="000000"/>
              </a:solidFill>
              <a:cs typeface="Times New Roman" pitchFamily="18" charset="0"/>
            </a:endParaRPr>
          </a:p>
        </p:txBody>
      </p:sp>
      <p:sp>
        <p:nvSpPr>
          <p:cNvPr id="110600" name="Text Box 8"/>
          <p:cNvSpPr txBox="1">
            <a:spLocks noChangeArrowheads="1"/>
          </p:cNvSpPr>
          <p:nvPr/>
        </p:nvSpPr>
        <p:spPr bwMode="auto">
          <a:xfrm>
            <a:off x="5507038" y="2492970"/>
            <a:ext cx="2952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b="1">
                <a:solidFill>
                  <a:srgbClr val="FF0000"/>
                </a:solidFill>
              </a:rPr>
              <a:t>Nárůst cen od roku 2000 na více než dvojnásobek: </a:t>
            </a:r>
            <a:br>
              <a:rPr lang="cs-CZ" b="1">
                <a:solidFill>
                  <a:srgbClr val="FF0000"/>
                </a:solidFill>
              </a:rPr>
            </a:br>
            <a:r>
              <a:rPr lang="cs-CZ" b="1">
                <a:solidFill>
                  <a:srgbClr val="FF0000"/>
                </a:solidFill>
              </a:rPr>
              <a:t>4,8 eurocentu na </a:t>
            </a:r>
            <a:br>
              <a:rPr lang="cs-CZ" b="1">
                <a:solidFill>
                  <a:srgbClr val="FF0000"/>
                </a:solidFill>
              </a:rPr>
            </a:br>
            <a:r>
              <a:rPr lang="cs-CZ" b="1">
                <a:solidFill>
                  <a:srgbClr val="FF0000"/>
                </a:solidFill>
              </a:rPr>
              <a:t>12,4 eurocentu za kWh.</a:t>
            </a:r>
          </a:p>
        </p:txBody>
      </p:sp>
      <p:sp>
        <p:nvSpPr>
          <p:cNvPr id="110601" name="Line 9"/>
          <p:cNvSpPr>
            <a:spLocks noChangeShapeType="1"/>
          </p:cNvSpPr>
          <p:nvPr/>
        </p:nvSpPr>
        <p:spPr bwMode="auto">
          <a:xfrm flipV="1">
            <a:off x="5435600" y="2204045"/>
            <a:ext cx="0" cy="223202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0602" name="Line 10"/>
          <p:cNvSpPr>
            <a:spLocks noChangeShapeType="1"/>
          </p:cNvSpPr>
          <p:nvPr/>
        </p:nvSpPr>
        <p:spPr bwMode="auto">
          <a:xfrm flipV="1">
            <a:off x="5651500" y="3788370"/>
            <a:ext cx="0" cy="6477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0603" name="Text Box 11"/>
          <p:cNvSpPr txBox="1">
            <a:spLocks noChangeArrowheads="1"/>
          </p:cNvSpPr>
          <p:nvPr/>
        </p:nvSpPr>
        <p:spPr bwMode="auto">
          <a:xfrm>
            <a:off x="5795963" y="3788370"/>
            <a:ext cx="31686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b="1">
                <a:solidFill>
                  <a:schemeClr val="folHlink"/>
                </a:solidFill>
              </a:rPr>
              <a:t>Příspěvek na obnovitelné zdroje v roce 2012 činil</a:t>
            </a:r>
            <a:br>
              <a:rPr lang="cs-CZ" b="1">
                <a:solidFill>
                  <a:schemeClr val="folHlink"/>
                </a:solidFill>
              </a:rPr>
            </a:br>
            <a:r>
              <a:rPr lang="cs-CZ" b="1">
                <a:solidFill>
                  <a:schemeClr val="folHlink"/>
                </a:solidFill>
              </a:rPr>
              <a:t>2 eurocenty na kWh a podílí se tak na zdražení elektřiny maximálně jednou čtvrtinou.</a:t>
            </a:r>
          </a:p>
        </p:txBody>
      </p:sp>
      <p:sp>
        <p:nvSpPr>
          <p:cNvPr id="110605" name="Line 13"/>
          <p:cNvSpPr>
            <a:spLocks noChangeShapeType="1"/>
          </p:cNvSpPr>
          <p:nvPr/>
        </p:nvSpPr>
        <p:spPr bwMode="auto">
          <a:xfrm flipH="1">
            <a:off x="611188" y="4267795"/>
            <a:ext cx="269875" cy="168275"/>
          </a:xfrm>
          <a:prstGeom prst="line">
            <a:avLst/>
          </a:prstGeom>
          <a:noFill/>
          <a:ln w="127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Mohou za zdražení elektřiny jen OZE?</a:t>
            </a:r>
            <a:endParaRPr lang="cs-CZ" sz="3600" b="1" dirty="0">
              <a:solidFill>
                <a:schemeClr val="tx2">
                  <a:lumMod val="75000"/>
                </a:schemeClr>
              </a:solidFill>
            </a:endParaRPr>
          </a:p>
        </p:txBody>
      </p:sp>
    </p:spTree>
    <p:extLst>
      <p:ext uri="{BB962C8B-B14F-4D97-AF65-F5344CB8AC3E}">
        <p14:creationId xmlns:p14="http://schemas.microsoft.com/office/powerpoint/2010/main" val="3610797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0603"/>
                                        </p:tgtEl>
                                        <p:attrNameLst>
                                          <p:attrName>style.visibility</p:attrName>
                                        </p:attrNameLst>
                                      </p:cBhvr>
                                      <p:to>
                                        <p:strVal val="visible"/>
                                      </p:to>
                                    </p:set>
                                    <p:animEffect transition="in" filter="blinds(horizontal)">
                                      <p:cBhvr>
                                        <p:cTn id="7" dur="500"/>
                                        <p:tgtEl>
                                          <p:spTgt spid="1106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0602"/>
                                        </p:tgtEl>
                                        <p:attrNameLst>
                                          <p:attrName>style.visibility</p:attrName>
                                        </p:attrNameLst>
                                      </p:cBhvr>
                                      <p:to>
                                        <p:strVal val="visible"/>
                                      </p:to>
                                    </p:set>
                                    <p:animEffect transition="in" filter="blinds(horizontal)">
                                      <p:cBhvr>
                                        <p:cTn id="10"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animBg="1"/>
      <p:bldP spid="11060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4" name="Rectangle 4"/>
          <p:cNvSpPr>
            <a:spLocks noChangeArrowheads="1"/>
          </p:cNvSpPr>
          <p:nvPr/>
        </p:nvSpPr>
        <p:spPr bwMode="auto">
          <a:xfrm>
            <a:off x="0" y="185955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220165" name="Text Box 5"/>
          <p:cNvSpPr txBox="1">
            <a:spLocks noChangeArrowheads="1"/>
          </p:cNvSpPr>
          <p:nvPr/>
        </p:nvSpPr>
        <p:spPr bwMode="auto">
          <a:xfrm>
            <a:off x="179388" y="1170583"/>
            <a:ext cx="8964612" cy="822325"/>
          </a:xfrm>
          <a:prstGeom prst="rect">
            <a:avLst/>
          </a:prstGeom>
          <a:solidFill>
            <a:schemeClr val="bg1"/>
          </a:solidFill>
          <a:ln>
            <a:noFill/>
          </a:ln>
          <a:effectLst/>
          <a:extLst/>
        </p:spPr>
        <p:txBody>
          <a:bodyPr>
            <a:spAutoFit/>
          </a:bodyPr>
          <a:lstStyle>
            <a:lvl1pPr marL="4763" indent="19050">
              <a:tabLst>
                <a:tab pos="190500" algn="l"/>
              </a:tabLst>
              <a:defRPr>
                <a:solidFill>
                  <a:schemeClr val="tx1"/>
                </a:solidFill>
                <a:latin typeface="Arial" pitchFamily="34" charset="0"/>
              </a:defRPr>
            </a:lvl1pPr>
            <a:lvl2pPr marL="1128713" indent="-457200">
              <a:tabLst>
                <a:tab pos="190500" algn="l"/>
              </a:tabLst>
              <a:defRPr>
                <a:solidFill>
                  <a:schemeClr val="tx1"/>
                </a:solidFill>
                <a:latin typeface="Arial" pitchFamily="34" charset="0"/>
              </a:defRPr>
            </a:lvl2pPr>
            <a:lvl3pPr marL="1776413" indent="-457200">
              <a:tabLst>
                <a:tab pos="190500" algn="l"/>
              </a:tabLst>
              <a:defRPr>
                <a:solidFill>
                  <a:schemeClr val="tx1"/>
                </a:solidFill>
                <a:latin typeface="Arial" pitchFamily="34" charset="0"/>
              </a:defRPr>
            </a:lvl3pPr>
            <a:lvl4pPr marL="2424113" indent="-457200">
              <a:tabLst>
                <a:tab pos="190500" algn="l"/>
              </a:tabLst>
              <a:defRPr>
                <a:solidFill>
                  <a:schemeClr val="tx1"/>
                </a:solidFill>
                <a:latin typeface="Arial" pitchFamily="34" charset="0"/>
              </a:defRPr>
            </a:lvl4pPr>
            <a:lvl5pPr marL="3071813" indent="-457200">
              <a:tabLst>
                <a:tab pos="190500" algn="l"/>
              </a:tabLst>
              <a:defRPr>
                <a:solidFill>
                  <a:schemeClr val="tx1"/>
                </a:solidFill>
                <a:latin typeface="Arial" pitchFamily="34" charset="0"/>
              </a:defRPr>
            </a:lvl5pPr>
            <a:lvl6pPr marL="3529013" indent="-457200" fontAlgn="base">
              <a:spcBef>
                <a:spcPct val="0"/>
              </a:spcBef>
              <a:spcAft>
                <a:spcPct val="0"/>
              </a:spcAft>
              <a:tabLst>
                <a:tab pos="190500" algn="l"/>
              </a:tabLst>
              <a:defRPr>
                <a:solidFill>
                  <a:schemeClr val="tx1"/>
                </a:solidFill>
                <a:latin typeface="Arial" pitchFamily="34" charset="0"/>
              </a:defRPr>
            </a:lvl6pPr>
            <a:lvl7pPr marL="3986213" indent="-457200" fontAlgn="base">
              <a:spcBef>
                <a:spcPct val="0"/>
              </a:spcBef>
              <a:spcAft>
                <a:spcPct val="0"/>
              </a:spcAft>
              <a:tabLst>
                <a:tab pos="190500" algn="l"/>
              </a:tabLst>
              <a:defRPr>
                <a:solidFill>
                  <a:schemeClr val="tx1"/>
                </a:solidFill>
                <a:latin typeface="Arial" pitchFamily="34" charset="0"/>
              </a:defRPr>
            </a:lvl7pPr>
            <a:lvl8pPr marL="4443413" indent="-457200" fontAlgn="base">
              <a:spcBef>
                <a:spcPct val="0"/>
              </a:spcBef>
              <a:spcAft>
                <a:spcPct val="0"/>
              </a:spcAft>
              <a:tabLst>
                <a:tab pos="190500" algn="l"/>
              </a:tabLst>
              <a:defRPr>
                <a:solidFill>
                  <a:schemeClr val="tx1"/>
                </a:solidFill>
                <a:latin typeface="Arial" pitchFamily="34" charset="0"/>
              </a:defRPr>
            </a:lvl8pPr>
            <a:lvl9pPr marL="4900613" indent="-457200" fontAlgn="base">
              <a:spcBef>
                <a:spcPct val="0"/>
              </a:spcBef>
              <a:spcAft>
                <a:spcPct val="0"/>
              </a:spcAft>
              <a:tabLst>
                <a:tab pos="190500" algn="l"/>
              </a:tabLst>
              <a:defRPr>
                <a:solidFill>
                  <a:schemeClr val="tx1"/>
                </a:solidFill>
                <a:latin typeface="Arial" pitchFamily="34" charset="0"/>
              </a:defRPr>
            </a:lvl9pPr>
          </a:lstStyle>
          <a:p>
            <a:pPr>
              <a:spcBef>
                <a:spcPct val="50000"/>
              </a:spcBef>
            </a:pPr>
            <a:r>
              <a:rPr lang="cs-CZ" sz="2400" dirty="0"/>
              <a:t>Vývoj koncových cen elektřiny v ČR od roku 200</a:t>
            </a:r>
            <a:r>
              <a:rPr lang="en-US" sz="2400" dirty="0"/>
              <a:t>1</a:t>
            </a:r>
            <a:r>
              <a:rPr lang="cs-CZ" sz="2400" dirty="0"/>
              <a:t> (EUR/kWh)</a:t>
            </a:r>
            <a:br>
              <a:rPr lang="cs-CZ" sz="2400" dirty="0"/>
            </a:br>
            <a:r>
              <a:rPr lang="cs-CZ" sz="2400" b="1" dirty="0"/>
              <a:t>průmysl</a:t>
            </a:r>
          </a:p>
        </p:txBody>
      </p:sp>
      <p:sp>
        <p:nvSpPr>
          <p:cNvPr id="220166" name="Text Box 6"/>
          <p:cNvSpPr txBox="1">
            <a:spLocks noChangeArrowheads="1"/>
          </p:cNvSpPr>
          <p:nvPr/>
        </p:nvSpPr>
        <p:spPr bwMode="auto">
          <a:xfrm>
            <a:off x="7164388" y="5852120"/>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cs-CZ" sz="1200" i="1">
                <a:cs typeface="Times New Roman" pitchFamily="18" charset="0"/>
              </a:rPr>
              <a:t>Pramen: ERU, Eurostat 2013</a:t>
            </a:r>
            <a:endParaRPr lang="cs-CZ" sz="1200" i="1">
              <a:solidFill>
                <a:srgbClr val="000000"/>
              </a:solidFill>
              <a:cs typeface="Times New Roman" pitchFamily="18" charset="0"/>
            </a:endParaRPr>
          </a:p>
        </p:txBody>
      </p:sp>
      <p:sp>
        <p:nvSpPr>
          <p:cNvPr id="220167" name="Text Box 7"/>
          <p:cNvSpPr txBox="1">
            <a:spLocks noChangeArrowheads="1"/>
          </p:cNvSpPr>
          <p:nvPr/>
        </p:nvSpPr>
        <p:spPr bwMode="auto">
          <a:xfrm>
            <a:off x="5580063" y="2467570"/>
            <a:ext cx="2952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b="1">
                <a:solidFill>
                  <a:srgbClr val="FF0000"/>
                </a:solidFill>
              </a:rPr>
              <a:t>Nárůst cen od roku 2000 na více než dvojnásobek: </a:t>
            </a:r>
            <a:br>
              <a:rPr lang="cs-CZ" b="1">
                <a:solidFill>
                  <a:srgbClr val="FF0000"/>
                </a:solidFill>
              </a:rPr>
            </a:br>
            <a:r>
              <a:rPr lang="cs-CZ" b="1">
                <a:solidFill>
                  <a:srgbClr val="FF0000"/>
                </a:solidFill>
              </a:rPr>
              <a:t>4,8 eurocentu na </a:t>
            </a:r>
            <a:br>
              <a:rPr lang="cs-CZ" b="1">
                <a:solidFill>
                  <a:srgbClr val="FF0000"/>
                </a:solidFill>
              </a:rPr>
            </a:br>
            <a:r>
              <a:rPr lang="cs-CZ" b="1">
                <a:solidFill>
                  <a:srgbClr val="FF0000"/>
                </a:solidFill>
              </a:rPr>
              <a:t>10,2 eurocentu za kWh.</a:t>
            </a:r>
          </a:p>
        </p:txBody>
      </p:sp>
      <p:sp>
        <p:nvSpPr>
          <p:cNvPr id="220168" name="Line 8"/>
          <p:cNvSpPr>
            <a:spLocks noChangeShapeType="1"/>
          </p:cNvSpPr>
          <p:nvPr/>
        </p:nvSpPr>
        <p:spPr bwMode="auto">
          <a:xfrm flipV="1">
            <a:off x="5435600" y="2539008"/>
            <a:ext cx="0" cy="180022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0169" name="Line 9"/>
          <p:cNvSpPr>
            <a:spLocks noChangeShapeType="1"/>
          </p:cNvSpPr>
          <p:nvPr/>
        </p:nvSpPr>
        <p:spPr bwMode="auto">
          <a:xfrm flipV="1">
            <a:off x="5651500" y="3691533"/>
            <a:ext cx="0" cy="6477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0170" name="Text Box 10"/>
          <p:cNvSpPr txBox="1">
            <a:spLocks noChangeArrowheads="1"/>
          </p:cNvSpPr>
          <p:nvPr/>
        </p:nvSpPr>
        <p:spPr bwMode="auto">
          <a:xfrm>
            <a:off x="5795963" y="3907433"/>
            <a:ext cx="31686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b="1">
                <a:solidFill>
                  <a:schemeClr val="folHlink"/>
                </a:solidFill>
              </a:rPr>
              <a:t>Příspěvek na obnovitelné zdroje v roce 2012 činil</a:t>
            </a:r>
            <a:br>
              <a:rPr lang="cs-CZ" b="1">
                <a:solidFill>
                  <a:schemeClr val="folHlink"/>
                </a:solidFill>
              </a:rPr>
            </a:br>
            <a:r>
              <a:rPr lang="cs-CZ" b="1">
                <a:solidFill>
                  <a:schemeClr val="folHlink"/>
                </a:solidFill>
              </a:rPr>
              <a:t>2 eurocenty na kWh a podílí se tak na zdražení elektřiny maximálně jednou čtvrtinou.</a:t>
            </a:r>
          </a:p>
        </p:txBody>
      </p:sp>
      <p:sp>
        <p:nvSpPr>
          <p:cNvPr id="220171" name="Line 11"/>
          <p:cNvSpPr>
            <a:spLocks noChangeShapeType="1"/>
          </p:cNvSpPr>
          <p:nvPr/>
        </p:nvSpPr>
        <p:spPr bwMode="auto">
          <a:xfrm flipH="1">
            <a:off x="611188" y="4386858"/>
            <a:ext cx="269875" cy="168275"/>
          </a:xfrm>
          <a:prstGeom prst="line">
            <a:avLst/>
          </a:prstGeom>
          <a:noFill/>
          <a:ln w="127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20172" name="Picture 12" descr="prumy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111970"/>
            <a:ext cx="4897438" cy="4100513"/>
          </a:xfrm>
          <a:prstGeom prst="rect">
            <a:avLst/>
          </a:prstGeom>
          <a:noFill/>
          <a:extLst>
            <a:ext uri="{909E8E84-426E-40DD-AFC4-6F175D3DCCD1}">
              <a14:hiddenFill xmlns:a14="http://schemas.microsoft.com/office/drawing/2010/main">
                <a:solidFill>
                  <a:srgbClr val="FFFFFF"/>
                </a:solidFill>
              </a14:hiddenFill>
            </a:ext>
          </a:extLst>
        </p:spPr>
      </p:pic>
      <p:sp>
        <p:nvSpPr>
          <p:cNvPr id="11"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Mohou za zdražení elektřiny jen OZE?</a:t>
            </a:r>
            <a:endParaRPr lang="cs-CZ" sz="3600" b="1" dirty="0">
              <a:solidFill>
                <a:schemeClr val="tx2">
                  <a:lumMod val="75000"/>
                </a:schemeClr>
              </a:solidFill>
            </a:endParaRPr>
          </a:p>
        </p:txBody>
      </p:sp>
    </p:spTree>
    <p:extLst>
      <p:ext uri="{BB962C8B-B14F-4D97-AF65-F5344CB8AC3E}">
        <p14:creationId xmlns:p14="http://schemas.microsoft.com/office/powerpoint/2010/main" val="4149091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0170"/>
                                        </p:tgtEl>
                                        <p:attrNameLst>
                                          <p:attrName>style.visibility</p:attrName>
                                        </p:attrNameLst>
                                      </p:cBhvr>
                                      <p:to>
                                        <p:strVal val="visible"/>
                                      </p:to>
                                    </p:set>
                                    <p:animEffect transition="in" filter="blinds(horizontal)">
                                      <p:cBhvr>
                                        <p:cTn id="7" dur="500"/>
                                        <p:tgtEl>
                                          <p:spTgt spid="22017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0169"/>
                                        </p:tgtEl>
                                        <p:attrNameLst>
                                          <p:attrName>style.visibility</p:attrName>
                                        </p:attrNameLst>
                                      </p:cBhvr>
                                      <p:to>
                                        <p:strVal val="visible"/>
                                      </p:to>
                                    </p:set>
                                    <p:animEffect transition="in" filter="blinds(horizontal)">
                                      <p:cBhvr>
                                        <p:cTn id="10" dur="500"/>
                                        <p:tgtEl>
                                          <p:spTgt spid="220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9" grpId="0" animBg="1"/>
      <p:bldP spid="22017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fontScale="90000"/>
          </a:bodyPr>
          <a:lstStyle/>
          <a:p>
            <a:pPr eaLnBrk="1" fontAlgn="auto" hangingPunct="1">
              <a:spcAft>
                <a:spcPts val="0"/>
              </a:spcAft>
              <a:defRPr/>
            </a:pPr>
            <a:r>
              <a:rPr b="1" dirty="0" smtClean="0">
                <a:solidFill>
                  <a:schemeClr val="tx2">
                    <a:lumMod val="75000"/>
                  </a:schemeClr>
                </a:solidFill>
              </a:rPr>
              <a:t>Vývoj importu a exportu elektřiny</a:t>
            </a:r>
            <a:endParaRPr b="1" dirty="0">
              <a:solidFill>
                <a:schemeClr val="tx2">
                  <a:lumMod val="75000"/>
                </a:schemeClr>
              </a:solidFill>
            </a:endParaRPr>
          </a:p>
        </p:txBody>
      </p:sp>
      <p:sp>
        <p:nvSpPr>
          <p:cNvPr id="8" name="Rectangle 10"/>
          <p:cNvSpPr>
            <a:spLocks noChangeArrowheads="1"/>
          </p:cNvSpPr>
          <p:nvPr/>
        </p:nvSpPr>
        <p:spPr bwMode="auto">
          <a:xfrm>
            <a:off x="6228184" y="5256069"/>
            <a:ext cx="2736304"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lnSpc>
                <a:spcPct val="71000"/>
              </a:lnSpc>
              <a:buClr>
                <a:srgbClr val="000000"/>
              </a:buClr>
              <a:buSzPct val="100000"/>
              <a:buFont typeface="Arial" charset="0"/>
              <a:buNone/>
            </a:pPr>
            <a:r>
              <a:rPr lang="cs-CZ" sz="1400" b="1" i="1" dirty="0">
                <a:solidFill>
                  <a:schemeClr val="tx1"/>
                </a:solidFill>
                <a:latin typeface="+mn-lt"/>
              </a:rPr>
              <a:t>Zdroj: </a:t>
            </a:r>
            <a:r>
              <a:rPr lang="cs-CZ" sz="1400" b="1" i="1" dirty="0" smtClean="0">
                <a:solidFill>
                  <a:schemeClr val="tx1"/>
                </a:solidFill>
                <a:latin typeface="+mn-lt"/>
              </a:rPr>
              <a:t>Energetický regulační úřad </a:t>
            </a:r>
            <a:endParaRPr lang="cs-CZ" sz="1400" b="1" i="1" dirty="0">
              <a:solidFill>
                <a:schemeClr val="tx1"/>
              </a:solidFill>
              <a:latin typeface="+mn-lt"/>
            </a:endParaRPr>
          </a:p>
        </p:txBody>
      </p:sp>
      <p:sp>
        <p:nvSpPr>
          <p:cNvPr id="10" name="Text Box 7"/>
          <p:cNvSpPr txBox="1">
            <a:spLocks noChangeArrowheads="1"/>
          </p:cNvSpPr>
          <p:nvPr/>
        </p:nvSpPr>
        <p:spPr bwMode="auto">
          <a:xfrm>
            <a:off x="611188" y="5661248"/>
            <a:ext cx="8297738" cy="87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charset="0"/>
                <a:cs typeface="Lucida Sans Unicode" pitchFamily="34" charset="0"/>
              </a:defRPr>
            </a:lvl1pPr>
            <a:lvl2pPr marL="742950" indent="-285750" eaLnBrk="0" hangingPunct="0">
              <a:defRPr>
                <a:solidFill>
                  <a:schemeClr val="bg1"/>
                </a:solidFill>
                <a:latin typeface="Arial" charset="0"/>
                <a:cs typeface="Lucida Sans Unicode" pitchFamily="34" charset="0"/>
              </a:defRPr>
            </a:lvl2pPr>
            <a:lvl3pPr marL="1143000" indent="-228600" eaLnBrk="0" hangingPunct="0">
              <a:defRPr>
                <a:solidFill>
                  <a:schemeClr val="bg1"/>
                </a:solidFill>
                <a:latin typeface="Arial" charset="0"/>
                <a:cs typeface="Lucida Sans Unicode" pitchFamily="34" charset="0"/>
              </a:defRPr>
            </a:lvl3pPr>
            <a:lvl4pPr marL="1600200" indent="-228600" eaLnBrk="0" hangingPunct="0">
              <a:defRPr>
                <a:solidFill>
                  <a:schemeClr val="bg1"/>
                </a:solidFill>
                <a:latin typeface="Arial" charset="0"/>
                <a:cs typeface="Lucida Sans Unicode" pitchFamily="34" charset="0"/>
              </a:defRPr>
            </a:lvl4pPr>
            <a:lvl5pPr marL="2057400" indent="-228600" eaLnBrk="0" hangingPunct="0">
              <a:defRPr>
                <a:solidFill>
                  <a:schemeClr val="bg1"/>
                </a:solidFill>
                <a:latin typeface="Arial"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cs typeface="Lucida Sans Unicode" pitchFamily="34" charset="0"/>
              </a:defRPr>
            </a:lvl9pPr>
          </a:lstStyle>
          <a:p>
            <a:pPr eaLnBrk="1" hangingPunct="1">
              <a:lnSpc>
                <a:spcPct val="85000"/>
              </a:lnSpc>
              <a:buClr>
                <a:srgbClr val="000000"/>
              </a:buClr>
              <a:buSzPct val="100000"/>
              <a:buFont typeface="Arial" charset="0"/>
              <a:buNone/>
            </a:pPr>
            <a:r>
              <a:rPr lang="cs-CZ" sz="2000" b="1" dirty="0">
                <a:solidFill>
                  <a:schemeClr val="tx1"/>
                </a:solidFill>
                <a:latin typeface="+mn-lt"/>
              </a:rPr>
              <a:t>Kladné saldo v elektřině v roce </a:t>
            </a:r>
            <a:r>
              <a:rPr lang="cs-CZ" sz="2000" b="1" dirty="0" smtClean="0">
                <a:solidFill>
                  <a:schemeClr val="tx1"/>
                </a:solidFill>
                <a:latin typeface="+mn-lt"/>
              </a:rPr>
              <a:t>2012: 17,1 </a:t>
            </a:r>
            <a:r>
              <a:rPr lang="cs-CZ" sz="2000" b="1" dirty="0" err="1" smtClean="0">
                <a:solidFill>
                  <a:schemeClr val="tx1"/>
                </a:solidFill>
                <a:latin typeface="+mn-lt"/>
              </a:rPr>
              <a:t>TWh</a:t>
            </a:r>
            <a:endParaRPr lang="cs-CZ" sz="2000" b="1" dirty="0" smtClean="0">
              <a:solidFill>
                <a:schemeClr val="tx1"/>
              </a:solidFill>
              <a:latin typeface="+mn-lt"/>
            </a:endParaRPr>
          </a:p>
          <a:p>
            <a:pPr eaLnBrk="1" hangingPunct="1">
              <a:lnSpc>
                <a:spcPct val="85000"/>
              </a:lnSpc>
              <a:buClr>
                <a:srgbClr val="000000"/>
              </a:buClr>
              <a:buSzPct val="100000"/>
              <a:buFont typeface="Arial" charset="0"/>
              <a:buNone/>
            </a:pPr>
            <a:endParaRPr lang="cs-CZ" sz="2000" b="1" dirty="0">
              <a:solidFill>
                <a:schemeClr val="tx1"/>
              </a:solidFill>
              <a:latin typeface="+mn-lt"/>
            </a:endParaRPr>
          </a:p>
          <a:p>
            <a:pPr eaLnBrk="1" hangingPunct="1">
              <a:lnSpc>
                <a:spcPct val="85000"/>
              </a:lnSpc>
              <a:buClr>
                <a:srgbClr val="000000"/>
              </a:buClr>
              <a:buSzPct val="100000"/>
              <a:buFont typeface="Arial" charset="0"/>
              <a:buNone/>
            </a:pPr>
            <a:r>
              <a:rPr lang="cs-CZ" sz="2000" b="1" dirty="0" smtClean="0">
                <a:solidFill>
                  <a:schemeClr val="tx1"/>
                </a:solidFill>
                <a:latin typeface="+mn-lt"/>
              </a:rPr>
              <a:t>Jsme jedním z největších exportérů elektřiny na světě. </a:t>
            </a:r>
            <a:endParaRPr lang="cs-CZ" sz="2000" dirty="0">
              <a:solidFill>
                <a:schemeClr val="tx1"/>
              </a:solidFill>
              <a:latin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80" y="1052736"/>
            <a:ext cx="8530620" cy="411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629678"/>
      </p:ext>
    </p:extLst>
  </p:cSld>
  <p:clrMapOvr>
    <a:masterClrMapping/>
  </p:clrMapOvr>
  <p:transition spd="slow">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fontScale="90000"/>
          </a:bodyPr>
          <a:lstStyle/>
          <a:p>
            <a:pPr eaLnBrk="1" fontAlgn="auto" hangingPunct="1">
              <a:spcAft>
                <a:spcPts val="0"/>
              </a:spcAft>
              <a:defRPr/>
            </a:pPr>
            <a:r>
              <a:rPr b="1" dirty="0" smtClean="0">
                <a:solidFill>
                  <a:schemeClr val="tx2">
                    <a:lumMod val="75000"/>
                  </a:schemeClr>
                </a:solidFill>
              </a:rPr>
              <a:t>Predikce spotřeby elektřiny dle OTE</a:t>
            </a:r>
            <a:endParaRPr b="1" dirty="0">
              <a:solidFill>
                <a:schemeClr val="tx2">
                  <a:lumMod val="75000"/>
                </a:schemeClr>
              </a:solidFill>
            </a:endParaRPr>
          </a:p>
        </p:txBody>
      </p:sp>
      <p:pic>
        <p:nvPicPr>
          <p:cNvPr id="1028" name="Picture 4" descr="http://simonikmilan.files.wordpress.com/2013/05/obr-7-predikce-spotreb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96752"/>
            <a:ext cx="7459128" cy="452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15939"/>
      </p:ext>
    </p:extLst>
  </p:cSld>
  <p:clrMapOvr>
    <a:masterClrMapping/>
  </p:clrMapOvr>
  <p:transition spd="slow">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5" name="Rectangle 3"/>
          <p:cNvSpPr>
            <a:spLocks noChangeArrowheads="1"/>
          </p:cNvSpPr>
          <p:nvPr/>
        </p:nvSpPr>
        <p:spPr bwMode="auto">
          <a:xfrm>
            <a:off x="0" y="804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207876" name="Text Box 4"/>
          <p:cNvSpPr txBox="1">
            <a:spLocks noChangeArrowheads="1"/>
          </p:cNvSpPr>
          <p:nvPr/>
        </p:nvSpPr>
        <p:spPr bwMode="auto">
          <a:xfrm>
            <a:off x="179388" y="115888"/>
            <a:ext cx="871378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763" indent="19050">
              <a:tabLst>
                <a:tab pos="190500" algn="l"/>
              </a:tabLst>
              <a:defRPr>
                <a:solidFill>
                  <a:schemeClr val="tx1"/>
                </a:solidFill>
                <a:latin typeface="Arial" pitchFamily="34" charset="0"/>
              </a:defRPr>
            </a:lvl1pPr>
            <a:lvl2pPr marL="1128713" indent="-457200">
              <a:tabLst>
                <a:tab pos="190500" algn="l"/>
              </a:tabLst>
              <a:defRPr>
                <a:solidFill>
                  <a:schemeClr val="tx1"/>
                </a:solidFill>
                <a:latin typeface="Arial" pitchFamily="34" charset="0"/>
              </a:defRPr>
            </a:lvl2pPr>
            <a:lvl3pPr marL="1776413" indent="-457200">
              <a:tabLst>
                <a:tab pos="190500" algn="l"/>
              </a:tabLst>
              <a:defRPr>
                <a:solidFill>
                  <a:schemeClr val="tx1"/>
                </a:solidFill>
                <a:latin typeface="Arial" pitchFamily="34" charset="0"/>
              </a:defRPr>
            </a:lvl3pPr>
            <a:lvl4pPr marL="2424113" indent="-457200">
              <a:tabLst>
                <a:tab pos="190500" algn="l"/>
              </a:tabLst>
              <a:defRPr>
                <a:solidFill>
                  <a:schemeClr val="tx1"/>
                </a:solidFill>
                <a:latin typeface="Arial" pitchFamily="34" charset="0"/>
              </a:defRPr>
            </a:lvl4pPr>
            <a:lvl5pPr marL="3071813" indent="-457200">
              <a:tabLst>
                <a:tab pos="190500" algn="l"/>
              </a:tabLst>
              <a:defRPr>
                <a:solidFill>
                  <a:schemeClr val="tx1"/>
                </a:solidFill>
                <a:latin typeface="Arial" pitchFamily="34" charset="0"/>
              </a:defRPr>
            </a:lvl5pPr>
            <a:lvl6pPr marL="3529013" indent="-457200" fontAlgn="base">
              <a:spcBef>
                <a:spcPct val="0"/>
              </a:spcBef>
              <a:spcAft>
                <a:spcPct val="0"/>
              </a:spcAft>
              <a:tabLst>
                <a:tab pos="190500" algn="l"/>
              </a:tabLst>
              <a:defRPr>
                <a:solidFill>
                  <a:schemeClr val="tx1"/>
                </a:solidFill>
                <a:latin typeface="Arial" pitchFamily="34" charset="0"/>
              </a:defRPr>
            </a:lvl6pPr>
            <a:lvl7pPr marL="3986213" indent="-457200" fontAlgn="base">
              <a:spcBef>
                <a:spcPct val="0"/>
              </a:spcBef>
              <a:spcAft>
                <a:spcPct val="0"/>
              </a:spcAft>
              <a:tabLst>
                <a:tab pos="190500" algn="l"/>
              </a:tabLst>
              <a:defRPr>
                <a:solidFill>
                  <a:schemeClr val="tx1"/>
                </a:solidFill>
                <a:latin typeface="Arial" pitchFamily="34" charset="0"/>
              </a:defRPr>
            </a:lvl7pPr>
            <a:lvl8pPr marL="4443413" indent="-457200" fontAlgn="base">
              <a:spcBef>
                <a:spcPct val="0"/>
              </a:spcBef>
              <a:spcAft>
                <a:spcPct val="0"/>
              </a:spcAft>
              <a:tabLst>
                <a:tab pos="190500" algn="l"/>
              </a:tabLst>
              <a:defRPr>
                <a:solidFill>
                  <a:schemeClr val="tx1"/>
                </a:solidFill>
                <a:latin typeface="Arial" pitchFamily="34" charset="0"/>
              </a:defRPr>
            </a:lvl8pPr>
            <a:lvl9pPr marL="4900613" indent="-457200" fontAlgn="base">
              <a:spcBef>
                <a:spcPct val="0"/>
              </a:spcBef>
              <a:spcAft>
                <a:spcPct val="0"/>
              </a:spcAft>
              <a:tabLst>
                <a:tab pos="190500" algn="l"/>
              </a:tabLst>
              <a:defRPr>
                <a:solidFill>
                  <a:schemeClr val="tx1"/>
                </a:solidFill>
                <a:latin typeface="Arial" pitchFamily="34" charset="0"/>
              </a:defRPr>
            </a:lvl9pPr>
          </a:lstStyle>
          <a:p>
            <a:pPr>
              <a:spcBef>
                <a:spcPct val="50000"/>
              </a:spcBef>
            </a:pPr>
            <a:r>
              <a:rPr lang="cs-CZ" sz="3200" b="1"/>
              <a:t>Česká energetika: plýtvání</a:t>
            </a:r>
          </a:p>
          <a:p>
            <a:pPr>
              <a:spcBef>
                <a:spcPct val="50000"/>
              </a:spcBef>
            </a:pPr>
            <a:r>
              <a:rPr lang="cs-CZ" sz="2400"/>
              <a:t>Energetická náročnost HDP (kg toe/1000 EUR)</a:t>
            </a:r>
          </a:p>
        </p:txBody>
      </p:sp>
      <p:graphicFrame>
        <p:nvGraphicFramePr>
          <p:cNvPr id="207877" name="Object 5"/>
          <p:cNvGraphicFramePr>
            <a:graphicFrameLocks noChangeAspect="1"/>
          </p:cNvGraphicFramePr>
          <p:nvPr/>
        </p:nvGraphicFramePr>
        <p:xfrm>
          <a:off x="107950" y="1268413"/>
          <a:ext cx="7810500" cy="4248150"/>
        </p:xfrm>
        <a:graphic>
          <a:graphicData uri="http://schemas.openxmlformats.org/presentationml/2006/ole">
            <mc:AlternateContent xmlns:mc="http://schemas.openxmlformats.org/markup-compatibility/2006">
              <mc:Choice xmlns:v="urn:schemas-microsoft-com:vml" Requires="v">
                <p:oleObj spid="_x0000_s4121" name="Chart" r:id="rId3" imgW="7810690" imgH="4657725" progId="Excel.Chart.8">
                  <p:embed/>
                </p:oleObj>
              </mc:Choice>
              <mc:Fallback>
                <p:oleObj name="Chart" r:id="rId3" imgW="7810690" imgH="465772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6203" b="2591"/>
                      <a:stretch>
                        <a:fillRect/>
                      </a:stretch>
                    </p:blipFill>
                    <p:spPr bwMode="auto">
                      <a:xfrm>
                        <a:off x="107950" y="1268413"/>
                        <a:ext cx="78105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879" name="Text Box 7"/>
          <p:cNvSpPr txBox="1">
            <a:spLocks noChangeArrowheads="1"/>
          </p:cNvSpPr>
          <p:nvPr/>
        </p:nvSpPr>
        <p:spPr bwMode="auto">
          <a:xfrm>
            <a:off x="6877050" y="5229225"/>
            <a:ext cx="2232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cs-CZ" sz="1200" i="1"/>
              <a:t>Pramen: Eurostat</a:t>
            </a:r>
          </a:p>
        </p:txBody>
      </p:sp>
    </p:spTree>
    <p:extLst>
      <p:ext uri="{BB962C8B-B14F-4D97-AF65-F5344CB8AC3E}">
        <p14:creationId xmlns:p14="http://schemas.microsoft.com/office/powerpoint/2010/main" val="1720931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Proměny v EU 2000-2012</a:t>
            </a:r>
            <a:endParaRPr sz="3600" b="1" dirty="0">
              <a:solidFill>
                <a:schemeClr val="tx2">
                  <a:lumMod val="75000"/>
                </a:schemeClr>
              </a:solidFill>
            </a:endParaRPr>
          </a:p>
        </p:txBody>
      </p:sp>
      <p:sp>
        <p:nvSpPr>
          <p:cNvPr id="10" name="TextovéPole 2"/>
          <p:cNvSpPr txBox="1">
            <a:spLocks noChangeArrowheads="1"/>
          </p:cNvSpPr>
          <p:nvPr/>
        </p:nvSpPr>
        <p:spPr bwMode="auto">
          <a:xfrm>
            <a:off x="608626" y="1249015"/>
            <a:ext cx="5702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pitchFamily="18" charset="0"/>
                <a:ea typeface="Lucida Sans Unicode" pitchFamily="34" charset="0"/>
                <a:cs typeface="Lucida Sans Unicode" pitchFamily="34" charset="0"/>
              </a:defRPr>
            </a:lvl1pPr>
            <a:lvl2pPr marL="742950" indent="-285750" eaLnBrk="0" hangingPunct="0">
              <a:defRPr sz="2400">
                <a:solidFill>
                  <a:schemeClr val="bg1"/>
                </a:solidFill>
                <a:latin typeface="Times New Roman" pitchFamily="18" charset="0"/>
                <a:ea typeface="Lucida Sans Unicode" pitchFamily="34" charset="0"/>
                <a:cs typeface="Lucida Sans Unicode" pitchFamily="34" charset="0"/>
              </a:defRPr>
            </a:lvl2pPr>
            <a:lvl3pPr marL="1143000" indent="-228600" eaLnBrk="0" hangingPunct="0">
              <a:defRPr sz="2400">
                <a:solidFill>
                  <a:schemeClr val="bg1"/>
                </a:solidFill>
                <a:latin typeface="Times New Roman" pitchFamily="18" charset="0"/>
                <a:ea typeface="Lucida Sans Unicode" pitchFamily="34" charset="0"/>
                <a:cs typeface="Lucida Sans Unicode" pitchFamily="34" charset="0"/>
              </a:defRPr>
            </a:lvl3pPr>
            <a:lvl4pPr marL="1600200" indent="-228600" eaLnBrk="0" hangingPunct="0">
              <a:defRPr sz="2400">
                <a:solidFill>
                  <a:schemeClr val="bg1"/>
                </a:solidFill>
                <a:latin typeface="Times New Roman" pitchFamily="18" charset="0"/>
                <a:ea typeface="Lucida Sans Unicode" pitchFamily="34" charset="0"/>
                <a:cs typeface="Lucida Sans Unicode" pitchFamily="34" charset="0"/>
              </a:defRPr>
            </a:lvl4pPr>
            <a:lvl5pPr marL="2057400" indent="-228600" eaLnBrk="0" hangingPunct="0">
              <a:defRPr sz="2400">
                <a:solidFill>
                  <a:schemeClr val="bg1"/>
                </a:solidFill>
                <a:latin typeface="Times New Roman" pitchFamily="18" charset="0"/>
                <a:ea typeface="Lucida Sans Unicode" pitchFamily="34" charset="0"/>
                <a:cs typeface="Lucida Sans Unicode" pitchFamily="34" charset="0"/>
              </a:defRPr>
            </a:lvl5pPr>
            <a:lvl6pPr marL="2514600" indent="-228600" defTabSz="449263" eaLnBrk="0" fontAlgn="base" hangingPunct="0">
              <a:lnSpc>
                <a:spcPct val="64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6pPr>
            <a:lvl7pPr marL="2971800" indent="-228600" defTabSz="449263" eaLnBrk="0" fontAlgn="base" hangingPunct="0">
              <a:lnSpc>
                <a:spcPct val="64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7pPr>
            <a:lvl8pPr marL="3429000" indent="-228600" defTabSz="449263" eaLnBrk="0" fontAlgn="base" hangingPunct="0">
              <a:lnSpc>
                <a:spcPct val="64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8pPr>
            <a:lvl9pPr marL="3886200" indent="-228600" defTabSz="449263" eaLnBrk="0" fontAlgn="base" hangingPunct="0">
              <a:lnSpc>
                <a:spcPct val="64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Lucida Sans Unicode" pitchFamily="34" charset="0"/>
                <a:cs typeface="Lucida Sans Unicode" pitchFamily="34" charset="0"/>
              </a:defRPr>
            </a:lvl9pPr>
          </a:lstStyle>
          <a:p>
            <a:pPr eaLnBrk="1" hangingPunct="1"/>
            <a:r>
              <a:rPr lang="cs-CZ" sz="1400" b="1" dirty="0">
                <a:solidFill>
                  <a:schemeClr val="tx1"/>
                </a:solidFill>
                <a:latin typeface="Arial" charset="0"/>
                <a:cs typeface="Arial" charset="0"/>
              </a:rPr>
              <a:t>GW</a:t>
            </a:r>
          </a:p>
        </p:txBody>
      </p:sp>
      <p:pic>
        <p:nvPicPr>
          <p:cNvPr id="1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45" y="1556792"/>
            <a:ext cx="8394930" cy="452174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1"/>
          <p:cNvSpPr txBox="1">
            <a:spLocks noChangeArrowheads="1"/>
          </p:cNvSpPr>
          <p:nvPr/>
        </p:nvSpPr>
        <p:spPr bwMode="auto">
          <a:xfrm>
            <a:off x="6478895" y="6093296"/>
            <a:ext cx="24730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cs-CZ" sz="1200" i="1" dirty="0"/>
              <a:t>Pramen: </a:t>
            </a:r>
            <a:r>
              <a:rPr lang="cs-CZ" sz="1200" i="1" dirty="0" smtClean="0"/>
              <a:t>EWEA 2013</a:t>
            </a:r>
            <a:endParaRPr lang="cs-CZ" sz="1200" i="1" dirty="0"/>
          </a:p>
        </p:txBody>
      </p:sp>
    </p:spTree>
    <p:extLst>
      <p:ext uri="{BB962C8B-B14F-4D97-AF65-F5344CB8AC3E}">
        <p14:creationId xmlns:p14="http://schemas.microsoft.com/office/powerpoint/2010/main" val="3504412872"/>
      </p:ext>
    </p:extLst>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7" name="Rectangle 3"/>
          <p:cNvSpPr>
            <a:spLocks noChangeArrowheads="1"/>
          </p:cNvSpPr>
          <p:nvPr/>
        </p:nvSpPr>
        <p:spPr bwMode="auto">
          <a:xfrm>
            <a:off x="0" y="804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59748" name="Text Box 4"/>
          <p:cNvSpPr txBox="1">
            <a:spLocks noChangeArrowheads="1"/>
          </p:cNvSpPr>
          <p:nvPr/>
        </p:nvSpPr>
        <p:spPr bwMode="auto">
          <a:xfrm>
            <a:off x="179388" y="115888"/>
            <a:ext cx="871378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763" indent="19050">
              <a:tabLst>
                <a:tab pos="190500" algn="l"/>
              </a:tabLst>
              <a:defRPr>
                <a:solidFill>
                  <a:schemeClr val="tx1"/>
                </a:solidFill>
                <a:latin typeface="Arial" pitchFamily="34" charset="0"/>
              </a:defRPr>
            </a:lvl1pPr>
            <a:lvl2pPr marL="1128713" indent="-457200">
              <a:tabLst>
                <a:tab pos="190500" algn="l"/>
              </a:tabLst>
              <a:defRPr>
                <a:solidFill>
                  <a:schemeClr val="tx1"/>
                </a:solidFill>
                <a:latin typeface="Arial" pitchFamily="34" charset="0"/>
              </a:defRPr>
            </a:lvl2pPr>
            <a:lvl3pPr marL="1776413" indent="-457200">
              <a:tabLst>
                <a:tab pos="190500" algn="l"/>
              </a:tabLst>
              <a:defRPr>
                <a:solidFill>
                  <a:schemeClr val="tx1"/>
                </a:solidFill>
                <a:latin typeface="Arial" pitchFamily="34" charset="0"/>
              </a:defRPr>
            </a:lvl3pPr>
            <a:lvl4pPr marL="2424113" indent="-457200">
              <a:tabLst>
                <a:tab pos="190500" algn="l"/>
              </a:tabLst>
              <a:defRPr>
                <a:solidFill>
                  <a:schemeClr val="tx1"/>
                </a:solidFill>
                <a:latin typeface="Arial" pitchFamily="34" charset="0"/>
              </a:defRPr>
            </a:lvl4pPr>
            <a:lvl5pPr marL="3071813" indent="-457200">
              <a:tabLst>
                <a:tab pos="190500" algn="l"/>
              </a:tabLst>
              <a:defRPr>
                <a:solidFill>
                  <a:schemeClr val="tx1"/>
                </a:solidFill>
                <a:latin typeface="Arial" pitchFamily="34" charset="0"/>
              </a:defRPr>
            </a:lvl5pPr>
            <a:lvl6pPr marL="3529013" indent="-457200" fontAlgn="base">
              <a:spcBef>
                <a:spcPct val="0"/>
              </a:spcBef>
              <a:spcAft>
                <a:spcPct val="0"/>
              </a:spcAft>
              <a:tabLst>
                <a:tab pos="190500" algn="l"/>
              </a:tabLst>
              <a:defRPr>
                <a:solidFill>
                  <a:schemeClr val="tx1"/>
                </a:solidFill>
                <a:latin typeface="Arial" pitchFamily="34" charset="0"/>
              </a:defRPr>
            </a:lvl6pPr>
            <a:lvl7pPr marL="3986213" indent="-457200" fontAlgn="base">
              <a:spcBef>
                <a:spcPct val="0"/>
              </a:spcBef>
              <a:spcAft>
                <a:spcPct val="0"/>
              </a:spcAft>
              <a:tabLst>
                <a:tab pos="190500" algn="l"/>
              </a:tabLst>
              <a:defRPr>
                <a:solidFill>
                  <a:schemeClr val="tx1"/>
                </a:solidFill>
                <a:latin typeface="Arial" pitchFamily="34" charset="0"/>
              </a:defRPr>
            </a:lvl7pPr>
            <a:lvl8pPr marL="4443413" indent="-457200" fontAlgn="base">
              <a:spcBef>
                <a:spcPct val="0"/>
              </a:spcBef>
              <a:spcAft>
                <a:spcPct val="0"/>
              </a:spcAft>
              <a:tabLst>
                <a:tab pos="190500" algn="l"/>
              </a:tabLst>
              <a:defRPr>
                <a:solidFill>
                  <a:schemeClr val="tx1"/>
                </a:solidFill>
                <a:latin typeface="Arial" pitchFamily="34" charset="0"/>
              </a:defRPr>
            </a:lvl8pPr>
            <a:lvl9pPr marL="4900613" indent="-457200" fontAlgn="base">
              <a:spcBef>
                <a:spcPct val="0"/>
              </a:spcBef>
              <a:spcAft>
                <a:spcPct val="0"/>
              </a:spcAft>
              <a:tabLst>
                <a:tab pos="190500" algn="l"/>
              </a:tabLst>
              <a:defRPr>
                <a:solidFill>
                  <a:schemeClr val="tx1"/>
                </a:solidFill>
                <a:latin typeface="Arial" pitchFamily="34" charset="0"/>
              </a:defRPr>
            </a:lvl9pPr>
          </a:lstStyle>
          <a:p>
            <a:pPr>
              <a:spcBef>
                <a:spcPct val="50000"/>
              </a:spcBef>
            </a:pPr>
            <a:r>
              <a:rPr lang="cs-CZ" sz="3200" b="1"/>
              <a:t>Česká energetika: plýtvání</a:t>
            </a:r>
          </a:p>
          <a:p>
            <a:pPr>
              <a:spcBef>
                <a:spcPct val="50000"/>
              </a:spcBef>
            </a:pPr>
            <a:r>
              <a:rPr lang="cs-CZ" sz="2400"/>
              <a:t>Energetická náročnost </a:t>
            </a:r>
            <a:r>
              <a:rPr lang="en-US" sz="2400"/>
              <a:t>HDP </a:t>
            </a:r>
            <a:r>
              <a:rPr lang="cs-CZ" sz="2400"/>
              <a:t>podle parity kupní síly (toe/PPS)</a:t>
            </a:r>
          </a:p>
        </p:txBody>
      </p:sp>
      <p:graphicFrame>
        <p:nvGraphicFramePr>
          <p:cNvPr id="159752" name="Object 8"/>
          <p:cNvGraphicFramePr>
            <a:graphicFrameLocks noChangeAspect="1"/>
          </p:cNvGraphicFramePr>
          <p:nvPr/>
        </p:nvGraphicFramePr>
        <p:xfrm>
          <a:off x="34925" y="1341438"/>
          <a:ext cx="6983413" cy="3863975"/>
        </p:xfrm>
        <a:graphic>
          <a:graphicData uri="http://schemas.openxmlformats.org/presentationml/2006/ole">
            <mc:AlternateContent xmlns:mc="http://schemas.openxmlformats.org/markup-compatibility/2006">
              <mc:Choice xmlns:v="urn:schemas-microsoft-com:vml" Requires="v">
                <p:oleObj spid="_x0000_s5145" name="Chart" r:id="rId3" imgW="6458003" imgH="3971868" progId="Excel.Chart.8">
                  <p:embed/>
                </p:oleObj>
              </mc:Choice>
              <mc:Fallback>
                <p:oleObj name="Chart" r:id="rId3" imgW="6458003" imgH="397186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5026" b="5026"/>
                      <a:stretch>
                        <a:fillRect/>
                      </a:stretch>
                    </p:blipFill>
                    <p:spPr bwMode="auto">
                      <a:xfrm>
                        <a:off x="34925" y="1341438"/>
                        <a:ext cx="6983413"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9753" name="Text Box 9"/>
          <p:cNvSpPr txBox="1">
            <a:spLocks noChangeArrowheads="1"/>
          </p:cNvSpPr>
          <p:nvPr/>
        </p:nvSpPr>
        <p:spPr bwMode="auto">
          <a:xfrm>
            <a:off x="5400675" y="3213100"/>
            <a:ext cx="363537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b="1">
                <a:solidFill>
                  <a:schemeClr val="folHlink"/>
                </a:solidFill>
              </a:rPr>
              <a:t>Z hlediska vysoké energetické náročnosti a pomalému tempu jejího snižování jsme n</a:t>
            </a:r>
            <a:r>
              <a:rPr lang="en-US" b="1">
                <a:solidFill>
                  <a:schemeClr val="folHlink"/>
                </a:solidFill>
              </a:rPr>
              <a:t>e</a:t>
            </a:r>
            <a:r>
              <a:rPr lang="cs-CZ" b="1">
                <a:solidFill>
                  <a:schemeClr val="folHlink"/>
                </a:solidFill>
              </a:rPr>
              <a:t>jzaostalejší země </a:t>
            </a:r>
            <a:br>
              <a:rPr lang="cs-CZ" b="1">
                <a:solidFill>
                  <a:schemeClr val="folHlink"/>
                </a:solidFill>
              </a:rPr>
            </a:br>
            <a:r>
              <a:rPr lang="cs-CZ" b="1">
                <a:solidFill>
                  <a:schemeClr val="folHlink"/>
                </a:solidFill>
              </a:rPr>
              <a:t>v regionu.</a:t>
            </a:r>
          </a:p>
        </p:txBody>
      </p:sp>
      <p:sp>
        <p:nvSpPr>
          <p:cNvPr id="159754" name="Line 10"/>
          <p:cNvSpPr>
            <a:spLocks noChangeShapeType="1"/>
          </p:cNvSpPr>
          <p:nvPr/>
        </p:nvSpPr>
        <p:spPr bwMode="auto">
          <a:xfrm flipH="1" flipV="1">
            <a:off x="4932363" y="2852738"/>
            <a:ext cx="503237"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9755" name="Text Box 11"/>
          <p:cNvSpPr txBox="1">
            <a:spLocks noChangeArrowheads="1"/>
          </p:cNvSpPr>
          <p:nvPr/>
        </p:nvSpPr>
        <p:spPr bwMode="auto">
          <a:xfrm>
            <a:off x="6877050" y="5229225"/>
            <a:ext cx="2232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cs-CZ" sz="1200" i="1"/>
              <a:t>Pramen: Eurostat</a:t>
            </a:r>
          </a:p>
        </p:txBody>
      </p:sp>
    </p:spTree>
    <p:extLst>
      <p:ext uri="{BB962C8B-B14F-4D97-AF65-F5344CB8AC3E}">
        <p14:creationId xmlns:p14="http://schemas.microsoft.com/office/powerpoint/2010/main" val="2163946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159754"/>
                                        </p:tgtEl>
                                        <p:attrNameLst>
                                          <p:attrName>style.visibility</p:attrName>
                                        </p:attrNameLst>
                                      </p:cBhvr>
                                      <p:to>
                                        <p:strVal val="visible"/>
                                      </p:to>
                                    </p:set>
                                    <p:animEffect transition="in" filter="blinds(horizontal)">
                                      <p:cBhvr>
                                        <p:cTn id="7" dur="500"/>
                                        <p:tgtEl>
                                          <p:spTgt spid="15975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9753"/>
                                        </p:tgtEl>
                                        <p:attrNameLst>
                                          <p:attrName>style.visibility</p:attrName>
                                        </p:attrNameLst>
                                      </p:cBhvr>
                                      <p:to>
                                        <p:strVal val="visible"/>
                                      </p:to>
                                    </p:set>
                                    <p:animEffect transition="in" filter="blinds(horizontal)">
                                      <p:cBhvr>
                                        <p:cTn id="10" dur="500"/>
                                        <p:tgtEl>
                                          <p:spTgt spid="159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3" grpId="0"/>
      <p:bldP spid="15975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638418"/>
          </a:xfrm>
        </p:spPr>
        <p:txBody>
          <a:bodyPr rtlCol="0">
            <a:noAutofit/>
          </a:bodyPr>
          <a:lstStyle/>
          <a:p>
            <a:pPr eaLnBrk="1" fontAlgn="auto" hangingPunct="1">
              <a:spcAft>
                <a:spcPts val="0"/>
              </a:spcAft>
              <a:defRPr/>
            </a:pPr>
            <a:r>
              <a:rPr sz="4000" b="1" dirty="0" smtClean="0">
                <a:solidFill>
                  <a:schemeClr val="tx2">
                    <a:lumMod val="75000"/>
                  </a:schemeClr>
                </a:solidFill>
              </a:rPr>
              <a:t>Vysoká energetická náročnost</a:t>
            </a:r>
            <a:endParaRPr sz="4000" b="1" dirty="0">
              <a:solidFill>
                <a:schemeClr val="tx2">
                  <a:lumMod val="75000"/>
                </a:schemeClr>
              </a:solidFill>
            </a:endParaRPr>
          </a:p>
        </p:txBody>
      </p:sp>
      <p:sp>
        <p:nvSpPr>
          <p:cNvPr id="13" name="Rectangle 10"/>
          <p:cNvSpPr>
            <a:spLocks noChangeArrowheads="1"/>
          </p:cNvSpPr>
          <p:nvPr/>
        </p:nvSpPr>
        <p:spPr bwMode="auto">
          <a:xfrm>
            <a:off x="6012160" y="5423524"/>
            <a:ext cx="2802434" cy="2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lnSpc>
                <a:spcPct val="71000"/>
              </a:lnSpc>
              <a:buClr>
                <a:srgbClr val="000000"/>
              </a:buClr>
              <a:buSzPct val="100000"/>
              <a:buFont typeface="Arial" charset="0"/>
              <a:buNone/>
            </a:pPr>
            <a:r>
              <a:rPr lang="cs-CZ" sz="1400" b="1" i="1" dirty="0">
                <a:solidFill>
                  <a:schemeClr val="tx1"/>
                </a:solidFill>
                <a:latin typeface="+mn-lt"/>
              </a:rPr>
              <a:t>Zdroj: Evropská komise - DG </a:t>
            </a:r>
            <a:r>
              <a:rPr lang="cs-CZ" sz="1400" b="1" i="1" dirty="0" err="1">
                <a:solidFill>
                  <a:schemeClr val="tx1"/>
                </a:solidFill>
                <a:latin typeface="+mn-lt"/>
              </a:rPr>
              <a:t>Energy</a:t>
            </a:r>
            <a:endParaRPr lang="cs-CZ" sz="1200" b="1" i="1" dirty="0">
              <a:solidFill>
                <a:schemeClr val="tx1"/>
              </a:solidFill>
              <a:latin typeface="+mn-lt"/>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954955"/>
            <a:ext cx="4895160" cy="327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112" y="1929090"/>
            <a:ext cx="4319887" cy="333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819393"/>
      </p:ext>
    </p:extLst>
  </p:cSld>
  <p:clrMapOvr>
    <a:masterClrMapping/>
  </p:clrMapOvr>
  <p:transition spd="slow">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fontScale="90000"/>
          </a:bodyPr>
          <a:lstStyle/>
          <a:p>
            <a:pPr eaLnBrk="1" fontAlgn="auto" hangingPunct="1">
              <a:spcAft>
                <a:spcPts val="0"/>
              </a:spcAft>
              <a:defRPr/>
            </a:pPr>
            <a:r>
              <a:rPr b="1" dirty="0" smtClean="0">
                <a:solidFill>
                  <a:schemeClr val="tx2">
                    <a:lumMod val="75000"/>
                  </a:schemeClr>
                </a:solidFill>
              </a:rPr>
              <a:t>Cena uranu</a:t>
            </a:r>
            <a:endParaRPr b="1" dirty="0">
              <a:solidFill>
                <a:schemeClr val="tx2">
                  <a:lumMod val="75000"/>
                </a:schemeClr>
              </a:solidFill>
            </a:endParaRPr>
          </a:p>
        </p:txBody>
      </p:sp>
      <p:pic>
        <p:nvPicPr>
          <p:cNvPr id="2050" name="Picture 2" descr="C:\Users\User\Desktop\dlouhodobá cena uran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12776"/>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463505"/>
      </p:ext>
    </p:extLst>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632945" y="333376"/>
            <a:ext cx="7674454" cy="398463"/>
          </a:xfrm>
        </p:spPr>
        <p:txBody>
          <a:bodyPr/>
          <a:lstStyle/>
          <a:p>
            <a:pPr algn="l" eaLnBrk="1" hangingPunct="1">
              <a:lnSpc>
                <a:spcPct val="100000"/>
              </a:lnSpc>
              <a:buFont typeface="Arial CE"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smtClean="0">
                <a:latin typeface="Arial CE" pitchFamily="34" charset="0"/>
              </a:rPr>
              <a:t>Sluneční energie v ČR – globální sluneční záření</a:t>
            </a:r>
          </a:p>
        </p:txBody>
      </p:sp>
      <p:sp>
        <p:nvSpPr>
          <p:cNvPr id="22531"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2532"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2533"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225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89" y="792163"/>
            <a:ext cx="7309632"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5" name="Text Box 6"/>
          <p:cNvSpPr txBox="1">
            <a:spLocks noChangeArrowheads="1"/>
          </p:cNvSpPr>
          <p:nvPr/>
        </p:nvSpPr>
        <p:spPr bwMode="auto">
          <a:xfrm>
            <a:off x="5901624" y="5949950"/>
            <a:ext cx="2637558"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Joint Research Centre</a:t>
            </a:r>
          </a:p>
        </p:txBody>
      </p:sp>
      <p:pic>
        <p:nvPicPr>
          <p:cNvPr id="225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001609"/>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632945" y="333376"/>
            <a:ext cx="312223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latin typeface="Arial CE" pitchFamily="34" charset="0"/>
              </a:rPr>
              <a:t>Fotovoltaika</a:t>
            </a:r>
          </a:p>
        </p:txBody>
      </p:sp>
      <p:sp>
        <p:nvSpPr>
          <p:cNvPr id="23555"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3556"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3557"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3558" name="Text Box 6"/>
          <p:cNvSpPr txBox="1">
            <a:spLocks noChangeArrowheads="1"/>
          </p:cNvSpPr>
          <p:nvPr/>
        </p:nvSpPr>
        <p:spPr bwMode="auto">
          <a:xfrm>
            <a:off x="3780086" y="4143375"/>
            <a:ext cx="425338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600" b="1" u="sng">
                <a:solidFill>
                  <a:srgbClr val="000000"/>
                </a:solidFill>
              </a:rPr>
              <a:t>Potenciál výroby elektřiny v ČR ze Slunce</a:t>
            </a:r>
          </a:p>
        </p:txBody>
      </p:sp>
      <p:pic>
        <p:nvPicPr>
          <p:cNvPr id="2355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019" y="4516438"/>
            <a:ext cx="5135349"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856" y="908051"/>
            <a:ext cx="3589617"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Text Box 5"/>
          <p:cNvSpPr txBox="1">
            <a:spLocks noChangeArrowheads="1"/>
          </p:cNvSpPr>
          <p:nvPr/>
        </p:nvSpPr>
        <p:spPr bwMode="auto">
          <a:xfrm>
            <a:off x="5901624" y="5300663"/>
            <a:ext cx="3056302"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a:t>
            </a:r>
            <a:r>
              <a:rPr lang="cs-CZ" sz="1400" b="1" i="1">
                <a:solidFill>
                  <a:srgbClr val="000000"/>
                </a:solidFill>
              </a:rPr>
              <a:t>Nezávislá energetická komise</a:t>
            </a:r>
            <a:endParaRPr lang="en-GB" sz="1400" b="1" i="1">
              <a:solidFill>
                <a:srgbClr val="000000"/>
              </a:solidFill>
            </a:endParaRPr>
          </a:p>
        </p:txBody>
      </p:sp>
      <p:pic>
        <p:nvPicPr>
          <p:cNvPr id="23563"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733" y="1196975"/>
            <a:ext cx="4385193"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924" y="4005264"/>
            <a:ext cx="2922974"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386956"/>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632945" y="333376"/>
            <a:ext cx="3122235" cy="398463"/>
          </a:xfrm>
        </p:spPr>
        <p:txBody>
          <a:bodyPr/>
          <a:lstStyle/>
          <a:p>
            <a:pPr algn="l" eaLnBrk="1" hangingPunct="1">
              <a:lnSpc>
                <a:spcPct val="100000"/>
              </a:lnSpc>
              <a:buFont typeface="Arial CE"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smtClean="0">
                <a:latin typeface="Arial CE" pitchFamily="34" charset="0"/>
              </a:rPr>
              <a:t>Solární </a:t>
            </a:r>
            <a:r>
              <a:rPr lang="cs-CZ" sz="2000" b="1" smtClean="0">
                <a:latin typeface="Arial CE" pitchFamily="34" charset="0"/>
              </a:rPr>
              <a:t>systémy na ohřev</a:t>
            </a:r>
            <a:endParaRPr lang="en-GB" sz="2000" b="1" smtClean="0">
              <a:latin typeface="Arial CE" pitchFamily="34" charset="0"/>
            </a:endParaRPr>
          </a:p>
        </p:txBody>
      </p:sp>
      <p:sp>
        <p:nvSpPr>
          <p:cNvPr id="24579" name="Line 3"/>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4580" name="Line 4"/>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4581" name="Line 5"/>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2458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72" y="762001"/>
            <a:ext cx="4399845"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Untitled-1"/>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a:stretch>
            <a:fillRect/>
          </a:stretch>
        </p:blipFill>
        <p:spPr bwMode="auto">
          <a:xfrm>
            <a:off x="3509035" y="3429000"/>
            <a:ext cx="538296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4" name="Group 11"/>
          <p:cNvGrpSpPr>
            <a:grpSpLocks/>
          </p:cNvGrpSpPr>
          <p:nvPr/>
        </p:nvGrpSpPr>
        <p:grpSpPr bwMode="auto">
          <a:xfrm>
            <a:off x="6100883" y="765175"/>
            <a:ext cx="2808693" cy="2592388"/>
            <a:chOff x="1488" y="2448"/>
            <a:chExt cx="1872" cy="1586"/>
          </a:xfrm>
        </p:grpSpPr>
        <p:pic>
          <p:nvPicPr>
            <p:cNvPr id="2458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 y="2448"/>
              <a:ext cx="1872" cy="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13"/>
            <p:cNvSpPr txBox="1">
              <a:spLocks noChangeArrowheads="1"/>
            </p:cNvSpPr>
            <p:nvPr/>
          </p:nvSpPr>
          <p:spPr bwMode="auto">
            <a:xfrm>
              <a:off x="1488" y="2832"/>
              <a:ext cx="442" cy="2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r>
                <a:rPr lang="cs-CZ" sz="900" b="1">
                  <a:solidFill>
                    <a:schemeClr val="tx1"/>
                  </a:solidFill>
                  <a:latin typeface="Arial CE" pitchFamily="34" charset="0"/>
                </a:rPr>
                <a:t>Skleněná trubice</a:t>
              </a:r>
            </a:p>
          </p:txBody>
        </p:sp>
        <p:sp>
          <p:nvSpPr>
            <p:cNvPr id="24588" name="Text Box 14"/>
            <p:cNvSpPr txBox="1">
              <a:spLocks noChangeArrowheads="1"/>
            </p:cNvSpPr>
            <p:nvPr/>
          </p:nvSpPr>
          <p:spPr bwMode="auto">
            <a:xfrm>
              <a:off x="1488" y="3024"/>
              <a:ext cx="288" cy="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endParaRPr lang="cs-CZ" sz="900" b="1">
                <a:solidFill>
                  <a:schemeClr val="tx1"/>
                </a:solidFill>
                <a:latin typeface="Arial CE" pitchFamily="34" charset="0"/>
              </a:endParaRPr>
            </a:p>
          </p:txBody>
        </p:sp>
        <p:sp>
          <p:nvSpPr>
            <p:cNvPr id="24589" name="Text Box 15"/>
            <p:cNvSpPr txBox="1">
              <a:spLocks noChangeArrowheads="1"/>
            </p:cNvSpPr>
            <p:nvPr/>
          </p:nvSpPr>
          <p:spPr bwMode="auto">
            <a:xfrm>
              <a:off x="2150" y="3696"/>
              <a:ext cx="442" cy="2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r>
                <a:rPr lang="cs-CZ" sz="900" b="1">
                  <a:solidFill>
                    <a:schemeClr val="tx1"/>
                  </a:solidFill>
                  <a:latin typeface="Arial CE" pitchFamily="34" charset="0"/>
                </a:rPr>
                <a:t>Absorbér</a:t>
              </a:r>
            </a:p>
          </p:txBody>
        </p:sp>
        <p:sp>
          <p:nvSpPr>
            <p:cNvPr id="24590" name="Text Box 16"/>
            <p:cNvSpPr txBox="1">
              <a:spLocks noChangeArrowheads="1"/>
            </p:cNvSpPr>
            <p:nvPr/>
          </p:nvSpPr>
          <p:spPr bwMode="auto">
            <a:xfrm>
              <a:off x="2764" y="2496"/>
              <a:ext cx="442" cy="2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hangingPunct="1"/>
              <a:r>
                <a:rPr lang="cs-CZ" sz="900" b="1">
                  <a:solidFill>
                    <a:schemeClr val="tx1"/>
                  </a:solidFill>
                  <a:latin typeface="Arial CE" pitchFamily="34" charset="0"/>
                </a:rPr>
                <a:t>Sběrné potrubí</a:t>
              </a:r>
            </a:p>
          </p:txBody>
        </p:sp>
      </p:grpSp>
      <p:pic>
        <p:nvPicPr>
          <p:cNvPr id="2458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28595"/>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632945" y="333376"/>
            <a:ext cx="8324981"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latin typeface="Arial CE" pitchFamily="34" charset="0"/>
              </a:rPr>
              <a:t>Roční pokrytí spotřeby tepla ze solárního systému v rodinném domě </a:t>
            </a:r>
          </a:p>
        </p:txBody>
      </p:sp>
      <p:sp>
        <p:nvSpPr>
          <p:cNvPr id="25603"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5604"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5605"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5606" name="Text Box 5"/>
          <p:cNvSpPr txBox="1">
            <a:spLocks noChangeArrowheads="1"/>
          </p:cNvSpPr>
          <p:nvPr/>
        </p:nvSpPr>
        <p:spPr bwMode="auto">
          <a:xfrm>
            <a:off x="5100187" y="3857625"/>
            <a:ext cx="3855841"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600" b="1" u="sng">
                <a:solidFill>
                  <a:srgbClr val="000000"/>
                </a:solidFill>
              </a:rPr>
              <a:t>Potenciál využití tepla v ČR ze Slunce</a:t>
            </a:r>
          </a:p>
        </p:txBody>
      </p:sp>
      <p:pic>
        <p:nvPicPr>
          <p:cNvPr id="256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117" y="908050"/>
            <a:ext cx="3577896"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26" y="857250"/>
            <a:ext cx="3674596"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733" y="4286250"/>
            <a:ext cx="436907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ext Box 5"/>
          <p:cNvSpPr txBox="1">
            <a:spLocks noChangeArrowheads="1"/>
          </p:cNvSpPr>
          <p:nvPr/>
        </p:nvSpPr>
        <p:spPr bwMode="auto">
          <a:xfrm>
            <a:off x="5834226" y="5013325"/>
            <a:ext cx="3019674"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a:t>
            </a:r>
            <a:r>
              <a:rPr lang="cs-CZ" sz="1400" b="1" i="1">
                <a:solidFill>
                  <a:srgbClr val="000000"/>
                </a:solidFill>
              </a:rPr>
              <a:t>Nezávislá energetická komise</a:t>
            </a:r>
            <a:endParaRPr lang="en-GB" sz="1400" b="1" i="1">
              <a:solidFill>
                <a:srgbClr val="000000"/>
              </a:solidFill>
            </a:endParaRPr>
          </a:p>
        </p:txBody>
      </p:sp>
    </p:spTree>
    <p:extLst>
      <p:ext uri="{BB962C8B-B14F-4D97-AF65-F5344CB8AC3E}">
        <p14:creationId xmlns:p14="http://schemas.microsoft.com/office/powerpoint/2010/main" val="3232147245"/>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632945" y="336551"/>
            <a:ext cx="3176445" cy="398463"/>
          </a:xfrm>
        </p:spPr>
        <p:txBody>
          <a:bodyPr/>
          <a:lstStyle/>
          <a:p>
            <a:pPr algn="l" eaLnBrk="1" hangingPunct="1">
              <a:lnSpc>
                <a:spcPct val="100000"/>
              </a:lnSpc>
              <a:buFont typeface="Arial CE"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smtClean="0">
                <a:latin typeface="Arial CE" pitchFamily="34" charset="0"/>
              </a:rPr>
              <a:t>Energie z biomasy</a:t>
            </a:r>
          </a:p>
        </p:txBody>
      </p:sp>
      <p:sp>
        <p:nvSpPr>
          <p:cNvPr id="26627"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6628"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6629"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2663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6686" y="1066800"/>
            <a:ext cx="253177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238" y="4114800"/>
            <a:ext cx="253177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4439" y="2801938"/>
            <a:ext cx="253177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944" y="2514601"/>
            <a:ext cx="2461452"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4"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7540" y="4038600"/>
            <a:ext cx="1969161"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5"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9488" y="838200"/>
            <a:ext cx="218014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6"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48138" y="2362201"/>
            <a:ext cx="2256331"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7"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62392" y="1219200"/>
            <a:ext cx="203948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8"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53288" y="762000"/>
            <a:ext cx="1051978"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9"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97256" y="4267201"/>
            <a:ext cx="218014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0"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31979" y="4860926"/>
            <a:ext cx="175818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1"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7782" y="2879725"/>
            <a:ext cx="1328891"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2"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78607" y="5611813"/>
            <a:ext cx="1661480"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3"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1068" y="5029200"/>
            <a:ext cx="265778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4"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0342" y="5219701"/>
            <a:ext cx="166148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45"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868736"/>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632945" y="336551"/>
            <a:ext cx="817260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latin typeface="Arial CE" pitchFamily="34" charset="0"/>
              </a:rPr>
              <a:t>Energie z biomasy – potenciál energeticky využitelné lesní biomasy</a:t>
            </a:r>
          </a:p>
        </p:txBody>
      </p:sp>
      <p:sp>
        <p:nvSpPr>
          <p:cNvPr id="27651"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52"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53"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276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404" y="857250"/>
            <a:ext cx="3727341"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4681" y="785813"/>
            <a:ext cx="2925904"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7656" name="Group 9"/>
          <p:cNvGrpSpPr>
            <a:grpSpLocks/>
          </p:cNvGrpSpPr>
          <p:nvPr/>
        </p:nvGrpSpPr>
        <p:grpSpPr bwMode="auto">
          <a:xfrm>
            <a:off x="681295" y="3214688"/>
            <a:ext cx="3229190" cy="2209800"/>
            <a:chOff x="465" y="2025"/>
            <a:chExt cx="2204" cy="1392"/>
          </a:xfrm>
        </p:grpSpPr>
        <p:sp>
          <p:nvSpPr>
            <p:cNvPr id="27676" name="Rectangle 10"/>
            <p:cNvSpPr>
              <a:spLocks noChangeArrowheads="1"/>
            </p:cNvSpPr>
            <p:nvPr/>
          </p:nvSpPr>
          <p:spPr bwMode="auto">
            <a:xfrm>
              <a:off x="465" y="2025"/>
              <a:ext cx="1338" cy="2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ct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cs typeface="Times New Roman" pitchFamily="18" charset="0"/>
                </a:rPr>
                <a:t>Dendromasa použitelná pro energetické účely</a:t>
              </a:r>
            </a:p>
          </p:txBody>
        </p:sp>
        <p:sp>
          <p:nvSpPr>
            <p:cNvPr id="27677" name="Rectangle 11"/>
            <p:cNvSpPr>
              <a:spLocks noChangeArrowheads="1"/>
            </p:cNvSpPr>
            <p:nvPr/>
          </p:nvSpPr>
          <p:spPr bwMode="auto">
            <a:xfrm>
              <a:off x="1803" y="2025"/>
              <a:ext cx="867" cy="12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ct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cs typeface="Times New Roman" pitchFamily="18" charset="0"/>
                </a:rPr>
                <a:t>celkem</a:t>
              </a:r>
            </a:p>
          </p:txBody>
        </p:sp>
        <p:sp>
          <p:nvSpPr>
            <p:cNvPr id="27678" name="Rectangle 12"/>
            <p:cNvSpPr>
              <a:spLocks noChangeArrowheads="1"/>
            </p:cNvSpPr>
            <p:nvPr/>
          </p:nvSpPr>
          <p:spPr bwMode="auto">
            <a:xfrm>
              <a:off x="1803" y="2149"/>
              <a:ext cx="867" cy="1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ct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cs typeface="Times New Roman" pitchFamily="18" charset="0"/>
                </a:rPr>
                <a:t>(tis.m</a:t>
              </a:r>
              <a:r>
                <a:rPr lang="en-GB" sz="1200" b="1" baseline="30000">
                  <a:solidFill>
                    <a:srgbClr val="000000"/>
                  </a:solidFill>
                  <a:cs typeface="Times New Roman" pitchFamily="18" charset="0"/>
                </a:rPr>
                <a:t>3</a:t>
              </a:r>
              <a:r>
                <a:rPr lang="en-GB" sz="1200" b="1">
                  <a:solidFill>
                    <a:srgbClr val="000000"/>
                  </a:solidFill>
                  <a:cs typeface="Times New Roman" pitchFamily="18" charset="0"/>
                </a:rPr>
                <a:t>)</a:t>
              </a:r>
              <a:r>
                <a:rPr lang="ar-SA" sz="1200" b="1">
                  <a:solidFill>
                    <a:srgbClr val="000000"/>
                  </a:solidFill>
                  <a:cs typeface="Times New Roman" pitchFamily="18" charset="0"/>
                </a:rPr>
                <a:t>‏</a:t>
              </a:r>
              <a:endParaRPr lang="en-GB" sz="1200" b="1">
                <a:solidFill>
                  <a:srgbClr val="000000"/>
                </a:solidFill>
                <a:cs typeface="Times New Roman" pitchFamily="18" charset="0"/>
              </a:endParaRPr>
            </a:p>
          </p:txBody>
        </p:sp>
        <p:sp>
          <p:nvSpPr>
            <p:cNvPr id="27679" name="Rectangle 13"/>
            <p:cNvSpPr>
              <a:spLocks noChangeArrowheads="1"/>
            </p:cNvSpPr>
            <p:nvPr/>
          </p:nvSpPr>
          <p:spPr bwMode="auto">
            <a:xfrm>
              <a:off x="465" y="2287"/>
              <a:ext cx="1338" cy="131"/>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just">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palivové dřevo</a:t>
              </a:r>
            </a:p>
          </p:txBody>
        </p:sp>
        <p:sp>
          <p:nvSpPr>
            <p:cNvPr id="27680" name="Rectangle 14"/>
            <p:cNvSpPr>
              <a:spLocks noChangeArrowheads="1"/>
            </p:cNvSpPr>
            <p:nvPr/>
          </p:nvSpPr>
          <p:spPr bwMode="auto">
            <a:xfrm>
              <a:off x="1803" y="2287"/>
              <a:ext cx="867" cy="131"/>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1 225</a:t>
              </a:r>
            </a:p>
          </p:txBody>
        </p:sp>
        <p:sp>
          <p:nvSpPr>
            <p:cNvPr id="27681" name="Rectangle 15"/>
            <p:cNvSpPr>
              <a:spLocks noChangeArrowheads="1"/>
            </p:cNvSpPr>
            <p:nvPr/>
          </p:nvSpPr>
          <p:spPr bwMode="auto">
            <a:xfrm>
              <a:off x="465" y="2418"/>
              <a:ext cx="1338" cy="12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just">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zbytky po těžbě v lese</a:t>
              </a:r>
            </a:p>
          </p:txBody>
        </p:sp>
        <p:sp>
          <p:nvSpPr>
            <p:cNvPr id="27682" name="Rectangle 16"/>
            <p:cNvSpPr>
              <a:spLocks noChangeArrowheads="1"/>
            </p:cNvSpPr>
            <p:nvPr/>
          </p:nvSpPr>
          <p:spPr bwMode="auto">
            <a:xfrm>
              <a:off x="1803" y="2418"/>
              <a:ext cx="867" cy="12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1 768</a:t>
              </a:r>
            </a:p>
          </p:txBody>
        </p:sp>
        <p:sp>
          <p:nvSpPr>
            <p:cNvPr id="27683" name="Rectangle 17"/>
            <p:cNvSpPr>
              <a:spLocks noChangeArrowheads="1"/>
            </p:cNvSpPr>
            <p:nvPr/>
          </p:nvSpPr>
          <p:spPr bwMode="auto">
            <a:xfrm>
              <a:off x="465" y="2542"/>
              <a:ext cx="1338" cy="2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just">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dřevní odpad ze zpracování dřeva a dřevařské výroby</a:t>
              </a:r>
            </a:p>
          </p:txBody>
        </p:sp>
        <p:sp>
          <p:nvSpPr>
            <p:cNvPr id="27684" name="Rectangle 18"/>
            <p:cNvSpPr>
              <a:spLocks noChangeArrowheads="1"/>
            </p:cNvSpPr>
            <p:nvPr/>
          </p:nvSpPr>
          <p:spPr bwMode="auto">
            <a:xfrm>
              <a:off x="1803" y="2542"/>
              <a:ext cx="867" cy="2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3 195</a:t>
              </a:r>
            </a:p>
          </p:txBody>
        </p:sp>
        <p:sp>
          <p:nvSpPr>
            <p:cNvPr id="27685" name="Rectangle 19"/>
            <p:cNvSpPr>
              <a:spLocks noChangeArrowheads="1"/>
            </p:cNvSpPr>
            <p:nvPr/>
          </p:nvSpPr>
          <p:spPr bwMode="auto">
            <a:xfrm>
              <a:off x="465" y="2784"/>
              <a:ext cx="1338" cy="12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just">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probírky</a:t>
              </a:r>
            </a:p>
          </p:txBody>
        </p:sp>
        <p:sp>
          <p:nvSpPr>
            <p:cNvPr id="27686" name="Rectangle 20"/>
            <p:cNvSpPr>
              <a:spLocks noChangeArrowheads="1"/>
            </p:cNvSpPr>
            <p:nvPr/>
          </p:nvSpPr>
          <p:spPr bwMode="auto">
            <a:xfrm>
              <a:off x="1803" y="2784"/>
              <a:ext cx="867" cy="12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4 420</a:t>
              </a:r>
            </a:p>
          </p:txBody>
        </p:sp>
        <p:sp>
          <p:nvSpPr>
            <p:cNvPr id="27687" name="Rectangle 21"/>
            <p:cNvSpPr>
              <a:spLocks noChangeArrowheads="1"/>
            </p:cNvSpPr>
            <p:nvPr/>
          </p:nvSpPr>
          <p:spPr bwMode="auto">
            <a:xfrm>
              <a:off x="465" y="2908"/>
              <a:ext cx="1338" cy="12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just">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prořezávky</a:t>
              </a:r>
            </a:p>
          </p:txBody>
        </p:sp>
        <p:sp>
          <p:nvSpPr>
            <p:cNvPr id="27688" name="Rectangle 22"/>
            <p:cNvSpPr>
              <a:spLocks noChangeArrowheads="1"/>
            </p:cNvSpPr>
            <p:nvPr/>
          </p:nvSpPr>
          <p:spPr bwMode="auto">
            <a:xfrm>
              <a:off x="1803" y="2908"/>
              <a:ext cx="867" cy="12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88</a:t>
              </a:r>
            </a:p>
          </p:txBody>
        </p:sp>
        <p:sp>
          <p:nvSpPr>
            <p:cNvPr id="27689" name="Rectangle 23"/>
            <p:cNvSpPr>
              <a:spLocks noChangeArrowheads="1"/>
            </p:cNvSpPr>
            <p:nvPr/>
          </p:nvSpPr>
          <p:spPr bwMode="auto">
            <a:xfrm>
              <a:off x="465" y="3032"/>
              <a:ext cx="1338" cy="2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just">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cs typeface="Times New Roman" pitchFamily="18" charset="0"/>
                </a:rPr>
                <a:t>Dendromasa pro energetiku celkem v tis.m</a:t>
              </a:r>
              <a:r>
                <a:rPr lang="en-GB" sz="1200" b="1" baseline="30000">
                  <a:solidFill>
                    <a:srgbClr val="000000"/>
                  </a:solidFill>
                  <a:cs typeface="Times New Roman" pitchFamily="18" charset="0"/>
                </a:rPr>
                <a:t>3</a:t>
              </a:r>
              <a:r>
                <a:rPr lang="en-GB" sz="1200" b="1">
                  <a:solidFill>
                    <a:srgbClr val="000000"/>
                  </a:solidFill>
                  <a:cs typeface="Times New Roman" pitchFamily="18" charset="0"/>
                </a:rPr>
                <a:t>/rok</a:t>
              </a:r>
            </a:p>
          </p:txBody>
        </p:sp>
        <p:sp>
          <p:nvSpPr>
            <p:cNvPr id="27690" name="Rectangle 24"/>
            <p:cNvSpPr>
              <a:spLocks noChangeArrowheads="1"/>
            </p:cNvSpPr>
            <p:nvPr/>
          </p:nvSpPr>
          <p:spPr bwMode="auto">
            <a:xfrm>
              <a:off x="1803" y="3032"/>
              <a:ext cx="867" cy="2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cs typeface="Times New Roman" pitchFamily="18" charset="0"/>
                </a:rPr>
                <a:t>10 695</a:t>
              </a:r>
            </a:p>
          </p:txBody>
        </p:sp>
        <p:sp>
          <p:nvSpPr>
            <p:cNvPr id="27691" name="Rectangle 25"/>
            <p:cNvSpPr>
              <a:spLocks noChangeArrowheads="1"/>
            </p:cNvSpPr>
            <p:nvPr/>
          </p:nvSpPr>
          <p:spPr bwMode="auto">
            <a:xfrm>
              <a:off x="465" y="3294"/>
              <a:ext cx="133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4280" tIns="0" rIns="44280" bIns="0" anchor="b"/>
            <a:lstStyle/>
            <a:p>
              <a:pPr algn="just">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000" b="1">
                  <a:solidFill>
                    <a:srgbClr val="000000"/>
                  </a:solidFill>
                  <a:cs typeface="Times New Roman" pitchFamily="18" charset="0"/>
                </a:rPr>
                <a:t>Zdroj: ÚHÚL 2007, ČSÚ</a:t>
              </a:r>
            </a:p>
          </p:txBody>
        </p:sp>
        <p:sp>
          <p:nvSpPr>
            <p:cNvPr id="27692" name="Rectangle 26"/>
            <p:cNvSpPr>
              <a:spLocks noChangeArrowheads="1"/>
            </p:cNvSpPr>
            <p:nvPr/>
          </p:nvSpPr>
          <p:spPr bwMode="auto">
            <a:xfrm>
              <a:off x="1803" y="3294"/>
              <a:ext cx="867"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71000"/>
                </a:lnSpc>
                <a:buClr>
                  <a:srgbClr val="000000"/>
                </a:buClr>
                <a:buSzPct val="100000"/>
                <a:buFont typeface="Arial" charset="0"/>
                <a:buNone/>
              </a:pPr>
              <a:endParaRPr lang="cs-CZ"/>
            </a:p>
          </p:txBody>
        </p:sp>
        <p:sp>
          <p:nvSpPr>
            <p:cNvPr id="27693" name="Line 27"/>
            <p:cNvSpPr>
              <a:spLocks noChangeShapeType="1"/>
            </p:cNvSpPr>
            <p:nvPr/>
          </p:nvSpPr>
          <p:spPr bwMode="auto">
            <a:xfrm>
              <a:off x="1803" y="2025"/>
              <a:ext cx="1" cy="1269"/>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94" name="Line 28"/>
            <p:cNvSpPr>
              <a:spLocks noChangeShapeType="1"/>
            </p:cNvSpPr>
            <p:nvPr/>
          </p:nvSpPr>
          <p:spPr bwMode="auto">
            <a:xfrm>
              <a:off x="465" y="2287"/>
              <a:ext cx="2205"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95" name="Line 29"/>
            <p:cNvSpPr>
              <a:spLocks noChangeShapeType="1"/>
            </p:cNvSpPr>
            <p:nvPr/>
          </p:nvSpPr>
          <p:spPr bwMode="auto">
            <a:xfrm>
              <a:off x="465" y="2418"/>
              <a:ext cx="2205"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96" name="Line 30"/>
            <p:cNvSpPr>
              <a:spLocks noChangeShapeType="1"/>
            </p:cNvSpPr>
            <p:nvPr/>
          </p:nvSpPr>
          <p:spPr bwMode="auto">
            <a:xfrm>
              <a:off x="465" y="2542"/>
              <a:ext cx="2205"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97" name="Line 31"/>
            <p:cNvSpPr>
              <a:spLocks noChangeShapeType="1"/>
            </p:cNvSpPr>
            <p:nvPr/>
          </p:nvSpPr>
          <p:spPr bwMode="auto">
            <a:xfrm>
              <a:off x="465" y="2784"/>
              <a:ext cx="2205"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98" name="Line 32"/>
            <p:cNvSpPr>
              <a:spLocks noChangeShapeType="1"/>
            </p:cNvSpPr>
            <p:nvPr/>
          </p:nvSpPr>
          <p:spPr bwMode="auto">
            <a:xfrm>
              <a:off x="465" y="2908"/>
              <a:ext cx="2205"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99" name="Line 33"/>
            <p:cNvSpPr>
              <a:spLocks noChangeShapeType="1"/>
            </p:cNvSpPr>
            <p:nvPr/>
          </p:nvSpPr>
          <p:spPr bwMode="auto">
            <a:xfrm>
              <a:off x="465" y="3032"/>
              <a:ext cx="2205"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700" name="Line 34"/>
            <p:cNvSpPr>
              <a:spLocks noChangeShapeType="1"/>
            </p:cNvSpPr>
            <p:nvPr/>
          </p:nvSpPr>
          <p:spPr bwMode="auto">
            <a:xfrm>
              <a:off x="465" y="3294"/>
              <a:ext cx="2205"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701" name="Line 35"/>
            <p:cNvSpPr>
              <a:spLocks noChangeShapeType="1"/>
            </p:cNvSpPr>
            <p:nvPr/>
          </p:nvSpPr>
          <p:spPr bwMode="auto">
            <a:xfrm>
              <a:off x="465" y="2025"/>
              <a:ext cx="1" cy="1269"/>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702" name="Line 36"/>
            <p:cNvSpPr>
              <a:spLocks noChangeShapeType="1"/>
            </p:cNvSpPr>
            <p:nvPr/>
          </p:nvSpPr>
          <p:spPr bwMode="auto">
            <a:xfrm>
              <a:off x="2670" y="2025"/>
              <a:ext cx="1" cy="1269"/>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703" name="Line 37"/>
            <p:cNvSpPr>
              <a:spLocks noChangeShapeType="1"/>
            </p:cNvSpPr>
            <p:nvPr/>
          </p:nvSpPr>
          <p:spPr bwMode="auto">
            <a:xfrm>
              <a:off x="465" y="2025"/>
              <a:ext cx="2205"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7657" name="Group 38"/>
          <p:cNvGrpSpPr>
            <a:grpSpLocks/>
          </p:cNvGrpSpPr>
          <p:nvPr/>
        </p:nvGrpSpPr>
        <p:grpSpPr bwMode="auto">
          <a:xfrm>
            <a:off x="681295" y="5500689"/>
            <a:ext cx="3229190" cy="784225"/>
            <a:chOff x="465" y="3465"/>
            <a:chExt cx="2204" cy="494"/>
          </a:xfrm>
        </p:grpSpPr>
        <p:sp>
          <p:nvSpPr>
            <p:cNvPr id="27661" name="Rectangle 39"/>
            <p:cNvSpPr>
              <a:spLocks noChangeArrowheads="1"/>
            </p:cNvSpPr>
            <p:nvPr/>
          </p:nvSpPr>
          <p:spPr bwMode="auto">
            <a:xfrm>
              <a:off x="465" y="3465"/>
              <a:ext cx="1029" cy="49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energeticky využitelná dendromasa</a:t>
              </a:r>
            </a:p>
          </p:txBody>
        </p:sp>
        <p:sp>
          <p:nvSpPr>
            <p:cNvPr id="27662" name="Rectangle 40"/>
            <p:cNvSpPr>
              <a:spLocks noChangeArrowheads="1"/>
            </p:cNvSpPr>
            <p:nvPr/>
          </p:nvSpPr>
          <p:spPr bwMode="auto">
            <a:xfrm>
              <a:off x="1494" y="3465"/>
              <a:ext cx="588" cy="16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b"/>
            <a:lstStyle/>
            <a:p>
              <a:pPr algn="ct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m</a:t>
              </a:r>
              <a:r>
                <a:rPr lang="en-GB" sz="1200" baseline="30000">
                  <a:solidFill>
                    <a:srgbClr val="000000"/>
                  </a:solidFill>
                  <a:cs typeface="Times New Roman" pitchFamily="18" charset="0"/>
                </a:rPr>
                <a:t>3</a:t>
              </a:r>
            </a:p>
          </p:txBody>
        </p:sp>
        <p:sp>
          <p:nvSpPr>
            <p:cNvPr id="27663" name="Rectangle 41"/>
            <p:cNvSpPr>
              <a:spLocks noChangeArrowheads="1"/>
            </p:cNvSpPr>
            <p:nvPr/>
          </p:nvSpPr>
          <p:spPr bwMode="auto">
            <a:xfrm>
              <a:off x="2082" y="3465"/>
              <a:ext cx="588" cy="16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36360" tIns="0" rIns="3636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10 695 000</a:t>
              </a:r>
            </a:p>
          </p:txBody>
        </p:sp>
        <p:sp>
          <p:nvSpPr>
            <p:cNvPr id="27664" name="Rectangle 42"/>
            <p:cNvSpPr>
              <a:spLocks noChangeArrowheads="1"/>
            </p:cNvSpPr>
            <p:nvPr/>
          </p:nvSpPr>
          <p:spPr bwMode="auto">
            <a:xfrm>
              <a:off x="1494" y="3630"/>
              <a:ext cx="588" cy="16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b"/>
            <a:lstStyle/>
            <a:p>
              <a:pPr algn="ct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t</a:t>
              </a:r>
            </a:p>
          </p:txBody>
        </p:sp>
        <p:sp>
          <p:nvSpPr>
            <p:cNvPr id="27665" name="Rectangle 43"/>
            <p:cNvSpPr>
              <a:spLocks noChangeArrowheads="1"/>
            </p:cNvSpPr>
            <p:nvPr/>
          </p:nvSpPr>
          <p:spPr bwMode="auto">
            <a:xfrm>
              <a:off x="2082" y="3630"/>
              <a:ext cx="588" cy="16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36360" tIns="0" rIns="3636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a:solidFill>
                    <a:srgbClr val="000000"/>
                  </a:solidFill>
                  <a:cs typeface="Times New Roman" pitchFamily="18" charset="0"/>
                </a:rPr>
                <a:t>5 375 521</a:t>
              </a:r>
            </a:p>
          </p:txBody>
        </p:sp>
        <p:sp>
          <p:nvSpPr>
            <p:cNvPr id="27666" name="Rectangle 44"/>
            <p:cNvSpPr>
              <a:spLocks noChangeArrowheads="1"/>
            </p:cNvSpPr>
            <p:nvPr/>
          </p:nvSpPr>
          <p:spPr bwMode="auto">
            <a:xfrm>
              <a:off x="1494" y="3795"/>
              <a:ext cx="588" cy="16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b"/>
            <a:lstStyle/>
            <a:p>
              <a:pPr algn="ct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cs typeface="Times New Roman" pitchFamily="18" charset="0"/>
                </a:rPr>
                <a:t>PJ</a:t>
              </a:r>
            </a:p>
          </p:txBody>
        </p:sp>
        <p:sp>
          <p:nvSpPr>
            <p:cNvPr id="27667" name="Rectangle 45"/>
            <p:cNvSpPr>
              <a:spLocks noChangeArrowheads="1"/>
            </p:cNvSpPr>
            <p:nvPr/>
          </p:nvSpPr>
          <p:spPr bwMode="auto">
            <a:xfrm>
              <a:off x="2082" y="3795"/>
              <a:ext cx="588" cy="16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36360" tIns="0" rIns="36360" bIns="0" anchor="b"/>
            <a:lstStyle/>
            <a:p>
              <a:pPr algn="r">
                <a:spcBef>
                  <a:spcPts val="6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cs typeface="Times New Roman" pitchFamily="18" charset="0"/>
                </a:rPr>
                <a:t>84,1</a:t>
              </a:r>
            </a:p>
          </p:txBody>
        </p:sp>
        <p:sp>
          <p:nvSpPr>
            <p:cNvPr id="27668" name="Line 46"/>
            <p:cNvSpPr>
              <a:spLocks noChangeShapeType="1"/>
            </p:cNvSpPr>
            <p:nvPr/>
          </p:nvSpPr>
          <p:spPr bwMode="auto">
            <a:xfrm>
              <a:off x="1494" y="3465"/>
              <a:ext cx="1" cy="495"/>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69" name="Line 47"/>
            <p:cNvSpPr>
              <a:spLocks noChangeShapeType="1"/>
            </p:cNvSpPr>
            <p:nvPr/>
          </p:nvSpPr>
          <p:spPr bwMode="auto">
            <a:xfrm>
              <a:off x="2082" y="3465"/>
              <a:ext cx="1" cy="495"/>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70" name="Line 48"/>
            <p:cNvSpPr>
              <a:spLocks noChangeShapeType="1"/>
            </p:cNvSpPr>
            <p:nvPr/>
          </p:nvSpPr>
          <p:spPr bwMode="auto">
            <a:xfrm>
              <a:off x="1494" y="3630"/>
              <a:ext cx="1176"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71" name="Line 49"/>
            <p:cNvSpPr>
              <a:spLocks noChangeShapeType="1"/>
            </p:cNvSpPr>
            <p:nvPr/>
          </p:nvSpPr>
          <p:spPr bwMode="auto">
            <a:xfrm>
              <a:off x="1494" y="3795"/>
              <a:ext cx="1176"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72" name="Line 50"/>
            <p:cNvSpPr>
              <a:spLocks noChangeShapeType="1"/>
            </p:cNvSpPr>
            <p:nvPr/>
          </p:nvSpPr>
          <p:spPr bwMode="auto">
            <a:xfrm>
              <a:off x="465" y="3465"/>
              <a:ext cx="1" cy="495"/>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73" name="Line 51"/>
            <p:cNvSpPr>
              <a:spLocks noChangeShapeType="1"/>
            </p:cNvSpPr>
            <p:nvPr/>
          </p:nvSpPr>
          <p:spPr bwMode="auto">
            <a:xfrm>
              <a:off x="2670" y="3465"/>
              <a:ext cx="1" cy="495"/>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74" name="Line 52"/>
            <p:cNvSpPr>
              <a:spLocks noChangeShapeType="1"/>
            </p:cNvSpPr>
            <p:nvPr/>
          </p:nvSpPr>
          <p:spPr bwMode="auto">
            <a:xfrm>
              <a:off x="465" y="3465"/>
              <a:ext cx="2205"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7675" name="Line 53"/>
            <p:cNvSpPr>
              <a:spLocks noChangeShapeType="1"/>
            </p:cNvSpPr>
            <p:nvPr/>
          </p:nvSpPr>
          <p:spPr bwMode="auto">
            <a:xfrm>
              <a:off x="465" y="3960"/>
              <a:ext cx="2205"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grpSp>
      <p:pic>
        <p:nvPicPr>
          <p:cNvPr id="2765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9404" y="4005263"/>
            <a:ext cx="372148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5"/>
          <p:cNvSpPr txBox="1">
            <a:spLocks noChangeArrowheads="1"/>
          </p:cNvSpPr>
          <p:nvPr/>
        </p:nvSpPr>
        <p:spPr bwMode="auto">
          <a:xfrm>
            <a:off x="983117" y="6308725"/>
            <a:ext cx="3056302"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a:t>
            </a:r>
            <a:r>
              <a:rPr lang="cs-CZ" sz="1400" b="1" i="1">
                <a:solidFill>
                  <a:srgbClr val="000000"/>
                </a:solidFill>
              </a:rPr>
              <a:t>Nezávislá energetická komise</a:t>
            </a:r>
            <a:endParaRPr lang="en-GB" sz="1400" b="1" i="1">
              <a:solidFill>
                <a:srgbClr val="000000"/>
              </a:solidFill>
            </a:endParaRPr>
          </a:p>
        </p:txBody>
      </p:sp>
    </p:spTree>
    <p:extLst>
      <p:ext uri="{BB962C8B-B14F-4D97-AF65-F5344CB8AC3E}">
        <p14:creationId xmlns:p14="http://schemas.microsoft.com/office/powerpoint/2010/main" val="1968959039"/>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632945" y="336551"/>
            <a:ext cx="800557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latin typeface="Arial CE" pitchFamily="34" charset="0"/>
              </a:rPr>
              <a:t>Energie z biomasy – potenciál v zemědělství</a:t>
            </a:r>
          </a:p>
        </p:txBody>
      </p:sp>
      <p:sp>
        <p:nvSpPr>
          <p:cNvPr id="28675"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676"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677"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286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856" y="836614"/>
            <a:ext cx="4240143"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8679" name="Group 9"/>
          <p:cNvGrpSpPr>
            <a:grpSpLocks/>
          </p:cNvGrpSpPr>
          <p:nvPr/>
        </p:nvGrpSpPr>
        <p:grpSpPr bwMode="auto">
          <a:xfrm>
            <a:off x="3318565" y="4429125"/>
            <a:ext cx="5595406" cy="1411288"/>
            <a:chOff x="2265" y="2790"/>
            <a:chExt cx="3819" cy="889"/>
          </a:xfrm>
        </p:grpSpPr>
        <p:sp>
          <p:nvSpPr>
            <p:cNvPr id="28684" name="Rectangle 10"/>
            <p:cNvSpPr>
              <a:spLocks noChangeArrowheads="1"/>
            </p:cNvSpPr>
            <p:nvPr/>
          </p:nvSpPr>
          <p:spPr bwMode="auto">
            <a:xfrm>
              <a:off x="2265" y="2790"/>
              <a:ext cx="2701"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just">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cs typeface="Times New Roman" pitchFamily="18" charset="0"/>
                </a:rPr>
                <a:t>Orná půda pro energetické účely (cca 1 mil. ha)</a:t>
              </a:r>
              <a:r>
                <a:rPr lang="ar-SA" sz="1600">
                  <a:solidFill>
                    <a:srgbClr val="000000"/>
                  </a:solidFill>
                  <a:latin typeface="Times New Roman" pitchFamily="18" charset="0"/>
                  <a:cs typeface="Times New Roman" pitchFamily="18" charset="0"/>
                </a:rPr>
                <a:t>‏</a:t>
              </a:r>
              <a:endParaRPr lang="en-GB" sz="1600">
                <a:solidFill>
                  <a:srgbClr val="000000"/>
                </a:solidFill>
                <a:latin typeface="Times New Roman" pitchFamily="18" charset="0"/>
                <a:cs typeface="Times New Roman" pitchFamily="18" charset="0"/>
              </a:endParaRPr>
            </a:p>
          </p:txBody>
        </p:sp>
        <p:sp>
          <p:nvSpPr>
            <p:cNvPr id="28685" name="Rectangle 11"/>
            <p:cNvSpPr>
              <a:spLocks noChangeArrowheads="1"/>
            </p:cNvSpPr>
            <p:nvPr/>
          </p:nvSpPr>
          <p:spPr bwMode="auto">
            <a:xfrm>
              <a:off x="4966" y="2790"/>
              <a:ext cx="1119"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ctr">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cs typeface="Times New Roman" pitchFamily="18" charset="0"/>
                </a:rPr>
                <a:t>132</a:t>
              </a:r>
            </a:p>
          </p:txBody>
        </p:sp>
        <p:sp>
          <p:nvSpPr>
            <p:cNvPr id="28686" name="Rectangle 12"/>
            <p:cNvSpPr>
              <a:spLocks noChangeArrowheads="1"/>
            </p:cNvSpPr>
            <p:nvPr/>
          </p:nvSpPr>
          <p:spPr bwMode="auto">
            <a:xfrm>
              <a:off x="2265" y="2968"/>
              <a:ext cx="2701"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just">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cs typeface="Times New Roman" pitchFamily="18" charset="0"/>
                </a:rPr>
                <a:t>Sláma z potravinové produkce </a:t>
              </a:r>
            </a:p>
          </p:txBody>
        </p:sp>
        <p:sp>
          <p:nvSpPr>
            <p:cNvPr id="28687" name="Rectangle 13"/>
            <p:cNvSpPr>
              <a:spLocks noChangeArrowheads="1"/>
            </p:cNvSpPr>
            <p:nvPr/>
          </p:nvSpPr>
          <p:spPr bwMode="auto">
            <a:xfrm>
              <a:off x="4966" y="2968"/>
              <a:ext cx="1119"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ctr">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cs typeface="Times New Roman" pitchFamily="18" charset="0"/>
                </a:rPr>
                <a:t>38</a:t>
              </a:r>
            </a:p>
          </p:txBody>
        </p:sp>
        <p:sp>
          <p:nvSpPr>
            <p:cNvPr id="28688" name="Rectangle 14"/>
            <p:cNvSpPr>
              <a:spLocks noChangeArrowheads="1"/>
            </p:cNvSpPr>
            <p:nvPr/>
          </p:nvSpPr>
          <p:spPr bwMode="auto">
            <a:xfrm>
              <a:off x="2265" y="3146"/>
              <a:ext cx="2701"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just">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cs typeface="Times New Roman" pitchFamily="18" charset="0"/>
                </a:rPr>
                <a:t>Trvalé travní porosty </a:t>
              </a:r>
            </a:p>
          </p:txBody>
        </p:sp>
        <p:sp>
          <p:nvSpPr>
            <p:cNvPr id="28689" name="Rectangle 15"/>
            <p:cNvSpPr>
              <a:spLocks noChangeArrowheads="1"/>
            </p:cNvSpPr>
            <p:nvPr/>
          </p:nvSpPr>
          <p:spPr bwMode="auto">
            <a:xfrm>
              <a:off x="4966" y="3146"/>
              <a:ext cx="1119"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ctr">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cs typeface="Times New Roman" pitchFamily="18" charset="0"/>
                </a:rPr>
                <a:t>20</a:t>
              </a:r>
            </a:p>
          </p:txBody>
        </p:sp>
        <p:sp>
          <p:nvSpPr>
            <p:cNvPr id="28690" name="Rectangle 16"/>
            <p:cNvSpPr>
              <a:spLocks noChangeArrowheads="1"/>
            </p:cNvSpPr>
            <p:nvPr/>
          </p:nvSpPr>
          <p:spPr bwMode="auto">
            <a:xfrm>
              <a:off x="2265" y="3324"/>
              <a:ext cx="2701"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just">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cs typeface="Times New Roman" pitchFamily="18" charset="0"/>
                </a:rPr>
                <a:t>Ostatní plochy</a:t>
              </a:r>
            </a:p>
          </p:txBody>
        </p:sp>
        <p:sp>
          <p:nvSpPr>
            <p:cNvPr id="28691" name="Rectangle 17"/>
            <p:cNvSpPr>
              <a:spLocks noChangeArrowheads="1"/>
            </p:cNvSpPr>
            <p:nvPr/>
          </p:nvSpPr>
          <p:spPr bwMode="auto">
            <a:xfrm>
              <a:off x="4966" y="3324"/>
              <a:ext cx="1119"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ctr">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cs typeface="Times New Roman" pitchFamily="18" charset="0"/>
                </a:rPr>
                <a:t>3</a:t>
              </a:r>
            </a:p>
          </p:txBody>
        </p:sp>
        <p:sp>
          <p:nvSpPr>
            <p:cNvPr id="28692" name="Rectangle 18"/>
            <p:cNvSpPr>
              <a:spLocks noChangeArrowheads="1"/>
            </p:cNvSpPr>
            <p:nvPr/>
          </p:nvSpPr>
          <p:spPr bwMode="auto">
            <a:xfrm>
              <a:off x="2265" y="3502"/>
              <a:ext cx="2701"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just">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000000"/>
                  </a:solidFill>
                  <a:latin typeface="Times New Roman" pitchFamily="18" charset="0"/>
                  <a:cs typeface="Times New Roman" pitchFamily="18" charset="0"/>
                </a:rPr>
                <a:t>Celkem ze zemědělské půdy (na poli)</a:t>
              </a:r>
              <a:r>
                <a:rPr lang="ar-SA" sz="1600" b="1">
                  <a:solidFill>
                    <a:srgbClr val="000000"/>
                  </a:solidFill>
                  <a:latin typeface="Times New Roman" pitchFamily="18" charset="0"/>
                  <a:cs typeface="Times New Roman" pitchFamily="18" charset="0"/>
                </a:rPr>
                <a:t>‏</a:t>
              </a:r>
              <a:endParaRPr lang="en-GB" sz="1600" b="1">
                <a:solidFill>
                  <a:srgbClr val="000000"/>
                </a:solidFill>
                <a:latin typeface="Times New Roman" pitchFamily="18" charset="0"/>
                <a:cs typeface="Times New Roman" pitchFamily="18" charset="0"/>
              </a:endParaRPr>
            </a:p>
          </p:txBody>
        </p:sp>
        <p:sp>
          <p:nvSpPr>
            <p:cNvPr id="28693" name="Rectangle 19"/>
            <p:cNvSpPr>
              <a:spLocks noChangeArrowheads="1"/>
            </p:cNvSpPr>
            <p:nvPr/>
          </p:nvSpPr>
          <p:spPr bwMode="auto">
            <a:xfrm>
              <a:off x="4966" y="3502"/>
              <a:ext cx="1119" cy="17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760" tIns="0" rIns="68760" bIns="0"/>
            <a:lstStyle/>
            <a:p>
              <a:pPr algn="ctr">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000000"/>
                  </a:solidFill>
                  <a:latin typeface="Times New Roman" pitchFamily="18" charset="0"/>
                  <a:cs typeface="Times New Roman" pitchFamily="18" charset="0"/>
                </a:rPr>
                <a:t>194 PJ</a:t>
              </a:r>
            </a:p>
          </p:txBody>
        </p:sp>
        <p:sp>
          <p:nvSpPr>
            <p:cNvPr id="28694" name="Line 20"/>
            <p:cNvSpPr>
              <a:spLocks noChangeShapeType="1"/>
            </p:cNvSpPr>
            <p:nvPr/>
          </p:nvSpPr>
          <p:spPr bwMode="auto">
            <a:xfrm>
              <a:off x="4966" y="2790"/>
              <a:ext cx="1" cy="890"/>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695" name="Line 21"/>
            <p:cNvSpPr>
              <a:spLocks noChangeShapeType="1"/>
            </p:cNvSpPr>
            <p:nvPr/>
          </p:nvSpPr>
          <p:spPr bwMode="auto">
            <a:xfrm>
              <a:off x="2265" y="2968"/>
              <a:ext cx="3820"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696" name="Line 22"/>
            <p:cNvSpPr>
              <a:spLocks noChangeShapeType="1"/>
            </p:cNvSpPr>
            <p:nvPr/>
          </p:nvSpPr>
          <p:spPr bwMode="auto">
            <a:xfrm>
              <a:off x="2265" y="3146"/>
              <a:ext cx="3820"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697" name="Line 23"/>
            <p:cNvSpPr>
              <a:spLocks noChangeShapeType="1"/>
            </p:cNvSpPr>
            <p:nvPr/>
          </p:nvSpPr>
          <p:spPr bwMode="auto">
            <a:xfrm>
              <a:off x="2265" y="3324"/>
              <a:ext cx="3820"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698" name="Line 24"/>
            <p:cNvSpPr>
              <a:spLocks noChangeShapeType="1"/>
            </p:cNvSpPr>
            <p:nvPr/>
          </p:nvSpPr>
          <p:spPr bwMode="auto">
            <a:xfrm>
              <a:off x="2265" y="3502"/>
              <a:ext cx="3820"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699" name="Line 25"/>
            <p:cNvSpPr>
              <a:spLocks noChangeShapeType="1"/>
            </p:cNvSpPr>
            <p:nvPr/>
          </p:nvSpPr>
          <p:spPr bwMode="auto">
            <a:xfrm>
              <a:off x="2265" y="2790"/>
              <a:ext cx="1" cy="890"/>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700" name="Line 26"/>
            <p:cNvSpPr>
              <a:spLocks noChangeShapeType="1"/>
            </p:cNvSpPr>
            <p:nvPr/>
          </p:nvSpPr>
          <p:spPr bwMode="auto">
            <a:xfrm>
              <a:off x="6085" y="2790"/>
              <a:ext cx="1" cy="890"/>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701" name="Line 27"/>
            <p:cNvSpPr>
              <a:spLocks noChangeShapeType="1"/>
            </p:cNvSpPr>
            <p:nvPr/>
          </p:nvSpPr>
          <p:spPr bwMode="auto">
            <a:xfrm>
              <a:off x="2265" y="2790"/>
              <a:ext cx="3820"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8702" name="Line 28"/>
            <p:cNvSpPr>
              <a:spLocks noChangeShapeType="1"/>
            </p:cNvSpPr>
            <p:nvPr/>
          </p:nvSpPr>
          <p:spPr bwMode="auto">
            <a:xfrm>
              <a:off x="2265" y="3680"/>
              <a:ext cx="3820" cy="1"/>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cs-CZ"/>
            </a:p>
          </p:txBody>
        </p:sp>
      </p:grpSp>
      <p:pic>
        <p:nvPicPr>
          <p:cNvPr id="286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787" y="4437063"/>
            <a:ext cx="2219702"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573" algn="ctr">
                <a:solidFill>
                  <a:srgbClr val="000000"/>
                </a:solidFill>
                <a:miter lim="800000"/>
                <a:headEnd/>
                <a:tailEnd/>
              </a14:hiddenLine>
            </a:ext>
          </a:extLst>
        </p:spPr>
      </p:pic>
      <p:pic>
        <p:nvPicPr>
          <p:cNvPr id="28682"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446" y="1125538"/>
            <a:ext cx="3655549"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5"/>
          <p:cNvSpPr txBox="1">
            <a:spLocks noChangeArrowheads="1"/>
          </p:cNvSpPr>
          <p:nvPr/>
        </p:nvSpPr>
        <p:spPr bwMode="auto">
          <a:xfrm>
            <a:off x="5901624" y="5876925"/>
            <a:ext cx="3056302"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a:t>
            </a:r>
            <a:r>
              <a:rPr lang="cs-CZ" sz="1400" b="1" i="1">
                <a:solidFill>
                  <a:srgbClr val="000000"/>
                </a:solidFill>
              </a:rPr>
              <a:t>Nezávislá energetická komise</a:t>
            </a:r>
            <a:endParaRPr lang="en-GB" sz="1400" b="1" i="1">
              <a:solidFill>
                <a:srgbClr val="000000"/>
              </a:solidFill>
            </a:endParaRPr>
          </a:p>
        </p:txBody>
      </p:sp>
    </p:spTree>
    <p:extLst>
      <p:ext uri="{BB962C8B-B14F-4D97-AF65-F5344CB8AC3E}">
        <p14:creationId xmlns:p14="http://schemas.microsoft.com/office/powerpoint/2010/main" val="3476854442"/>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Rostoucí investiční náklady</a:t>
            </a:r>
            <a:endParaRPr sz="3600" b="1" dirty="0">
              <a:solidFill>
                <a:schemeClr val="tx2">
                  <a:lumMod val="75000"/>
                </a:schemeClr>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93" y="1340768"/>
            <a:ext cx="784533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834702"/>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632945" y="336551"/>
            <a:ext cx="817260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latin typeface="Arial CE" pitchFamily="34" charset="0"/>
              </a:rPr>
              <a:t>Energie z biomasy – využití bioplynu</a:t>
            </a:r>
          </a:p>
        </p:txBody>
      </p:sp>
      <p:sp>
        <p:nvSpPr>
          <p:cNvPr id="29699"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9700"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9701"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29702" name="Text Box 5"/>
          <p:cNvSpPr txBox="1">
            <a:spLocks noChangeArrowheads="1"/>
          </p:cNvSpPr>
          <p:nvPr/>
        </p:nvSpPr>
        <p:spPr bwMode="auto">
          <a:xfrm>
            <a:off x="5169048" y="2060575"/>
            <a:ext cx="4329432"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200" b="1" i="1">
                <a:solidFill>
                  <a:srgbClr val="000000"/>
                </a:solidFill>
              </a:rPr>
              <a:t>Zdroj: Asociace pro využití obnovitelných zdrojů energie</a:t>
            </a:r>
          </a:p>
        </p:txBody>
      </p:sp>
      <p:pic>
        <p:nvPicPr>
          <p:cNvPr id="2970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58" y="857250"/>
            <a:ext cx="3774226"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664" y="1428750"/>
            <a:ext cx="436907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5" name="Rectangle 10"/>
          <p:cNvSpPr>
            <a:spLocks noChangeArrowheads="1"/>
          </p:cNvSpPr>
          <p:nvPr/>
        </p:nvSpPr>
        <p:spPr bwMode="auto">
          <a:xfrm>
            <a:off x="4902391" y="1071563"/>
            <a:ext cx="410828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i="1">
                <a:solidFill>
                  <a:srgbClr val="000000"/>
                </a:solidFill>
              </a:rPr>
              <a:t>Celkový energetický potenciál biomasy </a:t>
            </a:r>
          </a:p>
        </p:txBody>
      </p:sp>
      <p:pic>
        <p:nvPicPr>
          <p:cNvPr id="2970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898" y="4076700"/>
            <a:ext cx="299037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4596" y="2492375"/>
            <a:ext cx="4200584"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92687"/>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632945" y="333376"/>
            <a:ext cx="812572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latin typeface="Arial CE" pitchFamily="34" charset="0"/>
              </a:rPr>
              <a:t>Větrná energie</a:t>
            </a:r>
          </a:p>
        </p:txBody>
      </p:sp>
      <p:sp>
        <p:nvSpPr>
          <p:cNvPr id="30723"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0724"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0725"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0726" name="Text Box 5"/>
          <p:cNvSpPr txBox="1">
            <a:spLocks noChangeArrowheads="1"/>
          </p:cNvSpPr>
          <p:nvPr/>
        </p:nvSpPr>
        <p:spPr bwMode="auto">
          <a:xfrm>
            <a:off x="6155095" y="6143625"/>
            <a:ext cx="2828829"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200" b="1" i="1">
                <a:solidFill>
                  <a:srgbClr val="000000"/>
                </a:solidFill>
              </a:rPr>
              <a:t>Zdroj: Ústav fyziky atmosféry AV ČR</a:t>
            </a:r>
          </a:p>
        </p:txBody>
      </p:sp>
      <p:pic>
        <p:nvPicPr>
          <p:cNvPr id="307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22" y="785813"/>
            <a:ext cx="7056161"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2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933151"/>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632945" y="333376"/>
            <a:ext cx="312223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latin typeface="Arial CE" pitchFamily="34" charset="0"/>
              </a:rPr>
              <a:t>Větrná energie</a:t>
            </a:r>
          </a:p>
        </p:txBody>
      </p:sp>
      <p:sp>
        <p:nvSpPr>
          <p:cNvPr id="31747"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1748"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1749"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1750" name="Text Box 8"/>
          <p:cNvSpPr txBox="1">
            <a:spLocks noChangeArrowheads="1"/>
          </p:cNvSpPr>
          <p:nvPr/>
        </p:nvSpPr>
        <p:spPr bwMode="auto">
          <a:xfrm>
            <a:off x="747227" y="857250"/>
            <a:ext cx="3969654"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600" b="1" u="sng">
                <a:solidFill>
                  <a:srgbClr val="000000"/>
                </a:solidFill>
              </a:rPr>
              <a:t>Potenciál výroby elektřiny z větru v ČR</a:t>
            </a:r>
          </a:p>
        </p:txBody>
      </p:sp>
      <p:pic>
        <p:nvPicPr>
          <p:cNvPr id="317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27" y="1214438"/>
            <a:ext cx="560566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175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039" y="1000125"/>
            <a:ext cx="220212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175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924" y="2349501"/>
            <a:ext cx="2753017"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8295" y="2349501"/>
            <a:ext cx="271052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56" name="Text Box 5"/>
          <p:cNvSpPr txBox="1">
            <a:spLocks noChangeArrowheads="1"/>
          </p:cNvSpPr>
          <p:nvPr/>
        </p:nvSpPr>
        <p:spPr bwMode="auto">
          <a:xfrm>
            <a:off x="3375706" y="1989138"/>
            <a:ext cx="3056302"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a:t>
            </a:r>
            <a:r>
              <a:rPr lang="cs-CZ" sz="1400" b="1" i="1">
                <a:solidFill>
                  <a:srgbClr val="000000"/>
                </a:solidFill>
              </a:rPr>
              <a:t>Nezávislá energetická komise</a:t>
            </a:r>
            <a:endParaRPr lang="en-GB" sz="1400" b="1" i="1">
              <a:solidFill>
                <a:srgbClr val="000000"/>
              </a:solidFill>
            </a:endParaRPr>
          </a:p>
        </p:txBody>
      </p:sp>
    </p:spTree>
    <p:extLst>
      <p:ext uri="{BB962C8B-B14F-4D97-AF65-F5344CB8AC3E}">
        <p14:creationId xmlns:p14="http://schemas.microsoft.com/office/powerpoint/2010/main" val="4570626"/>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632945" y="333376"/>
            <a:ext cx="312223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latin typeface="Arial CE" pitchFamily="34" charset="0"/>
              </a:rPr>
              <a:t>Vodní energie</a:t>
            </a:r>
          </a:p>
        </p:txBody>
      </p:sp>
      <p:sp>
        <p:nvSpPr>
          <p:cNvPr id="32771"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2772"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2773"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32774" name="Picture 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451055" y="914400"/>
            <a:ext cx="2416031"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738" y="3048001"/>
            <a:ext cx="203655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6" name="Text Box 10"/>
          <p:cNvSpPr txBox="1">
            <a:spLocks noChangeArrowheads="1"/>
          </p:cNvSpPr>
          <p:nvPr/>
        </p:nvSpPr>
        <p:spPr bwMode="auto">
          <a:xfrm>
            <a:off x="681295" y="4429125"/>
            <a:ext cx="300945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600" b="1" u="sng">
                <a:solidFill>
                  <a:srgbClr val="000000"/>
                </a:solidFill>
              </a:rPr>
              <a:t>Potenciál vodní energie v ČR</a:t>
            </a:r>
          </a:p>
        </p:txBody>
      </p:sp>
      <p:pic>
        <p:nvPicPr>
          <p:cNvPr id="3277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296" y="4929189"/>
            <a:ext cx="585180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6" descr="IM0037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898" y="1773238"/>
            <a:ext cx="2659246"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924" y="981076"/>
            <a:ext cx="28336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 Box 5"/>
          <p:cNvSpPr txBox="1">
            <a:spLocks noChangeArrowheads="1"/>
          </p:cNvSpPr>
          <p:nvPr/>
        </p:nvSpPr>
        <p:spPr bwMode="auto">
          <a:xfrm>
            <a:off x="3509035" y="5734050"/>
            <a:ext cx="3056302"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a:t>
            </a:r>
            <a:r>
              <a:rPr lang="cs-CZ" sz="1400" b="1" i="1">
                <a:solidFill>
                  <a:srgbClr val="000000"/>
                </a:solidFill>
              </a:rPr>
              <a:t>Nezávislá energetická komise</a:t>
            </a:r>
            <a:endParaRPr lang="en-GB" sz="1400" b="1" i="1">
              <a:solidFill>
                <a:srgbClr val="000000"/>
              </a:solidFill>
            </a:endParaRPr>
          </a:p>
        </p:txBody>
      </p:sp>
    </p:spTree>
    <p:extLst>
      <p:ext uri="{BB962C8B-B14F-4D97-AF65-F5344CB8AC3E}">
        <p14:creationId xmlns:p14="http://schemas.microsoft.com/office/powerpoint/2010/main" val="1500716684"/>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32945" y="371476"/>
            <a:ext cx="7946972" cy="398463"/>
          </a:xfrm>
        </p:spPr>
        <p:txBody>
          <a:bodyPr/>
          <a:lstStyle/>
          <a:p>
            <a:pPr algn="l" eaLnBrk="1" hangingPunct="1">
              <a:lnSpc>
                <a:spcPct val="100000"/>
              </a:lnSpc>
              <a:buFont typeface="Arial CE"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000" b="1" smtClean="0">
                <a:solidFill>
                  <a:schemeClr val="tx1"/>
                </a:solidFill>
              </a:rPr>
              <a:t>Geotermální energie – možnosti v České republice</a:t>
            </a:r>
            <a:endParaRPr lang="en-GB" sz="2000" b="1" smtClean="0">
              <a:solidFill>
                <a:schemeClr val="tx1"/>
              </a:solidFill>
            </a:endParaRPr>
          </a:p>
        </p:txBody>
      </p:sp>
      <p:sp>
        <p:nvSpPr>
          <p:cNvPr id="33795" name="Line 3"/>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3796" name="Line 4"/>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3797" name="Line 5"/>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3379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184" y="908050"/>
            <a:ext cx="7907414"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446481"/>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632945" y="371476"/>
            <a:ext cx="794697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rPr>
              <a:t>Geotermální energie – h</a:t>
            </a:r>
            <a:r>
              <a:rPr lang="cs-CZ" sz="2000" b="1">
                <a:solidFill>
                  <a:srgbClr val="000000"/>
                </a:solidFill>
              </a:rPr>
              <a:t>lubinné vrty</a:t>
            </a:r>
            <a:endParaRPr lang="en-GB" sz="2000" b="1">
              <a:solidFill>
                <a:srgbClr val="000000"/>
              </a:solidFill>
            </a:endParaRPr>
          </a:p>
        </p:txBody>
      </p:sp>
      <p:sp>
        <p:nvSpPr>
          <p:cNvPr id="34819"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4820"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4821"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3482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227" y="1500188"/>
            <a:ext cx="695067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076" y="836613"/>
            <a:ext cx="260064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227" y="785814"/>
            <a:ext cx="5267214"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5"/>
          <p:cNvSpPr txBox="1">
            <a:spLocks noChangeArrowheads="1"/>
          </p:cNvSpPr>
          <p:nvPr/>
        </p:nvSpPr>
        <p:spPr bwMode="auto">
          <a:xfrm>
            <a:off x="7894227" y="5157789"/>
            <a:ext cx="1249773" cy="9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a:t>
            </a:r>
            <a:r>
              <a:rPr lang="cs-CZ" sz="1400" b="1" i="1">
                <a:solidFill>
                  <a:srgbClr val="000000"/>
                </a:solidFill>
              </a:rPr>
              <a:t>Nezávislá energetická komise</a:t>
            </a:r>
            <a:endParaRPr lang="en-GB" sz="1400" b="1" i="1">
              <a:solidFill>
                <a:srgbClr val="000000"/>
              </a:solidFill>
            </a:endParaRPr>
          </a:p>
        </p:txBody>
      </p:sp>
    </p:spTree>
    <p:extLst>
      <p:ext uri="{BB962C8B-B14F-4D97-AF65-F5344CB8AC3E}">
        <p14:creationId xmlns:p14="http://schemas.microsoft.com/office/powerpoint/2010/main" val="153152668"/>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632945" y="371476"/>
            <a:ext cx="794697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E" pitchFamily="34" charset="0"/>
              <a:buNone/>
            </a:pPr>
            <a:r>
              <a:rPr lang="en-GB" sz="2000" b="1">
                <a:solidFill>
                  <a:srgbClr val="000000"/>
                </a:solidFill>
              </a:rPr>
              <a:t>Geotermální energie – tepelná čerpadla</a:t>
            </a:r>
          </a:p>
        </p:txBody>
      </p:sp>
      <p:sp>
        <p:nvSpPr>
          <p:cNvPr id="35843" name="Line 2"/>
          <p:cNvSpPr>
            <a:spLocks noChangeShapeType="1"/>
          </p:cNvSpPr>
          <p:nvPr/>
        </p:nvSpPr>
        <p:spPr bwMode="auto">
          <a:xfrm>
            <a:off x="610968" y="0"/>
            <a:ext cx="1465" cy="6858000"/>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5844" name="Line 3"/>
          <p:cNvSpPr>
            <a:spLocks noChangeShapeType="1"/>
          </p:cNvSpPr>
          <p:nvPr/>
        </p:nvSpPr>
        <p:spPr bwMode="auto">
          <a:xfrm>
            <a:off x="0" y="333375"/>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sp>
        <p:nvSpPr>
          <p:cNvPr id="35845" name="Line 4"/>
          <p:cNvSpPr>
            <a:spLocks noChangeShapeType="1"/>
          </p:cNvSpPr>
          <p:nvPr/>
        </p:nvSpPr>
        <p:spPr bwMode="auto">
          <a:xfrm>
            <a:off x="0" y="692150"/>
            <a:ext cx="9142534" cy="1588"/>
          </a:xfrm>
          <a:prstGeom prst="line">
            <a:avLst/>
          </a:prstGeom>
          <a:noFill/>
          <a:ln w="12600">
            <a:solidFill>
              <a:srgbClr val="FFCC00"/>
            </a:solidFill>
            <a:miter lim="800000"/>
            <a:headEnd/>
            <a:tailEnd/>
          </a:ln>
          <a:extLst>
            <a:ext uri="{909E8E84-426E-40DD-AFC4-6F175D3DCCD1}">
              <a14:hiddenFill xmlns:a14="http://schemas.microsoft.com/office/drawing/2010/main">
                <a:noFill/>
              </a14:hiddenFill>
            </a:ext>
          </a:extLst>
        </p:spPr>
        <p:txBody>
          <a:bodyPr/>
          <a:lstStyle/>
          <a:p>
            <a:endParaRPr lang="cs-CZ"/>
          </a:p>
        </p:txBody>
      </p:sp>
      <p:pic>
        <p:nvPicPr>
          <p:cNvPr id="358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26" y="3214688"/>
            <a:ext cx="6821737"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7" name="Text Box 6"/>
          <p:cNvSpPr txBox="1">
            <a:spLocks noChangeArrowheads="1"/>
          </p:cNvSpPr>
          <p:nvPr/>
        </p:nvSpPr>
        <p:spPr bwMode="auto">
          <a:xfrm>
            <a:off x="783856" y="857250"/>
            <a:ext cx="5053284"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600" b="1" u="sng">
                <a:solidFill>
                  <a:srgbClr val="000000"/>
                </a:solidFill>
              </a:rPr>
              <a:t>Potenciál výroby tepla z geotermální energie v ČR</a:t>
            </a:r>
          </a:p>
        </p:txBody>
      </p:sp>
      <p:pic>
        <p:nvPicPr>
          <p:cNvPr id="358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616" y="857250"/>
            <a:ext cx="226805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158" y="1214439"/>
            <a:ext cx="5632036" cy="64293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pic>
        <p:nvPicPr>
          <p:cNvPr id="3585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8978" y="6415089"/>
            <a:ext cx="716459"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 Box 5"/>
          <p:cNvSpPr txBox="1">
            <a:spLocks noChangeArrowheads="1"/>
          </p:cNvSpPr>
          <p:nvPr/>
        </p:nvSpPr>
        <p:spPr bwMode="auto">
          <a:xfrm>
            <a:off x="3375705" y="1989138"/>
            <a:ext cx="3019674"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eaLnBrk="1" hangingPunct="1">
              <a:buClr>
                <a:srgbClr val="000000"/>
              </a:buClr>
              <a:buSzPct val="100000"/>
              <a:buFont typeface="Arial" charset="0"/>
              <a:buNone/>
            </a:pPr>
            <a:r>
              <a:rPr lang="en-GB" sz="1400" b="1" i="1">
                <a:solidFill>
                  <a:srgbClr val="000000"/>
                </a:solidFill>
              </a:rPr>
              <a:t>Zdroj: </a:t>
            </a:r>
            <a:r>
              <a:rPr lang="cs-CZ" sz="1400" b="1" i="1">
                <a:solidFill>
                  <a:srgbClr val="000000"/>
                </a:solidFill>
              </a:rPr>
              <a:t>Nezávislá energetická komise</a:t>
            </a:r>
            <a:endParaRPr lang="en-GB" sz="1400" b="1" i="1">
              <a:solidFill>
                <a:srgbClr val="000000"/>
              </a:solidFill>
            </a:endParaRPr>
          </a:p>
        </p:txBody>
      </p:sp>
    </p:spTree>
    <p:extLst>
      <p:ext uri="{BB962C8B-B14F-4D97-AF65-F5344CB8AC3E}">
        <p14:creationId xmlns:p14="http://schemas.microsoft.com/office/powerpoint/2010/main" val="4060551462"/>
      </p:ext>
    </p:extLst>
  </p:cSld>
  <p:clrMapOvr>
    <a:masterClrMapping/>
  </p:clrMapOvr>
  <p:transition>
    <p:pull dir="l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Rostoucí investiční náklady</a:t>
            </a:r>
            <a:endParaRPr sz="3600" b="1" dirty="0">
              <a:solidFill>
                <a:schemeClr val="tx2">
                  <a:lumMod val="75000"/>
                </a:schemeClr>
              </a:solidFill>
            </a:endParaRPr>
          </a:p>
        </p:txBody>
      </p:sp>
      <p:graphicFrame>
        <p:nvGraphicFramePr>
          <p:cNvPr id="3" name="graf 1"/>
          <p:cNvGraphicFramePr>
            <a:graphicFrameLocks/>
          </p:cNvGraphicFramePr>
          <p:nvPr>
            <p:extLst>
              <p:ext uri="{D42A27DB-BD31-4B8C-83A1-F6EECF244321}">
                <p14:modId xmlns:p14="http://schemas.microsoft.com/office/powerpoint/2010/main" val="3327720283"/>
              </p:ext>
            </p:extLst>
          </p:nvPr>
        </p:nvGraphicFramePr>
        <p:xfrm>
          <a:off x="755576" y="1052736"/>
          <a:ext cx="7704856" cy="54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2600686"/>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269632"/>
            <a:ext cx="8077200" cy="711096"/>
          </a:xfrm>
        </p:spPr>
        <p:txBody>
          <a:bodyPr rtlCol="0">
            <a:normAutofit/>
          </a:bodyPr>
          <a:lstStyle/>
          <a:p>
            <a:pPr eaLnBrk="1" fontAlgn="auto" hangingPunct="1">
              <a:spcAft>
                <a:spcPts val="0"/>
              </a:spcAft>
              <a:defRPr/>
            </a:pPr>
            <a:r>
              <a:rPr sz="3600" b="1" dirty="0" smtClean="0">
                <a:solidFill>
                  <a:schemeClr val="tx2">
                    <a:lumMod val="75000"/>
                  </a:schemeClr>
                </a:solidFill>
              </a:rPr>
              <a:t>Cena elektřiny na evropském trhu</a:t>
            </a:r>
            <a:endParaRPr sz="3600" b="1" dirty="0">
              <a:solidFill>
                <a:schemeClr val="tx2">
                  <a:lumMod val="75000"/>
                </a:schemeClr>
              </a:solidFill>
            </a:endParaRPr>
          </a:p>
        </p:txBody>
      </p:sp>
      <p:pic>
        <p:nvPicPr>
          <p:cNvPr id="3074" name="Picture 2" descr="C:\Users\User\Desktop\cena elektřiny.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17000"/>
                    </a14:imgEffect>
                  </a14:imgLayer>
                </a14:imgProps>
              </a:ext>
              <a:ext uri="{28A0092B-C50C-407E-A947-70E740481C1C}">
                <a14:useLocalDpi xmlns:a14="http://schemas.microsoft.com/office/drawing/2010/main" val="0"/>
              </a:ext>
            </a:extLst>
          </a:blip>
          <a:srcRect/>
          <a:stretch>
            <a:fillRect/>
          </a:stretch>
        </p:blipFill>
        <p:spPr bwMode="auto">
          <a:xfrm>
            <a:off x="1187624" y="914369"/>
            <a:ext cx="6518101" cy="554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58103"/>
      </p:ext>
    </p:extLst>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900" name="Text Box 4"/>
          <p:cNvSpPr txBox="1">
            <a:spLocks noChangeArrowheads="1"/>
          </p:cNvSpPr>
          <p:nvPr/>
        </p:nvSpPr>
        <p:spPr bwMode="auto">
          <a:xfrm>
            <a:off x="765449" y="1196752"/>
            <a:ext cx="791100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763" indent="19050">
              <a:tabLst>
                <a:tab pos="190500" algn="l"/>
              </a:tabLst>
              <a:defRPr>
                <a:solidFill>
                  <a:schemeClr val="tx1"/>
                </a:solidFill>
                <a:latin typeface="Arial" pitchFamily="34" charset="0"/>
              </a:defRPr>
            </a:lvl1pPr>
            <a:lvl2pPr marL="1128713" indent="-457200">
              <a:tabLst>
                <a:tab pos="190500" algn="l"/>
              </a:tabLst>
              <a:defRPr>
                <a:solidFill>
                  <a:schemeClr val="tx1"/>
                </a:solidFill>
                <a:latin typeface="Arial" pitchFamily="34" charset="0"/>
              </a:defRPr>
            </a:lvl2pPr>
            <a:lvl3pPr marL="1776413" indent="-457200">
              <a:tabLst>
                <a:tab pos="190500" algn="l"/>
              </a:tabLst>
              <a:defRPr>
                <a:solidFill>
                  <a:schemeClr val="tx1"/>
                </a:solidFill>
                <a:latin typeface="Arial" pitchFamily="34" charset="0"/>
              </a:defRPr>
            </a:lvl3pPr>
            <a:lvl4pPr marL="2424113" indent="-457200">
              <a:tabLst>
                <a:tab pos="190500" algn="l"/>
              </a:tabLst>
              <a:defRPr>
                <a:solidFill>
                  <a:schemeClr val="tx1"/>
                </a:solidFill>
                <a:latin typeface="Arial" pitchFamily="34" charset="0"/>
              </a:defRPr>
            </a:lvl4pPr>
            <a:lvl5pPr marL="3071813" indent="-457200">
              <a:tabLst>
                <a:tab pos="190500" algn="l"/>
              </a:tabLst>
              <a:defRPr>
                <a:solidFill>
                  <a:schemeClr val="tx1"/>
                </a:solidFill>
                <a:latin typeface="Arial" pitchFamily="34" charset="0"/>
              </a:defRPr>
            </a:lvl5pPr>
            <a:lvl6pPr marL="3529013" indent="-457200" fontAlgn="base">
              <a:spcBef>
                <a:spcPct val="0"/>
              </a:spcBef>
              <a:spcAft>
                <a:spcPct val="0"/>
              </a:spcAft>
              <a:tabLst>
                <a:tab pos="190500" algn="l"/>
              </a:tabLst>
              <a:defRPr>
                <a:solidFill>
                  <a:schemeClr val="tx1"/>
                </a:solidFill>
                <a:latin typeface="Arial" pitchFamily="34" charset="0"/>
              </a:defRPr>
            </a:lvl6pPr>
            <a:lvl7pPr marL="3986213" indent="-457200" fontAlgn="base">
              <a:spcBef>
                <a:spcPct val="0"/>
              </a:spcBef>
              <a:spcAft>
                <a:spcPct val="0"/>
              </a:spcAft>
              <a:tabLst>
                <a:tab pos="190500" algn="l"/>
              </a:tabLst>
              <a:defRPr>
                <a:solidFill>
                  <a:schemeClr val="tx1"/>
                </a:solidFill>
                <a:latin typeface="Arial" pitchFamily="34" charset="0"/>
              </a:defRPr>
            </a:lvl7pPr>
            <a:lvl8pPr marL="4443413" indent="-457200" fontAlgn="base">
              <a:spcBef>
                <a:spcPct val="0"/>
              </a:spcBef>
              <a:spcAft>
                <a:spcPct val="0"/>
              </a:spcAft>
              <a:tabLst>
                <a:tab pos="190500" algn="l"/>
              </a:tabLst>
              <a:defRPr>
                <a:solidFill>
                  <a:schemeClr val="tx1"/>
                </a:solidFill>
                <a:latin typeface="Arial" pitchFamily="34" charset="0"/>
              </a:defRPr>
            </a:lvl8pPr>
            <a:lvl9pPr marL="4900613" indent="-457200" fontAlgn="base">
              <a:spcBef>
                <a:spcPct val="0"/>
              </a:spcBef>
              <a:spcAft>
                <a:spcPct val="0"/>
              </a:spcAft>
              <a:tabLst>
                <a:tab pos="190500" algn="l"/>
              </a:tabLst>
              <a:defRPr>
                <a:solidFill>
                  <a:schemeClr val="tx1"/>
                </a:solidFill>
                <a:latin typeface="Arial" pitchFamily="34" charset="0"/>
              </a:defRPr>
            </a:lvl9pPr>
          </a:lstStyle>
          <a:p>
            <a:pPr>
              <a:spcBef>
                <a:spcPct val="50000"/>
              </a:spcBef>
            </a:pPr>
            <a:r>
              <a:rPr lang="cs-CZ" sz="2400" dirty="0" smtClean="0"/>
              <a:t>Silová </a:t>
            </a:r>
            <a:r>
              <a:rPr lang="cs-CZ" sz="2400" dirty="0"/>
              <a:t>elektřina dnes </a:t>
            </a:r>
            <a:r>
              <a:rPr lang="cs-CZ" sz="2400" dirty="0" smtClean="0"/>
              <a:t>pod 40 </a:t>
            </a:r>
            <a:r>
              <a:rPr lang="cs-CZ" sz="2400" dirty="0"/>
              <a:t>EUR/</a:t>
            </a:r>
            <a:r>
              <a:rPr lang="cs-CZ" sz="2400" dirty="0" err="1"/>
              <a:t>MWh</a:t>
            </a:r>
            <a:r>
              <a:rPr lang="cs-CZ" sz="2400" dirty="0"/>
              <a:t> </a:t>
            </a:r>
            <a:r>
              <a:rPr lang="cs-CZ" sz="2400" dirty="0" smtClean="0"/>
              <a:t>.</a:t>
            </a:r>
          </a:p>
          <a:p>
            <a:pPr>
              <a:spcBef>
                <a:spcPct val="50000"/>
              </a:spcBef>
            </a:pPr>
            <a:r>
              <a:rPr lang="cs-CZ" sz="2400" dirty="0"/>
              <a:t>V</a:t>
            </a:r>
            <a:r>
              <a:rPr lang="cs-CZ" sz="2400" dirty="0" smtClean="0"/>
              <a:t>ýrobní </a:t>
            </a:r>
            <a:r>
              <a:rPr lang="cs-CZ" sz="2400" dirty="0"/>
              <a:t>náklady v nových </a:t>
            </a:r>
            <a:r>
              <a:rPr lang="cs-CZ" sz="2400" dirty="0" smtClean="0"/>
              <a:t>reaktorech </a:t>
            </a:r>
            <a:r>
              <a:rPr lang="cs-CZ" sz="2400" dirty="0"/>
              <a:t/>
            </a:r>
            <a:br>
              <a:rPr lang="cs-CZ" sz="2400" dirty="0"/>
            </a:br>
            <a:r>
              <a:rPr lang="cs-CZ" sz="2400" dirty="0" smtClean="0"/>
              <a:t>75 </a:t>
            </a:r>
            <a:r>
              <a:rPr lang="cs-CZ" sz="2400" dirty="0"/>
              <a:t>až </a:t>
            </a:r>
            <a:r>
              <a:rPr lang="cs-CZ" sz="2400" dirty="0" smtClean="0"/>
              <a:t>115 </a:t>
            </a:r>
            <a:r>
              <a:rPr lang="cs-CZ" sz="2400" dirty="0"/>
              <a:t>EUR/</a:t>
            </a:r>
            <a:r>
              <a:rPr lang="cs-CZ" sz="2400" dirty="0" err="1"/>
              <a:t>MWh</a:t>
            </a:r>
            <a:r>
              <a:rPr lang="cs-CZ" sz="2400" dirty="0"/>
              <a:t>. </a:t>
            </a:r>
            <a:endParaRPr lang="cs-CZ" sz="2400" dirty="0" smtClean="0"/>
          </a:p>
          <a:p>
            <a:pPr>
              <a:spcBef>
                <a:spcPct val="50000"/>
              </a:spcBef>
            </a:pPr>
            <a:r>
              <a:rPr lang="cs-CZ" sz="2400" dirty="0" smtClean="0"/>
              <a:t>V </a:t>
            </a:r>
            <a:r>
              <a:rPr lang="cs-CZ" sz="2400" dirty="0"/>
              <a:t>Británii chce </a:t>
            </a:r>
            <a:r>
              <a:rPr lang="cs-CZ" sz="2400" dirty="0" err="1"/>
              <a:t>EdF</a:t>
            </a:r>
            <a:r>
              <a:rPr lang="cs-CZ" sz="2400" dirty="0"/>
              <a:t> </a:t>
            </a:r>
            <a:r>
              <a:rPr lang="en-US" sz="2400" dirty="0"/>
              <a:t>110 </a:t>
            </a:r>
            <a:r>
              <a:rPr lang="en-US" sz="2400" dirty="0" smtClean="0"/>
              <a:t>a</a:t>
            </a:r>
            <a:r>
              <a:rPr lang="cs-CZ" sz="2400" dirty="0" smtClean="0"/>
              <a:t>ž</a:t>
            </a:r>
            <a:r>
              <a:rPr lang="en-US" sz="2400" dirty="0" smtClean="0"/>
              <a:t> </a:t>
            </a:r>
            <a:r>
              <a:rPr lang="en-US" sz="2400" dirty="0"/>
              <a:t>115 EUR/</a:t>
            </a:r>
            <a:r>
              <a:rPr lang="en-US" sz="2400" dirty="0" err="1"/>
              <a:t>MWh</a:t>
            </a:r>
            <a:r>
              <a:rPr lang="cs-CZ" sz="2400" dirty="0"/>
              <a:t>.</a:t>
            </a:r>
          </a:p>
          <a:p>
            <a:pPr>
              <a:spcBef>
                <a:spcPct val="50000"/>
              </a:spcBef>
            </a:pPr>
            <a:r>
              <a:rPr lang="cs-CZ" sz="2400" dirty="0" smtClean="0"/>
              <a:t>Cenový </a:t>
            </a:r>
            <a:r>
              <a:rPr lang="cs-CZ" sz="2400" dirty="0"/>
              <a:t>rozdíl (doplatek) </a:t>
            </a:r>
            <a:r>
              <a:rPr lang="cs-CZ" sz="2400" dirty="0" smtClean="0"/>
              <a:t>35 </a:t>
            </a:r>
            <a:r>
              <a:rPr lang="cs-CZ" sz="2400" dirty="0"/>
              <a:t>až 7</a:t>
            </a:r>
            <a:r>
              <a:rPr lang="en-US" sz="2400" dirty="0" smtClean="0"/>
              <a:t>5</a:t>
            </a:r>
            <a:r>
              <a:rPr lang="cs-CZ" sz="2400" dirty="0" smtClean="0"/>
              <a:t> </a:t>
            </a:r>
            <a:r>
              <a:rPr lang="cs-CZ" sz="2400" dirty="0"/>
              <a:t>EUR/</a:t>
            </a:r>
            <a:r>
              <a:rPr lang="cs-CZ" sz="2400" dirty="0" err="1"/>
              <a:t>MWh</a:t>
            </a:r>
            <a:r>
              <a:rPr lang="cs-CZ" sz="2400" dirty="0"/>
              <a:t>.</a:t>
            </a:r>
          </a:p>
          <a:p>
            <a:pPr>
              <a:spcBef>
                <a:spcPct val="50000"/>
              </a:spcBef>
            </a:pPr>
            <a:r>
              <a:rPr lang="cs-CZ" sz="2400" dirty="0"/>
              <a:t>Roční dotace </a:t>
            </a:r>
            <a:r>
              <a:rPr lang="cs-CZ" sz="2400" dirty="0" smtClean="0"/>
              <a:t>minimálně  675 </a:t>
            </a:r>
            <a:r>
              <a:rPr lang="cs-CZ" sz="2400" dirty="0"/>
              <a:t>milionů EUR = </a:t>
            </a:r>
            <a:r>
              <a:rPr lang="cs-CZ" sz="2400" dirty="0" smtClean="0"/>
              <a:t>1</a:t>
            </a:r>
            <a:r>
              <a:rPr lang="en-US" sz="2400" dirty="0" smtClean="0"/>
              <a:t>7</a:t>
            </a:r>
            <a:r>
              <a:rPr lang="cs-CZ" sz="2400" dirty="0" smtClean="0"/>
              <a:t> </a:t>
            </a:r>
            <a:r>
              <a:rPr lang="cs-CZ" sz="2400" dirty="0"/>
              <a:t>miliard korun.</a:t>
            </a:r>
          </a:p>
          <a:p>
            <a:pPr>
              <a:spcBef>
                <a:spcPct val="50000"/>
              </a:spcBef>
            </a:pPr>
            <a:r>
              <a:rPr lang="cs-CZ" sz="2400" b="1" dirty="0"/>
              <a:t>Za 3</a:t>
            </a:r>
            <a:r>
              <a:rPr lang="en-US" sz="2400" b="1" dirty="0" smtClean="0"/>
              <a:t>0 </a:t>
            </a:r>
            <a:r>
              <a:rPr lang="cs-CZ" sz="2400" b="1" dirty="0"/>
              <a:t>let </a:t>
            </a:r>
            <a:r>
              <a:rPr lang="cs-CZ" sz="2400" b="1" dirty="0" smtClean="0"/>
              <a:t>tedy 510 </a:t>
            </a:r>
            <a:r>
              <a:rPr lang="cs-CZ" sz="2400" b="1" dirty="0"/>
              <a:t>miliard korun.</a:t>
            </a:r>
          </a:p>
        </p:txBody>
      </p:sp>
      <p:sp>
        <p:nvSpPr>
          <p:cNvPr id="4" name="Nadpis 1"/>
          <p:cNvSpPr txBox="1">
            <a:spLocks/>
          </p:cNvSpPr>
          <p:nvPr/>
        </p:nvSpPr>
        <p:spPr bwMode="auto">
          <a:xfrm>
            <a:off x="762000" y="269632"/>
            <a:ext cx="8077200" cy="71109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lvl1pPr algn="l" rtl="0" eaLnBrk="0" fontAlgn="base" hangingPunct="0">
              <a:spcBef>
                <a:spcPct val="0"/>
              </a:spcBef>
              <a:spcAft>
                <a:spcPct val="0"/>
              </a:spcAft>
              <a:defRPr lang="cs-CZ"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sz="3600" b="1" dirty="0" smtClean="0">
                <a:solidFill>
                  <a:schemeClr val="tx2">
                    <a:lumMod val="75000"/>
                  </a:schemeClr>
                </a:solidFill>
              </a:rPr>
              <a:t>Garantovaná cena pro jádro?</a:t>
            </a:r>
            <a:endParaRPr lang="cs-CZ" sz="3600" b="1" dirty="0">
              <a:solidFill>
                <a:schemeClr val="tx2">
                  <a:lumMod val="75000"/>
                </a:scheme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437112"/>
            <a:ext cx="2160241" cy="215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601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heme/theme1.xml><?xml version="1.0" encoding="utf-8"?>
<a:theme xmlns:a="http://schemas.openxmlformats.org/drawingml/2006/main" name="TS10167455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Arial"/>
      <a:ea typeface=""/>
      <a:cs typeface="Lucida Sans Unicode"/>
    </a:majorFont>
    <a:minorFont>
      <a:latin typeface="Arial"/>
      <a:ea typeface=""/>
      <a:cs typeface="Lucida Sans Unicod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406E9B4-FE91-476B-AD73-CAEAC9B4BD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Austin</Template>
  <TotalTime>0</TotalTime>
  <Words>1249</Words>
  <Application>Microsoft Office PowerPoint</Application>
  <PresentationFormat>Předvádění na obrazovce (4:3)</PresentationFormat>
  <Paragraphs>345</Paragraphs>
  <Slides>66</Slides>
  <Notes>36</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66</vt:i4>
      </vt:variant>
    </vt:vector>
  </HeadingPairs>
  <TitlesOfParts>
    <vt:vector size="68" baseType="lpstr">
      <vt:lpstr>TS101674557</vt:lpstr>
      <vt:lpstr>Chart</vt:lpstr>
      <vt:lpstr>OBNOVITELNÉ ZDROJE VERSUS JÁDRO – CO SE VYPLATÍ PODPOROVAT?</vt:lpstr>
      <vt:lpstr>Jaderná energetika na ústupu</vt:lpstr>
      <vt:lpstr>Prezentace aplikace PowerPoint</vt:lpstr>
      <vt:lpstr>Prezentace aplikace PowerPoint</vt:lpstr>
      <vt:lpstr>Proměny v EU 2000-2012</vt:lpstr>
      <vt:lpstr>Rostoucí investiční náklady</vt:lpstr>
      <vt:lpstr>Rostoucí investiční náklady</vt:lpstr>
      <vt:lpstr>Cena elektřiny na evropském trhu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Omezená odpovědnost za škodu</vt:lpstr>
      <vt:lpstr>Dotace do en. zdrojů v USA</vt:lpstr>
      <vt:lpstr>A jejich efektivita</vt:lpstr>
      <vt:lpstr>Dotace do en. zdrojů v Německu</vt:lpstr>
      <vt:lpstr>Dotace do en. zdrojů v Německu</vt:lpstr>
      <vt:lpstr>Těžba uranu</vt:lpstr>
      <vt:lpstr>Obohacování uranu</vt:lpstr>
      <vt:lpstr>Státy usilující o jadernou energetiku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Chytrá energie</vt:lpstr>
      <vt:lpstr>Chytrá energie</vt:lpstr>
      <vt:lpstr>Chytrá energie – snížení spotřeby</vt:lpstr>
      <vt:lpstr>Chytrá energie – úspory v budovách</vt:lpstr>
      <vt:lpstr>Chytrá energie – úspory v průmyslu</vt:lpstr>
      <vt:lpstr>Chytrá energie – úspory v průmyslu</vt:lpstr>
      <vt:lpstr>Chytrá energie – úspory v průmyslu</vt:lpstr>
      <vt:lpstr>Chytrá energie - obnovitelné zdroje</vt:lpstr>
      <vt:lpstr>Budoucnost patří sluneční energii</vt:lpstr>
      <vt:lpstr>Děkuji za pozornost!</vt:lpstr>
      <vt:lpstr>Doplňky</vt:lpstr>
      <vt:lpstr>Prezentace aplikace PowerPoint</vt:lpstr>
      <vt:lpstr>Prezentace aplikace PowerPoint</vt:lpstr>
      <vt:lpstr>Vývoj importu a exportu elektřiny</vt:lpstr>
      <vt:lpstr>Predikce spotřeby elektřiny dle OTE</vt:lpstr>
      <vt:lpstr>Prezentace aplikace PowerPoint</vt:lpstr>
      <vt:lpstr>Prezentace aplikace PowerPoint</vt:lpstr>
      <vt:lpstr>Vysoká energetická náročnost</vt:lpstr>
      <vt:lpstr>Cena uranu</vt:lpstr>
      <vt:lpstr>Sluneční energie v ČR – globální sluneční záření</vt:lpstr>
      <vt:lpstr>Prezentace aplikace PowerPoint</vt:lpstr>
      <vt:lpstr>Solární systémy na ohřev</vt:lpstr>
      <vt:lpstr>Prezentace aplikace PowerPoint</vt:lpstr>
      <vt:lpstr>Energie z biomasy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Geotermální energie – možnosti v České republice</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2012-03-19T14:35:38Z</dcterms:created>
  <dcterms:modified xsi:type="dcterms:W3CDTF">2013-09-08T08:18:18Z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TC016745579991</vt:lpwstr>
  </property>
</Properties>
</file>