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72" r:id="rId1"/>
  </p:sldMasterIdLst>
  <p:notesMasterIdLst>
    <p:notesMasterId r:id="rId31"/>
  </p:notesMasterIdLst>
  <p:sldIdLst>
    <p:sldId id="256" r:id="rId2"/>
    <p:sldId id="367" r:id="rId3"/>
    <p:sldId id="365" r:id="rId4"/>
    <p:sldId id="366" r:id="rId5"/>
    <p:sldId id="308" r:id="rId6"/>
    <p:sldId id="368" r:id="rId7"/>
    <p:sldId id="310" r:id="rId8"/>
    <p:sldId id="369" r:id="rId9"/>
    <p:sldId id="372" r:id="rId10"/>
    <p:sldId id="373" r:id="rId11"/>
    <p:sldId id="375" r:id="rId12"/>
    <p:sldId id="380" r:id="rId13"/>
    <p:sldId id="381" r:id="rId14"/>
    <p:sldId id="360" r:id="rId15"/>
    <p:sldId id="382" r:id="rId16"/>
    <p:sldId id="333" r:id="rId17"/>
    <p:sldId id="336" r:id="rId18"/>
    <p:sldId id="335" r:id="rId19"/>
    <p:sldId id="337" r:id="rId20"/>
    <p:sldId id="338" r:id="rId21"/>
    <p:sldId id="339" r:id="rId22"/>
    <p:sldId id="341" r:id="rId23"/>
    <p:sldId id="342" r:id="rId24"/>
    <p:sldId id="343" r:id="rId25"/>
    <p:sldId id="344" r:id="rId26"/>
    <p:sldId id="346" r:id="rId27"/>
    <p:sldId id="355" r:id="rId28"/>
    <p:sldId id="384" r:id="rId29"/>
    <p:sldId id="383" r:id="rId30"/>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C0D1"/>
    <a:srgbClr val="69544B"/>
    <a:srgbClr val="F3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5455" autoAdjust="0"/>
  </p:normalViewPr>
  <p:slideViewPr>
    <p:cSldViewPr>
      <p:cViewPr varScale="1">
        <p:scale>
          <a:sx n="87" d="100"/>
          <a:sy n="87" d="100"/>
        </p:scale>
        <p:origin x="-23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1EA682C-F231-44EA-B397-21C3DE94E01F}" type="datetimeFigureOut">
              <a:rPr lang="cs-CZ"/>
              <a:pPr>
                <a:defRPr/>
              </a:pPr>
              <a:t>2. 9. 2013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9ABAF2-3139-432D-B3F3-24E3F60B39C3}"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energyweb.cz/web/index.php?display_page=2&amp;subitem=2&amp;slovnik_page=spaliny.html" TargetMode="External"/><Relationship Id="rId3" Type="http://schemas.openxmlformats.org/officeDocument/2006/relationships/hyperlink" Target="http://www.energyweb.cz/web/index.php?display_page=2&amp;subitem=2&amp;slovnik_page=adiabat_expan.html" TargetMode="External"/><Relationship Id="rId7" Type="http://schemas.openxmlformats.org/officeDocument/2006/relationships/hyperlink" Target="http://www.energyweb.cz/web/index.php?display_page=2&amp;subitem=2&amp;slovnik_page=zem_plyn.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energyweb.cz/web/index.php?display_page=2&amp;subitem=2&amp;slovnik_page=kompresor.html" TargetMode="External"/><Relationship Id="rId5" Type="http://schemas.openxmlformats.org/officeDocument/2006/relationships/hyperlink" Target="http://www.energyweb.cz/web/index.php?display_page=2&amp;subitem=2&amp;slovnik_page=rotor.html" TargetMode="External"/><Relationship Id="rId10" Type="http://schemas.openxmlformats.org/officeDocument/2006/relationships/hyperlink" Target="http://www.energyweb.cz/web/index.php?display_page=2&amp;subitem=2&amp;slovnik_page=spalin_kotel.html" TargetMode="External"/><Relationship Id="rId4" Type="http://schemas.openxmlformats.org/officeDocument/2006/relationships/hyperlink" Target="http://www.energyweb.cz/web/index.php?display_page=2&amp;subitem=2&amp;slovnik_page=kinetic_en.html" TargetMode="External"/><Relationship Id="rId9" Type="http://schemas.openxmlformats.org/officeDocument/2006/relationships/hyperlink" Target="http://www.energyweb.cz/web/index.php?display_page=2&amp;subitem=2&amp;slovnik_page=turbina.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10000"/>
          </a:bodyPr>
          <a:lstStyle/>
          <a:p>
            <a:pPr lvl="1" eaLnBrk="1" hangingPunct="1"/>
            <a:r>
              <a:rPr lang="cs-CZ" sz="1600" dirty="0" smtClean="0">
                <a:latin typeface="Tw Cen MT" pitchFamily="34" charset="-18"/>
              </a:rPr>
              <a:t>je elektrická výrobna, která jako teplonosné médium pro přeměnu tepelné energie na energii mechanickou, která pohání generátor elektrické energie, využívá vodní páru.</a:t>
            </a:r>
          </a:p>
          <a:p>
            <a:pPr lvl="1" eaLnBrk="1" hangingPunct="1"/>
            <a:r>
              <a:rPr lang="cs-CZ" sz="1600" dirty="0" smtClean="0">
                <a:latin typeface="Tw Cen MT" pitchFamily="34" charset="-18"/>
              </a:rPr>
              <a:t>Tepelné elektrárny lze rozdělit na dvě kategorie, na kondenzační elektrárny a na teplárny. Kondenzační elektrárny slouží pouze k výrobě elektřiny, tzn., že veškerá pára přivedená do turbíny po vykonání práce zkondenzuje na vodu v kondenzátoru. Teplárny na rozdíl od kondenzačních elektráren dodávají kromě elektrické energie i energii tepelnou na vytápění, ohřev vody apod.</a:t>
            </a:r>
          </a:p>
          <a:p>
            <a:pPr lvl="1" eaLnBrk="1" hangingPunct="1"/>
            <a:r>
              <a:rPr lang="cs-CZ" sz="1600" dirty="0" smtClean="0">
                <a:latin typeface="Tw Cen MT" pitchFamily="34" charset="-18"/>
              </a:rPr>
              <a:t>V České republice zajišťují tepelné elektrárny (na hnědé uhlí, černé uhlí a biomasu) 10768,98 MW na instalovaném výkonu, což činí 53,65 % </a:t>
            </a:r>
            <a:r>
              <a:rPr lang="cs-CZ" sz="1600" dirty="0" err="1" smtClean="0">
                <a:latin typeface="Tw Cen MT" pitchFamily="34" charset="-18"/>
              </a:rPr>
              <a:t>elektroenergetického</a:t>
            </a:r>
            <a:r>
              <a:rPr lang="cs-CZ" sz="1600" dirty="0" smtClean="0">
                <a:latin typeface="Tw Cen MT" pitchFamily="34" charset="-18"/>
              </a:rPr>
              <a:t> mixu. Největšími tepelnými elektrárnami v ČR jsou </a:t>
            </a:r>
            <a:r>
              <a:rPr lang="cs-CZ" sz="1600" dirty="0" err="1" smtClean="0">
                <a:latin typeface="Tw Cen MT" pitchFamily="34" charset="-18"/>
              </a:rPr>
              <a:t>Prunéřov</a:t>
            </a:r>
            <a:r>
              <a:rPr lang="cs-CZ" sz="1600" dirty="0" smtClean="0">
                <a:latin typeface="Tw Cen MT" pitchFamily="34" charset="-18"/>
              </a:rPr>
              <a:t> II (1050 MW), </a:t>
            </a:r>
            <a:r>
              <a:rPr lang="cs-CZ" sz="1600" dirty="0" err="1" smtClean="0">
                <a:latin typeface="Tw Cen MT" pitchFamily="34" charset="-18"/>
              </a:rPr>
              <a:t>Počerady</a:t>
            </a:r>
            <a:r>
              <a:rPr lang="cs-CZ" sz="1600" dirty="0" smtClean="0">
                <a:latin typeface="Tw Cen MT" pitchFamily="34" charset="-18"/>
              </a:rPr>
              <a:t> (1000 MW), </a:t>
            </a:r>
            <a:r>
              <a:rPr lang="cs-CZ" sz="1600" dirty="0" err="1" smtClean="0">
                <a:latin typeface="Tw Cen MT" pitchFamily="34" charset="-18"/>
              </a:rPr>
              <a:t>Dětmarovice</a:t>
            </a:r>
            <a:r>
              <a:rPr lang="cs-CZ" sz="1600" dirty="0" smtClean="0">
                <a:latin typeface="Tw Cen MT" pitchFamily="34" charset="-18"/>
              </a:rPr>
              <a:t>, Chvaletice a </a:t>
            </a:r>
            <a:r>
              <a:rPr lang="cs-CZ" sz="1600" dirty="0" err="1" smtClean="0">
                <a:latin typeface="Tw Cen MT" pitchFamily="34" charset="-18"/>
              </a:rPr>
              <a:t>Tušimice</a:t>
            </a:r>
            <a:r>
              <a:rPr lang="cs-CZ" sz="1600" dirty="0" smtClean="0">
                <a:latin typeface="Tw Cen MT" pitchFamily="34" charset="-18"/>
              </a:rPr>
              <a:t> II (po 800 MW). Všechny tyto elektrárny jsou v majetku společnosti ČEZ, a.s.</a:t>
            </a:r>
          </a:p>
          <a:p>
            <a:pPr lvl="1" eaLnBrk="1" hangingPunct="1"/>
            <a:r>
              <a:rPr lang="cs-CZ" sz="1600" dirty="0" smtClean="0">
                <a:latin typeface="Tw Cen MT" pitchFamily="34" charset="-18"/>
              </a:rPr>
              <a:t>Největší elektrárny spalující biomasu jsou Tisová I (1 blok o 57 MW), Poříčí (1 blok o 55 MW), Hodonín (1 blok o 55 MW) a Teplárna Dvůr Králové (1 blok o 6,3 MW), také v majetku ČEZ, a.s.</a:t>
            </a:r>
          </a:p>
          <a:p>
            <a:endParaRPr lang="cs-CZ" dirty="0"/>
          </a:p>
        </p:txBody>
      </p:sp>
      <p:sp>
        <p:nvSpPr>
          <p:cNvPr id="4" name="Zástupný symbol pro číslo snímku 3"/>
          <p:cNvSpPr>
            <a:spLocks noGrp="1"/>
          </p:cNvSpPr>
          <p:nvPr>
            <p:ph type="sldNum" sz="quarter" idx="10"/>
          </p:nvPr>
        </p:nvSpPr>
        <p:spPr/>
        <p:txBody>
          <a:bodyPr/>
          <a:lstStyle/>
          <a:p>
            <a:pPr>
              <a:defRPr/>
            </a:pPr>
            <a:fld id="{F59ABAF2-3139-432D-B3F3-24E3F60B39C3}" type="slidenum">
              <a:rPr lang="cs-CZ" smtClean="0"/>
              <a:pPr>
                <a:defRPr/>
              </a:pPr>
              <a:t>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pPr lvl="1" eaLnBrk="1" hangingPunct="1"/>
            <a:r>
              <a:rPr lang="cs-CZ" sz="1400" dirty="0" smtClean="0">
                <a:latin typeface="Tw Cen MT" pitchFamily="34" charset="-18"/>
              </a:rPr>
              <a:t>Paroplynové elektrárny se na </a:t>
            </a:r>
            <a:r>
              <a:rPr lang="cs-CZ" sz="1400" dirty="0" err="1" smtClean="0">
                <a:latin typeface="Tw Cen MT" pitchFamily="34" charset="-18"/>
              </a:rPr>
              <a:t>elektroenergetickém</a:t>
            </a:r>
            <a:r>
              <a:rPr lang="cs-CZ" sz="1400" dirty="0" smtClean="0">
                <a:latin typeface="Tw Cen MT" pitchFamily="34" charset="-18"/>
              </a:rPr>
              <a:t> mixu České republiky podílejí 2,94 % (tj. 590,72 MW instalovaného výkonu), plynové spalovací elektrárny pak 2,16 % (tj. 433,69 MW instalovaného výkonu). Zemní plyn se tedy na instalovaném výkonu k 31. 12. 2010 podílel 5,1 % (1024,41 MW instalovaného výkonu).</a:t>
            </a:r>
          </a:p>
          <a:p>
            <a:pPr lvl="1" eaLnBrk="1" hangingPunct="1"/>
            <a:r>
              <a:rPr lang="cs-CZ" sz="1400" dirty="0" smtClean="0">
                <a:latin typeface="Tw Cen MT" pitchFamily="34" charset="-18"/>
              </a:rPr>
              <a:t>Dosud největší paroplynovou elektrárnou v České republice je elektrárna Vřesová (400 MW) společnosti Sokolovská uhelná, právní nástupce, a.s. Obrovskou předností této elektrárny je schopnost skokově omezovat výrobu elektřiny. Z výkonu 180 MW dokáže snížit svou výrobu na 2 MW za pouhou jednu vteřinu.</a:t>
            </a:r>
          </a:p>
          <a:p>
            <a:pPr lvl="1" eaLnBrk="1" hangingPunct="1"/>
            <a:r>
              <a:rPr lang="cs-CZ" sz="1400" dirty="0" smtClean="0">
                <a:latin typeface="Tw Cen MT" pitchFamily="34" charset="-18"/>
              </a:rPr>
              <a:t>V projektové fázi je v ČR řada velkých paroplynových elektráren.:</a:t>
            </a:r>
          </a:p>
          <a:p>
            <a:pPr lvl="2" eaLnBrk="1" hangingPunct="1"/>
            <a:r>
              <a:rPr lang="cs-CZ" sz="1100" dirty="0" smtClean="0">
                <a:latin typeface="Tw Cen MT" pitchFamily="34" charset="-18"/>
              </a:rPr>
              <a:t>Stavba </a:t>
            </a:r>
            <a:r>
              <a:rPr lang="cs-CZ" sz="1100" dirty="0" err="1" smtClean="0">
                <a:latin typeface="Tw Cen MT" pitchFamily="34" charset="-18"/>
              </a:rPr>
              <a:t>Počerad</a:t>
            </a:r>
            <a:r>
              <a:rPr lang="cs-CZ" sz="1100" dirty="0" smtClean="0">
                <a:latin typeface="Tw Cen MT" pitchFamily="34" charset="-18"/>
              </a:rPr>
              <a:t> o instalovaném výkonu 838 MW byla zahájen 1. dubna 2011 a první elektřinu by nový zdroj měl vyrobit v červnu 2013. (ČEZ)</a:t>
            </a:r>
          </a:p>
          <a:p>
            <a:pPr lvl="2" eaLnBrk="1" hangingPunct="1"/>
            <a:r>
              <a:rPr lang="cs-CZ" sz="1100" dirty="0" smtClean="0">
                <a:latin typeface="Tw Cen MT" pitchFamily="34" charset="-18"/>
              </a:rPr>
              <a:t>Elektrárna Mělník v Horních </a:t>
            </a:r>
            <a:r>
              <a:rPr lang="cs-CZ" sz="1100" dirty="0" err="1" smtClean="0">
                <a:latin typeface="Tw Cen MT" pitchFamily="34" charset="-18"/>
              </a:rPr>
              <a:t>Počaplech</a:t>
            </a:r>
            <a:r>
              <a:rPr lang="cs-CZ" sz="1100" dirty="0" smtClean="0">
                <a:latin typeface="Tw Cen MT" pitchFamily="34" charset="-18"/>
              </a:rPr>
              <a:t> o výkonu 800 MW je ve fázi povolovacích řízení. (ČEZ)</a:t>
            </a:r>
          </a:p>
          <a:p>
            <a:pPr lvl="2" eaLnBrk="1" hangingPunct="1"/>
            <a:r>
              <a:rPr lang="cs-CZ" sz="1100" dirty="0" err="1" smtClean="0">
                <a:latin typeface="Tw Cen MT" pitchFamily="34" charset="-18"/>
              </a:rPr>
              <a:t>Úžín</a:t>
            </a:r>
            <a:r>
              <a:rPr lang="cs-CZ" sz="1100" dirty="0" smtClean="0">
                <a:latin typeface="Tw Cen MT" pitchFamily="34" charset="-18"/>
              </a:rPr>
              <a:t> na okraji Ústí nad Labem (220 MW) má už dvanáct let platné stavební povolení, ale místní politici a občané si stavbu nepřejí. (ČEZ)</a:t>
            </a:r>
          </a:p>
          <a:p>
            <a:pPr lvl="2" eaLnBrk="1" hangingPunct="1"/>
            <a:r>
              <a:rPr lang="cs-CZ" sz="1100" dirty="0" err="1" smtClean="0">
                <a:latin typeface="Tw Cen MT" pitchFamily="34" charset="-18"/>
              </a:rPr>
              <a:t>Mochov</a:t>
            </a:r>
            <a:r>
              <a:rPr lang="cs-CZ" sz="1100" dirty="0" smtClean="0">
                <a:latin typeface="Tw Cen MT" pitchFamily="34" charset="-18"/>
              </a:rPr>
              <a:t> ve středních Čechách nedaleko Čelákovic o výkonu 1000 MW má významné problémy s odporem místních obyvatel. (RWE, </a:t>
            </a:r>
            <a:r>
              <a:rPr lang="cs-CZ" sz="1100" dirty="0" err="1" smtClean="0">
                <a:latin typeface="Tw Cen MT" pitchFamily="34" charset="-18"/>
              </a:rPr>
              <a:t>Alpiq</a:t>
            </a:r>
            <a:r>
              <a:rPr lang="cs-CZ" sz="1100" dirty="0" smtClean="0">
                <a:latin typeface="Tw Cen MT" pitchFamily="34" charset="-18"/>
              </a:rPr>
              <a:t>)</a:t>
            </a:r>
          </a:p>
          <a:p>
            <a:pPr lvl="2" eaLnBrk="1" hangingPunct="1"/>
            <a:r>
              <a:rPr lang="cs-CZ" sz="1100" dirty="0" smtClean="0">
                <a:latin typeface="Tw Cen MT" pitchFamily="34" charset="-18"/>
              </a:rPr>
              <a:t>Projekt Prostějov o elektrickém výkonu 82 MW v únoru 2011 získala slovenská společnost </a:t>
            </a:r>
            <a:r>
              <a:rPr lang="cs-CZ" sz="1100" dirty="0" err="1" smtClean="0">
                <a:latin typeface="Tw Cen MT" pitchFamily="34" charset="-18"/>
              </a:rPr>
              <a:t>Novácka</a:t>
            </a:r>
            <a:r>
              <a:rPr lang="cs-CZ" sz="1100" dirty="0" smtClean="0">
                <a:latin typeface="Tw Cen MT" pitchFamily="34" charset="-18"/>
              </a:rPr>
              <a:t> Energetika ze skupiny </a:t>
            </a:r>
            <a:r>
              <a:rPr lang="cs-CZ" sz="1100" dirty="0" err="1" smtClean="0">
                <a:latin typeface="Tw Cen MT" pitchFamily="34" charset="-18"/>
              </a:rPr>
              <a:t>Trens</a:t>
            </a:r>
            <a:r>
              <a:rPr lang="cs-CZ" sz="1100" dirty="0" smtClean="0">
                <a:latin typeface="Tw Cen MT" pitchFamily="34" charset="-18"/>
              </a:rPr>
              <a:t>.</a:t>
            </a:r>
          </a:p>
          <a:p>
            <a:pPr lvl="2" eaLnBrk="1" hangingPunct="1"/>
            <a:r>
              <a:rPr lang="cs-CZ" sz="1100" dirty="0" smtClean="0">
                <a:latin typeface="Tw Cen MT" pitchFamily="34" charset="-18"/>
              </a:rPr>
              <a:t>Další záměry (např. J&amp;T)</a:t>
            </a:r>
          </a:p>
          <a:p>
            <a:endParaRPr lang="cs-CZ" dirty="0" smtClean="0"/>
          </a:p>
          <a:p>
            <a:r>
              <a:rPr lang="cs-CZ" i="1" dirty="0" smtClean="0"/>
              <a:t>Vzduch vstupuje sacím hrdlem do kompresoru 1, z něhož je vytlačován do spalovacích komor 2. Zde se do něj rozprašuje palivo. Teplem vzniklým při jeho spalování se několikanásobně zvětší objem spalin, které velkou rychlostí proudí do turbín 3. Při průchodu jim předávají značnou část energie a potom vystupují zmenšenou rychlostí do ovzduší.</a:t>
            </a:r>
          </a:p>
          <a:p>
            <a:endParaRPr lang="cs-CZ" i="1" dirty="0" smtClean="0"/>
          </a:p>
          <a:p>
            <a:r>
              <a:rPr lang="cs-CZ" dirty="0" smtClean="0"/>
              <a:t>Energetické zařízení, v němž probíhá na základě </a:t>
            </a:r>
            <a:r>
              <a:rPr lang="cs-CZ" dirty="0" smtClean="0">
                <a:hlinkClick r:id="rId3"/>
              </a:rPr>
              <a:t>adiabatické expanze</a:t>
            </a:r>
            <a:r>
              <a:rPr lang="cs-CZ" dirty="0" smtClean="0"/>
              <a:t> přeměna části vnitřní energie stlačeného plynu na </a:t>
            </a:r>
            <a:r>
              <a:rPr lang="cs-CZ" dirty="0" smtClean="0">
                <a:hlinkClick r:id="rId4"/>
              </a:rPr>
              <a:t>kinetickou energii</a:t>
            </a:r>
            <a:r>
              <a:rPr lang="cs-CZ" dirty="0" smtClean="0"/>
              <a:t> </a:t>
            </a:r>
            <a:r>
              <a:rPr lang="cs-CZ" dirty="0" smtClean="0">
                <a:hlinkClick r:id="rId5"/>
              </a:rPr>
              <a:t>rotoru</a:t>
            </a:r>
            <a:r>
              <a:rPr lang="cs-CZ" dirty="0" smtClean="0"/>
              <a:t>. Spalovací plynové turbíny pracují v otevřeném cyklu. Nasátý atmosférický vzduch </a:t>
            </a:r>
            <a:r>
              <a:rPr lang="cs-CZ" dirty="0" smtClean="0">
                <a:hlinkClick r:id="rId6"/>
              </a:rPr>
              <a:t>kompresor</a:t>
            </a:r>
            <a:r>
              <a:rPr lang="cs-CZ" dirty="0" smtClean="0"/>
              <a:t> stlačuje a vhání do spalovací komory, kde se vzduch míchá se </a:t>
            </a:r>
            <a:r>
              <a:rPr lang="cs-CZ" dirty="0" smtClean="0">
                <a:hlinkClick r:id="rId7"/>
              </a:rPr>
              <a:t>zemním plynem</a:t>
            </a:r>
            <a:r>
              <a:rPr lang="cs-CZ" dirty="0" smtClean="0"/>
              <a:t>. Spálením plynu vzniknou horké </a:t>
            </a:r>
            <a:r>
              <a:rPr lang="cs-CZ" dirty="0" smtClean="0">
                <a:hlinkClick r:id="rId8"/>
              </a:rPr>
              <a:t>spaliny</a:t>
            </a:r>
            <a:r>
              <a:rPr lang="cs-CZ" dirty="0" smtClean="0"/>
              <a:t>, které expandují v </a:t>
            </a:r>
            <a:r>
              <a:rPr lang="cs-CZ" dirty="0" smtClean="0">
                <a:hlinkClick r:id="rId9"/>
              </a:rPr>
              <a:t>turbíně</a:t>
            </a:r>
            <a:r>
              <a:rPr lang="cs-CZ" dirty="0" smtClean="0"/>
              <a:t>. Teplo výstupních spalin se využívá ve </a:t>
            </a:r>
            <a:r>
              <a:rPr lang="cs-CZ" dirty="0" smtClean="0">
                <a:hlinkClick r:id="rId10"/>
              </a:rPr>
              <a:t>spalinovém kotli</a:t>
            </a:r>
            <a:r>
              <a:rPr lang="cs-CZ" dirty="0" smtClean="0"/>
              <a:t>. </a:t>
            </a:r>
            <a:endParaRPr lang="cs-CZ" dirty="0"/>
          </a:p>
        </p:txBody>
      </p:sp>
      <p:sp>
        <p:nvSpPr>
          <p:cNvPr id="4" name="Zástupný symbol pro číslo snímku 3"/>
          <p:cNvSpPr>
            <a:spLocks noGrp="1"/>
          </p:cNvSpPr>
          <p:nvPr>
            <p:ph type="sldNum" sz="quarter" idx="10"/>
          </p:nvPr>
        </p:nvSpPr>
        <p:spPr/>
        <p:txBody>
          <a:bodyPr/>
          <a:lstStyle/>
          <a:p>
            <a:pPr>
              <a:defRPr/>
            </a:pPr>
            <a:fld id="{F59ABAF2-3139-432D-B3F3-24E3F60B39C3}" type="slidenum">
              <a:rPr lang="cs-CZ" smtClean="0"/>
              <a:pPr>
                <a:defRPr/>
              </a:pPr>
              <a:t>5</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F59ABAF2-3139-432D-B3F3-24E3F60B39C3}" type="slidenum">
              <a:rPr lang="cs-CZ" smtClean="0"/>
              <a:pPr>
                <a:defRPr/>
              </a:pPr>
              <a:t>12</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F59ABAF2-3139-432D-B3F3-24E3F60B39C3}" type="slidenum">
              <a:rPr lang="cs-CZ" smtClean="0"/>
              <a:pPr>
                <a:defRPr/>
              </a:pPr>
              <a:t>13</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endParaRPr lang="cs-CZ" dirty="0"/>
          </a:p>
        </p:txBody>
      </p:sp>
      <p:sp>
        <p:nvSpPr>
          <p:cNvPr id="4" name="Zástupný symbol pro číslo snímku 3"/>
          <p:cNvSpPr>
            <a:spLocks noGrp="1"/>
          </p:cNvSpPr>
          <p:nvPr>
            <p:ph type="sldNum" sz="quarter" idx="10"/>
          </p:nvPr>
        </p:nvSpPr>
        <p:spPr/>
        <p:txBody>
          <a:bodyPr/>
          <a:lstStyle/>
          <a:p>
            <a:pPr>
              <a:defRPr/>
            </a:pPr>
            <a:fld id="{F59ABAF2-3139-432D-B3F3-24E3F60B39C3}" type="slidenum">
              <a:rPr lang="cs-CZ" smtClean="0"/>
              <a:pPr>
                <a:defRPr/>
              </a:pPr>
              <a:t>22</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endParaRPr lang="cs-CZ" sz="1600" dirty="0" smtClean="0">
              <a:latin typeface="Tw Cen MT" pitchFamily="34" charset="-18"/>
            </a:endParaRPr>
          </a:p>
          <a:p>
            <a:endParaRPr lang="cs-CZ" dirty="0"/>
          </a:p>
        </p:txBody>
      </p:sp>
      <p:sp>
        <p:nvSpPr>
          <p:cNvPr id="4" name="Zástupný symbol pro číslo snímku 3"/>
          <p:cNvSpPr>
            <a:spLocks noGrp="1"/>
          </p:cNvSpPr>
          <p:nvPr>
            <p:ph type="sldNum" sz="quarter" idx="10"/>
          </p:nvPr>
        </p:nvSpPr>
        <p:spPr/>
        <p:txBody>
          <a:bodyPr/>
          <a:lstStyle/>
          <a:p>
            <a:pPr>
              <a:defRPr/>
            </a:pPr>
            <a:fld id="{F59ABAF2-3139-432D-B3F3-24E3F60B39C3}" type="slidenum">
              <a:rPr lang="cs-CZ" smtClean="0"/>
              <a:pPr>
                <a:defRPr/>
              </a:pPr>
              <a:t>26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Obdélník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bdélník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élník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Nadpis 7"/>
          <p:cNvSpPr>
            <a:spLocks noGrp="1"/>
          </p:cNvSpPr>
          <p:nvPr>
            <p:ph type="ctrTitle"/>
          </p:nvPr>
        </p:nvSpPr>
        <p:spPr>
          <a:xfrm>
            <a:off x="2362200" y="4038600"/>
            <a:ext cx="6477000" cy="1828800"/>
          </a:xfrm>
        </p:spPr>
        <p:txBody>
          <a:bodyPr anchor="b"/>
          <a:lstStyle>
            <a:lvl1pPr>
              <a:defRPr cap="all" baseline="0"/>
            </a:lvl1pPr>
          </a:lstStyle>
          <a:p>
            <a:r>
              <a:rPr lang="cs-CZ" dirty="0" smtClean="0"/>
              <a:t>Klepnutím lze upravit styl předlohy nadpisů.</a:t>
            </a:r>
            <a:endParaRPr lang="en-US" dirty="0"/>
          </a:p>
        </p:txBody>
      </p:sp>
      <p:sp>
        <p:nvSpPr>
          <p:cNvPr id="9" name="Podnadpis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dirty="0" smtClean="0"/>
              <a:t>Klepnutím lze upravit styl předlohy podnadpisů.</a:t>
            </a:r>
            <a:endParaRPr lang="en-US" dirty="0"/>
          </a:p>
        </p:txBody>
      </p:sp>
      <p:sp>
        <p:nvSpPr>
          <p:cNvPr id="7" name="Zástupný symbol pro datum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1CA96B0C-ADEF-4391-9973-EA6BE1F3EC43}" type="datetime1">
              <a:rPr lang="en-US"/>
              <a:pPr>
                <a:defRPr/>
              </a:pPr>
              <a:t>9/2/2013</a:t>
            </a:fld>
            <a:endParaRPr lang="en-US" dirty="0"/>
          </a:p>
        </p:txBody>
      </p:sp>
      <p:sp>
        <p:nvSpPr>
          <p:cNvPr id="10" name="Zástupný symbol pro zápatí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Zástupný symbol pro číslo snímku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A41F3AA-85FE-4BA5-8BDF-70F2D34061E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Obdélník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élník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bdélník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dpis 1"/>
          <p:cNvSpPr>
            <a:spLocks noGrp="1"/>
          </p:cNvSpPr>
          <p:nvPr>
            <p:ph type="title"/>
          </p:nvPr>
        </p:nvSpPr>
        <p:spPr/>
        <p:txBody>
          <a:bodyPr/>
          <a:lstStyle/>
          <a:p>
            <a:r>
              <a:rPr lang="cs-CZ" smtClean="0"/>
              <a:t>Klepnutím lze upravit styl předlohy nadpisů.</a:t>
            </a:r>
            <a:endParaRPr lang="en-US"/>
          </a:p>
        </p:txBody>
      </p:sp>
      <p:sp>
        <p:nvSpPr>
          <p:cNvPr id="9" name="Zástupný symbol pro obsah 8"/>
          <p:cNvSpPr>
            <a:spLocks noGrp="1"/>
          </p:cNvSpPr>
          <p:nvPr>
            <p:ph sz="quarter" idx="1"/>
          </p:nvPr>
        </p:nvSpPr>
        <p:spPr>
          <a:xfrm>
            <a:off x="609600" y="1589567"/>
            <a:ext cx="3886200" cy="4572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Zástupný symbol pro obsah 10"/>
          <p:cNvSpPr>
            <a:spLocks noGrp="1"/>
          </p:cNvSpPr>
          <p:nvPr>
            <p:ph sz="quarter" idx="2"/>
          </p:nvPr>
        </p:nvSpPr>
        <p:spPr>
          <a:xfrm>
            <a:off x="4844901" y="1589567"/>
            <a:ext cx="3886200" cy="45720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8" name="Zástupný symbol pro datum 7"/>
          <p:cNvSpPr>
            <a:spLocks noGrp="1"/>
          </p:cNvSpPr>
          <p:nvPr>
            <p:ph type="dt" sz="half" idx="10"/>
          </p:nvPr>
        </p:nvSpPr>
        <p:spPr/>
        <p:txBody>
          <a:bodyPr/>
          <a:lstStyle>
            <a:lvl1pPr>
              <a:defRPr/>
            </a:lvl1pPr>
          </a:lstStyle>
          <a:p>
            <a:pPr>
              <a:defRPr/>
            </a:pPr>
            <a:fld id="{24CBC9D3-DB50-43B9-8D9E-F7131C8ADD26}" type="datetime1">
              <a:rPr lang="en-US"/>
              <a:pPr>
                <a:defRPr/>
              </a:pPr>
              <a:t>9/2/2013</a:t>
            </a:fld>
            <a:endParaRPr lang="en-US"/>
          </a:p>
        </p:txBody>
      </p:sp>
      <p:sp>
        <p:nvSpPr>
          <p:cNvPr id="10" name="Zástupný symbol pro číslo snímku 9"/>
          <p:cNvSpPr>
            <a:spLocks noGrp="1"/>
          </p:cNvSpPr>
          <p:nvPr>
            <p:ph type="sldNum" sz="quarter" idx="11"/>
          </p:nvPr>
        </p:nvSpPr>
        <p:spPr/>
        <p:txBody>
          <a:bodyPr/>
          <a:lstStyle>
            <a:lvl1pPr>
              <a:defRPr/>
            </a:lvl1pPr>
          </a:lstStyle>
          <a:p>
            <a:pPr>
              <a:defRPr/>
            </a:pPr>
            <a:fld id="{CB13F501-1CF7-468E-A7ED-A1B4520FBAAA}" type="slidenum">
              <a:rPr lang="en-US"/>
              <a:pPr>
                <a:defRPr/>
              </a:pPr>
              <a:t>‹#›</a:t>
            </a:fld>
            <a:endParaRPr lang="en-US"/>
          </a:p>
        </p:txBody>
      </p:sp>
      <p:sp>
        <p:nvSpPr>
          <p:cNvPr id="12" name="Zástupný symbol pro zápatí 11"/>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9544B"/>
        </a:solidFill>
        <a:effectLst/>
      </p:bgPr>
    </p:bg>
    <p:spTree>
      <p:nvGrpSpPr>
        <p:cNvPr id="1" name=""/>
        <p:cNvGrpSpPr/>
        <p:nvPr/>
      </p:nvGrpSpPr>
      <p:grpSpPr>
        <a:xfrm>
          <a:off x="0" y="0"/>
          <a:ext cx="0" cy="0"/>
          <a:chOff x="0" y="0"/>
          <a:chExt cx="0" cy="0"/>
        </a:xfrm>
      </p:grpSpPr>
      <p:sp>
        <p:nvSpPr>
          <p:cNvPr id="1026" name="Zástupný symbol pro nadpis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endParaRPr lang="en-US" smtClean="0"/>
          </a:p>
        </p:txBody>
      </p:sp>
      <p:sp>
        <p:nvSpPr>
          <p:cNvPr id="1027" name="Zástupný symbol pro text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0" name="Zástupný symbol pro datum 7"/>
          <p:cNvSpPr>
            <a:spLocks noGrp="1"/>
          </p:cNvSpPr>
          <p:nvPr>
            <p:ph type="dt" sz="half" idx="2"/>
          </p:nvPr>
        </p:nvSpPr>
        <p:spPr>
          <a:xfrm>
            <a:off x="6096000" y="6248400"/>
            <a:ext cx="2667000" cy="365125"/>
          </a:xfrm>
          <a:prstGeom prst="rect">
            <a:avLst/>
          </a:prstGeom>
        </p:spPr>
        <p:txBody>
          <a:bodyPr vert="horz" rtlCol="0" anchor="ctr" anchorCtr="0"/>
          <a:lstStyle>
            <a:lvl1pPr fontAlgn="auto">
              <a:spcBef>
                <a:spcPts val="0"/>
              </a:spcBef>
              <a:spcAft>
                <a:spcPts val="0"/>
              </a:spcAft>
              <a:defRPr sz="1400">
                <a:solidFill>
                  <a:schemeClr val="tx2"/>
                </a:solidFill>
                <a:latin typeface="+mn-lt"/>
              </a:defRPr>
            </a:lvl1pPr>
          </a:lstStyle>
          <a:p>
            <a:pPr>
              <a:defRPr/>
            </a:pPr>
            <a:fld id="{05A2EBCF-6538-439D-BC57-2C4F135297A3}" type="datetime1">
              <a:rPr lang="en-US"/>
              <a:pPr>
                <a:defRPr/>
              </a:pPr>
              <a:t>9/2/2013</a:t>
            </a:fld>
            <a:endParaRPr lang="en-US"/>
          </a:p>
        </p:txBody>
      </p:sp>
      <p:sp>
        <p:nvSpPr>
          <p:cNvPr id="11" name="Zástupný symbol pro číslo snímku 9"/>
          <p:cNvSpPr>
            <a:spLocks noGrp="1"/>
          </p:cNvSpPr>
          <p:nvPr>
            <p:ph type="sldNum" sz="quarter" idx="4"/>
          </p:nvPr>
        </p:nvSpPr>
        <p:spPr>
          <a:xfrm>
            <a:off x="0" y="1271588"/>
            <a:ext cx="533400" cy="244475"/>
          </a:xfrm>
          <a:prstGeom prst="rect">
            <a:avLst/>
          </a:prstGeom>
        </p:spPr>
        <p:txBody>
          <a:bodyPr vert="horz" rtlCol="0" anchor="ctr" anchorCtr="0">
            <a:normAutofit/>
          </a:bodyPr>
          <a:lstStyle>
            <a:lvl1pPr algn="ctr" fontAlgn="auto">
              <a:spcBef>
                <a:spcPts val="0"/>
              </a:spcBef>
              <a:spcAft>
                <a:spcPts val="0"/>
              </a:spcAft>
              <a:defRPr sz="1400" b="1">
                <a:solidFill>
                  <a:srgbClr val="FFFFFF"/>
                </a:solidFill>
                <a:latin typeface="+mn-lt"/>
              </a:defRPr>
            </a:lvl1pPr>
          </a:lstStyle>
          <a:p>
            <a:pPr>
              <a:defRPr/>
            </a:pPr>
            <a:fld id="{2B8BF70C-DFBA-4748-8739-050A1CC8AB9E}" type="slidenum">
              <a:rPr lang="en-US"/>
              <a:pPr>
                <a:defRPr/>
              </a:pPr>
              <a:t>‹#›</a:t>
            </a:fld>
            <a:endParaRPr lang="en-US"/>
          </a:p>
        </p:txBody>
      </p:sp>
      <p:sp>
        <p:nvSpPr>
          <p:cNvPr id="12" name="Zástupný symbol pro zápatí 11"/>
          <p:cNvSpPr>
            <a:spLocks noGrp="1"/>
          </p:cNvSpPr>
          <p:nvPr>
            <p:ph type="ftr" sz="quarter" idx="3"/>
          </p:nvPr>
        </p:nvSpPr>
        <p:spPr>
          <a:xfrm>
            <a:off x="609600" y="6248400"/>
            <a:ext cx="5421313" cy="365125"/>
          </a:xfrm>
          <a:prstGeom prst="rect">
            <a:avLst/>
          </a:prstGeom>
        </p:spPr>
        <p:txBody>
          <a:bodyPr vert="horz" rtlCol="0" anchor="ctr"/>
          <a:lstStyle>
            <a:lvl1pPr algn="r" fontAlgn="auto">
              <a:spcBef>
                <a:spcPts val="0"/>
              </a:spcBef>
              <a:spcAft>
                <a:spcPts val="0"/>
              </a:spcAft>
              <a:defRPr sz="1400">
                <a:solidFill>
                  <a:schemeClr val="tx2"/>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Lst>
  <p:hf hdr="0" ftr="0" dt="0"/>
  <p:txStyles>
    <p:titleStyle>
      <a:lvl1pPr algn="l" rtl="0" eaLnBrk="0" fontAlgn="base" hangingPunct="0">
        <a:spcBef>
          <a:spcPct val="0"/>
        </a:spcBef>
        <a:spcAft>
          <a:spcPct val="0"/>
        </a:spcAft>
        <a:defRPr sz="4400" kern="12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w Cen MT" pitchFamily="34" charset="-18"/>
        </a:defRPr>
      </a:lvl6pPr>
      <a:lvl7pPr marL="914400" algn="l" rtl="0" fontAlgn="base">
        <a:spcBef>
          <a:spcPct val="0"/>
        </a:spcBef>
        <a:spcAft>
          <a:spcPct val="0"/>
        </a:spcAft>
        <a:defRPr sz="4400">
          <a:solidFill>
            <a:schemeClr val="tx2"/>
          </a:solidFill>
          <a:latin typeface="Tw Cen MT" pitchFamily="34" charset="-18"/>
        </a:defRPr>
      </a:lvl7pPr>
      <a:lvl8pPr marL="1371600" algn="l" rtl="0" fontAlgn="base">
        <a:spcBef>
          <a:spcPct val="0"/>
        </a:spcBef>
        <a:spcAft>
          <a:spcPct val="0"/>
        </a:spcAft>
        <a:defRPr sz="4400">
          <a:solidFill>
            <a:schemeClr val="tx2"/>
          </a:solidFill>
          <a:latin typeface="Tw Cen MT" pitchFamily="34" charset="-18"/>
        </a:defRPr>
      </a:lvl8pPr>
      <a:lvl9pPr marL="1828800" algn="l" rtl="0" fontAlgn="base">
        <a:spcBef>
          <a:spcPct val="0"/>
        </a:spcBef>
        <a:spcAft>
          <a:spcPct val="0"/>
        </a:spcAft>
        <a:defRPr sz="4400">
          <a:solidFill>
            <a:schemeClr val="tx2"/>
          </a:solidFill>
          <a:latin typeface="Tw Cen MT" pitchFamily="34" charset="-1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Arial" charset="0"/>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Arial" charset="0"/>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Arial" charset="0"/>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Arial" charset="0"/>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Arial"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z/url?sa=i&amp;source=images&amp;cd=&amp;cad=rja&amp;docid=VD-j8yQ6tuhkHM&amp;tbnid=oW-_9OSqEhXpJM:&amp;ved=0CAgQjRwwAA&amp;url=http://zpravy.e15.cz/byznys/prumysl-a-energetika/po-rumunsku-chce-cez-zaplavit-vetrniky-i-polsko-922293&amp;ei=laMcUqz8Os-RhQfx1YGIBw&amp;psig=AFQjCNF3VgOE_UtMz8XmRuqDprhIaYcp_A&amp;ust=1377694998034023"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z/url?sa=i&amp;source=images&amp;cd=&amp;cad=rja&amp;docid=aJD6uVcHghJGPM&amp;tbnid=-rvoPKwwjEkz_M:&amp;ved=0CAgQjRwwAA&amp;url=http://atominfo.cz/2011/12/dukovany-letos-rekordni-vyrobu-elektriny-neprekonaji/&amp;ei=TpocUuztO8-ChQes3IC4Dw&amp;psig=AFQjCNFi5cJd1CyL68pliIY40WwJRomeQA&amp;ust=1377692623049794"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www.google.cz/url?sa=i&amp;source=images&amp;cd=&amp;cad=rja&amp;docid=q6QQLFUQQA-vlM&amp;tbnid=X5c_S8gWm5gyUM:&amp;ved=0CAgQjRwwAA&amp;url=http://technet.idnes.cz/jak-funguje-temelin-byli-jsme-primo-v-srdci-reaktoru-f9n-/tec_reportaze.aspx?c=A070417_135542_tec_technika_rja&amp;ei=cpocUo2FK4bDhAf2k4HQAw&amp;psig=AFQjCNHY5a0FrfhMbEhpEj6osnXnr3CP3g&amp;ust=137769265877632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z/url?sa=i&amp;source=images&amp;cd=&amp;cad=rja&amp;docid=ks9lTYseK3VW6M&amp;tbnid=JlAmQx9-KPk2lM:&amp;ved=0CAgQjRwwAA&amp;url=http://www.sma-czech.com/cs/produkty/reference/solar-wechselrichter-alt/oddelovac/solarni-park-waldpolenz.html&amp;ei=4qEcUubALYbNhAfT74GYCg&amp;psig=AFQjCNHY8cI8GngB-xjlj3Nv9gRFbz_J-Q&amp;ust=1377694562876167"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9544B"/>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899592" y="1484784"/>
            <a:ext cx="8064896" cy="1828800"/>
          </a:xfrm>
        </p:spPr>
        <p:txBody>
          <a:bodyPr>
            <a:normAutofit/>
          </a:bodyPr>
          <a:lstStyle/>
          <a:p>
            <a:pPr eaLnBrk="1" fontAlgn="auto" hangingPunct="1">
              <a:spcAft>
                <a:spcPts val="0"/>
              </a:spcAft>
              <a:defRPr/>
            </a:pPr>
            <a:r>
              <a:rPr lang="cs-CZ" b="1" dirty="0" smtClean="0">
                <a:solidFill>
                  <a:schemeClr val="tx1"/>
                </a:solidFill>
                <a:latin typeface="+mj-lt"/>
              </a:rPr>
              <a:t>OZE V České </a:t>
            </a:r>
            <a:r>
              <a:rPr lang="cs-CZ" b="1" dirty="0" err="1" smtClean="0">
                <a:solidFill>
                  <a:schemeClr val="tx1"/>
                </a:solidFill>
                <a:latin typeface="+mj-lt"/>
              </a:rPr>
              <a:t>republiCE</a:t>
            </a:r>
            <a:endParaRPr lang="cs-CZ" b="1" dirty="0">
              <a:solidFill>
                <a:schemeClr val="tx1"/>
              </a:solidFill>
              <a:latin typeface="+mj-lt"/>
            </a:endParaRPr>
          </a:p>
        </p:txBody>
      </p:sp>
      <p:sp>
        <p:nvSpPr>
          <p:cNvPr id="5123" name="Podnadpis 2"/>
          <p:cNvSpPr>
            <a:spLocks noGrp="1"/>
          </p:cNvSpPr>
          <p:nvPr>
            <p:ph type="subTitle" idx="1"/>
          </p:nvPr>
        </p:nvSpPr>
        <p:spPr>
          <a:xfrm>
            <a:off x="0" y="6055568"/>
            <a:ext cx="2195736" cy="685800"/>
          </a:xfrm>
        </p:spPr>
        <p:txBody>
          <a:bodyPr>
            <a:noAutofit/>
          </a:bodyPr>
          <a:lstStyle/>
          <a:p>
            <a:pPr eaLnBrk="1" hangingPunct="1"/>
            <a:r>
              <a:rPr lang="cs-CZ" sz="2300" dirty="0" smtClean="0">
                <a:latin typeface="Tw Cen MT" pitchFamily="34" charset="-18"/>
              </a:rPr>
              <a:t>3. září 2013</a:t>
            </a:r>
          </a:p>
        </p:txBody>
      </p:sp>
      <p:sp>
        <p:nvSpPr>
          <p:cNvPr id="5124" name="TextovéPole 4"/>
          <p:cNvSpPr txBox="1">
            <a:spLocks noChangeArrowheads="1"/>
          </p:cNvSpPr>
          <p:nvPr/>
        </p:nvSpPr>
        <p:spPr bwMode="auto">
          <a:xfrm>
            <a:off x="1115392" y="4076700"/>
            <a:ext cx="5904880" cy="369888"/>
          </a:xfrm>
          <a:prstGeom prst="rect">
            <a:avLst/>
          </a:prstGeom>
          <a:noFill/>
          <a:ln w="9525">
            <a:noFill/>
            <a:miter lim="800000"/>
            <a:headEnd/>
            <a:tailEnd/>
          </a:ln>
        </p:spPr>
        <p:txBody>
          <a:bodyPr wrap="square">
            <a:spAutoFit/>
          </a:bodyPr>
          <a:lstStyle/>
          <a:p>
            <a:r>
              <a:rPr lang="cs-CZ" dirty="0" smtClean="0">
                <a:latin typeface="Tw Cen MT" pitchFamily="34" charset="-18"/>
              </a:rPr>
              <a:t>PhDr. Tomáš Vlček</a:t>
            </a:r>
            <a:endParaRPr lang="cs-CZ" dirty="0">
              <a:latin typeface="Tw Cen MT" pitchFamily="34" charset="-18"/>
            </a:endParaRPr>
          </a:p>
        </p:txBody>
      </p:sp>
      <p:sp>
        <p:nvSpPr>
          <p:cNvPr id="8" name="TextovéPole 6"/>
          <p:cNvSpPr txBox="1">
            <a:spLocks noChangeArrowheads="1"/>
          </p:cNvSpPr>
          <p:nvPr/>
        </p:nvSpPr>
        <p:spPr bwMode="auto">
          <a:xfrm>
            <a:off x="1115617" y="4572000"/>
            <a:ext cx="6408712" cy="923330"/>
          </a:xfrm>
          <a:prstGeom prst="rect">
            <a:avLst/>
          </a:prstGeom>
          <a:noFill/>
          <a:ln w="9525">
            <a:noFill/>
            <a:miter lim="800000"/>
            <a:headEnd/>
            <a:tailEnd/>
          </a:ln>
        </p:spPr>
        <p:txBody>
          <a:bodyPr wrap="square">
            <a:spAutoFit/>
          </a:bodyPr>
          <a:lstStyle/>
          <a:p>
            <a:r>
              <a:rPr lang="cs-CZ" dirty="0" smtClean="0">
                <a:latin typeface="Tw Cen MT" pitchFamily="34" charset="-18"/>
              </a:rPr>
              <a:t>Mezinárodní vztahy a energetická bezpečnost</a:t>
            </a:r>
          </a:p>
          <a:p>
            <a:r>
              <a:rPr lang="cs-CZ" dirty="0" smtClean="0">
                <a:latin typeface="Tw Cen MT" pitchFamily="34" charset="-18"/>
              </a:rPr>
              <a:t>Katedra mezinárodních vztahů a evropských studií</a:t>
            </a:r>
          </a:p>
          <a:p>
            <a:r>
              <a:rPr lang="cs-CZ" dirty="0" smtClean="0">
                <a:latin typeface="Tw Cen MT" pitchFamily="34" charset="-18"/>
              </a:rPr>
              <a:t>Fakulta sociálních studií MU</a:t>
            </a:r>
            <a:endParaRPr lang="cs-CZ" dirty="0">
              <a:latin typeface="Tw Cen MT" pitchFamily="34" charset="-1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Elektrizační soustava České republiky</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10</a:t>
            </a:fld>
            <a:endParaRPr lang="en-US" sz="1600" smtClean="0">
              <a:solidFill>
                <a:srgbClr val="FFFFFF"/>
              </a:solidFill>
              <a:latin typeface="Arial" charset="0"/>
            </a:endParaRPr>
          </a:p>
        </p:txBody>
      </p:sp>
      <p:graphicFrame>
        <p:nvGraphicFramePr>
          <p:cNvPr id="6" name="Tabulka 5"/>
          <p:cNvGraphicFramePr>
            <a:graphicFrameLocks noGrp="1"/>
          </p:cNvGraphicFramePr>
          <p:nvPr/>
        </p:nvGraphicFramePr>
        <p:xfrm>
          <a:off x="-3" y="692694"/>
          <a:ext cx="9144002" cy="5184576"/>
        </p:xfrm>
        <a:graphic>
          <a:graphicData uri="http://schemas.openxmlformats.org/drawingml/2006/table">
            <a:tbl>
              <a:tblPr/>
              <a:tblGrid>
                <a:gridCol w="833868"/>
                <a:gridCol w="638938"/>
                <a:gridCol w="638938"/>
                <a:gridCol w="638938"/>
                <a:gridCol w="639923"/>
                <a:gridCol w="638938"/>
                <a:gridCol w="638938"/>
                <a:gridCol w="639923"/>
                <a:gridCol w="638938"/>
                <a:gridCol w="638938"/>
                <a:gridCol w="639923"/>
                <a:gridCol w="638938"/>
                <a:gridCol w="638938"/>
                <a:gridCol w="639923"/>
              </a:tblGrid>
              <a:tr h="576064">
                <a:tc gridSpan="14">
                  <a:txBody>
                    <a:bodyPr/>
                    <a:lstStyle/>
                    <a:p>
                      <a:pPr algn="just">
                        <a:lnSpc>
                          <a:spcPct val="115000"/>
                        </a:lnSpc>
                        <a:spcAft>
                          <a:spcPts val="0"/>
                        </a:spcAft>
                      </a:pPr>
                      <a:r>
                        <a:rPr lang="cs-CZ" sz="1500" b="1" dirty="0" smtClean="0">
                          <a:latin typeface="Tw Cen MT" pitchFamily="34" charset="-18"/>
                          <a:ea typeface="Calibri"/>
                          <a:cs typeface="Times New Roman"/>
                        </a:rPr>
                        <a:t>Množství </a:t>
                      </a:r>
                      <a:r>
                        <a:rPr lang="cs-CZ" sz="1500" b="1" dirty="0">
                          <a:latin typeface="Tw Cen MT" pitchFamily="34" charset="-18"/>
                          <a:ea typeface="Calibri"/>
                          <a:cs typeface="Times New Roman"/>
                        </a:rPr>
                        <a:t>energie ze slunečního záření v ČR v jednotlivých měsících na plochy skloněné pod úhlem 40° k jihu (Wh/m</a:t>
                      </a:r>
                      <a:r>
                        <a:rPr lang="cs-CZ" sz="1500" b="1" baseline="30000" dirty="0">
                          <a:latin typeface="Tw Cen MT" pitchFamily="34" charset="-18"/>
                          <a:ea typeface="Calibri"/>
                          <a:cs typeface="Times New Roman"/>
                        </a:rPr>
                        <a:t>2</a:t>
                      </a:r>
                      <a:r>
                        <a:rPr lang="cs-CZ" sz="1500" b="1" dirty="0">
                          <a:latin typeface="Tw Cen MT" pitchFamily="34" charset="-18"/>
                          <a:ea typeface="Calibri"/>
                          <a:cs typeface="Times New Roman"/>
                        </a:rPr>
                        <a:t>/den)</a:t>
                      </a:r>
                      <a:endParaRPr lang="cs-CZ" sz="1500" dirty="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88032">
                <a:tc>
                  <a:txBody>
                    <a:bodyPr/>
                    <a:lstStyle/>
                    <a:p>
                      <a:pPr>
                        <a:lnSpc>
                          <a:spcPct val="115000"/>
                        </a:lnSpc>
                        <a:spcAft>
                          <a:spcPts val="0"/>
                        </a:spcAft>
                      </a:pPr>
                      <a:endParaRPr lang="cs-CZ" sz="1500" dirty="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Tw Cen MT" pitchFamily="34" charset="-18"/>
                          <a:ea typeface="Calibri"/>
                          <a:cs typeface="Times New Roman"/>
                        </a:rPr>
                        <a:t>I</a:t>
                      </a:r>
                      <a:endParaRPr lang="cs-CZ" sz="15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Tw Cen MT" pitchFamily="34" charset="-18"/>
                          <a:ea typeface="Calibri"/>
                          <a:cs typeface="Times New Roman"/>
                        </a:rPr>
                        <a:t>II</a:t>
                      </a:r>
                      <a:endParaRPr lang="cs-CZ" sz="1500" dirty="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Tw Cen MT" pitchFamily="34" charset="-18"/>
                          <a:ea typeface="Calibri"/>
                          <a:cs typeface="Times New Roman"/>
                        </a:rPr>
                        <a:t>III</a:t>
                      </a:r>
                      <a:endParaRPr lang="cs-CZ" sz="15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Tw Cen MT" pitchFamily="34" charset="-18"/>
                          <a:ea typeface="Calibri"/>
                          <a:cs typeface="Times New Roman"/>
                        </a:rPr>
                        <a:t>IV</a:t>
                      </a:r>
                      <a:endParaRPr lang="cs-CZ" sz="15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Tw Cen MT" pitchFamily="34" charset="-18"/>
                          <a:ea typeface="Calibri"/>
                          <a:cs typeface="Times New Roman"/>
                        </a:rPr>
                        <a:t>V</a:t>
                      </a:r>
                      <a:endParaRPr lang="cs-CZ" sz="15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Tw Cen MT" pitchFamily="34" charset="-18"/>
                          <a:ea typeface="Calibri"/>
                          <a:cs typeface="Times New Roman"/>
                        </a:rPr>
                        <a:t>VI</a:t>
                      </a:r>
                      <a:endParaRPr lang="cs-CZ" sz="15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Tw Cen MT" pitchFamily="34" charset="-18"/>
                          <a:ea typeface="Calibri"/>
                          <a:cs typeface="Times New Roman"/>
                        </a:rPr>
                        <a:t>VII</a:t>
                      </a:r>
                      <a:endParaRPr lang="cs-CZ" sz="15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Tw Cen MT" pitchFamily="34" charset="-18"/>
                          <a:ea typeface="Calibri"/>
                          <a:cs typeface="Times New Roman"/>
                        </a:rPr>
                        <a:t>VIII</a:t>
                      </a:r>
                      <a:endParaRPr lang="cs-CZ" sz="15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Tw Cen MT" pitchFamily="34" charset="-18"/>
                          <a:ea typeface="Calibri"/>
                          <a:cs typeface="Times New Roman"/>
                        </a:rPr>
                        <a:t>IX</a:t>
                      </a:r>
                      <a:endParaRPr lang="cs-CZ" sz="15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Tw Cen MT" pitchFamily="34" charset="-18"/>
                          <a:ea typeface="Calibri"/>
                          <a:cs typeface="Times New Roman"/>
                        </a:rPr>
                        <a:t>X</a:t>
                      </a:r>
                      <a:endParaRPr lang="cs-CZ" sz="15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Tw Cen MT" pitchFamily="34" charset="-18"/>
                          <a:ea typeface="Calibri"/>
                          <a:cs typeface="Times New Roman"/>
                        </a:rPr>
                        <a:t>XI</a:t>
                      </a:r>
                      <a:endParaRPr lang="cs-CZ" sz="15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Tw Cen MT" pitchFamily="34" charset="-18"/>
                          <a:ea typeface="Calibri"/>
                          <a:cs typeface="Times New Roman"/>
                        </a:rPr>
                        <a:t>XII</a:t>
                      </a:r>
                      <a:endParaRPr lang="cs-CZ" sz="15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Tw Cen MT" pitchFamily="34" charset="-18"/>
                          <a:ea typeface="Calibri"/>
                          <a:cs typeface="Times New Roman"/>
                        </a:rPr>
                        <a:t>Rok</a:t>
                      </a:r>
                      <a:endParaRPr lang="cs-CZ" sz="15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cs-CZ" sz="1500">
                          <a:latin typeface="Tw Cen MT" pitchFamily="34" charset="-18"/>
                          <a:ea typeface="Calibri"/>
                          <a:cs typeface="Times New Roman"/>
                        </a:rPr>
                        <a:t>Praha</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1228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2027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3034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4149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4846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4644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4930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4577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3475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2729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1140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833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cs-CZ" sz="1500">
                          <a:latin typeface="Tw Cen MT" pitchFamily="34" charset="-18"/>
                          <a:ea typeface="Calibri"/>
                          <a:cs typeface="Times New Roman"/>
                        </a:rPr>
                        <a:t>Brno</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1247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2111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3163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4262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4877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5211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4774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3679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2918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1309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872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3288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cs-CZ" sz="1500">
                          <a:latin typeface="Tw Cen MT" pitchFamily="34" charset="-18"/>
                          <a:ea typeface="Calibri"/>
                          <a:cs typeface="Times New Roman"/>
                        </a:rPr>
                        <a:t>Plzeň</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1238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2087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3036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4147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4755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4618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4975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4604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3587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2735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1182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828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3155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cs-CZ" sz="1500">
                          <a:latin typeface="Tw Cen MT" pitchFamily="34" charset="-18"/>
                          <a:ea typeface="Calibri"/>
                          <a:cs typeface="Times New Roman"/>
                        </a:rPr>
                        <a:t>Ostrava</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1321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2990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3890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4689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4556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4916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4471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3370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2858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1372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976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cs-CZ" sz="1500">
                          <a:latin typeface="Tw Cen MT" pitchFamily="34" charset="-18"/>
                          <a:ea typeface="Calibri"/>
                          <a:cs typeface="Times New Roman"/>
                        </a:rPr>
                        <a:t>Břeclav</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1343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2204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3315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4429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5046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5100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5411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4925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3990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2975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1441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935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3433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cs-CZ" sz="1500">
                          <a:latin typeface="Tw Cen MT" pitchFamily="34" charset="-18"/>
                          <a:ea typeface="Calibri"/>
                          <a:cs typeface="Times New Roman"/>
                        </a:rPr>
                        <a:t>Aš</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1255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2215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2941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4180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4662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4431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4837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4459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3544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2639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1327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840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3115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15000"/>
                        </a:lnSpc>
                        <a:spcAft>
                          <a:spcPts val="0"/>
                        </a:spcAft>
                      </a:pPr>
                      <a:r>
                        <a:rPr lang="cs-CZ" sz="1500">
                          <a:latin typeface="Tw Cen MT" pitchFamily="34" charset="-18"/>
                          <a:ea typeface="Calibri"/>
                          <a:cs typeface="Times New Roman"/>
                        </a:rPr>
                        <a:t>Ústí n. L.</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1231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2956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a:latin typeface="Tw Cen MT" pitchFamily="34" charset="-18"/>
                          <a:ea typeface="Calibri"/>
                          <a:cs typeface="Times New Roman"/>
                        </a:rPr>
                        <a:t>4063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4788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4507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4751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4405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3365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2677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1207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841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dirty="0">
                          <a:latin typeface="Tw Cen MT" pitchFamily="34" charset="-18"/>
                          <a:ea typeface="Calibri"/>
                          <a:cs typeface="Times New Roman"/>
                        </a:rPr>
                        <a:t>3078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gridSpan="14">
                  <a:txBody>
                    <a:bodyPr/>
                    <a:lstStyle/>
                    <a:p>
                      <a:pPr algn="just">
                        <a:lnSpc>
                          <a:spcPct val="115000"/>
                        </a:lnSpc>
                        <a:spcAft>
                          <a:spcPts val="0"/>
                        </a:spcAft>
                      </a:pPr>
                      <a:r>
                        <a:rPr lang="cs-CZ" sz="1500" dirty="0">
                          <a:latin typeface="Tw Cen MT" pitchFamily="34" charset="-18"/>
                          <a:ea typeface="Calibri"/>
                          <a:cs typeface="Times New Roman"/>
                        </a:rPr>
                        <a:t>Zdroj: </a:t>
                      </a:r>
                      <a:r>
                        <a:rPr lang="cs-CZ" sz="1500" dirty="0" err="1">
                          <a:latin typeface="Tw Cen MT" pitchFamily="34" charset="-18"/>
                          <a:ea typeface="Calibri"/>
                          <a:cs typeface="Times New Roman"/>
                        </a:rPr>
                        <a:t>European</a:t>
                      </a:r>
                      <a:r>
                        <a:rPr lang="cs-CZ" sz="1500" dirty="0">
                          <a:latin typeface="Tw Cen MT" pitchFamily="34" charset="-18"/>
                          <a:ea typeface="Calibri"/>
                          <a:cs typeface="Times New Roman"/>
                        </a:rPr>
                        <a:t> </a:t>
                      </a:r>
                      <a:r>
                        <a:rPr lang="cs-CZ" sz="1500" dirty="0" err="1">
                          <a:latin typeface="Tw Cen MT" pitchFamily="34" charset="-18"/>
                          <a:ea typeface="Calibri"/>
                          <a:cs typeface="Times New Roman"/>
                        </a:rPr>
                        <a:t>Commission</a:t>
                      </a:r>
                      <a:r>
                        <a:rPr lang="cs-CZ" sz="1500" dirty="0">
                          <a:latin typeface="Tw Cen MT" pitchFamily="34" charset="-18"/>
                          <a:ea typeface="Calibri"/>
                          <a:cs typeface="Times New Roman"/>
                        </a:rPr>
                        <a:t> - Joint </a:t>
                      </a:r>
                      <a:r>
                        <a:rPr lang="cs-CZ" sz="1500" dirty="0" err="1">
                          <a:latin typeface="Tw Cen MT" pitchFamily="34" charset="-18"/>
                          <a:ea typeface="Calibri"/>
                          <a:cs typeface="Times New Roman"/>
                        </a:rPr>
                        <a:t>Research</a:t>
                      </a:r>
                      <a:r>
                        <a:rPr lang="cs-CZ" sz="1500" dirty="0">
                          <a:latin typeface="Tw Cen MT" pitchFamily="34" charset="-18"/>
                          <a:ea typeface="Calibri"/>
                          <a:cs typeface="Times New Roman"/>
                        </a:rPr>
                        <a:t> Centre, </a:t>
                      </a:r>
                      <a:r>
                        <a:rPr lang="cs-CZ" sz="1500" dirty="0" err="1">
                          <a:latin typeface="Tw Cen MT" pitchFamily="34" charset="-18"/>
                          <a:ea typeface="Calibri"/>
                          <a:cs typeface="Times New Roman"/>
                        </a:rPr>
                        <a:t>n.d</a:t>
                      </a:r>
                      <a:r>
                        <a:rPr lang="cs-CZ" sz="1500" dirty="0">
                          <a:latin typeface="Tw Cen MT" pitchFamily="34" charset="-18"/>
                          <a:ea typeface="Calibri"/>
                          <a:cs typeface="Times New Roman"/>
                        </a:rPr>
                        <a:t>.</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Obnovitelné zdroje energie v ČR IX</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11</a:t>
            </a:fld>
            <a:endParaRPr lang="en-US" sz="1600" smtClean="0">
              <a:solidFill>
                <a:srgbClr val="FFFFFF"/>
              </a:solidFill>
              <a:latin typeface="Arial" charset="0"/>
            </a:endParaRPr>
          </a:p>
        </p:txBody>
      </p:sp>
      <p:pic>
        <p:nvPicPr>
          <p:cNvPr id="90114" name="Picture 2" descr="http://img.mf.cz/100/006/2-_1730187.jpg">
            <a:hlinkClick r:id="rId2"/>
          </p:cNvPr>
          <p:cNvPicPr>
            <a:picLocks noChangeAspect="1" noChangeArrowheads="1"/>
          </p:cNvPicPr>
          <p:nvPr/>
        </p:nvPicPr>
        <p:blipFill>
          <a:blip r:embed="rId3" cstate="print"/>
          <a:srcRect/>
          <a:stretch>
            <a:fillRect/>
          </a:stretch>
        </p:blipFill>
        <p:spPr bwMode="auto">
          <a:xfrm>
            <a:off x="0" y="1"/>
            <a:ext cx="11574227"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Obnovitelné zdroje v ČR</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12</a:t>
            </a:fld>
            <a:endParaRPr lang="en-US" sz="1600" smtClean="0">
              <a:solidFill>
                <a:srgbClr val="FFFFFF"/>
              </a:solidFill>
              <a:latin typeface="Arial" charset="0"/>
            </a:endParaRPr>
          </a:p>
        </p:txBody>
      </p:sp>
      <p:pic>
        <p:nvPicPr>
          <p:cNvPr id="6" name="Picture 2" descr="C:\Users\Tomáš\Desktop\clovicek.jpg"/>
          <p:cNvPicPr>
            <a:picLocks noChangeAspect="1" noChangeArrowheads="1"/>
          </p:cNvPicPr>
          <p:nvPr/>
        </p:nvPicPr>
        <p:blipFill>
          <a:blip r:embed="rId3" cstate="print"/>
          <a:srcRect/>
          <a:stretch>
            <a:fillRect/>
          </a:stretch>
        </p:blipFill>
        <p:spPr bwMode="auto">
          <a:xfrm>
            <a:off x="1086384" y="908720"/>
            <a:ext cx="6971233" cy="4716821"/>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Obnovitelné zdroje v ČR</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13</a:t>
            </a:fld>
            <a:endParaRPr lang="en-US" sz="1600" smtClean="0">
              <a:solidFill>
                <a:srgbClr val="FFFFFF"/>
              </a:solidFill>
              <a:latin typeface="Arial" charset="0"/>
            </a:endParaRPr>
          </a:p>
        </p:txBody>
      </p:sp>
      <p:sp>
        <p:nvSpPr>
          <p:cNvPr id="7" name="TextovéPole 6"/>
          <p:cNvSpPr txBox="1"/>
          <p:nvPr/>
        </p:nvSpPr>
        <p:spPr>
          <a:xfrm>
            <a:off x="1331640" y="1700808"/>
            <a:ext cx="6552728" cy="1938992"/>
          </a:xfrm>
          <a:prstGeom prst="rect">
            <a:avLst/>
          </a:prstGeom>
          <a:noFill/>
        </p:spPr>
        <p:txBody>
          <a:bodyPr wrap="square" rtlCol="0">
            <a:spAutoFit/>
          </a:bodyPr>
          <a:lstStyle/>
          <a:p>
            <a:r>
              <a:rPr lang="cs-CZ" sz="4000" dirty="0" smtClean="0">
                <a:latin typeface="Tw Cen MT"/>
              </a:rPr>
              <a:t>Jaké jsou důvody pro tak </a:t>
            </a:r>
            <a:r>
              <a:rPr lang="cs-CZ" sz="4000" dirty="0" err="1" smtClean="0">
                <a:latin typeface="Tw Cen MT"/>
              </a:rPr>
              <a:t>boomový</a:t>
            </a:r>
            <a:r>
              <a:rPr lang="cs-CZ" sz="4000" dirty="0" smtClean="0">
                <a:latin typeface="Tw Cen MT"/>
              </a:rPr>
              <a:t> rozvoj OZE v posledních cca 20 letech?</a:t>
            </a:r>
            <a:endParaRPr lang="cs-CZ" sz="4000" dirty="0">
              <a:latin typeface="Tw Cen M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Obnovitelné zdroje v ČR</a:t>
            </a:r>
          </a:p>
        </p:txBody>
      </p:sp>
      <p:sp>
        <p:nvSpPr>
          <p:cNvPr id="6146" name="Zástupný symbol pro obsah 2"/>
          <p:cNvSpPr>
            <a:spLocks noGrp="1"/>
          </p:cNvSpPr>
          <p:nvPr>
            <p:ph sz="quarter" idx="4294967295"/>
          </p:nvPr>
        </p:nvSpPr>
        <p:spPr>
          <a:xfrm>
            <a:off x="323528" y="836712"/>
            <a:ext cx="8496944" cy="4968552"/>
          </a:xfrm>
        </p:spPr>
        <p:txBody>
          <a:bodyPr/>
          <a:lstStyle/>
          <a:p>
            <a:r>
              <a:rPr lang="cs-CZ" sz="2000" dirty="0" smtClean="0">
                <a:latin typeface="Tw Cen MT" pitchFamily="34" charset="-18"/>
              </a:rPr>
              <a:t>Po roce 1989 a především po přelomu tisíciletí dochází ke kvalitativní změně zázemí pro českou energetiku v důsledku následujících problémů:</a:t>
            </a:r>
          </a:p>
          <a:p>
            <a:endParaRPr lang="cs-CZ" sz="1000" dirty="0" smtClean="0">
              <a:latin typeface="Tw Cen MT" pitchFamily="34" charset="-18"/>
            </a:endParaRPr>
          </a:p>
          <a:p>
            <a:pPr lvl="1"/>
            <a:r>
              <a:rPr lang="cs-CZ" sz="1600" dirty="0" smtClean="0">
                <a:latin typeface="Tw Cen MT" pitchFamily="34" charset="-18"/>
              </a:rPr>
              <a:t>prudký růst spotřeby energetických zdrojů</a:t>
            </a:r>
          </a:p>
          <a:p>
            <a:pPr lvl="1"/>
            <a:r>
              <a:rPr lang="cs-CZ" sz="1600" dirty="0" smtClean="0">
                <a:latin typeface="Tw Cen MT" pitchFamily="34" charset="-18"/>
              </a:rPr>
              <a:t>interdependence ve vztahu se zahraničními dodavateli </a:t>
            </a:r>
          </a:p>
          <a:p>
            <a:pPr lvl="1"/>
            <a:r>
              <a:rPr lang="cs-CZ" sz="1600" dirty="0" smtClean="0">
                <a:latin typeface="Tw Cen MT" pitchFamily="34" charset="-18"/>
              </a:rPr>
              <a:t>protichůdná snaha udržet si co největší autonomii na zahraničí s využitím jaderné energetiky, domácího uhlí a stále více i OZE</a:t>
            </a:r>
          </a:p>
          <a:p>
            <a:pPr lvl="1"/>
            <a:r>
              <a:rPr lang="cs-CZ" sz="1600" dirty="0" smtClean="0">
                <a:latin typeface="Tw Cen MT" pitchFamily="34" charset="-18"/>
              </a:rPr>
              <a:t>první projevy nedostatku uhlí v důsledku útlumu hornictví</a:t>
            </a:r>
          </a:p>
          <a:p>
            <a:pPr lvl="1"/>
            <a:r>
              <a:rPr lang="cs-CZ" sz="1600" dirty="0" smtClean="0">
                <a:latin typeface="Tw Cen MT" pitchFamily="34" charset="-18"/>
              </a:rPr>
              <a:t>pravděpodobný konec uhlovodíkového věku ve 21. století (vyčerpání uhlí, ropy a zemního plynu)</a:t>
            </a:r>
          </a:p>
          <a:p>
            <a:pPr lvl="1"/>
            <a:r>
              <a:rPr lang="cs-CZ" sz="1600" dirty="0" smtClean="0">
                <a:latin typeface="Tw Cen MT" pitchFamily="34" charset="-18"/>
              </a:rPr>
              <a:t>boj proti klimatické změně </a:t>
            </a:r>
          </a:p>
          <a:p>
            <a:pPr lvl="1"/>
            <a:r>
              <a:rPr lang="cs-CZ" sz="1600" dirty="0" smtClean="0">
                <a:latin typeface="Tw Cen MT" pitchFamily="34" charset="-18"/>
              </a:rPr>
              <a:t>snižování produkce emisí</a:t>
            </a:r>
          </a:p>
          <a:p>
            <a:pPr lvl="1"/>
            <a:r>
              <a:rPr lang="cs-CZ" sz="1600" dirty="0" smtClean="0">
                <a:latin typeface="Tw Cen MT" pitchFamily="34" charset="-18"/>
              </a:rPr>
              <a:t>OSN a EU a závazky vůči těmto organizacím</a:t>
            </a:r>
          </a:p>
          <a:p>
            <a:pPr lvl="1"/>
            <a:r>
              <a:rPr lang="cs-CZ" sz="1600" dirty="0" smtClean="0">
                <a:latin typeface="Tw Cen MT" pitchFamily="34" charset="-18"/>
              </a:rPr>
              <a:t>proces liberalizace trhu s elektrickou energií </a:t>
            </a:r>
          </a:p>
          <a:p>
            <a:pPr lvl="1"/>
            <a:r>
              <a:rPr lang="cs-CZ" sz="1600" dirty="0" smtClean="0">
                <a:latin typeface="Tw Cen MT" pitchFamily="34" charset="-18"/>
              </a:rPr>
              <a:t>rostoucí náklady na energii</a:t>
            </a:r>
            <a:endParaRPr lang="cs-CZ" sz="1600" dirty="0">
              <a:latin typeface="Tw Cen MT" pitchFamily="34" charset="-18"/>
            </a:endParaRP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14</a:t>
            </a:fld>
            <a:endParaRPr lang="en-US" sz="1600" smtClean="0">
              <a:solidFill>
                <a:srgbClr val="FFFFFF"/>
              </a:solidFill>
              <a:latin typeface="Arial" charset="0"/>
            </a:endParaRPr>
          </a:p>
        </p:txBody>
      </p:sp>
      <p:pic>
        <p:nvPicPr>
          <p:cNvPr id="9217" name="Picture 1"/>
          <p:cNvPicPr>
            <a:picLocks noChangeAspect="1" noChangeArrowheads="1"/>
          </p:cNvPicPr>
          <p:nvPr/>
        </p:nvPicPr>
        <p:blipFill>
          <a:blip r:embed="rId2" cstate="print"/>
          <a:srcRect/>
          <a:stretch>
            <a:fillRect/>
          </a:stretch>
        </p:blipFill>
        <p:spPr bwMode="auto">
          <a:xfrm>
            <a:off x="5436096" y="3717032"/>
            <a:ext cx="3218047" cy="2036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Obnovitelné zdroje v ČR</a:t>
            </a:r>
          </a:p>
        </p:txBody>
      </p:sp>
      <p:sp>
        <p:nvSpPr>
          <p:cNvPr id="6146" name="Zástupný symbol pro obsah 2"/>
          <p:cNvSpPr>
            <a:spLocks noGrp="1"/>
          </p:cNvSpPr>
          <p:nvPr>
            <p:ph sz="quarter" idx="4294967295"/>
          </p:nvPr>
        </p:nvSpPr>
        <p:spPr>
          <a:xfrm>
            <a:off x="971600" y="1844824"/>
            <a:ext cx="7344816" cy="1728192"/>
          </a:xfrm>
        </p:spPr>
        <p:txBody>
          <a:bodyPr/>
          <a:lstStyle/>
          <a:p>
            <a:r>
              <a:rPr lang="cs-CZ" sz="3500" dirty="0" smtClean="0">
                <a:latin typeface="Tw Cen MT" pitchFamily="34" charset="-18"/>
              </a:rPr>
              <a:t>Jak se nazývá v současné době platný legislativní akt ošetřující obnovitelné zdroje?</a:t>
            </a:r>
            <a:endParaRPr lang="cs-CZ" sz="3500" dirty="0">
              <a:latin typeface="Tw Cen MT" pitchFamily="34" charset="-18"/>
            </a:endParaRP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15</a:t>
            </a:fld>
            <a:endParaRPr lang="en-US" sz="1600" smtClean="0">
              <a:solidFill>
                <a:srgbClr val="FFFFFF"/>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Obnovitelné zdroje v ČR</a:t>
            </a:r>
          </a:p>
        </p:txBody>
      </p:sp>
      <p:sp>
        <p:nvSpPr>
          <p:cNvPr id="6146" name="Zástupný symbol pro obsah 2"/>
          <p:cNvSpPr>
            <a:spLocks noGrp="1"/>
          </p:cNvSpPr>
          <p:nvPr>
            <p:ph sz="quarter" idx="4294967295"/>
          </p:nvPr>
        </p:nvSpPr>
        <p:spPr>
          <a:xfrm>
            <a:off x="323528" y="692696"/>
            <a:ext cx="8496944" cy="5112568"/>
          </a:xfrm>
        </p:spPr>
        <p:txBody>
          <a:bodyPr/>
          <a:lstStyle/>
          <a:p>
            <a:r>
              <a:rPr lang="cs-CZ" sz="2000" dirty="0" smtClean="0">
                <a:latin typeface="Tw Cen MT" pitchFamily="34" charset="-18"/>
              </a:rPr>
              <a:t>Domácí legislativní rámec pro OZE je formulován třemi legislativními akty.</a:t>
            </a:r>
          </a:p>
          <a:p>
            <a:pPr lvl="1"/>
            <a:r>
              <a:rPr lang="cs-CZ" sz="1600" i="1" dirty="0" smtClean="0">
                <a:latin typeface="Tw Cen MT" pitchFamily="34" charset="-18"/>
              </a:rPr>
              <a:t>Zákon č. 180/2005 Sb., o podpoře výroby elektřiny z obnovitelných zdrojů energie a o změně některých zákonů, ve znění pozdějších předpisů</a:t>
            </a:r>
            <a:r>
              <a:rPr lang="cs-CZ" sz="1600" dirty="0" smtClean="0">
                <a:latin typeface="Tw Cen MT" pitchFamily="34" charset="-18"/>
              </a:rPr>
              <a:t> </a:t>
            </a:r>
          </a:p>
          <a:p>
            <a:pPr lvl="2"/>
            <a:r>
              <a:rPr lang="cs-CZ" sz="1300" dirty="0" smtClean="0">
                <a:latin typeface="Tw Cen MT" pitchFamily="34" charset="-18"/>
              </a:rPr>
              <a:t>Nahrazen </a:t>
            </a:r>
            <a:r>
              <a:rPr lang="cs-CZ" sz="1400" b="1" dirty="0" smtClean="0">
                <a:latin typeface="Tw Cen MT" pitchFamily="34" charset="-18"/>
              </a:rPr>
              <a:t>Zákonem č. 165/2012 Sb. o podporovaných zdrojích energie a o změně některých zákonů</a:t>
            </a:r>
            <a:endParaRPr lang="cs-CZ" sz="1300" dirty="0" smtClean="0">
              <a:latin typeface="Tw Cen MT" pitchFamily="34" charset="-18"/>
            </a:endParaRPr>
          </a:p>
          <a:p>
            <a:pPr lvl="1"/>
            <a:r>
              <a:rPr lang="cs-CZ" sz="1600" i="1" dirty="0" smtClean="0">
                <a:latin typeface="Tw Cen MT" pitchFamily="34" charset="-18"/>
              </a:rPr>
              <a:t>Zákon č. 406/2000 Sb., o hospodaření energií, ve znění pozdějších předpisů</a:t>
            </a:r>
          </a:p>
          <a:p>
            <a:pPr lvl="1"/>
            <a:r>
              <a:rPr lang="cs-CZ" sz="1600" i="1" dirty="0" smtClean="0">
                <a:latin typeface="Tw Cen MT" pitchFamily="34" charset="-18"/>
              </a:rPr>
              <a:t>Zákon č. 458/2000 Sb. o podmínkách podnikání a o výkonu státní správy v energetických odvětvích a o změně některých zákonů, ve znění pozdějších předpisů</a:t>
            </a:r>
          </a:p>
          <a:p>
            <a:pPr lvl="1"/>
            <a:endParaRPr lang="cs-CZ" sz="800" dirty="0" smtClean="0">
              <a:latin typeface="Tw Cen MT" pitchFamily="34" charset="-18"/>
            </a:endParaRPr>
          </a:p>
          <a:p>
            <a:r>
              <a:rPr lang="cs-CZ" sz="2000" dirty="0" smtClean="0">
                <a:latin typeface="Tw Cen MT" pitchFamily="34" charset="-18"/>
              </a:rPr>
              <a:t>Nadnárodní legislativní rámec pro OZE je formulován </a:t>
            </a:r>
            <a:r>
              <a:rPr lang="cs-CZ" sz="2000" i="1" dirty="0" smtClean="0">
                <a:latin typeface="Tw Cen MT" pitchFamily="34" charset="-18"/>
              </a:rPr>
              <a:t>Směrnicí Evropského parlamentu a Rady 2009/28/EC ze dne 23. dubna 2009, o podpoře využívání energie z obnovitelných zdrojů a o následném rušení směrnic 2001/77/EC a 2003/30/EC</a:t>
            </a:r>
          </a:p>
          <a:p>
            <a:pPr lvl="1"/>
            <a:r>
              <a:rPr lang="cs-CZ" sz="1800" dirty="0" smtClean="0">
                <a:latin typeface="Tw Cen MT" pitchFamily="34" charset="-18"/>
              </a:rPr>
              <a:t>Tato směrnice požaduje tvorbu tzv. Národního akčního plánu pro energii z obnovitelných zdrojů, jenž je dokumentem, který dle požadavků směrnice stanovuje národní cíle členských států pro podíly energie z obnovitelných zdrojů v dopravě a při výrobě elektřiny, vytápění a chlazení v roce 2020.</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16</a:t>
            </a:fld>
            <a:endParaRPr lang="en-US" sz="1600" smtClean="0">
              <a:solidFill>
                <a:srgbClr val="FFFFFF"/>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Obnovitelné zdroje v ČR</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17</a:t>
            </a:fld>
            <a:endParaRPr lang="en-US" sz="1600" smtClean="0">
              <a:solidFill>
                <a:srgbClr val="FFFFFF"/>
              </a:solidFill>
              <a:latin typeface="Arial" charset="0"/>
            </a:endParaRPr>
          </a:p>
        </p:txBody>
      </p:sp>
      <p:graphicFrame>
        <p:nvGraphicFramePr>
          <p:cNvPr id="6" name="Tabulka 5"/>
          <p:cNvGraphicFramePr>
            <a:graphicFrameLocks noGrp="1"/>
          </p:cNvGraphicFramePr>
          <p:nvPr/>
        </p:nvGraphicFramePr>
        <p:xfrm>
          <a:off x="539550" y="975360"/>
          <a:ext cx="8064900" cy="4397856"/>
        </p:xfrm>
        <a:graphic>
          <a:graphicData uri="http://schemas.openxmlformats.org/drawingml/2006/table">
            <a:tbl>
              <a:tblPr/>
              <a:tblGrid>
                <a:gridCol w="832713"/>
                <a:gridCol w="903915"/>
                <a:gridCol w="903915"/>
                <a:gridCol w="903915"/>
                <a:gridCol w="903915"/>
                <a:gridCol w="903915"/>
                <a:gridCol w="903915"/>
                <a:gridCol w="903915"/>
                <a:gridCol w="904782"/>
              </a:tblGrid>
              <a:tr h="972108">
                <a:tc gridSpan="9">
                  <a:txBody>
                    <a:bodyPr/>
                    <a:lstStyle/>
                    <a:p>
                      <a:pPr algn="just">
                        <a:lnSpc>
                          <a:spcPct val="115000"/>
                        </a:lnSpc>
                        <a:spcAft>
                          <a:spcPts val="0"/>
                        </a:spcAft>
                      </a:pPr>
                      <a:r>
                        <a:rPr lang="cs-CZ" sz="2000" b="1" dirty="0" smtClean="0">
                          <a:latin typeface="Tw Cen MT" pitchFamily="34" charset="-18"/>
                          <a:ea typeface="Calibri"/>
                          <a:cs typeface="Times New Roman"/>
                        </a:rPr>
                        <a:t>Scénář </a:t>
                      </a:r>
                      <a:r>
                        <a:rPr lang="cs-CZ" sz="2000" b="1" dirty="0">
                          <a:latin typeface="Tw Cen MT" pitchFamily="34" charset="-18"/>
                          <a:ea typeface="Calibri"/>
                          <a:cs typeface="Times New Roman"/>
                        </a:rPr>
                        <a:t>podílu OZE na konečné spotřebě energie Národního akčního plánu České republiky pro energii z obnovitelných zdrojů</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486054">
                <a:tc>
                  <a:txBody>
                    <a:bodyPr/>
                    <a:lstStyle/>
                    <a:p>
                      <a:pPr algn="just">
                        <a:lnSpc>
                          <a:spcPct val="115000"/>
                        </a:lnSpc>
                        <a:spcAft>
                          <a:spcPts val="0"/>
                        </a:spcAft>
                      </a:pPr>
                      <a:r>
                        <a:rPr lang="cs-CZ" sz="2000" b="1" dirty="0">
                          <a:latin typeface="Tw Cen MT" pitchFamily="34" charset="-18"/>
                          <a:ea typeface="Calibri"/>
                          <a:cs typeface="Times New Roman"/>
                        </a:rPr>
                        <a:t>Rok</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a:latin typeface="Tw Cen MT" pitchFamily="34" charset="-18"/>
                          <a:ea typeface="Calibri"/>
                          <a:cs typeface="Times New Roman"/>
                        </a:rPr>
                        <a:t>2005</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a:latin typeface="Tw Cen MT" pitchFamily="34" charset="-18"/>
                          <a:ea typeface="Calibri"/>
                          <a:cs typeface="Times New Roman"/>
                        </a:rPr>
                        <a:t>2006</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a:latin typeface="Tw Cen MT" pitchFamily="34" charset="-18"/>
                          <a:ea typeface="Calibri"/>
                          <a:cs typeface="Times New Roman"/>
                        </a:rPr>
                        <a:t>2007</a:t>
                      </a:r>
                      <a:endParaRPr lang="cs-CZ" sz="200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a:latin typeface="Tw Cen MT" pitchFamily="34" charset="-18"/>
                          <a:ea typeface="Calibri"/>
                          <a:cs typeface="Times New Roman"/>
                        </a:rPr>
                        <a:t>2008</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a:latin typeface="Tw Cen MT" pitchFamily="34" charset="-18"/>
                          <a:ea typeface="Calibri"/>
                          <a:cs typeface="Times New Roman"/>
                        </a:rPr>
                        <a:t>2009</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a:latin typeface="Tw Cen MT" pitchFamily="34" charset="-18"/>
                          <a:ea typeface="Calibri"/>
                          <a:cs typeface="Times New Roman"/>
                        </a:rPr>
                        <a:t>2010</a:t>
                      </a:r>
                      <a:endParaRPr lang="cs-CZ" sz="200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a:latin typeface="Tw Cen MT" pitchFamily="34" charset="-18"/>
                          <a:ea typeface="Calibri"/>
                          <a:cs typeface="Times New Roman"/>
                        </a:rPr>
                        <a:t>2011</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a:latin typeface="Tw Cen MT" pitchFamily="34" charset="-18"/>
                          <a:ea typeface="Calibri"/>
                          <a:cs typeface="Times New Roman"/>
                        </a:rPr>
                        <a:t>2012</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gn="just">
                        <a:lnSpc>
                          <a:spcPct val="115000"/>
                        </a:lnSpc>
                        <a:spcAft>
                          <a:spcPts val="0"/>
                        </a:spcAft>
                      </a:pPr>
                      <a:r>
                        <a:rPr lang="cs-CZ" sz="2000" b="1">
                          <a:latin typeface="Tw Cen MT" pitchFamily="34" charset="-18"/>
                          <a:ea typeface="Calibri"/>
                          <a:cs typeface="Times New Roman"/>
                        </a:rPr>
                        <a:t>Podíl (%)</a:t>
                      </a:r>
                      <a:endParaRPr lang="cs-CZ" sz="200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dirty="0">
                          <a:latin typeface="Tw Cen MT" pitchFamily="34" charset="-18"/>
                          <a:ea typeface="Calibri"/>
                          <a:cs typeface="Times New Roman"/>
                        </a:rPr>
                        <a:t>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dirty="0">
                          <a:latin typeface="Tw Cen MT" pitchFamily="34" charset="-18"/>
                          <a:ea typeface="Calibri"/>
                          <a:cs typeface="Times New Roman"/>
                        </a:rPr>
                        <a:t>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dirty="0">
                          <a:latin typeface="Tw Cen MT" pitchFamily="34" charset="-18"/>
                          <a:ea typeface="Calibri"/>
                          <a:cs typeface="Times New Roman"/>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dirty="0">
                          <a:latin typeface="Tw Cen MT" pitchFamily="34" charset="-18"/>
                          <a:ea typeface="Calibri"/>
                          <a:cs typeface="Times New Roman"/>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dirty="0">
                          <a:latin typeface="Tw Cen MT" pitchFamily="34" charset="-18"/>
                          <a:ea typeface="Calibri"/>
                          <a:cs typeface="Times New Roman"/>
                        </a:rPr>
                        <a:t>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dirty="0">
                          <a:latin typeface="Tw Cen MT" pitchFamily="34" charset="-18"/>
                          <a:ea typeface="Calibri"/>
                          <a:cs typeface="Times New Roman"/>
                        </a:rPr>
                        <a:t>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i="1" dirty="0">
                          <a:latin typeface="Tw Cen MT" pitchFamily="34" charset="-18"/>
                          <a:ea typeface="Calibri"/>
                          <a:cs typeface="Times New Roman"/>
                        </a:rPr>
                        <a:t>9,4</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i="1" dirty="0">
                          <a:latin typeface="Tw Cen MT" pitchFamily="34" charset="-18"/>
                          <a:ea typeface="Calibri"/>
                          <a:cs typeface="Times New Roman"/>
                        </a:rPr>
                        <a:t>10,1</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gn="just">
                        <a:lnSpc>
                          <a:spcPct val="115000"/>
                        </a:lnSpc>
                        <a:spcAft>
                          <a:spcPts val="0"/>
                        </a:spcAft>
                      </a:pPr>
                      <a:r>
                        <a:rPr lang="cs-CZ" sz="2000" b="1">
                          <a:latin typeface="Tw Cen MT" pitchFamily="34" charset="-18"/>
                          <a:ea typeface="Calibri"/>
                          <a:cs typeface="Times New Roman"/>
                        </a:rPr>
                        <a:t>Rok</a:t>
                      </a:r>
                      <a:endParaRPr lang="cs-CZ" sz="200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a:latin typeface="Tw Cen MT" pitchFamily="34" charset="-18"/>
                          <a:ea typeface="Calibri"/>
                          <a:cs typeface="Times New Roman"/>
                        </a:rPr>
                        <a:t>2013</a:t>
                      </a:r>
                      <a:endParaRPr lang="cs-CZ" sz="200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a:latin typeface="Tw Cen MT" pitchFamily="34" charset="-18"/>
                          <a:ea typeface="Calibri"/>
                          <a:cs typeface="Times New Roman"/>
                        </a:rPr>
                        <a:t>2014</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a:latin typeface="Tw Cen MT" pitchFamily="34" charset="-18"/>
                          <a:ea typeface="Calibri"/>
                          <a:cs typeface="Times New Roman"/>
                        </a:rPr>
                        <a:t>2015</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a:latin typeface="Tw Cen MT" pitchFamily="34" charset="-18"/>
                          <a:ea typeface="Calibri"/>
                          <a:cs typeface="Times New Roman"/>
                        </a:rPr>
                        <a:t>2016</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a:latin typeface="Tw Cen MT" pitchFamily="34" charset="-18"/>
                          <a:ea typeface="Calibri"/>
                          <a:cs typeface="Times New Roman"/>
                        </a:rPr>
                        <a:t>2017</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a:latin typeface="Tw Cen MT" pitchFamily="34" charset="-18"/>
                          <a:ea typeface="Calibri"/>
                          <a:cs typeface="Times New Roman"/>
                        </a:rPr>
                        <a:t>2018</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a:latin typeface="Tw Cen MT" pitchFamily="34" charset="-18"/>
                          <a:ea typeface="Calibri"/>
                          <a:cs typeface="Times New Roman"/>
                        </a:rPr>
                        <a:t>2019</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a:latin typeface="Tw Cen MT" pitchFamily="34" charset="-18"/>
                          <a:ea typeface="Calibri"/>
                          <a:cs typeface="Times New Roman"/>
                        </a:rPr>
                        <a:t>2020</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gn="just">
                        <a:lnSpc>
                          <a:spcPct val="115000"/>
                        </a:lnSpc>
                        <a:spcAft>
                          <a:spcPts val="0"/>
                        </a:spcAft>
                      </a:pPr>
                      <a:r>
                        <a:rPr lang="cs-CZ" sz="2000" b="1">
                          <a:latin typeface="Tw Cen MT" pitchFamily="34" charset="-18"/>
                          <a:ea typeface="Calibri"/>
                          <a:cs typeface="Times New Roman"/>
                        </a:rPr>
                        <a:t>Podíl (%)</a:t>
                      </a:r>
                      <a:endParaRPr lang="cs-CZ" sz="200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i="1">
                          <a:latin typeface="Tw Cen MT" pitchFamily="34" charset="-18"/>
                          <a:ea typeface="Calibri"/>
                          <a:cs typeface="Times New Roman"/>
                        </a:rPr>
                        <a:t>10,8</a:t>
                      </a:r>
                      <a:endParaRPr lang="cs-CZ" sz="200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i="1" dirty="0">
                          <a:latin typeface="Tw Cen MT" pitchFamily="34" charset="-18"/>
                          <a:ea typeface="Calibri"/>
                          <a:cs typeface="Times New Roman"/>
                        </a:rPr>
                        <a:t>11,3</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i="1" dirty="0">
                          <a:latin typeface="Tw Cen MT" pitchFamily="34" charset="-18"/>
                          <a:ea typeface="Calibri"/>
                          <a:cs typeface="Times New Roman"/>
                        </a:rPr>
                        <a:t>11,8</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i="1">
                          <a:latin typeface="Tw Cen MT" pitchFamily="34" charset="-18"/>
                          <a:ea typeface="Calibri"/>
                          <a:cs typeface="Times New Roman"/>
                        </a:rPr>
                        <a:t>12,1</a:t>
                      </a:r>
                      <a:endParaRPr lang="cs-CZ" sz="200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i="1" dirty="0">
                          <a:latin typeface="Tw Cen MT" pitchFamily="34" charset="-18"/>
                          <a:ea typeface="Calibri"/>
                          <a:cs typeface="Times New Roman"/>
                        </a:rPr>
                        <a:t>12,5</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i="1" dirty="0">
                          <a:latin typeface="Tw Cen MT" pitchFamily="34" charset="-18"/>
                          <a:ea typeface="Calibri"/>
                          <a:cs typeface="Times New Roman"/>
                        </a:rPr>
                        <a:t>12,9</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i="1" dirty="0">
                          <a:latin typeface="Tw Cen MT" pitchFamily="34" charset="-18"/>
                          <a:ea typeface="Calibri"/>
                          <a:cs typeface="Times New Roman"/>
                        </a:rPr>
                        <a:t>13,2</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i="1" dirty="0">
                          <a:latin typeface="Tw Cen MT" pitchFamily="34" charset="-18"/>
                          <a:ea typeface="Calibri"/>
                          <a:cs typeface="Times New Roman"/>
                        </a:rPr>
                        <a:t>13,5</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2108">
                <a:tc gridSpan="9">
                  <a:txBody>
                    <a:bodyPr/>
                    <a:lstStyle/>
                    <a:p>
                      <a:pPr algn="just">
                        <a:lnSpc>
                          <a:spcPct val="115000"/>
                        </a:lnSpc>
                        <a:spcAft>
                          <a:spcPts val="0"/>
                        </a:spcAft>
                      </a:pPr>
                      <a:r>
                        <a:rPr lang="cs-CZ" sz="2000" dirty="0">
                          <a:latin typeface="Tw Cen MT" pitchFamily="34" charset="-18"/>
                          <a:ea typeface="Calibri"/>
                          <a:cs typeface="Times New Roman"/>
                        </a:rPr>
                        <a:t>Poznámka: kurzívou jsou uvedeny údaje dle scénáře plánované, jinak je uveden reálný stav.</a:t>
                      </a:r>
                    </a:p>
                    <a:p>
                      <a:pPr algn="just">
                        <a:lnSpc>
                          <a:spcPct val="115000"/>
                        </a:lnSpc>
                        <a:spcAft>
                          <a:spcPts val="0"/>
                        </a:spcAft>
                      </a:pPr>
                      <a:r>
                        <a:rPr lang="cs-CZ" sz="2000" dirty="0">
                          <a:latin typeface="Tw Cen MT" pitchFamily="34" charset="-18"/>
                          <a:ea typeface="Calibri"/>
                          <a:cs typeface="Times New Roman"/>
                        </a:rPr>
                        <a:t>Zdroj: Ministerstvo průmyslu a </a:t>
                      </a:r>
                      <a:r>
                        <a:rPr lang="cs-CZ" sz="2000" dirty="0" smtClean="0">
                          <a:latin typeface="Tw Cen MT" pitchFamily="34" charset="-18"/>
                          <a:ea typeface="Calibri"/>
                          <a:cs typeface="Times New Roman"/>
                        </a:rPr>
                        <a:t>obchodu</a:t>
                      </a:r>
                      <a:endParaRPr lang="cs-CZ" sz="20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Rozvoj OZE v ČR</a:t>
            </a:r>
          </a:p>
        </p:txBody>
      </p:sp>
      <p:sp>
        <p:nvSpPr>
          <p:cNvPr id="6146" name="Zástupný symbol pro obsah 2"/>
          <p:cNvSpPr>
            <a:spLocks noGrp="1"/>
          </p:cNvSpPr>
          <p:nvPr>
            <p:ph sz="quarter" idx="4294967295"/>
          </p:nvPr>
        </p:nvSpPr>
        <p:spPr>
          <a:xfrm>
            <a:off x="323528" y="836712"/>
            <a:ext cx="8496944" cy="4968552"/>
          </a:xfrm>
        </p:spPr>
        <p:txBody>
          <a:bodyPr/>
          <a:lstStyle/>
          <a:p>
            <a:r>
              <a:rPr lang="cs-CZ" sz="2000" dirty="0" smtClean="0"/>
              <a:t>Nejklíčovější Zákon č. 180/2005 Sb. je v oblasti OZE významný ve třech bodech:</a:t>
            </a:r>
          </a:p>
          <a:p>
            <a:endParaRPr lang="cs-CZ" sz="1800" dirty="0" smtClean="0"/>
          </a:p>
          <a:p>
            <a:pPr lvl="1"/>
            <a:r>
              <a:rPr lang="cs-CZ" sz="1600" dirty="0" smtClean="0"/>
              <a:t>přinesl pojem </a:t>
            </a:r>
            <a:r>
              <a:rPr lang="cs-CZ" sz="1600" dirty="0" smtClean="0">
                <a:solidFill>
                  <a:srgbClr val="FF0000"/>
                </a:solidFill>
              </a:rPr>
              <a:t>zelený bonus</a:t>
            </a:r>
            <a:r>
              <a:rPr lang="cs-CZ" sz="1600" dirty="0" smtClean="0"/>
              <a:t>, tedy „</a:t>
            </a:r>
            <a:r>
              <a:rPr lang="cs-CZ" sz="1600" i="1" dirty="0" smtClean="0"/>
              <a:t>finanční částka navyšující tržní cenu elektřiny a hrazená provozovatelem regionální distribuční soustavy nebo přenosové soustavy výrobci elektřiny z obnovitelných zdrojů, zohledňující snížené poškozování životního prostředí využitím obnovitelného zdroje oproti spalování fosilních paliv, druh a velikost výrobního zařízení, kvalitu dodávané elektřiny</a:t>
            </a:r>
            <a:r>
              <a:rPr lang="cs-CZ" sz="1600" dirty="0" smtClean="0"/>
              <a:t>“. Výši zeleného bonusu určuje dle Zákona č. 180/2005 Sb. Energetický regulační úřad.</a:t>
            </a:r>
          </a:p>
          <a:p>
            <a:pPr lvl="1"/>
            <a:r>
              <a:rPr lang="cs-CZ" sz="1600" dirty="0" smtClean="0"/>
              <a:t>provozovatelům regionálních distribučních soustav a přenosové soustavy nařídil </a:t>
            </a:r>
            <a:r>
              <a:rPr lang="cs-CZ" sz="1600" dirty="0" smtClean="0">
                <a:solidFill>
                  <a:srgbClr val="FF0000"/>
                </a:solidFill>
              </a:rPr>
              <a:t>povinnost</a:t>
            </a:r>
            <a:r>
              <a:rPr lang="cs-CZ" sz="1600" b="1" dirty="0" smtClean="0"/>
              <a:t> </a:t>
            </a:r>
            <a:r>
              <a:rPr lang="cs-CZ" sz="1600" dirty="0" smtClean="0"/>
              <a:t>„</a:t>
            </a:r>
            <a:r>
              <a:rPr lang="cs-CZ" sz="1600" i="1" dirty="0" smtClean="0">
                <a:solidFill>
                  <a:srgbClr val="FF0000"/>
                </a:solidFill>
              </a:rPr>
              <a:t>vykupovat veškerou elektřinu </a:t>
            </a:r>
            <a:r>
              <a:rPr lang="cs-CZ" sz="1600" i="1" dirty="0" smtClean="0"/>
              <a:t>z obnovitelných zdrojů, na kterou se vztahuje podpora, a uzavřít smlouvu o dodávce, pokud výrobce elektřinu z obnovitelných zdrojů nabídl</a:t>
            </a:r>
            <a:r>
              <a:rPr lang="cs-CZ" sz="1600" dirty="0" smtClean="0"/>
              <a:t>“. </a:t>
            </a:r>
          </a:p>
          <a:p>
            <a:pPr lvl="1"/>
            <a:r>
              <a:rPr lang="cs-CZ" sz="1600" dirty="0" smtClean="0"/>
              <a:t>společnosti ČEPS, a.s. nastavil „</a:t>
            </a:r>
            <a:r>
              <a:rPr lang="cs-CZ" sz="1600" i="1" dirty="0" smtClean="0">
                <a:solidFill>
                  <a:srgbClr val="FF0000"/>
                </a:solidFill>
              </a:rPr>
              <a:t>převzetí odpovědnosti za odchylku </a:t>
            </a:r>
            <a:r>
              <a:rPr lang="cs-CZ" sz="1600" i="1" dirty="0" smtClean="0"/>
              <a:t>podle zvláštního právního předpisu</a:t>
            </a:r>
            <a:r>
              <a:rPr lang="cs-CZ" sz="1600" dirty="0" smtClean="0"/>
              <a:t>“</a:t>
            </a:r>
            <a:endParaRPr lang="cs-CZ" sz="1800" dirty="0" smtClean="0">
              <a:latin typeface="Tw Cen MT" pitchFamily="34" charset="-18"/>
            </a:endParaRP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18</a:t>
            </a:fld>
            <a:endParaRPr lang="en-US" sz="1600" smtClean="0">
              <a:solidFill>
                <a:srgbClr val="FFFFFF"/>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Rozvoj OZE v ČR</a:t>
            </a:r>
          </a:p>
        </p:txBody>
      </p:sp>
      <p:sp>
        <p:nvSpPr>
          <p:cNvPr id="6146" name="Zástupný symbol pro obsah 2"/>
          <p:cNvSpPr>
            <a:spLocks noGrp="1"/>
          </p:cNvSpPr>
          <p:nvPr>
            <p:ph sz="quarter" idx="4294967295"/>
          </p:nvPr>
        </p:nvSpPr>
        <p:spPr>
          <a:xfrm>
            <a:off x="323528" y="836712"/>
            <a:ext cx="8496944" cy="4968552"/>
          </a:xfrm>
        </p:spPr>
        <p:txBody>
          <a:bodyPr/>
          <a:lstStyle/>
          <a:p>
            <a:r>
              <a:rPr lang="cs-CZ" sz="1800" dirty="0" smtClean="0">
                <a:latin typeface="Tw Cen MT" pitchFamily="34" charset="-18"/>
              </a:rPr>
              <a:t>NAP stanovil pro rok 2020 cíle pro instalovaný výkon v OZE, pro FVE to bylo např. 1695 </a:t>
            </a:r>
            <a:r>
              <a:rPr lang="cs-CZ" sz="1800" dirty="0" err="1" smtClean="0">
                <a:latin typeface="Tw Cen MT" pitchFamily="34" charset="-18"/>
              </a:rPr>
              <a:t>MWe</a:t>
            </a:r>
            <a:endParaRPr lang="cs-CZ" sz="1800" dirty="0" smtClean="0">
              <a:latin typeface="Tw Cen MT" pitchFamily="34" charset="-18"/>
            </a:endParaRPr>
          </a:p>
          <a:p>
            <a:endParaRPr lang="cs-CZ" sz="1800" dirty="0" smtClean="0">
              <a:latin typeface="Tw Cen MT" pitchFamily="34" charset="-18"/>
            </a:endParaRPr>
          </a:p>
          <a:p>
            <a:r>
              <a:rPr lang="cs-CZ" sz="1800" dirty="0" smtClean="0">
                <a:latin typeface="Tw Cen MT" pitchFamily="34" charset="-18"/>
              </a:rPr>
              <a:t>Systém státní podpory OZE byl nastavený tak příznivě, že tento cíl byl překročen už v roce 2010</a:t>
            </a:r>
          </a:p>
          <a:p>
            <a:endParaRPr lang="cs-CZ" sz="1800" dirty="0" smtClean="0">
              <a:latin typeface="Tw Cen MT" pitchFamily="34" charset="-18"/>
            </a:endParaRPr>
          </a:p>
          <a:p>
            <a:r>
              <a:rPr lang="cs-CZ" sz="1800" dirty="0" smtClean="0">
                <a:latin typeface="Tw Cen MT" pitchFamily="34" charset="-18"/>
              </a:rPr>
              <a:t>Příčinou tohoto boomu byla kombinace snížení investičních nákladů na FVE a VTE a příliš vysokého zvýhodňování státní podporou, což vedlo k významnému rozvoji sektoru OZE a nárůstu firem zabývajícími se instalací domácích i podnikových elektráren </a:t>
            </a:r>
          </a:p>
          <a:p>
            <a:endParaRPr lang="cs-CZ" sz="1800" dirty="0" smtClean="0">
              <a:latin typeface="Tw Cen MT" pitchFamily="34" charset="-18"/>
            </a:endParaRPr>
          </a:p>
          <a:p>
            <a:r>
              <a:rPr lang="cs-CZ" sz="1800" dirty="0" smtClean="0">
                <a:latin typeface="Tw Cen MT" pitchFamily="34" charset="-18"/>
              </a:rPr>
              <a:t>Zatímco v roce 2005 byla výkupní cena elektřiny z FVE 6,04 </a:t>
            </a:r>
            <a:r>
              <a:rPr lang="cs-CZ" sz="1800" dirty="0" err="1" smtClean="0">
                <a:latin typeface="Tw Cen MT" pitchFamily="34" charset="-18"/>
              </a:rPr>
              <a:t>Kč</a:t>
            </a:r>
            <a:r>
              <a:rPr lang="cs-CZ" sz="1800" dirty="0" smtClean="0">
                <a:latin typeface="Tw Cen MT" pitchFamily="34" charset="-18"/>
              </a:rPr>
              <a:t>/kWh, v roce 2006 byla tato hodnota Energetickým regulačním úřadem navýšena na více než dvojnásobek, na 13,2 </a:t>
            </a:r>
            <a:r>
              <a:rPr lang="cs-CZ" sz="1800" dirty="0" err="1" smtClean="0">
                <a:latin typeface="Tw Cen MT" pitchFamily="34" charset="-18"/>
              </a:rPr>
              <a:t>Kč</a:t>
            </a:r>
            <a:r>
              <a:rPr lang="cs-CZ" sz="1800" dirty="0" smtClean="0">
                <a:latin typeface="Tw Cen MT" pitchFamily="34" charset="-18"/>
              </a:rPr>
              <a:t>/kWh (což je asi dvanáctinásobek tržní ceny elektřiny).</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19</a:t>
            </a:fld>
            <a:endParaRPr lang="en-US" sz="1600" smtClean="0">
              <a:solidFill>
                <a:srgbClr val="FFFFFF"/>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Elektrizační soustava České republiky</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2</a:t>
            </a:fld>
            <a:endParaRPr lang="en-US" sz="1600" smtClean="0">
              <a:solidFill>
                <a:srgbClr val="FFFFFF"/>
              </a:solidFill>
              <a:latin typeface="Arial" charset="0"/>
            </a:endParaRPr>
          </a:p>
        </p:txBody>
      </p:sp>
      <p:graphicFrame>
        <p:nvGraphicFramePr>
          <p:cNvPr id="8" name="Tabulka 7"/>
          <p:cNvGraphicFramePr>
            <a:graphicFrameLocks noGrp="1"/>
          </p:cNvGraphicFramePr>
          <p:nvPr/>
        </p:nvGraphicFramePr>
        <p:xfrm>
          <a:off x="395537" y="764708"/>
          <a:ext cx="8208911" cy="4896545"/>
        </p:xfrm>
        <a:graphic>
          <a:graphicData uri="http://schemas.openxmlformats.org/drawingml/2006/table">
            <a:tbl>
              <a:tblPr/>
              <a:tblGrid>
                <a:gridCol w="3312367"/>
                <a:gridCol w="2448272"/>
                <a:gridCol w="2448272"/>
              </a:tblGrid>
              <a:tr h="411161">
                <a:tc gridSpan="3">
                  <a:txBody>
                    <a:bodyPr/>
                    <a:lstStyle/>
                    <a:p>
                      <a:pPr>
                        <a:lnSpc>
                          <a:spcPct val="115000"/>
                        </a:lnSpc>
                        <a:spcBef>
                          <a:spcPts val="300"/>
                        </a:spcBef>
                        <a:spcAft>
                          <a:spcPts val="300"/>
                        </a:spcAft>
                      </a:pPr>
                      <a:r>
                        <a:rPr lang="cs-CZ" sz="2000" b="1" dirty="0" err="1" smtClean="0">
                          <a:latin typeface="Calibri"/>
                          <a:ea typeface="Times New Roman"/>
                          <a:cs typeface="Times New Roman"/>
                        </a:rPr>
                        <a:t>Installed</a:t>
                      </a:r>
                      <a:r>
                        <a:rPr lang="cs-CZ" sz="2000" b="1" dirty="0" smtClean="0">
                          <a:latin typeface="Calibri"/>
                          <a:ea typeface="Times New Roman"/>
                          <a:cs typeface="Times New Roman"/>
                        </a:rPr>
                        <a:t> </a:t>
                      </a:r>
                      <a:r>
                        <a:rPr lang="cs-CZ" sz="2000" b="1" dirty="0" err="1">
                          <a:latin typeface="Calibri"/>
                          <a:ea typeface="Times New Roman"/>
                          <a:cs typeface="Times New Roman"/>
                        </a:rPr>
                        <a:t>Capacity</a:t>
                      </a:r>
                      <a:r>
                        <a:rPr lang="cs-CZ" sz="2000" b="1" dirty="0">
                          <a:latin typeface="Calibri"/>
                          <a:ea typeface="Times New Roman"/>
                          <a:cs typeface="Times New Roman"/>
                        </a:rPr>
                        <a:t> in </a:t>
                      </a:r>
                      <a:r>
                        <a:rPr lang="cs-CZ" sz="2000" b="1" dirty="0" err="1">
                          <a:latin typeface="Calibri"/>
                          <a:ea typeface="Times New Roman"/>
                          <a:cs typeface="Times New Roman"/>
                        </a:rPr>
                        <a:t>the</a:t>
                      </a:r>
                      <a:r>
                        <a:rPr lang="cs-CZ" sz="2000" b="1" dirty="0">
                          <a:latin typeface="Calibri"/>
                          <a:ea typeface="Times New Roman"/>
                          <a:cs typeface="Times New Roman"/>
                        </a:rPr>
                        <a:t> </a:t>
                      </a:r>
                      <a:r>
                        <a:rPr lang="cs-CZ" sz="2000" b="1" dirty="0" err="1">
                          <a:latin typeface="Calibri"/>
                          <a:ea typeface="Times New Roman"/>
                          <a:cs typeface="Times New Roman"/>
                        </a:rPr>
                        <a:t>Czech</a:t>
                      </a:r>
                      <a:r>
                        <a:rPr lang="cs-CZ" sz="2000" b="1" dirty="0">
                          <a:latin typeface="Calibri"/>
                          <a:ea typeface="Times New Roman"/>
                          <a:cs typeface="Times New Roman"/>
                        </a:rPr>
                        <a:t> </a:t>
                      </a:r>
                      <a:r>
                        <a:rPr lang="cs-CZ" sz="2000" b="1" dirty="0" err="1">
                          <a:latin typeface="Calibri"/>
                          <a:ea typeface="Times New Roman"/>
                          <a:cs typeface="Times New Roman"/>
                        </a:rPr>
                        <a:t>Electricity</a:t>
                      </a:r>
                      <a:r>
                        <a:rPr lang="cs-CZ" sz="2000" b="1" dirty="0">
                          <a:latin typeface="Calibri"/>
                          <a:ea typeface="Times New Roman"/>
                          <a:cs typeface="Times New Roman"/>
                        </a:rPr>
                        <a:t> </a:t>
                      </a:r>
                      <a:r>
                        <a:rPr lang="cs-CZ" sz="2000" b="1" dirty="0" err="1">
                          <a:latin typeface="Calibri"/>
                          <a:ea typeface="Times New Roman"/>
                          <a:cs typeface="Times New Roman"/>
                        </a:rPr>
                        <a:t>Grid</a:t>
                      </a:r>
                      <a:r>
                        <a:rPr lang="cs-CZ" sz="2000" b="1" dirty="0">
                          <a:latin typeface="Calibri"/>
                          <a:ea typeface="Times New Roman"/>
                          <a:cs typeface="Times New Roman"/>
                        </a:rPr>
                        <a:t> on 31 </a:t>
                      </a:r>
                      <a:r>
                        <a:rPr lang="cs-CZ" sz="2000" b="1" dirty="0" err="1">
                          <a:latin typeface="Calibri"/>
                          <a:ea typeface="Times New Roman"/>
                          <a:cs typeface="Times New Roman"/>
                        </a:rPr>
                        <a:t>December</a:t>
                      </a:r>
                      <a:r>
                        <a:rPr lang="cs-CZ" sz="2000" b="1" dirty="0">
                          <a:latin typeface="Calibri"/>
                          <a:ea typeface="Times New Roman"/>
                          <a:cs typeface="Times New Roman"/>
                        </a:rPr>
                        <a:t> 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r>
              <a:tr h="373782">
                <a:tc>
                  <a:txBody>
                    <a:bodyPr/>
                    <a:lstStyle/>
                    <a:p>
                      <a:pPr>
                        <a:lnSpc>
                          <a:spcPct val="115000"/>
                        </a:lnSpc>
                        <a:spcAft>
                          <a:spcPts val="0"/>
                        </a:spcAft>
                      </a:pPr>
                      <a:r>
                        <a:rPr lang="cs-CZ" sz="1500" b="1">
                          <a:latin typeface="Calibri"/>
                          <a:ea typeface="Calibri"/>
                          <a:cs typeface="Times New Roman"/>
                        </a:rPr>
                        <a:t>Type of Power 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err="1">
                          <a:latin typeface="Calibri"/>
                          <a:ea typeface="Calibri"/>
                          <a:cs typeface="Times New Roman"/>
                        </a:rPr>
                        <a:t>Installed</a:t>
                      </a:r>
                      <a:r>
                        <a:rPr lang="cs-CZ" sz="1500" b="1" dirty="0">
                          <a:latin typeface="Calibri"/>
                          <a:ea typeface="Calibri"/>
                          <a:cs typeface="Times New Roman"/>
                        </a:rPr>
                        <a:t> </a:t>
                      </a:r>
                      <a:r>
                        <a:rPr lang="cs-CZ" sz="1500" b="1" dirty="0" err="1">
                          <a:latin typeface="Calibri"/>
                          <a:ea typeface="Calibri"/>
                          <a:cs typeface="Times New Roman"/>
                        </a:rPr>
                        <a:t>Capacity</a:t>
                      </a:r>
                      <a:r>
                        <a:rPr lang="cs-CZ" sz="1500" b="1" dirty="0">
                          <a:latin typeface="Calibri"/>
                          <a:ea typeface="Calibri"/>
                          <a:cs typeface="Times New Roman"/>
                        </a:rPr>
                        <a:t> (</a:t>
                      </a:r>
                      <a:r>
                        <a:rPr lang="cs-CZ" sz="1500" b="1" dirty="0" err="1">
                          <a:latin typeface="Calibri"/>
                          <a:ea typeface="Calibri"/>
                          <a:cs typeface="Times New Roman"/>
                        </a:rPr>
                        <a:t>MWe</a:t>
                      </a:r>
                      <a:r>
                        <a:rPr lang="cs-CZ" sz="1500" b="1"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err="1">
                          <a:latin typeface="Calibri"/>
                          <a:ea typeface="Calibri"/>
                          <a:cs typeface="Times New Roman"/>
                        </a:rPr>
                        <a:t>Percentage</a:t>
                      </a:r>
                      <a:r>
                        <a:rPr lang="cs-CZ" sz="1500" b="1" dirty="0">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a:latin typeface="Calibri"/>
                          <a:ea typeface="Calibri"/>
                          <a:cs typeface="Times New Roman"/>
                        </a:rPr>
                        <a:t>Thermal Power 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10644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51.9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a:latin typeface="Calibri"/>
                          <a:ea typeface="Calibri"/>
                          <a:cs typeface="Times New Roman"/>
                        </a:rPr>
                        <a:t>Gas Combined Cycle Power 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521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dirty="0" err="1">
                          <a:latin typeface="Calibri"/>
                          <a:ea typeface="Calibri"/>
                          <a:cs typeface="Times New Roman"/>
                        </a:rPr>
                        <a:t>Gas</a:t>
                      </a:r>
                      <a:r>
                        <a:rPr lang="cs-CZ" sz="1500" b="1" dirty="0">
                          <a:latin typeface="Calibri"/>
                          <a:ea typeface="Calibri"/>
                          <a:cs typeface="Times New Roman"/>
                        </a:rPr>
                        <a:t> </a:t>
                      </a:r>
                      <a:r>
                        <a:rPr lang="cs-CZ" sz="1500" b="1" dirty="0" err="1">
                          <a:latin typeface="Calibri"/>
                          <a:ea typeface="Calibri"/>
                          <a:cs typeface="Times New Roman"/>
                        </a:rPr>
                        <a:t>Fired</a:t>
                      </a:r>
                      <a:r>
                        <a:rPr lang="cs-CZ" sz="1500" b="1" dirty="0">
                          <a:latin typeface="Calibri"/>
                          <a:ea typeface="Calibri"/>
                          <a:cs typeface="Times New Roman"/>
                        </a:rPr>
                        <a:t> </a:t>
                      </a:r>
                      <a:r>
                        <a:rPr lang="cs-CZ" sz="1500" b="1" dirty="0" err="1">
                          <a:latin typeface="Calibri"/>
                          <a:ea typeface="Calibri"/>
                          <a:cs typeface="Times New Roman"/>
                        </a:rPr>
                        <a:t>Power</a:t>
                      </a:r>
                      <a:r>
                        <a:rPr lang="cs-CZ" sz="1500" b="1" dirty="0">
                          <a:latin typeface="Calibri"/>
                          <a:ea typeface="Calibri"/>
                          <a:cs typeface="Times New Roman"/>
                        </a:rPr>
                        <a:t> 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750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a:latin typeface="Calibri"/>
                          <a:ea typeface="Calibri"/>
                          <a:cs typeface="Times New Roman"/>
                        </a:rPr>
                        <a:t>Hydroelectricity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1069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a:latin typeface="Calibri"/>
                          <a:ea typeface="Calibri"/>
                          <a:cs typeface="Times New Roman"/>
                        </a:rPr>
                        <a:t>Pumped-storage Hydroelectricity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1147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a:latin typeface="Calibri"/>
                          <a:ea typeface="Calibri"/>
                          <a:cs typeface="Times New Roman"/>
                        </a:rPr>
                        <a:t>Nuclear Power 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4040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19.7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a:latin typeface="Calibri"/>
                          <a:ea typeface="Calibri"/>
                          <a:cs typeface="Times New Roman"/>
                        </a:rPr>
                        <a:t>Wind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263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a:latin typeface="Calibri"/>
                          <a:ea typeface="Calibri"/>
                          <a:cs typeface="Times New Roman"/>
                        </a:rPr>
                        <a:t>Solar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2086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a:latin typeface="Calibri"/>
                          <a:ea typeface="Calibri"/>
                          <a:cs typeface="Times New Roman"/>
                        </a:rPr>
                        <a:t>Geothermal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a:latin typeface="Calibri"/>
                          <a:ea typeface="Calibri"/>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20520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gridSpan="3">
                  <a:txBody>
                    <a:bodyPr/>
                    <a:lstStyle/>
                    <a:p>
                      <a:pPr algn="just">
                        <a:lnSpc>
                          <a:spcPct val="115000"/>
                        </a:lnSpc>
                        <a:spcAft>
                          <a:spcPts val="0"/>
                        </a:spcAft>
                      </a:pPr>
                      <a:r>
                        <a:rPr lang="cs-CZ" sz="1500" b="1" dirty="0" err="1">
                          <a:latin typeface="Calibri"/>
                          <a:ea typeface="Calibri"/>
                          <a:cs typeface="Times New Roman"/>
                        </a:rPr>
                        <a:t>Source</a:t>
                      </a:r>
                      <a:r>
                        <a:rPr lang="cs-CZ" sz="1500" b="1" dirty="0">
                          <a:latin typeface="Calibri"/>
                          <a:ea typeface="Calibri"/>
                          <a:cs typeface="Times New Roman"/>
                        </a:rPr>
                        <a:t>: Energetický regulační úřad, 2013, s.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Rozvoj OZE v ČR</a:t>
            </a:r>
          </a:p>
        </p:txBody>
      </p:sp>
      <p:sp>
        <p:nvSpPr>
          <p:cNvPr id="6146" name="Zástupný symbol pro obsah 2"/>
          <p:cNvSpPr>
            <a:spLocks noGrp="1"/>
          </p:cNvSpPr>
          <p:nvPr>
            <p:ph sz="quarter" idx="4294967295"/>
          </p:nvPr>
        </p:nvSpPr>
        <p:spPr>
          <a:xfrm>
            <a:off x="323528" y="3789040"/>
            <a:ext cx="8496944" cy="2088232"/>
          </a:xfrm>
        </p:spPr>
        <p:txBody>
          <a:bodyPr/>
          <a:lstStyle/>
          <a:p>
            <a:r>
              <a:rPr lang="cs-CZ" sz="1800" dirty="0" smtClean="0">
                <a:latin typeface="Tw Cen MT" pitchFamily="34" charset="-18"/>
              </a:rPr>
              <a:t>Z tabulky je jasně patrné, že na tento nečekaný a nekoncepční rozvoj FVE (a VTE) nebylo možné včas reagovat rozvojem technického zázemí elektrizační soustavy, proto 16. února 2010 ČEZ Distribuce, a.s. a E.ON Distribuce, a.s. na základě výzvy společnosti ČEPS, a.s. přestaly udělovat kladná stanoviska k žádostem o připojení nových FVE a VTE do sítě.</a:t>
            </a:r>
          </a:p>
          <a:p>
            <a:r>
              <a:rPr lang="cs-CZ" sz="1800" dirty="0" smtClean="0">
                <a:latin typeface="Tw Cen MT" pitchFamily="34" charset="-18"/>
              </a:rPr>
              <a:t>Stop stav trval až do 19. září 2011, na </a:t>
            </a:r>
            <a:r>
              <a:rPr lang="cs-CZ" sz="1800" dirty="0" err="1" smtClean="0">
                <a:latin typeface="Tw Cen MT" pitchFamily="34" charset="-18"/>
              </a:rPr>
              <a:t>j</a:t>
            </a:r>
            <a:r>
              <a:rPr lang="cs-CZ" sz="1800" dirty="0" smtClean="0">
                <a:latin typeface="Tw Cen MT" pitchFamily="34" charset="-18"/>
              </a:rPr>
              <a:t>. Moravě a v </a:t>
            </a:r>
            <a:r>
              <a:rPr lang="cs-CZ" sz="1800" dirty="0" err="1" smtClean="0">
                <a:latin typeface="Tw Cen MT" pitchFamily="34" charset="-18"/>
              </a:rPr>
              <a:t>j</a:t>
            </a:r>
            <a:r>
              <a:rPr lang="cs-CZ" sz="1800" dirty="0" smtClean="0">
                <a:latin typeface="Tw Cen MT" pitchFamily="34" charset="-18"/>
              </a:rPr>
              <a:t>. Čechách platí znovu od 20. ledna 2012 (E.ON Distribuce, a.s.)</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20</a:t>
            </a:fld>
            <a:endParaRPr lang="en-US" sz="1600" smtClean="0">
              <a:solidFill>
                <a:srgbClr val="FFFFFF"/>
              </a:solidFill>
              <a:latin typeface="Arial" charset="0"/>
            </a:endParaRPr>
          </a:p>
        </p:txBody>
      </p:sp>
      <p:graphicFrame>
        <p:nvGraphicFramePr>
          <p:cNvPr id="6" name="Tabulka 5"/>
          <p:cNvGraphicFramePr>
            <a:graphicFrameLocks noGrp="1"/>
          </p:cNvGraphicFramePr>
          <p:nvPr/>
        </p:nvGraphicFramePr>
        <p:xfrm>
          <a:off x="755576" y="836712"/>
          <a:ext cx="7704854" cy="2664296"/>
        </p:xfrm>
        <a:graphic>
          <a:graphicData uri="http://schemas.openxmlformats.org/drawingml/2006/table">
            <a:tbl>
              <a:tblPr/>
              <a:tblGrid>
                <a:gridCol w="720080"/>
                <a:gridCol w="776086"/>
                <a:gridCol w="776086"/>
                <a:gridCol w="776086"/>
                <a:gridCol w="776086"/>
                <a:gridCol w="776086"/>
                <a:gridCol w="776086"/>
                <a:gridCol w="776086"/>
                <a:gridCol w="776086"/>
                <a:gridCol w="776086"/>
              </a:tblGrid>
              <a:tr h="612589">
                <a:tc gridSpan="10">
                  <a:txBody>
                    <a:bodyPr/>
                    <a:lstStyle/>
                    <a:p>
                      <a:pPr algn="just">
                        <a:lnSpc>
                          <a:spcPct val="115000"/>
                        </a:lnSpc>
                        <a:spcAft>
                          <a:spcPts val="0"/>
                        </a:spcAft>
                      </a:pPr>
                      <a:r>
                        <a:rPr lang="cs-CZ" sz="1600" b="1" dirty="0" smtClean="0">
                          <a:latin typeface="Tw Cen MT" pitchFamily="34" charset="-18"/>
                          <a:ea typeface="Calibri"/>
                          <a:cs typeface="Times New Roman"/>
                        </a:rPr>
                        <a:t>Instalovaný </a:t>
                      </a:r>
                      <a:r>
                        <a:rPr lang="cs-CZ" sz="1600" b="1" dirty="0">
                          <a:latin typeface="Tw Cen MT" pitchFamily="34" charset="-18"/>
                          <a:ea typeface="Calibri"/>
                          <a:cs typeface="Times New Roman"/>
                        </a:rPr>
                        <a:t>výkon </a:t>
                      </a:r>
                      <a:r>
                        <a:rPr lang="cs-CZ" sz="1600" b="1" dirty="0" err="1">
                          <a:latin typeface="Tw Cen MT" pitchFamily="34" charset="-18"/>
                          <a:ea typeface="Calibri"/>
                          <a:cs typeface="Times New Roman"/>
                        </a:rPr>
                        <a:t>fotovoltaických</a:t>
                      </a:r>
                      <a:r>
                        <a:rPr lang="cs-CZ" sz="1600" b="1" dirty="0">
                          <a:latin typeface="Tw Cen MT" pitchFamily="34" charset="-18"/>
                          <a:ea typeface="Calibri"/>
                          <a:cs typeface="Times New Roman"/>
                        </a:rPr>
                        <a:t> elektráren v elektrizační soustavě České republiky</a:t>
                      </a:r>
                      <a:endParaRPr lang="cs-CZ" sz="1600" dirty="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pPr algn="just">
                        <a:lnSpc>
                          <a:spcPct val="115000"/>
                        </a:lnSpc>
                        <a:spcAft>
                          <a:spcPts val="0"/>
                        </a:spcAft>
                      </a:pPr>
                      <a:endParaRPr lang="cs-CZ"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cs-CZ" sz="1800" dirty="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706">
                <a:tc>
                  <a:txBody>
                    <a:bodyPr/>
                    <a:lstStyle/>
                    <a:p>
                      <a:pPr algn="just">
                        <a:lnSpc>
                          <a:spcPct val="115000"/>
                        </a:lnSpc>
                        <a:spcAft>
                          <a:spcPts val="0"/>
                        </a:spcAft>
                      </a:pPr>
                      <a:r>
                        <a:rPr lang="cs-CZ" sz="1600" b="1" dirty="0">
                          <a:latin typeface="Tw Cen MT" pitchFamily="34" charset="-18"/>
                          <a:ea typeface="Calibri"/>
                          <a:cs typeface="Times New Roman"/>
                        </a:rPr>
                        <a:t>Rok</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a:latin typeface="Tw Cen MT" pitchFamily="34" charset="-18"/>
                          <a:ea typeface="Calibri"/>
                          <a:cs typeface="Times New Roman"/>
                        </a:rPr>
                        <a:t>2004</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a:latin typeface="Tw Cen MT" pitchFamily="34" charset="-18"/>
                          <a:ea typeface="Calibri"/>
                          <a:cs typeface="Times New Roman"/>
                        </a:rPr>
                        <a:t>2005</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a:latin typeface="Tw Cen MT" pitchFamily="34" charset="-18"/>
                          <a:ea typeface="Calibri"/>
                          <a:cs typeface="Times New Roman"/>
                        </a:rPr>
                        <a:t>2006</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a:latin typeface="Tw Cen MT" pitchFamily="34" charset="-18"/>
                          <a:ea typeface="Calibri"/>
                          <a:cs typeface="Times New Roman"/>
                        </a:rPr>
                        <a:t>2007</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a:latin typeface="Tw Cen MT" pitchFamily="34" charset="-18"/>
                          <a:ea typeface="Calibri"/>
                          <a:cs typeface="Times New Roman"/>
                        </a:rPr>
                        <a:t>2008</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a:latin typeface="Tw Cen MT" pitchFamily="34" charset="-18"/>
                          <a:ea typeface="Calibri"/>
                          <a:cs typeface="Times New Roman"/>
                        </a:rPr>
                        <a:t>2009</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a:latin typeface="Tw Cen MT" pitchFamily="34" charset="-18"/>
                          <a:ea typeface="Calibri"/>
                          <a:cs typeface="Times New Roman"/>
                        </a:rPr>
                        <a:t>2010</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smtClean="0">
                          <a:latin typeface="Tw Cen MT" pitchFamily="34" charset="-18"/>
                          <a:ea typeface="Calibri"/>
                          <a:cs typeface="Times New Roman"/>
                        </a:rPr>
                        <a:t>2011</a:t>
                      </a:r>
                      <a:endParaRPr lang="cs-CZ" sz="1600" b="1"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smtClean="0">
                          <a:latin typeface="Tw Cen MT" pitchFamily="34" charset="-18"/>
                          <a:ea typeface="Calibri"/>
                          <a:cs typeface="Times New Roman"/>
                        </a:rPr>
                        <a:t>2012</a:t>
                      </a:r>
                      <a:endParaRPr lang="cs-CZ" sz="1600" b="1"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589">
                <a:tc>
                  <a:txBody>
                    <a:bodyPr/>
                    <a:lstStyle/>
                    <a:p>
                      <a:pPr algn="just">
                        <a:lnSpc>
                          <a:spcPct val="115000"/>
                        </a:lnSpc>
                        <a:spcAft>
                          <a:spcPts val="0"/>
                        </a:spcAft>
                      </a:pPr>
                      <a:r>
                        <a:rPr lang="cs-CZ" sz="1600" b="1">
                          <a:latin typeface="Tw Cen MT" pitchFamily="34" charset="-18"/>
                          <a:ea typeface="Calibri"/>
                          <a:cs typeface="Times New Roman"/>
                        </a:rPr>
                        <a:t>Inst. výkon</a:t>
                      </a:r>
                      <a:endParaRPr lang="cs-CZ" sz="160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0,13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0,13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0,74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smtClean="0">
                          <a:latin typeface="Tw Cen MT" pitchFamily="34" charset="-18"/>
                          <a:ea typeface="Calibri"/>
                          <a:cs typeface="Times New Roman"/>
                        </a:rPr>
                        <a:t>464</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1 </a:t>
                      </a:r>
                      <a:r>
                        <a:rPr lang="cs-CZ" sz="1600" dirty="0" smtClean="0">
                          <a:latin typeface="Tw Cen MT" pitchFamily="34" charset="-18"/>
                          <a:ea typeface="Calibri"/>
                          <a:cs typeface="Times New Roman"/>
                        </a:rPr>
                        <a:t>959</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smtClean="0">
                          <a:latin typeface="Tw Cen MT" pitchFamily="34" charset="-18"/>
                          <a:ea typeface="Calibri"/>
                          <a:cs typeface="Times New Roman"/>
                        </a:rPr>
                        <a:t>1971</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smtClean="0">
                          <a:latin typeface="Tw Cen MT" pitchFamily="34" charset="-18"/>
                          <a:ea typeface="Calibri"/>
                          <a:cs typeface="Times New Roman"/>
                        </a:rPr>
                        <a:t>2086</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9412">
                <a:tc gridSpan="10">
                  <a:txBody>
                    <a:bodyPr/>
                    <a:lstStyle/>
                    <a:p>
                      <a:pPr algn="just">
                        <a:lnSpc>
                          <a:spcPct val="115000"/>
                        </a:lnSpc>
                        <a:spcAft>
                          <a:spcPts val="0"/>
                        </a:spcAft>
                      </a:pPr>
                      <a:r>
                        <a:rPr lang="cs-CZ" sz="1600" dirty="0">
                          <a:latin typeface="Tw Cen MT" pitchFamily="34" charset="-18"/>
                          <a:ea typeface="Calibri"/>
                          <a:cs typeface="Times New Roman"/>
                        </a:rPr>
                        <a:t>Poznámka: údaje vždy k 31. prosinci. Instalovaný výkon v </a:t>
                      </a:r>
                      <a:r>
                        <a:rPr lang="cs-CZ" sz="1600" dirty="0" err="1">
                          <a:latin typeface="Tw Cen MT" pitchFamily="34" charset="-18"/>
                          <a:ea typeface="Calibri"/>
                          <a:cs typeface="Times New Roman"/>
                        </a:rPr>
                        <a:t>MWe</a:t>
                      </a:r>
                      <a:r>
                        <a:rPr lang="cs-CZ" sz="1600" dirty="0">
                          <a:latin typeface="Tw Cen MT" pitchFamily="34" charset="-18"/>
                          <a:ea typeface="Calibri"/>
                          <a:cs typeface="Times New Roman"/>
                        </a:rPr>
                        <a:t>.</a:t>
                      </a:r>
                    </a:p>
                    <a:p>
                      <a:pPr algn="just">
                        <a:lnSpc>
                          <a:spcPct val="115000"/>
                        </a:lnSpc>
                        <a:spcAft>
                          <a:spcPts val="0"/>
                        </a:spcAft>
                      </a:pPr>
                      <a:r>
                        <a:rPr lang="cs-CZ" sz="1600" dirty="0">
                          <a:latin typeface="Tw Cen MT" pitchFamily="34" charset="-18"/>
                          <a:ea typeface="Calibri"/>
                          <a:cs typeface="Times New Roman"/>
                        </a:rPr>
                        <a:t>Zdroj: Energetický regulační úřad.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pPr algn="just">
                        <a:lnSpc>
                          <a:spcPct val="115000"/>
                        </a:lnSpc>
                        <a:spcAft>
                          <a:spcPts val="0"/>
                        </a:spcAft>
                      </a:pPr>
                      <a:endParaRPr lang="cs-CZ"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cs-CZ" sz="18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Rozvoj OZE v ČR</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21</a:t>
            </a:fld>
            <a:endParaRPr lang="en-US" sz="1600" smtClean="0">
              <a:solidFill>
                <a:srgbClr val="FFFFFF"/>
              </a:solidFill>
              <a:latin typeface="Arial" charset="0"/>
            </a:endParaRPr>
          </a:p>
        </p:txBody>
      </p:sp>
      <p:graphicFrame>
        <p:nvGraphicFramePr>
          <p:cNvPr id="6" name="Tabulka 5"/>
          <p:cNvGraphicFramePr>
            <a:graphicFrameLocks noGrp="1"/>
          </p:cNvGraphicFramePr>
          <p:nvPr/>
        </p:nvGraphicFramePr>
        <p:xfrm>
          <a:off x="539552" y="836712"/>
          <a:ext cx="8136904" cy="4820384"/>
        </p:xfrm>
        <a:graphic>
          <a:graphicData uri="http://schemas.openxmlformats.org/drawingml/2006/table">
            <a:tbl>
              <a:tblPr/>
              <a:tblGrid>
                <a:gridCol w="3225790"/>
                <a:gridCol w="2455557"/>
                <a:gridCol w="2455557"/>
              </a:tblGrid>
              <a:tr h="504056">
                <a:tc gridSpan="3">
                  <a:txBody>
                    <a:bodyPr/>
                    <a:lstStyle/>
                    <a:p>
                      <a:pPr>
                        <a:lnSpc>
                          <a:spcPct val="115000"/>
                        </a:lnSpc>
                        <a:spcAft>
                          <a:spcPts val="0"/>
                        </a:spcAft>
                      </a:pPr>
                      <a:r>
                        <a:rPr lang="cs-CZ" sz="1600" b="1" dirty="0" smtClean="0">
                          <a:latin typeface="Tw Cen MT" pitchFamily="34" charset="-18"/>
                          <a:ea typeface="Calibri"/>
                          <a:cs typeface="Times New Roman"/>
                        </a:rPr>
                        <a:t>Celkové náklady </a:t>
                      </a:r>
                      <a:r>
                        <a:rPr lang="cs-CZ" sz="1600" b="1" dirty="0">
                          <a:latin typeface="Tw Cen MT" pitchFamily="34" charset="-18"/>
                          <a:ea typeface="Calibri"/>
                          <a:cs typeface="Times New Roman"/>
                        </a:rPr>
                        <a:t>na FVE a VTE v české elektrizační soustavě v letech 2010 – 2030</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r>
              <a:tr h="504056">
                <a:tc>
                  <a:txBody>
                    <a:bodyPr/>
                    <a:lstStyle/>
                    <a:p>
                      <a:pPr>
                        <a:lnSpc>
                          <a:spcPct val="115000"/>
                        </a:lnSpc>
                        <a:spcAft>
                          <a:spcPts val="0"/>
                        </a:spcAft>
                      </a:pPr>
                      <a:r>
                        <a:rPr lang="cs-CZ" sz="1600" b="1" dirty="0">
                          <a:latin typeface="Tw Cen MT" pitchFamily="34" charset="-18"/>
                          <a:ea typeface="Calibri"/>
                          <a:cs typeface="Times New Roman"/>
                        </a:rPr>
                        <a:t>Hrubé náklady</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a:latin typeface="Tw Cen MT" pitchFamily="34" charset="-18"/>
                          <a:ea typeface="Calibri"/>
                          <a:cs typeface="Times New Roman"/>
                        </a:rPr>
                        <a:t>Celkem 2010 – 2030 </a:t>
                      </a:r>
                      <a:endParaRPr lang="cs-CZ" sz="1600" b="1" dirty="0" smtClean="0">
                        <a:latin typeface="Tw Cen MT" pitchFamily="34" charset="-18"/>
                        <a:ea typeface="Calibri"/>
                        <a:cs typeface="Times New Roman"/>
                      </a:endParaRPr>
                    </a:p>
                    <a:p>
                      <a:pPr algn="ctr">
                        <a:lnSpc>
                          <a:spcPct val="115000"/>
                        </a:lnSpc>
                        <a:spcAft>
                          <a:spcPts val="0"/>
                        </a:spcAft>
                      </a:pPr>
                      <a:r>
                        <a:rPr lang="cs-CZ" sz="1600" b="1" dirty="0" smtClean="0">
                          <a:latin typeface="Tw Cen MT" pitchFamily="34" charset="-18"/>
                          <a:ea typeface="Calibri"/>
                          <a:cs typeface="Times New Roman"/>
                        </a:rPr>
                        <a:t>(</a:t>
                      </a:r>
                      <a:r>
                        <a:rPr lang="cs-CZ" sz="1600" b="1" dirty="0">
                          <a:latin typeface="Tw Cen MT" pitchFamily="34" charset="-18"/>
                          <a:ea typeface="Calibri"/>
                          <a:cs typeface="Times New Roman"/>
                        </a:rPr>
                        <a:t>v mil. Kč)</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a:latin typeface="Tw Cen MT" pitchFamily="34" charset="-18"/>
                          <a:ea typeface="Calibri"/>
                          <a:cs typeface="Times New Roman"/>
                        </a:rPr>
                        <a:t>Podíl na celku </a:t>
                      </a:r>
                      <a:endParaRPr lang="cs-CZ" sz="1600" b="1" dirty="0" smtClean="0">
                        <a:latin typeface="Tw Cen MT" pitchFamily="34" charset="-18"/>
                        <a:ea typeface="Calibri"/>
                        <a:cs typeface="Times New Roman"/>
                      </a:endParaRPr>
                    </a:p>
                    <a:p>
                      <a:pPr algn="ctr">
                        <a:lnSpc>
                          <a:spcPct val="115000"/>
                        </a:lnSpc>
                        <a:spcAft>
                          <a:spcPts val="0"/>
                        </a:spcAft>
                      </a:pPr>
                      <a:r>
                        <a:rPr lang="cs-CZ" sz="1600" b="1" dirty="0" smtClean="0">
                          <a:latin typeface="Tw Cen MT" pitchFamily="34" charset="-18"/>
                          <a:ea typeface="Calibri"/>
                          <a:cs typeface="Times New Roman"/>
                        </a:rPr>
                        <a:t>(%)</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cs-CZ" sz="1600" dirty="0">
                          <a:latin typeface="Tw Cen MT" pitchFamily="34" charset="-18"/>
                          <a:ea typeface="Calibri"/>
                          <a:cs typeface="Times New Roman"/>
                        </a:rPr>
                        <a:t>Přímé náklady výkupu elektřiny z FVE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509 916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a:latin typeface="Tw Cen MT" pitchFamily="34" charset="-18"/>
                          <a:ea typeface="Calibri"/>
                          <a:cs typeface="Times New Roman"/>
                        </a:rPr>
                        <a:t>72,6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cs-CZ" sz="1600" dirty="0">
                          <a:latin typeface="Tw Cen MT" pitchFamily="34" charset="-18"/>
                          <a:ea typeface="Calibri"/>
                          <a:cs typeface="Times New Roman"/>
                        </a:rPr>
                        <a:t>Přímé náklady výkupu elektřiny z VTE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44 836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cs-CZ" sz="1600" dirty="0">
                          <a:latin typeface="Tw Cen MT" pitchFamily="34" charset="-18"/>
                          <a:ea typeface="Calibri"/>
                          <a:cs typeface="Times New Roman"/>
                        </a:rPr>
                        <a:t>Náklady na zajištění dostatečných </a:t>
                      </a:r>
                      <a:r>
                        <a:rPr lang="cs-CZ" sz="1600" dirty="0" err="1">
                          <a:latin typeface="Tw Cen MT" pitchFamily="34" charset="-18"/>
                          <a:ea typeface="Calibri"/>
                          <a:cs typeface="Times New Roman"/>
                        </a:rPr>
                        <a:t>PpS</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48 948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cs-CZ" sz="1600" dirty="0">
                          <a:latin typeface="Tw Cen MT" pitchFamily="34" charset="-18"/>
                          <a:ea typeface="Calibri"/>
                          <a:cs typeface="Times New Roman"/>
                        </a:rPr>
                        <a:t>Náklady vynucených investic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18 035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cs-CZ" sz="1600" dirty="0">
                          <a:latin typeface="Tw Cen MT" pitchFamily="34" charset="-18"/>
                          <a:ea typeface="Calibri"/>
                          <a:cs typeface="Times New Roman"/>
                        </a:rPr>
                        <a:t>Náklady na dodatečnou regulační energii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a:latin typeface="Tw Cen MT" pitchFamily="34" charset="-18"/>
                          <a:ea typeface="Calibri"/>
                          <a:cs typeface="Times New Roman"/>
                        </a:rPr>
                        <a:t>80 380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11,4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nSpc>
                          <a:spcPct val="115000"/>
                        </a:lnSpc>
                        <a:spcAft>
                          <a:spcPts val="0"/>
                        </a:spcAft>
                      </a:pPr>
                      <a:r>
                        <a:rPr lang="cs-CZ" sz="1600" dirty="0">
                          <a:latin typeface="Tw Cen MT" pitchFamily="34" charset="-18"/>
                          <a:ea typeface="Calibri"/>
                          <a:cs typeface="Times New Roman"/>
                        </a:rPr>
                        <a:t>Celkem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a:latin typeface="Tw Cen MT" pitchFamily="34" charset="-18"/>
                          <a:ea typeface="Calibri"/>
                          <a:cs typeface="Times New Roman"/>
                        </a:rPr>
                        <a:t>702 116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gridSpan="3">
                  <a:txBody>
                    <a:bodyPr/>
                    <a:lstStyle/>
                    <a:p>
                      <a:pPr algn="just">
                        <a:lnSpc>
                          <a:spcPct val="115000"/>
                        </a:lnSpc>
                        <a:spcAft>
                          <a:spcPts val="0"/>
                        </a:spcAft>
                      </a:pPr>
                      <a:r>
                        <a:rPr lang="cs-CZ" sz="1600" dirty="0">
                          <a:latin typeface="Tw Cen MT" pitchFamily="34" charset="-18"/>
                          <a:ea typeface="Calibri"/>
                          <a:cs typeface="Times New Roman"/>
                        </a:rPr>
                        <a:t>Zdroj: Zajíček, </a:t>
                      </a:r>
                      <a:r>
                        <a:rPr lang="cs-CZ" sz="1600" dirty="0" smtClean="0">
                          <a:latin typeface="Tw Cen MT" pitchFamily="34" charset="-18"/>
                          <a:ea typeface="Calibri"/>
                          <a:cs typeface="Times New Roman"/>
                        </a:rPr>
                        <a:t>2010</a:t>
                      </a:r>
                      <a:endParaRPr lang="cs-CZ" sz="16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Rozvoj OZE v ČR</a:t>
            </a:r>
          </a:p>
        </p:txBody>
      </p:sp>
      <p:sp>
        <p:nvSpPr>
          <p:cNvPr id="6146" name="Zástupný symbol pro obsah 2"/>
          <p:cNvSpPr>
            <a:spLocks noGrp="1"/>
          </p:cNvSpPr>
          <p:nvPr>
            <p:ph sz="quarter" idx="4294967295"/>
          </p:nvPr>
        </p:nvSpPr>
        <p:spPr>
          <a:xfrm>
            <a:off x="323528" y="692696"/>
            <a:ext cx="8496944" cy="4968552"/>
          </a:xfrm>
        </p:spPr>
        <p:txBody>
          <a:bodyPr/>
          <a:lstStyle/>
          <a:p>
            <a:r>
              <a:rPr lang="cs-CZ" sz="1800" dirty="0" smtClean="0">
                <a:latin typeface="Tw Cen MT" pitchFamily="34" charset="-18"/>
              </a:rPr>
              <a:t>V listopadu 2010 byla přijata novela č. 330/2010 Sb. a v prosinci 2010 novela č. 402/2010 Sb. Zákona č. 180/2005 Sb., platí od 1. března 2011. Novely přinášejí několik změn</a:t>
            </a:r>
            <a:endParaRPr lang="cs-CZ" sz="1800" i="1" dirty="0" smtClean="0">
              <a:latin typeface="Tw Cen MT" pitchFamily="34" charset="-18"/>
            </a:endParaRPr>
          </a:p>
          <a:p>
            <a:endParaRPr lang="cs-CZ" sz="1800" i="1" dirty="0" smtClean="0">
              <a:latin typeface="Tw Cen MT" pitchFamily="34" charset="-18"/>
            </a:endParaRPr>
          </a:p>
          <a:p>
            <a:r>
              <a:rPr lang="cs-CZ" sz="1800" i="1" dirty="0" smtClean="0">
                <a:latin typeface="Tw Cen MT" pitchFamily="34" charset="-18"/>
              </a:rPr>
              <a:t>Původní název: Zákon o podpoře využívání energie z obnovitelných a druhotných zdrojů a z </a:t>
            </a:r>
            <a:r>
              <a:rPr lang="cs-CZ" sz="1800" i="1" dirty="0" err="1" smtClean="0">
                <a:latin typeface="Tw Cen MT" pitchFamily="34" charset="-18"/>
              </a:rPr>
              <a:t>vysokoúčinné</a:t>
            </a:r>
            <a:r>
              <a:rPr lang="cs-CZ" sz="1800" i="1" dirty="0" smtClean="0">
                <a:latin typeface="Tw Cen MT" pitchFamily="34" charset="-18"/>
              </a:rPr>
              <a:t> kombinované výroby elektřiny a tepla a o změně některých zákonů</a:t>
            </a:r>
          </a:p>
          <a:p>
            <a:pPr marL="319088" lvl="1" indent="-319088">
              <a:spcBef>
                <a:spcPts val="700"/>
              </a:spcBef>
              <a:buClr>
                <a:schemeClr val="accent2"/>
              </a:buClr>
              <a:buSzPct val="60000"/>
              <a:buFont typeface="Wingdings" pitchFamily="2" charset="2"/>
              <a:buChar char=""/>
            </a:pPr>
            <a:r>
              <a:rPr lang="cs-CZ" sz="1800" dirty="0" smtClean="0">
                <a:latin typeface="Tw Cen MT" pitchFamily="34" charset="-18"/>
              </a:rPr>
              <a:t>Nahradil od 1. 1. 2013 </a:t>
            </a:r>
            <a:r>
              <a:rPr lang="cs-CZ" sz="1800" i="1" dirty="0" smtClean="0">
                <a:latin typeface="Tw Cen MT" pitchFamily="34" charset="-18"/>
              </a:rPr>
              <a:t>Zákon č. 180/2005 Sb., o podpoře výroby elektřiny z obnovitelných zdrojů energie a o změně některých zákonů, ve znění pozdějších předpisů</a:t>
            </a:r>
            <a:r>
              <a:rPr lang="cs-CZ" sz="1800" dirty="0" smtClean="0">
                <a:latin typeface="Tw Cen MT" pitchFamily="34" charset="-18"/>
              </a:rPr>
              <a:t> </a:t>
            </a:r>
          </a:p>
          <a:p>
            <a:r>
              <a:rPr lang="cs-CZ" sz="1800" dirty="0" smtClean="0">
                <a:latin typeface="Tw Cen MT" pitchFamily="34" charset="-18"/>
              </a:rPr>
              <a:t>Schváleno sněmovnou i senátem 1. 1. 2012, 14. března 2012 jej ale vetoval prezident republiky, 9. května přehlasováno sněmovnou a 30. května vyhlášen ve Sbírce zákonů </a:t>
            </a:r>
          </a:p>
          <a:p>
            <a:endParaRPr lang="cs-CZ" sz="800" dirty="0" smtClean="0">
              <a:latin typeface="Tw Cen MT" pitchFamily="34" charset="-18"/>
            </a:endParaRPr>
          </a:p>
          <a:p>
            <a:r>
              <a:rPr lang="cs-CZ" sz="1800" b="1" dirty="0" smtClean="0">
                <a:latin typeface="Tw Cen MT" pitchFamily="34" charset="-18"/>
              </a:rPr>
              <a:t>Zákon č. 165/2012 Sb. o podporovaných zdrojích energie a o změně některých zákonů</a:t>
            </a:r>
          </a:p>
          <a:p>
            <a:r>
              <a:rPr lang="cs-CZ" sz="1800" dirty="0" smtClean="0">
                <a:latin typeface="Tw Cen MT" pitchFamily="34" charset="-18"/>
              </a:rPr>
              <a:t>Účinnost od 1. 1. 2013, </a:t>
            </a:r>
            <a:r>
              <a:rPr lang="cs-CZ" sz="1800" dirty="0" smtClean="0"/>
              <a:t>8 prováděcích vyhlášek</a:t>
            </a:r>
            <a:endParaRPr lang="cs-CZ" sz="1800" dirty="0" smtClean="0">
              <a:latin typeface="Tw Cen MT" pitchFamily="34" charset="-18"/>
            </a:endParaRPr>
          </a:p>
          <a:p>
            <a:endParaRPr lang="cs-CZ" sz="1800" dirty="0" smtClean="0">
              <a:latin typeface="Tw Cen MT" pitchFamily="34" charset="-18"/>
            </a:endParaRPr>
          </a:p>
          <a:p>
            <a:endParaRPr lang="cs-CZ" sz="1800" dirty="0" smtClean="0">
              <a:latin typeface="Tw Cen MT" pitchFamily="34" charset="-18"/>
            </a:endParaRPr>
          </a:p>
          <a:p>
            <a:endParaRPr lang="cs-CZ" sz="1800" dirty="0" smtClean="0">
              <a:latin typeface="Tw Cen MT" pitchFamily="34" charset="-18"/>
            </a:endParaRP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22</a:t>
            </a:fld>
            <a:endParaRPr lang="en-US" sz="1600" smtClean="0">
              <a:solidFill>
                <a:srgbClr val="FFFFFF"/>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Rozvoj OZE v ČR</a:t>
            </a:r>
          </a:p>
        </p:txBody>
      </p:sp>
      <p:sp>
        <p:nvSpPr>
          <p:cNvPr id="6146" name="Zástupný symbol pro obsah 2"/>
          <p:cNvSpPr>
            <a:spLocks noGrp="1"/>
          </p:cNvSpPr>
          <p:nvPr>
            <p:ph sz="quarter" idx="4294967295"/>
          </p:nvPr>
        </p:nvSpPr>
        <p:spPr>
          <a:xfrm>
            <a:off x="323528" y="692696"/>
            <a:ext cx="8496944" cy="4968552"/>
          </a:xfrm>
        </p:spPr>
        <p:txBody>
          <a:bodyPr/>
          <a:lstStyle/>
          <a:p>
            <a:endParaRPr lang="cs-CZ" sz="1800" u="sng" dirty="0" smtClean="0">
              <a:latin typeface="Tw Cen MT" pitchFamily="34" charset="-18"/>
            </a:endParaRPr>
          </a:p>
          <a:p>
            <a:r>
              <a:rPr lang="cs-CZ" sz="1800" u="sng" dirty="0" smtClean="0">
                <a:latin typeface="Tw Cen MT" pitchFamily="34" charset="-18"/>
              </a:rPr>
              <a:t>Některé změny v </a:t>
            </a:r>
            <a:r>
              <a:rPr lang="cs-CZ" sz="1800" i="1" u="sng" dirty="0" smtClean="0">
                <a:latin typeface="Tw Cen MT" pitchFamily="34" charset="-18"/>
              </a:rPr>
              <a:t>Zákonu o podpoře využívání energie z obnovitelných a druhotných zdrojů</a:t>
            </a:r>
            <a:endParaRPr lang="cs-CZ" sz="1800" u="sng" dirty="0" smtClean="0">
              <a:latin typeface="Tw Cen MT" pitchFamily="34" charset="-18"/>
            </a:endParaRPr>
          </a:p>
          <a:p>
            <a:endParaRPr lang="cs-CZ" sz="1800" dirty="0" smtClean="0">
              <a:latin typeface="Tw Cen MT" pitchFamily="34" charset="-18"/>
            </a:endParaRPr>
          </a:p>
          <a:p>
            <a:endParaRPr lang="cs-CZ" sz="1800" dirty="0" smtClean="0">
              <a:latin typeface="Tw Cen MT" pitchFamily="34" charset="-18"/>
            </a:endParaRPr>
          </a:p>
          <a:p>
            <a:r>
              <a:rPr lang="cs-CZ" sz="1800" dirty="0" smtClean="0">
                <a:latin typeface="Tw Cen MT" pitchFamily="34" charset="-18"/>
              </a:rPr>
              <a:t>Podpora </a:t>
            </a:r>
            <a:r>
              <a:rPr lang="cs-CZ" sz="1800" b="1" u="sng" dirty="0" smtClean="0">
                <a:solidFill>
                  <a:srgbClr val="FF0000"/>
                </a:solidFill>
                <a:latin typeface="Tw Cen MT" pitchFamily="34" charset="-18"/>
              </a:rPr>
              <a:t>výroby tepla z OZE</a:t>
            </a:r>
            <a:r>
              <a:rPr lang="cs-CZ" sz="1800" dirty="0" smtClean="0">
                <a:latin typeface="Tw Cen MT" pitchFamily="34" charset="-18"/>
              </a:rPr>
              <a:t>,</a:t>
            </a:r>
          </a:p>
          <a:p>
            <a:endParaRPr lang="cs-CZ" sz="1800" dirty="0" smtClean="0">
              <a:latin typeface="Tw Cen MT" pitchFamily="34" charset="-18"/>
            </a:endParaRPr>
          </a:p>
          <a:p>
            <a:r>
              <a:rPr lang="cs-CZ" sz="1800" b="1" u="sng" dirty="0" smtClean="0">
                <a:solidFill>
                  <a:srgbClr val="FF0000"/>
                </a:solidFill>
                <a:latin typeface="Tw Cen MT" pitchFamily="34" charset="-18"/>
              </a:rPr>
              <a:t>Navázání zákona na směrnici 2009/28/EC</a:t>
            </a:r>
            <a:endParaRPr lang="cs-CZ" sz="1800" dirty="0" smtClean="0">
              <a:latin typeface="Tw Cen MT" pitchFamily="34" charset="-18"/>
            </a:endParaRPr>
          </a:p>
          <a:p>
            <a:endParaRPr lang="cs-CZ" sz="1800" dirty="0" smtClean="0">
              <a:latin typeface="Tw Cen MT" pitchFamily="34" charset="-18"/>
            </a:endParaRPr>
          </a:p>
          <a:p>
            <a:r>
              <a:rPr lang="cs-CZ" sz="1800" b="1" u="sng" dirty="0" smtClean="0">
                <a:solidFill>
                  <a:srgbClr val="FF0000"/>
                </a:solidFill>
                <a:latin typeface="Tw Cen MT" pitchFamily="34" charset="-18"/>
              </a:rPr>
              <a:t>Strop pro FVE</a:t>
            </a:r>
            <a:endParaRPr lang="cs-CZ" sz="1800" dirty="0" smtClean="0">
              <a:latin typeface="Tw Cen MT" pitchFamily="34" charset="-18"/>
            </a:endParaRPr>
          </a:p>
          <a:p>
            <a:endParaRPr lang="cs-CZ" sz="1800" dirty="0" smtClean="0">
              <a:latin typeface="Tw Cen MT" pitchFamily="34" charset="-18"/>
            </a:endParaRPr>
          </a:p>
          <a:p>
            <a:r>
              <a:rPr lang="cs-CZ" sz="1800" dirty="0" smtClean="0">
                <a:latin typeface="Tw Cen MT" pitchFamily="34" charset="-18"/>
              </a:rPr>
              <a:t>Umožnění jako OZE </a:t>
            </a:r>
            <a:r>
              <a:rPr lang="cs-CZ" sz="1800" dirty="0" smtClean="0">
                <a:latin typeface="Tw Cen MT" pitchFamily="34" charset="-18"/>
              </a:rPr>
              <a:t>(tedy s podporou) spalovat kromě biologicky rozložitelné i biologicky nerozložitelnou (max. 40 % odpadu) </a:t>
            </a:r>
            <a:r>
              <a:rPr lang="cs-CZ" sz="1800" dirty="0" smtClean="0">
                <a:latin typeface="Tw Cen MT" pitchFamily="34" charset="-18"/>
              </a:rPr>
              <a:t>složku </a:t>
            </a:r>
            <a:r>
              <a:rPr lang="cs-CZ" sz="1800" b="1" u="sng" dirty="0" smtClean="0">
                <a:solidFill>
                  <a:srgbClr val="FF0000"/>
                </a:solidFill>
                <a:latin typeface="Tw Cen MT" pitchFamily="34" charset="-18"/>
              </a:rPr>
              <a:t>komunálního odpadu</a:t>
            </a:r>
            <a:endParaRPr lang="cs-CZ" sz="1800" dirty="0" smtClean="0">
              <a:latin typeface="Tw Cen MT" pitchFamily="34" charset="-18"/>
            </a:endParaRP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23</a:t>
            </a:fld>
            <a:endParaRPr lang="en-US" sz="1600" smtClean="0">
              <a:solidFill>
                <a:srgbClr val="FFFFFF"/>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Rozvoj OZE v ČR</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24</a:t>
            </a:fld>
            <a:endParaRPr lang="en-US" sz="1600" smtClean="0">
              <a:solidFill>
                <a:srgbClr val="FFFFFF"/>
              </a:solidFill>
              <a:latin typeface="Arial" charset="0"/>
            </a:endParaRPr>
          </a:p>
        </p:txBody>
      </p:sp>
      <p:pic>
        <p:nvPicPr>
          <p:cNvPr id="2050" name="Picture 2"/>
          <p:cNvPicPr>
            <a:picLocks noChangeAspect="1" noChangeArrowheads="1"/>
          </p:cNvPicPr>
          <p:nvPr/>
        </p:nvPicPr>
        <p:blipFill>
          <a:blip r:embed="rId2" cstate="print"/>
          <a:srcRect/>
          <a:stretch>
            <a:fillRect/>
          </a:stretch>
        </p:blipFill>
        <p:spPr bwMode="auto">
          <a:xfrm>
            <a:off x="359532" y="692695"/>
            <a:ext cx="8424936" cy="5229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Rozvoj OZE v ČR</a:t>
            </a:r>
          </a:p>
        </p:txBody>
      </p:sp>
      <p:sp>
        <p:nvSpPr>
          <p:cNvPr id="6146" name="Zástupný symbol pro obsah 2"/>
          <p:cNvSpPr>
            <a:spLocks noGrp="1"/>
          </p:cNvSpPr>
          <p:nvPr>
            <p:ph sz="quarter" idx="4294967295"/>
          </p:nvPr>
        </p:nvSpPr>
        <p:spPr>
          <a:xfrm>
            <a:off x="323528" y="836712"/>
            <a:ext cx="8496944" cy="360040"/>
          </a:xfrm>
        </p:spPr>
        <p:txBody>
          <a:bodyPr/>
          <a:lstStyle/>
          <a:p>
            <a:r>
              <a:rPr lang="cs-CZ" sz="1800" dirty="0" smtClean="0">
                <a:latin typeface="Tw Cen MT" pitchFamily="34" charset="-18"/>
              </a:rPr>
              <a:t>Proč tento boom ovlivňuje všeobecnou cenu elektřiny?</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25</a:t>
            </a:fld>
            <a:endParaRPr lang="en-US" sz="1600" smtClean="0">
              <a:solidFill>
                <a:srgbClr val="FFFFFF"/>
              </a:solidFill>
              <a:latin typeface="Arial" charset="0"/>
            </a:endParaRPr>
          </a:p>
        </p:txBody>
      </p:sp>
      <p:graphicFrame>
        <p:nvGraphicFramePr>
          <p:cNvPr id="6" name="Tabulka 5"/>
          <p:cNvGraphicFramePr>
            <a:graphicFrameLocks noGrp="1"/>
          </p:cNvGraphicFramePr>
          <p:nvPr/>
        </p:nvGraphicFramePr>
        <p:xfrm>
          <a:off x="683568" y="1412776"/>
          <a:ext cx="7848872" cy="4321350"/>
        </p:xfrm>
        <a:graphic>
          <a:graphicData uri="http://schemas.openxmlformats.org/drawingml/2006/table">
            <a:tbl>
              <a:tblPr/>
              <a:tblGrid>
                <a:gridCol w="3924436"/>
                <a:gridCol w="3924436"/>
              </a:tblGrid>
              <a:tr h="612072">
                <a:tc gridSpan="2">
                  <a:txBody>
                    <a:bodyPr/>
                    <a:lstStyle/>
                    <a:p>
                      <a:pPr algn="l">
                        <a:lnSpc>
                          <a:spcPct val="115000"/>
                        </a:lnSpc>
                        <a:spcAft>
                          <a:spcPts val="0"/>
                        </a:spcAft>
                      </a:pPr>
                      <a:r>
                        <a:rPr lang="cs-CZ" sz="1800" b="1" dirty="0" smtClean="0">
                          <a:latin typeface="Tw Cen MT" pitchFamily="34" charset="-18"/>
                          <a:ea typeface="Calibri"/>
                          <a:cs typeface="Times New Roman"/>
                        </a:rPr>
                        <a:t>Podíl </a:t>
                      </a:r>
                      <a:r>
                        <a:rPr lang="cs-CZ" sz="1800" b="1" dirty="0">
                          <a:latin typeface="Tw Cen MT" pitchFamily="34" charset="-18"/>
                          <a:ea typeface="Calibri"/>
                          <a:cs typeface="Times New Roman"/>
                        </a:rPr>
                        <a:t>jednotlivých složek ceny za dodávku elektřiny domácnostem v roce </a:t>
                      </a:r>
                      <a:r>
                        <a:rPr lang="cs-CZ" sz="1800" b="1" dirty="0" smtClean="0">
                          <a:latin typeface="Tw Cen MT" pitchFamily="34" charset="-18"/>
                          <a:ea typeface="Calibri"/>
                          <a:cs typeface="Times New Roman"/>
                        </a:rPr>
                        <a:t>2010</a:t>
                      </a:r>
                      <a:endParaRPr lang="cs-CZ" sz="18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r h="342038">
                <a:tc>
                  <a:txBody>
                    <a:bodyPr/>
                    <a:lstStyle/>
                    <a:p>
                      <a:pPr>
                        <a:lnSpc>
                          <a:spcPct val="115000"/>
                        </a:lnSpc>
                        <a:spcAft>
                          <a:spcPts val="0"/>
                        </a:spcAft>
                      </a:pPr>
                      <a:r>
                        <a:rPr lang="cs-CZ" sz="1800" dirty="0">
                          <a:latin typeface="Tw Cen MT" pitchFamily="34" charset="-18"/>
                          <a:ea typeface="Calibri"/>
                          <a:cs typeface="Times New Roman"/>
                        </a:rPr>
                        <a:t>Silová elektřina včetně obchodní marže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Tw Cen MT" pitchFamily="34" charset="-18"/>
                          <a:ea typeface="Calibri"/>
                          <a:cs typeface="Times New Roman"/>
                        </a:rPr>
                        <a:t>42,27 %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8">
                <a:tc>
                  <a:txBody>
                    <a:bodyPr/>
                    <a:lstStyle/>
                    <a:p>
                      <a:pPr>
                        <a:lnSpc>
                          <a:spcPct val="115000"/>
                        </a:lnSpc>
                        <a:spcAft>
                          <a:spcPts val="0"/>
                        </a:spcAft>
                      </a:pPr>
                      <a:r>
                        <a:rPr lang="cs-CZ" sz="1800" dirty="0">
                          <a:latin typeface="Tw Cen MT" pitchFamily="34" charset="-18"/>
                          <a:ea typeface="Calibri"/>
                          <a:cs typeface="Times New Roman"/>
                        </a:rPr>
                        <a:t>Operátor trhu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Tw Cen MT" pitchFamily="34" charset="-18"/>
                          <a:ea typeface="Calibri"/>
                          <a:cs typeface="Times New Roman"/>
                        </a:rPr>
                        <a:t>0,12 %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8">
                <a:tc>
                  <a:txBody>
                    <a:bodyPr/>
                    <a:lstStyle/>
                    <a:p>
                      <a:pPr>
                        <a:lnSpc>
                          <a:spcPct val="115000"/>
                        </a:lnSpc>
                        <a:spcAft>
                          <a:spcPts val="0"/>
                        </a:spcAft>
                      </a:pPr>
                      <a:r>
                        <a:rPr lang="cs-CZ" sz="1800" b="1" dirty="0">
                          <a:latin typeface="Tw Cen MT" pitchFamily="34" charset="-18"/>
                          <a:ea typeface="Calibri"/>
                          <a:cs typeface="Times New Roman"/>
                        </a:rPr>
                        <a:t>Systémové služby ČEPS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latin typeface="Tw Cen MT" pitchFamily="34" charset="-18"/>
                          <a:ea typeface="Calibri"/>
                          <a:cs typeface="Times New Roman"/>
                        </a:rPr>
                        <a:t>3,94 %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8">
                <a:tc>
                  <a:txBody>
                    <a:bodyPr/>
                    <a:lstStyle/>
                    <a:p>
                      <a:pPr>
                        <a:lnSpc>
                          <a:spcPct val="115000"/>
                        </a:lnSpc>
                        <a:spcAft>
                          <a:spcPts val="0"/>
                        </a:spcAft>
                      </a:pPr>
                      <a:r>
                        <a:rPr lang="cs-CZ" sz="1800" b="1" dirty="0">
                          <a:latin typeface="Tw Cen MT" pitchFamily="34" charset="-18"/>
                          <a:ea typeface="Calibri"/>
                          <a:cs typeface="Times New Roman"/>
                        </a:rPr>
                        <a:t>Obnovitelné zdroje a </a:t>
                      </a:r>
                      <a:r>
                        <a:rPr lang="cs-CZ" sz="1800" b="1" dirty="0" err="1">
                          <a:latin typeface="Tw Cen MT" pitchFamily="34" charset="-18"/>
                          <a:ea typeface="Calibri"/>
                          <a:cs typeface="Times New Roman"/>
                        </a:rPr>
                        <a:t>kogenerace</a:t>
                      </a:r>
                      <a:endParaRPr lang="cs-CZ" sz="1800" b="1" dirty="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latin typeface="Tw Cen MT" pitchFamily="34" charset="-18"/>
                          <a:ea typeface="Calibri"/>
                          <a:cs typeface="Times New Roman"/>
                        </a:rPr>
                        <a:t>4,22 %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8">
                <a:tc>
                  <a:txBody>
                    <a:bodyPr/>
                    <a:lstStyle/>
                    <a:p>
                      <a:pPr>
                        <a:lnSpc>
                          <a:spcPct val="115000"/>
                        </a:lnSpc>
                        <a:spcAft>
                          <a:spcPts val="0"/>
                        </a:spcAft>
                      </a:pPr>
                      <a:r>
                        <a:rPr lang="cs-CZ" sz="1800" b="1" dirty="0" err="1">
                          <a:latin typeface="Tw Cen MT" pitchFamily="34" charset="-18"/>
                          <a:ea typeface="Calibri"/>
                          <a:cs typeface="Times New Roman"/>
                        </a:rPr>
                        <a:t>Decentrální</a:t>
                      </a:r>
                      <a:r>
                        <a:rPr lang="cs-CZ" sz="1800" b="1" dirty="0">
                          <a:latin typeface="Tw Cen MT" pitchFamily="34" charset="-18"/>
                          <a:ea typeface="Calibri"/>
                          <a:cs typeface="Times New Roman"/>
                        </a:rPr>
                        <a:t> výroba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latin typeface="Tw Cen MT" pitchFamily="34" charset="-18"/>
                          <a:ea typeface="Calibri"/>
                          <a:cs typeface="Times New Roman"/>
                        </a:rPr>
                        <a:t>0,19 %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8">
                <a:tc>
                  <a:txBody>
                    <a:bodyPr/>
                    <a:lstStyle/>
                    <a:p>
                      <a:pPr>
                        <a:lnSpc>
                          <a:spcPct val="115000"/>
                        </a:lnSpc>
                        <a:spcAft>
                          <a:spcPts val="0"/>
                        </a:spcAft>
                      </a:pPr>
                      <a:r>
                        <a:rPr lang="cs-CZ" sz="1800" b="1" dirty="0">
                          <a:latin typeface="Tw Cen MT" pitchFamily="34" charset="-18"/>
                          <a:ea typeface="Calibri"/>
                          <a:cs typeface="Times New Roman"/>
                        </a:rPr>
                        <a:t>Přenos elektřiny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latin typeface="Tw Cen MT" pitchFamily="34" charset="-18"/>
                          <a:ea typeface="Calibri"/>
                          <a:cs typeface="Times New Roman"/>
                        </a:rPr>
                        <a:t>2,86 %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8">
                <a:tc>
                  <a:txBody>
                    <a:bodyPr/>
                    <a:lstStyle/>
                    <a:p>
                      <a:pPr>
                        <a:lnSpc>
                          <a:spcPct val="115000"/>
                        </a:lnSpc>
                        <a:spcAft>
                          <a:spcPts val="0"/>
                        </a:spcAft>
                      </a:pPr>
                      <a:r>
                        <a:rPr lang="cs-CZ" sz="1800" b="1" dirty="0">
                          <a:latin typeface="Tw Cen MT" pitchFamily="34" charset="-18"/>
                          <a:ea typeface="Calibri"/>
                          <a:cs typeface="Times New Roman"/>
                        </a:rPr>
                        <a:t>Distribuce elektřiny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latin typeface="Tw Cen MT" pitchFamily="34" charset="-18"/>
                          <a:ea typeface="Calibri"/>
                          <a:cs typeface="Times New Roman"/>
                        </a:rPr>
                        <a:t>29,00 %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8">
                <a:tc>
                  <a:txBody>
                    <a:bodyPr/>
                    <a:lstStyle/>
                    <a:p>
                      <a:pPr>
                        <a:lnSpc>
                          <a:spcPct val="115000"/>
                        </a:lnSpc>
                        <a:spcAft>
                          <a:spcPts val="0"/>
                        </a:spcAft>
                      </a:pPr>
                      <a:r>
                        <a:rPr lang="cs-CZ" sz="1800" dirty="0">
                          <a:latin typeface="Tw Cen MT" pitchFamily="34" charset="-18"/>
                          <a:ea typeface="Calibri"/>
                          <a:cs typeface="Times New Roman"/>
                        </a:rPr>
                        <a:t>Ekologická daň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Tw Cen MT" pitchFamily="34" charset="-18"/>
                          <a:ea typeface="Calibri"/>
                          <a:cs typeface="Times New Roman"/>
                        </a:rPr>
                        <a:t>0,72 %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8">
                <a:tc>
                  <a:txBody>
                    <a:bodyPr/>
                    <a:lstStyle/>
                    <a:p>
                      <a:pPr>
                        <a:lnSpc>
                          <a:spcPct val="115000"/>
                        </a:lnSpc>
                        <a:spcAft>
                          <a:spcPts val="0"/>
                        </a:spcAft>
                      </a:pPr>
                      <a:r>
                        <a:rPr lang="cs-CZ" sz="1800" dirty="0">
                          <a:latin typeface="Tw Cen MT" pitchFamily="34" charset="-18"/>
                          <a:ea typeface="Calibri"/>
                          <a:cs typeface="Times New Roman"/>
                        </a:rPr>
                        <a:t>DPH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Tw Cen MT" pitchFamily="34" charset="-18"/>
                          <a:ea typeface="Calibri"/>
                          <a:cs typeface="Times New Roman"/>
                        </a:rPr>
                        <a:t>16,67 %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8">
                <a:tc gridSpan="2">
                  <a:txBody>
                    <a:bodyPr/>
                    <a:lstStyle/>
                    <a:p>
                      <a:pPr>
                        <a:lnSpc>
                          <a:spcPct val="115000"/>
                        </a:lnSpc>
                        <a:spcAft>
                          <a:spcPts val="0"/>
                        </a:spcAft>
                      </a:pPr>
                      <a:r>
                        <a:rPr lang="cs-CZ" sz="1800" dirty="0">
                          <a:latin typeface="Tw Cen MT" pitchFamily="34" charset="-18"/>
                          <a:ea typeface="Calibri"/>
                          <a:cs typeface="Times New Roman"/>
                        </a:rPr>
                        <a:t>Zdroj: Energetický regulační </a:t>
                      </a:r>
                      <a:r>
                        <a:rPr lang="cs-CZ" sz="1800" dirty="0" smtClean="0">
                          <a:latin typeface="Tw Cen MT" pitchFamily="34" charset="-18"/>
                          <a:ea typeface="Calibri"/>
                          <a:cs typeface="Times New Roman"/>
                        </a:rPr>
                        <a:t>úřad</a:t>
                      </a:r>
                      <a:endParaRPr lang="cs-CZ" sz="1800" dirty="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Rozvoj OZE v ČR</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26</a:t>
            </a:fld>
            <a:endParaRPr lang="en-US" sz="1600" smtClean="0">
              <a:solidFill>
                <a:srgbClr val="FFFFFF"/>
              </a:solidFill>
              <a:latin typeface="Arial" charset="0"/>
            </a:endParaRPr>
          </a:p>
        </p:txBody>
      </p:sp>
      <p:graphicFrame>
        <p:nvGraphicFramePr>
          <p:cNvPr id="6" name="Tabulka 5"/>
          <p:cNvGraphicFramePr>
            <a:graphicFrameLocks noGrp="1"/>
          </p:cNvGraphicFramePr>
          <p:nvPr/>
        </p:nvGraphicFramePr>
        <p:xfrm>
          <a:off x="251516" y="1268760"/>
          <a:ext cx="8640966" cy="3816425"/>
        </p:xfrm>
        <a:graphic>
          <a:graphicData uri="http://schemas.openxmlformats.org/drawingml/2006/table">
            <a:tbl>
              <a:tblPr/>
              <a:tblGrid>
                <a:gridCol w="2448276"/>
                <a:gridCol w="1238538"/>
                <a:gridCol w="1238538"/>
                <a:gridCol w="1238538"/>
                <a:gridCol w="1238538"/>
                <a:gridCol w="1238538"/>
              </a:tblGrid>
              <a:tr h="726726">
                <a:tc gridSpan="6">
                  <a:txBody>
                    <a:bodyPr/>
                    <a:lstStyle/>
                    <a:p>
                      <a:pPr algn="just">
                        <a:lnSpc>
                          <a:spcPct val="115000"/>
                        </a:lnSpc>
                        <a:spcAft>
                          <a:spcPts val="0"/>
                        </a:spcAft>
                      </a:pPr>
                      <a:r>
                        <a:rPr lang="cs-CZ" sz="1800" b="1" dirty="0" smtClean="0">
                          <a:latin typeface="Tw Cen MT" pitchFamily="34" charset="-18"/>
                          <a:ea typeface="Calibri"/>
                          <a:cs typeface="Times New Roman"/>
                        </a:rPr>
                        <a:t>Vývoj hodnoty příspěvku</a:t>
                      </a:r>
                      <a:r>
                        <a:rPr lang="cs-CZ" sz="1800" b="1" baseline="0" dirty="0" smtClean="0">
                          <a:latin typeface="Tw Cen MT" pitchFamily="34" charset="-18"/>
                          <a:ea typeface="Calibri"/>
                          <a:cs typeface="Times New Roman"/>
                        </a:rPr>
                        <a:t> na OZE, KVET a DZ u koncového spotřebitele</a:t>
                      </a:r>
                      <a:endParaRPr lang="cs-CZ" sz="1800" dirty="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pPr algn="just">
                        <a:lnSpc>
                          <a:spcPct val="115000"/>
                        </a:lnSpc>
                        <a:spcAft>
                          <a:spcPts val="0"/>
                        </a:spcAft>
                      </a:pPr>
                      <a:endParaRPr lang="cs-CZ" sz="1800" dirty="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cs-CZ" sz="1800" dirty="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536">
                <a:tc>
                  <a:txBody>
                    <a:bodyPr/>
                    <a:lstStyle/>
                    <a:p>
                      <a:pPr algn="just">
                        <a:lnSpc>
                          <a:spcPct val="115000"/>
                        </a:lnSpc>
                        <a:spcAft>
                          <a:spcPts val="0"/>
                        </a:spcAft>
                      </a:pPr>
                      <a:r>
                        <a:rPr lang="cs-CZ" sz="1800" b="1" dirty="0" smtClean="0">
                          <a:latin typeface="Tw Cen MT" pitchFamily="34" charset="-18"/>
                          <a:ea typeface="Calibri"/>
                          <a:cs typeface="Times New Roman"/>
                        </a:rPr>
                        <a:t>Období</a:t>
                      </a:r>
                      <a:endParaRPr lang="cs-CZ" sz="18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smtClean="0">
                          <a:latin typeface="Tw Cen MT" pitchFamily="34" charset="-18"/>
                          <a:ea typeface="Calibri"/>
                          <a:cs typeface="Times New Roman"/>
                        </a:rPr>
                        <a:t>2009</a:t>
                      </a:r>
                      <a:endParaRPr lang="cs-CZ" sz="1800" b="1"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smtClean="0">
                          <a:latin typeface="Tw Cen MT" pitchFamily="34" charset="-18"/>
                          <a:ea typeface="Calibri"/>
                          <a:cs typeface="Times New Roman"/>
                        </a:rPr>
                        <a:t>2010</a:t>
                      </a:r>
                      <a:endParaRPr lang="cs-CZ" sz="1800" b="1"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smtClean="0">
                          <a:latin typeface="Tw Cen MT" pitchFamily="34" charset="-18"/>
                          <a:ea typeface="Calibri"/>
                          <a:cs typeface="Times New Roman"/>
                        </a:rPr>
                        <a:t>2011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1800" b="1" dirty="0" smtClean="0">
                          <a:latin typeface="Tw Cen MT" pitchFamily="34" charset="-18"/>
                          <a:ea typeface="Calibri"/>
                          <a:cs typeface="Times New Roman"/>
                        </a:rPr>
                        <a:t>2012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1800" b="1" dirty="0" smtClean="0">
                          <a:latin typeface="Tw Cen MT" pitchFamily="34" charset="-18"/>
                          <a:ea typeface="Calibri"/>
                          <a:cs typeface="Times New Roman"/>
                        </a:rPr>
                        <a:t>2013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2093">
                <a:tc>
                  <a:txBody>
                    <a:bodyPr/>
                    <a:lstStyle/>
                    <a:p>
                      <a:pPr algn="just">
                        <a:lnSpc>
                          <a:spcPct val="115000"/>
                        </a:lnSpc>
                        <a:spcAft>
                          <a:spcPts val="0"/>
                        </a:spcAft>
                      </a:pPr>
                      <a:r>
                        <a:rPr lang="cs-CZ" sz="1800" b="1" dirty="0" smtClean="0">
                          <a:latin typeface="Tw Cen MT" pitchFamily="34" charset="-18"/>
                          <a:ea typeface="Calibri"/>
                          <a:cs typeface="Times New Roman"/>
                        </a:rPr>
                        <a:t>Příspěvek</a:t>
                      </a:r>
                      <a:r>
                        <a:rPr lang="cs-CZ" sz="1800" b="1" baseline="0" dirty="0" smtClean="0">
                          <a:latin typeface="Tw Cen MT" pitchFamily="34" charset="-18"/>
                          <a:ea typeface="Calibri"/>
                          <a:cs typeface="Times New Roman"/>
                        </a:rPr>
                        <a:t> na OZE, KVET a DZ</a:t>
                      </a:r>
                      <a:endParaRPr lang="cs-CZ" sz="18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smtClean="0">
                          <a:latin typeface="Tw Cen MT" pitchFamily="34" charset="-18"/>
                          <a:ea typeface="Calibri"/>
                          <a:cs typeface="Times New Roman"/>
                        </a:rPr>
                        <a:t>52,18</a:t>
                      </a:r>
                      <a:endParaRPr lang="cs-CZ" sz="18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smtClean="0">
                          <a:latin typeface="Tw Cen MT" pitchFamily="34" charset="-18"/>
                          <a:ea typeface="Calibri"/>
                          <a:cs typeface="Times New Roman"/>
                        </a:rPr>
                        <a:t>166,34</a:t>
                      </a:r>
                      <a:endParaRPr lang="cs-CZ" sz="18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smtClean="0">
                          <a:latin typeface="Tw Cen MT" pitchFamily="34" charset="-18"/>
                          <a:ea typeface="Calibri"/>
                          <a:cs typeface="Times New Roman"/>
                        </a:rPr>
                        <a:t>370,00</a:t>
                      </a:r>
                      <a:endParaRPr lang="cs-CZ" sz="18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smtClean="0">
                          <a:latin typeface="Tw Cen MT" pitchFamily="34" charset="-18"/>
                          <a:ea typeface="Calibri"/>
                          <a:cs typeface="Times New Roman"/>
                        </a:rPr>
                        <a:t>419,22</a:t>
                      </a:r>
                      <a:endParaRPr lang="cs-CZ" sz="18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smtClean="0">
                          <a:latin typeface="Tw Cen MT" pitchFamily="34" charset="-18"/>
                          <a:ea typeface="Calibri"/>
                          <a:cs typeface="Times New Roman"/>
                        </a:rPr>
                        <a:t>583,00</a:t>
                      </a:r>
                      <a:endParaRPr lang="cs-CZ" sz="18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070">
                <a:tc gridSpan="6">
                  <a:txBody>
                    <a:bodyPr/>
                    <a:lstStyle/>
                    <a:p>
                      <a:pPr algn="just">
                        <a:lnSpc>
                          <a:spcPct val="115000"/>
                        </a:lnSpc>
                        <a:spcAft>
                          <a:spcPts val="0"/>
                        </a:spcAft>
                      </a:pPr>
                      <a:r>
                        <a:rPr lang="cs-CZ" sz="1800" b="0" dirty="0">
                          <a:latin typeface="Tw Cen MT" pitchFamily="34" charset="-18"/>
                          <a:ea typeface="Calibri"/>
                          <a:cs typeface="Times New Roman"/>
                        </a:rPr>
                        <a:t>Poznámka: </a:t>
                      </a:r>
                      <a:r>
                        <a:rPr lang="cs-CZ" sz="1800" b="0" dirty="0" smtClean="0">
                          <a:latin typeface="Tw Cen MT" pitchFamily="34" charset="-18"/>
                          <a:ea typeface="Calibri"/>
                          <a:cs typeface="Times New Roman"/>
                        </a:rPr>
                        <a:t>hodnoty v </a:t>
                      </a:r>
                      <a:r>
                        <a:rPr lang="cs-CZ" sz="1800" b="0" dirty="0" err="1" smtClean="0">
                          <a:latin typeface="Tw Cen MT" pitchFamily="34" charset="-18"/>
                          <a:ea typeface="Calibri"/>
                          <a:cs typeface="Times New Roman"/>
                        </a:rPr>
                        <a:t>Kč</a:t>
                      </a:r>
                      <a:r>
                        <a:rPr lang="cs-CZ" sz="1800" b="0" dirty="0" smtClean="0">
                          <a:latin typeface="Tw Cen MT" pitchFamily="34" charset="-18"/>
                          <a:ea typeface="Calibri"/>
                          <a:cs typeface="Times New Roman"/>
                        </a:rPr>
                        <a:t>/</a:t>
                      </a:r>
                      <a:r>
                        <a:rPr lang="cs-CZ" sz="1800" b="0" dirty="0" err="1" smtClean="0">
                          <a:latin typeface="Tw Cen MT" pitchFamily="34" charset="-18"/>
                          <a:ea typeface="Calibri"/>
                          <a:cs typeface="Times New Roman"/>
                        </a:rPr>
                        <a:t>MWh</a:t>
                      </a:r>
                      <a:r>
                        <a:rPr lang="cs-CZ" sz="1800" b="0" dirty="0" smtClean="0">
                          <a:latin typeface="Tw Cen MT" pitchFamily="34" charset="-18"/>
                          <a:ea typeface="Calibri"/>
                          <a:cs typeface="Times New Roman"/>
                        </a:rPr>
                        <a:t>, </a:t>
                      </a:r>
                      <a:r>
                        <a:rPr lang="cs-CZ" sz="1800" b="0" baseline="0" dirty="0" smtClean="0">
                          <a:latin typeface="Tw Cen MT" pitchFamily="34" charset="-18"/>
                          <a:ea typeface="Calibri"/>
                          <a:cs typeface="Times New Roman"/>
                        </a:rPr>
                        <a:t>KVET = Kombinovaná výroba elektřiny a tepla (</a:t>
                      </a:r>
                      <a:r>
                        <a:rPr lang="cs-CZ" sz="1800" b="0" baseline="0" dirty="0" err="1" smtClean="0">
                          <a:latin typeface="Tw Cen MT" pitchFamily="34" charset="-18"/>
                          <a:ea typeface="Calibri"/>
                          <a:cs typeface="Times New Roman"/>
                        </a:rPr>
                        <a:t>kogenerace</a:t>
                      </a:r>
                      <a:r>
                        <a:rPr lang="cs-CZ" sz="1800" b="0" baseline="0" dirty="0" smtClean="0">
                          <a:latin typeface="Tw Cen MT" pitchFamily="34" charset="-18"/>
                          <a:ea typeface="Calibri"/>
                          <a:cs typeface="Times New Roman"/>
                        </a:rPr>
                        <a:t>), DZ = druhotné zdroje</a:t>
                      </a:r>
                      <a:endParaRPr lang="cs-CZ" sz="1800" b="0" dirty="0">
                        <a:latin typeface="Tw Cen MT" pitchFamily="34" charset="-18"/>
                        <a:ea typeface="Calibri"/>
                        <a:cs typeface="Times New Roman"/>
                      </a:endParaRPr>
                    </a:p>
                    <a:p>
                      <a:pPr algn="just">
                        <a:lnSpc>
                          <a:spcPct val="115000"/>
                        </a:lnSpc>
                        <a:spcAft>
                          <a:spcPts val="0"/>
                        </a:spcAft>
                      </a:pPr>
                      <a:r>
                        <a:rPr lang="cs-CZ" sz="1800" dirty="0">
                          <a:latin typeface="Tw Cen MT" pitchFamily="34" charset="-18"/>
                          <a:ea typeface="Calibri"/>
                          <a:cs typeface="Times New Roman"/>
                        </a:rPr>
                        <a:t>Zdroj: </a:t>
                      </a:r>
                      <a:r>
                        <a:rPr lang="cs-CZ" sz="1800" dirty="0" smtClean="0">
                          <a:latin typeface="Tw Cen MT" pitchFamily="34" charset="-18"/>
                          <a:ea typeface="Calibri"/>
                          <a:cs typeface="Times New Roman"/>
                        </a:rPr>
                        <a:t>Tomáš Vlček, faktury za elektřinu </a:t>
                      </a:r>
                      <a:r>
                        <a:rPr lang="cs-CZ" sz="1800" dirty="0" err="1" smtClean="0">
                          <a:latin typeface="Tw Cen MT" pitchFamily="34" charset="-18"/>
                          <a:ea typeface="Calibri"/>
                          <a:cs typeface="Times New Roman"/>
                        </a:rPr>
                        <a:t>E.on</a:t>
                      </a:r>
                      <a:endParaRPr lang="cs-CZ" sz="18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pPr algn="just">
                        <a:lnSpc>
                          <a:spcPct val="115000"/>
                        </a:lnSpc>
                        <a:spcAft>
                          <a:spcPts val="0"/>
                        </a:spcAft>
                      </a:pPr>
                      <a:endParaRPr lang="cs-CZ" sz="18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15000"/>
                        </a:lnSpc>
                        <a:spcAft>
                          <a:spcPts val="0"/>
                        </a:spcAft>
                      </a:pPr>
                      <a:endParaRPr lang="cs-CZ" sz="1800" dirty="0">
                        <a:latin typeface="Tw Cen MT" pitchFamily="34" charset="-18"/>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Rozvoj OZE v ČR</a:t>
            </a:r>
          </a:p>
        </p:txBody>
      </p:sp>
      <p:sp>
        <p:nvSpPr>
          <p:cNvPr id="6146" name="Zástupný symbol pro obsah 2"/>
          <p:cNvSpPr>
            <a:spLocks noGrp="1"/>
          </p:cNvSpPr>
          <p:nvPr>
            <p:ph sz="quarter" idx="4294967295"/>
          </p:nvPr>
        </p:nvSpPr>
        <p:spPr>
          <a:xfrm>
            <a:off x="323528" y="692696"/>
            <a:ext cx="8496944" cy="4968552"/>
          </a:xfrm>
        </p:spPr>
        <p:txBody>
          <a:bodyPr/>
          <a:lstStyle/>
          <a:p>
            <a:r>
              <a:rPr lang="cs-CZ" sz="1600" dirty="0" smtClean="0">
                <a:latin typeface="Tw Cen MT"/>
              </a:rPr>
              <a:t>Budoucnost</a:t>
            </a:r>
          </a:p>
          <a:p>
            <a:endParaRPr lang="cs-CZ" sz="1600" dirty="0" smtClean="0">
              <a:latin typeface="Tw Cen MT"/>
            </a:endParaRPr>
          </a:p>
          <a:p>
            <a:r>
              <a:rPr lang="cs-CZ" sz="1600" dirty="0" smtClean="0">
                <a:latin typeface="Tw Cen MT"/>
              </a:rPr>
              <a:t>26.7.2013 – schválení novely aktuálního zákona o OZE, </a:t>
            </a:r>
            <a:r>
              <a:rPr lang="cs-CZ" sz="1600" u="sng" dirty="0" smtClean="0">
                <a:latin typeface="Tw Cen MT"/>
              </a:rPr>
              <a:t>ovšem vládou, která nedostala podporu v PS, </a:t>
            </a:r>
            <a:r>
              <a:rPr lang="cs-CZ" sz="1600" dirty="0" smtClean="0">
                <a:latin typeface="Tw Cen MT"/>
              </a:rPr>
              <a:t>čeká na schválení v senátu</a:t>
            </a:r>
          </a:p>
          <a:p>
            <a:endParaRPr lang="cs-CZ" sz="1600" dirty="0" smtClean="0">
              <a:latin typeface="Tw Cen MT"/>
            </a:endParaRPr>
          </a:p>
          <a:p>
            <a:r>
              <a:rPr lang="cs-CZ" sz="1600" dirty="0" smtClean="0">
                <a:latin typeface="Tw Cen MT"/>
              </a:rPr>
              <a:t>OBSAH:</a:t>
            </a:r>
          </a:p>
          <a:p>
            <a:r>
              <a:rPr lang="cs-CZ" sz="1600" dirty="0" smtClean="0">
                <a:latin typeface="Tw Cen MT"/>
              </a:rPr>
              <a:t>1) </a:t>
            </a:r>
            <a:r>
              <a:rPr lang="cs-CZ" sz="1600" dirty="0" err="1" smtClean="0">
                <a:latin typeface="Tw Cen MT"/>
              </a:rPr>
              <a:t>zastropování</a:t>
            </a:r>
            <a:r>
              <a:rPr lang="cs-CZ" sz="1600" dirty="0" smtClean="0">
                <a:latin typeface="Tw Cen MT"/>
              </a:rPr>
              <a:t> příspěvku na OZE na 495 </a:t>
            </a:r>
            <a:r>
              <a:rPr lang="cs-CZ" sz="1600" dirty="0" err="1" smtClean="0">
                <a:latin typeface="Tw Cen MT"/>
              </a:rPr>
              <a:t>Kč</a:t>
            </a:r>
            <a:r>
              <a:rPr lang="cs-CZ" sz="1600" dirty="0" smtClean="0">
                <a:latin typeface="Tw Cen MT"/>
              </a:rPr>
              <a:t>/</a:t>
            </a:r>
            <a:r>
              <a:rPr lang="cs-CZ" sz="1600" dirty="0" err="1" smtClean="0">
                <a:latin typeface="Tw Cen MT"/>
              </a:rPr>
              <a:t>MWh</a:t>
            </a:r>
            <a:r>
              <a:rPr lang="cs-CZ" sz="1600" dirty="0" smtClean="0">
                <a:latin typeface="Tw Cen MT"/>
              </a:rPr>
              <a:t> (pozitivní efekt na konkurenceschopnost)</a:t>
            </a:r>
          </a:p>
          <a:p>
            <a:endParaRPr lang="cs-CZ" sz="1600" dirty="0" smtClean="0">
              <a:latin typeface="Tw Cen MT"/>
            </a:endParaRPr>
          </a:p>
          <a:p>
            <a:r>
              <a:rPr lang="cs-CZ" sz="1600" dirty="0" smtClean="0">
                <a:latin typeface="Tw Cen MT"/>
              </a:rPr>
              <a:t>2) Zastavení podpory pro nové zdroje a pro </a:t>
            </a:r>
            <a:r>
              <a:rPr lang="cs-CZ" sz="1600" dirty="0" err="1" smtClean="0">
                <a:latin typeface="Tw Cen MT"/>
              </a:rPr>
              <a:t>decentrální</a:t>
            </a:r>
            <a:r>
              <a:rPr lang="cs-CZ" sz="1600" dirty="0" smtClean="0">
                <a:latin typeface="Tw Cen MT"/>
              </a:rPr>
              <a:t> výrobu elektřiny (biomasa, </a:t>
            </a:r>
            <a:r>
              <a:rPr lang="cs-CZ" sz="1600" dirty="0" err="1" smtClean="0">
                <a:latin typeface="Tw Cen MT"/>
              </a:rPr>
              <a:t>biokapaliny</a:t>
            </a:r>
            <a:r>
              <a:rPr lang="cs-CZ" sz="1600" dirty="0" smtClean="0">
                <a:latin typeface="Tw Cen MT"/>
              </a:rPr>
              <a:t> a </a:t>
            </a:r>
            <a:r>
              <a:rPr lang="cs-CZ" sz="1600" dirty="0" err="1" smtClean="0">
                <a:latin typeface="Tw Cen MT"/>
              </a:rPr>
              <a:t>biometan</a:t>
            </a:r>
            <a:r>
              <a:rPr lang="cs-CZ" sz="1600" dirty="0" smtClean="0">
                <a:latin typeface="Tw Cen MT"/>
              </a:rPr>
              <a:t> sluneční elektrárny bioplynové stanice) od 1. 1. 2014</a:t>
            </a:r>
          </a:p>
          <a:p>
            <a:r>
              <a:rPr lang="cs-CZ" sz="1600" dirty="0" smtClean="0">
                <a:latin typeface="Tw Cen MT"/>
              </a:rPr>
              <a:t>podpora se zastaví od 1. 1. 2015 elektrárnám, které budou mít autorizaci na výstavbu v době vejití zákona v platnost</a:t>
            </a:r>
            <a:br>
              <a:rPr lang="cs-CZ" sz="1600" dirty="0" smtClean="0">
                <a:latin typeface="Tw Cen MT"/>
              </a:rPr>
            </a:br>
            <a:endParaRPr lang="cs-CZ" sz="1600" dirty="0" smtClean="0">
              <a:latin typeface="Tw Cen MT"/>
            </a:endParaRPr>
          </a:p>
          <a:p>
            <a:r>
              <a:rPr lang="cs-CZ" sz="1600" dirty="0" smtClean="0">
                <a:latin typeface="Tw Cen MT"/>
              </a:rPr>
              <a:t>3) Zastavení podpory se nebude týkat </a:t>
            </a:r>
            <a:r>
              <a:rPr lang="cs-CZ" sz="1600" dirty="0" err="1" smtClean="0">
                <a:latin typeface="Tw Cen MT"/>
              </a:rPr>
              <a:t>vysokoúčinné</a:t>
            </a:r>
            <a:r>
              <a:rPr lang="cs-CZ" sz="1600" dirty="0" smtClean="0">
                <a:latin typeface="Tw Cen MT"/>
              </a:rPr>
              <a:t> kombinované výroby elektřiny a tepla, druhotných zdrojů energie, tepla vyrobeného z obnovitelných zdrojů</a:t>
            </a:r>
            <a:br>
              <a:rPr lang="cs-CZ" sz="1600" dirty="0" smtClean="0">
                <a:latin typeface="Tw Cen MT"/>
              </a:rPr>
            </a:br>
            <a:endParaRPr lang="cs-CZ" sz="1600" dirty="0" smtClean="0">
              <a:latin typeface="Tw Cen MT"/>
            </a:endParaRP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27</a:t>
            </a:fld>
            <a:endParaRPr lang="en-US" sz="1600" smtClean="0">
              <a:solidFill>
                <a:srgbClr val="FFFFFF"/>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Shrnutí</a:t>
            </a:r>
          </a:p>
        </p:txBody>
      </p:sp>
      <p:sp>
        <p:nvSpPr>
          <p:cNvPr id="6146" name="Zástupný symbol pro obsah 2"/>
          <p:cNvSpPr>
            <a:spLocks noGrp="1"/>
          </p:cNvSpPr>
          <p:nvPr>
            <p:ph sz="quarter" idx="4294967295"/>
          </p:nvPr>
        </p:nvSpPr>
        <p:spPr>
          <a:xfrm>
            <a:off x="323528" y="692696"/>
            <a:ext cx="8496944" cy="4968552"/>
          </a:xfrm>
        </p:spPr>
        <p:txBody>
          <a:bodyPr/>
          <a:lstStyle/>
          <a:p>
            <a:r>
              <a:rPr lang="cs-CZ" sz="1500" dirty="0" smtClean="0">
                <a:latin typeface="Tw Cen MT" pitchFamily="34" charset="-18"/>
              </a:rPr>
              <a:t>V aktuálním centralizovaném uspořádání </a:t>
            </a:r>
            <a:r>
              <a:rPr lang="cs-CZ" sz="1500" dirty="0" err="1" smtClean="0">
                <a:latin typeface="Tw Cen MT" pitchFamily="34" charset="-18"/>
              </a:rPr>
              <a:t>elektroenergetiky</a:t>
            </a:r>
            <a:r>
              <a:rPr lang="cs-CZ" sz="1500" dirty="0" smtClean="0">
                <a:latin typeface="Tw Cen MT" pitchFamily="34" charset="-18"/>
              </a:rPr>
              <a:t> (a teplárenství) České republiky nemůžou být OZE nikdy víc než komplementárními</a:t>
            </a:r>
          </a:p>
          <a:p>
            <a:endParaRPr lang="cs-CZ" sz="1500" dirty="0" smtClean="0">
              <a:latin typeface="Tw Cen MT" pitchFamily="34" charset="-18"/>
            </a:endParaRPr>
          </a:p>
          <a:p>
            <a:r>
              <a:rPr lang="cs-CZ" sz="1500" dirty="0" smtClean="0">
                <a:latin typeface="Tw Cen MT" pitchFamily="34" charset="-18"/>
              </a:rPr>
              <a:t>Změna uspořádání by samozřejmě vedla i ke změně potenciálního využití OZE</a:t>
            </a:r>
          </a:p>
          <a:p>
            <a:endParaRPr lang="cs-CZ" sz="1500" dirty="0" smtClean="0">
              <a:latin typeface="Tw Cen MT" pitchFamily="34" charset="-18"/>
            </a:endParaRPr>
          </a:p>
          <a:p>
            <a:r>
              <a:rPr lang="cs-CZ" sz="1500" dirty="0" smtClean="0">
                <a:latin typeface="Tw Cen MT" pitchFamily="34" charset="-18"/>
              </a:rPr>
              <a:t>Obnovitelné zdroje energie jsou a budou v České republice ještě dlouho zdroji doplňkovými, jejich rozvoj byl uměle  a hrubě zastaven</a:t>
            </a:r>
          </a:p>
          <a:p>
            <a:endParaRPr lang="cs-CZ" sz="1500" dirty="0" smtClean="0">
              <a:latin typeface="Tw Cen MT" pitchFamily="34" charset="-18"/>
            </a:endParaRPr>
          </a:p>
          <a:p>
            <a:r>
              <a:rPr lang="cs-CZ" sz="1500" dirty="0" smtClean="0">
                <a:latin typeface="Tw Cen MT" pitchFamily="34" charset="-18"/>
              </a:rPr>
              <a:t>Je třeba důsledně oddělovat jednotlivé druhy OZE, neboť každý má jiné vlastnosti, co se týče výroby, distribuce, zdrojové základny, zapojení do sítě apod.</a:t>
            </a:r>
          </a:p>
          <a:p>
            <a:endParaRPr lang="cs-CZ" sz="1500" dirty="0" smtClean="0">
              <a:latin typeface="Tw Cen MT" pitchFamily="34" charset="-18"/>
            </a:endParaRPr>
          </a:p>
          <a:p>
            <a:r>
              <a:rPr lang="cs-CZ" sz="1500" dirty="0" smtClean="0">
                <a:latin typeface="Tw Cen MT" pitchFamily="34" charset="-18"/>
              </a:rPr>
              <a:t>Na tento fakt však nelze pohlížet zcela negativně</a:t>
            </a:r>
          </a:p>
          <a:p>
            <a:pPr lvl="1"/>
            <a:r>
              <a:rPr lang="cs-CZ" sz="1500" dirty="0" smtClean="0">
                <a:latin typeface="Tw Cen MT" pitchFamily="34" charset="-18"/>
              </a:rPr>
              <a:t>prudce dialektická povaha současné energetiky směřuje k většímu využití OZE</a:t>
            </a:r>
          </a:p>
          <a:p>
            <a:pPr lvl="1"/>
            <a:r>
              <a:rPr lang="cs-CZ" sz="1500" dirty="0" smtClean="0">
                <a:latin typeface="Tw Cen MT" pitchFamily="34" charset="-18"/>
              </a:rPr>
              <a:t>pozor je však třeba dát na bezhlavost a nerozumnou podporu (biomasa)</a:t>
            </a:r>
          </a:p>
          <a:p>
            <a:pPr lvl="1"/>
            <a:r>
              <a:rPr lang="cs-CZ" sz="1500" dirty="0" smtClean="0">
                <a:latin typeface="Tw Cen MT" pitchFamily="34" charset="-18"/>
              </a:rPr>
              <a:t>je třeba se zaměřit na podporu oblastí, kde je například zdrojová základna téměř beznákladová (např. odpady)</a:t>
            </a:r>
          </a:p>
          <a:p>
            <a:pPr lvl="1"/>
            <a:r>
              <a:rPr lang="cs-CZ" sz="1500" dirty="0" smtClean="0">
                <a:latin typeface="Tw Cen MT" pitchFamily="34" charset="-18"/>
              </a:rPr>
              <a:t>podporovat a koncepčně a racionálně rozvíjet je třeba projekty, které vycházejí z geografických a národních specifik, z vhodných podmínek a které mají budoucí potenciál</a:t>
            </a:r>
          </a:p>
          <a:p>
            <a:endParaRPr lang="cs-CZ" sz="1500" dirty="0" smtClean="0">
              <a:latin typeface="Tw Cen MT" pitchFamily="34" charset="-18"/>
            </a:endParaRP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28</a:t>
            </a:fld>
            <a:endParaRPr lang="en-US" sz="1600" smtClean="0">
              <a:solidFill>
                <a:srgbClr val="FFFFFF"/>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Shrnutí</a:t>
            </a:r>
          </a:p>
        </p:txBody>
      </p:sp>
      <p:sp>
        <p:nvSpPr>
          <p:cNvPr id="6146" name="Zástupný symbol pro obsah 2"/>
          <p:cNvSpPr>
            <a:spLocks noGrp="1"/>
          </p:cNvSpPr>
          <p:nvPr>
            <p:ph sz="quarter" idx="4294967295"/>
          </p:nvPr>
        </p:nvSpPr>
        <p:spPr>
          <a:xfrm>
            <a:off x="323528" y="692696"/>
            <a:ext cx="8496944" cy="4968552"/>
          </a:xfrm>
        </p:spPr>
        <p:txBody>
          <a:bodyPr/>
          <a:lstStyle/>
          <a:p>
            <a:pPr>
              <a:buNone/>
            </a:pPr>
            <a:endParaRPr lang="cs-CZ" sz="3500" dirty="0" smtClean="0">
              <a:latin typeface="Tw Cen MT" pitchFamily="34" charset="-18"/>
            </a:endParaRPr>
          </a:p>
          <a:p>
            <a:pPr>
              <a:buNone/>
            </a:pPr>
            <a:r>
              <a:rPr lang="cs-CZ" sz="3500" dirty="0" smtClean="0">
                <a:latin typeface="Tw Cen MT" pitchFamily="34" charset="-18"/>
              </a:rPr>
              <a:t>Budoucnost OZE v ČR.</a:t>
            </a:r>
          </a:p>
          <a:p>
            <a:endParaRPr lang="cs-CZ" sz="3500" dirty="0" smtClean="0">
              <a:latin typeface="Tw Cen MT" pitchFamily="34" charset="-18"/>
            </a:endParaRPr>
          </a:p>
          <a:p>
            <a:endParaRPr lang="cs-CZ" sz="3500" dirty="0" smtClean="0">
              <a:latin typeface="Tw Cen MT" pitchFamily="34" charset="-18"/>
            </a:endParaRPr>
          </a:p>
          <a:p>
            <a:pPr>
              <a:buNone/>
            </a:pPr>
            <a:r>
              <a:rPr lang="cs-CZ" sz="3500" dirty="0" smtClean="0">
                <a:latin typeface="Tw Cen MT" pitchFamily="34" charset="-18"/>
              </a:rPr>
              <a:t>					Váš názor?</a:t>
            </a:r>
          </a:p>
          <a:p>
            <a:endParaRPr lang="cs-CZ" sz="3500" dirty="0" smtClean="0">
              <a:latin typeface="Tw Cen MT" pitchFamily="34" charset="-18"/>
            </a:endParaRP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29</a:t>
            </a:fld>
            <a:endParaRPr lang="en-US" sz="1600" smtClean="0">
              <a:solidFill>
                <a:srgbClr val="FFFFFF"/>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Elektrizační soustava České republiky</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3</a:t>
            </a:fld>
            <a:endParaRPr lang="en-US" sz="1600" smtClean="0">
              <a:solidFill>
                <a:srgbClr val="FFFFFF"/>
              </a:solidFill>
              <a:latin typeface="Arial" charset="0"/>
            </a:endParaRPr>
          </a:p>
        </p:txBody>
      </p:sp>
      <p:graphicFrame>
        <p:nvGraphicFramePr>
          <p:cNvPr id="6" name="Tabulka 5"/>
          <p:cNvGraphicFramePr>
            <a:graphicFrameLocks noGrp="1"/>
          </p:cNvGraphicFramePr>
          <p:nvPr/>
        </p:nvGraphicFramePr>
        <p:xfrm>
          <a:off x="395536" y="836711"/>
          <a:ext cx="8280919" cy="4896544"/>
        </p:xfrm>
        <a:graphic>
          <a:graphicData uri="http://schemas.openxmlformats.org/drawingml/2006/table">
            <a:tbl>
              <a:tblPr/>
              <a:tblGrid>
                <a:gridCol w="2897621"/>
                <a:gridCol w="2691649"/>
                <a:gridCol w="2691649"/>
              </a:tblGrid>
              <a:tr h="411160">
                <a:tc gridSpan="3">
                  <a:txBody>
                    <a:bodyPr/>
                    <a:lstStyle/>
                    <a:p>
                      <a:pPr>
                        <a:lnSpc>
                          <a:spcPct val="115000"/>
                        </a:lnSpc>
                        <a:spcBef>
                          <a:spcPts val="300"/>
                        </a:spcBef>
                        <a:spcAft>
                          <a:spcPts val="300"/>
                        </a:spcAft>
                      </a:pPr>
                      <a:r>
                        <a:rPr lang="cs-CZ" sz="2000" b="1" dirty="0" smtClean="0">
                          <a:latin typeface="Calibri"/>
                          <a:ea typeface="Times New Roman"/>
                          <a:cs typeface="Times New Roman"/>
                        </a:rPr>
                        <a:t>Gross </a:t>
                      </a:r>
                      <a:r>
                        <a:rPr lang="cs-CZ" sz="2000" b="1" dirty="0" err="1">
                          <a:latin typeface="Calibri"/>
                          <a:ea typeface="Times New Roman"/>
                          <a:cs typeface="Times New Roman"/>
                        </a:rPr>
                        <a:t>Electricity</a:t>
                      </a:r>
                      <a:r>
                        <a:rPr lang="cs-CZ" sz="2000" b="1" dirty="0">
                          <a:latin typeface="Calibri"/>
                          <a:ea typeface="Times New Roman"/>
                          <a:cs typeface="Times New Roman"/>
                        </a:rPr>
                        <a:t> </a:t>
                      </a:r>
                      <a:r>
                        <a:rPr lang="cs-CZ" sz="2000" b="1" dirty="0" err="1">
                          <a:latin typeface="Calibri"/>
                          <a:ea typeface="Times New Roman"/>
                          <a:cs typeface="Times New Roman"/>
                        </a:rPr>
                        <a:t>Production</a:t>
                      </a:r>
                      <a:r>
                        <a:rPr lang="cs-CZ" sz="2000" b="1" dirty="0">
                          <a:latin typeface="Calibri"/>
                          <a:ea typeface="Times New Roman"/>
                          <a:cs typeface="Times New Roman"/>
                        </a:rPr>
                        <a:t> in 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r>
              <a:tr h="373782">
                <a:tc>
                  <a:txBody>
                    <a:bodyPr/>
                    <a:lstStyle/>
                    <a:p>
                      <a:pPr>
                        <a:lnSpc>
                          <a:spcPct val="115000"/>
                        </a:lnSpc>
                        <a:spcAft>
                          <a:spcPts val="0"/>
                        </a:spcAft>
                      </a:pPr>
                      <a:r>
                        <a:rPr lang="cs-CZ" sz="1500" b="1">
                          <a:latin typeface="Calibri"/>
                          <a:ea typeface="Calibri"/>
                          <a:cs typeface="Times New Roman"/>
                        </a:rPr>
                        <a:t>Type of Power 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Electricity Production (GWh)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Percentage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dirty="0" err="1">
                          <a:latin typeface="Calibri"/>
                          <a:ea typeface="Calibri"/>
                          <a:cs typeface="Times New Roman"/>
                        </a:rPr>
                        <a:t>Thermal</a:t>
                      </a:r>
                      <a:r>
                        <a:rPr lang="cs-CZ" sz="1500" b="1" dirty="0">
                          <a:latin typeface="Calibri"/>
                          <a:ea typeface="Calibri"/>
                          <a:cs typeface="Times New Roman"/>
                        </a:rPr>
                        <a:t> </a:t>
                      </a:r>
                      <a:r>
                        <a:rPr lang="cs-CZ" sz="1500" b="1" dirty="0" err="1">
                          <a:latin typeface="Calibri"/>
                          <a:ea typeface="Calibri"/>
                          <a:cs typeface="Times New Roman"/>
                        </a:rPr>
                        <a:t>Power</a:t>
                      </a:r>
                      <a:r>
                        <a:rPr lang="cs-CZ" sz="1500" b="1" dirty="0">
                          <a:latin typeface="Calibri"/>
                          <a:ea typeface="Calibri"/>
                          <a:cs typeface="Times New Roman"/>
                        </a:rPr>
                        <a:t> 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47 261.0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53.9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564">
                <a:tc>
                  <a:txBody>
                    <a:bodyPr/>
                    <a:lstStyle/>
                    <a:p>
                      <a:pPr>
                        <a:lnSpc>
                          <a:spcPct val="115000"/>
                        </a:lnSpc>
                        <a:spcAft>
                          <a:spcPts val="0"/>
                        </a:spcAft>
                      </a:pPr>
                      <a:r>
                        <a:rPr lang="cs-CZ" sz="1500" b="1" dirty="0" err="1">
                          <a:latin typeface="Calibri"/>
                          <a:ea typeface="Calibri"/>
                          <a:cs typeface="Times New Roman"/>
                        </a:rPr>
                        <a:t>Gas</a:t>
                      </a:r>
                      <a:r>
                        <a:rPr lang="cs-CZ" sz="1500" b="1" dirty="0">
                          <a:latin typeface="Calibri"/>
                          <a:ea typeface="Calibri"/>
                          <a:cs typeface="Times New Roman"/>
                        </a:rPr>
                        <a:t>-</a:t>
                      </a:r>
                      <a:r>
                        <a:rPr lang="cs-CZ" sz="1500" b="1" dirty="0" err="1">
                          <a:latin typeface="Calibri"/>
                          <a:ea typeface="Calibri"/>
                          <a:cs typeface="Times New Roman"/>
                        </a:rPr>
                        <a:t>fired</a:t>
                      </a:r>
                      <a:r>
                        <a:rPr lang="cs-CZ" sz="1500" b="1" dirty="0">
                          <a:latin typeface="Calibri"/>
                          <a:ea typeface="Calibri"/>
                          <a:cs typeface="Times New Roman"/>
                        </a:rPr>
                        <a:t> </a:t>
                      </a:r>
                      <a:r>
                        <a:rPr lang="cs-CZ" sz="1500" b="1" dirty="0" err="1">
                          <a:latin typeface="Calibri"/>
                          <a:ea typeface="Calibri"/>
                          <a:cs typeface="Times New Roman"/>
                        </a:rPr>
                        <a:t>and</a:t>
                      </a:r>
                      <a:r>
                        <a:rPr lang="cs-CZ" sz="1500" b="1" dirty="0">
                          <a:latin typeface="Calibri"/>
                          <a:ea typeface="Calibri"/>
                          <a:cs typeface="Times New Roman"/>
                        </a:rPr>
                        <a:t> </a:t>
                      </a:r>
                      <a:r>
                        <a:rPr lang="cs-CZ" sz="1500" b="1" dirty="0" err="1">
                          <a:latin typeface="Calibri"/>
                          <a:ea typeface="Calibri"/>
                          <a:cs typeface="Times New Roman"/>
                        </a:rPr>
                        <a:t>Gas</a:t>
                      </a:r>
                      <a:r>
                        <a:rPr lang="cs-CZ" sz="1500" b="1" dirty="0">
                          <a:latin typeface="Calibri"/>
                          <a:ea typeface="Calibri"/>
                          <a:cs typeface="Times New Roman"/>
                        </a:rPr>
                        <a:t> </a:t>
                      </a:r>
                      <a:r>
                        <a:rPr lang="cs-CZ" sz="1500" b="1" dirty="0" err="1">
                          <a:latin typeface="Calibri"/>
                          <a:ea typeface="Calibri"/>
                          <a:cs typeface="Times New Roman"/>
                        </a:rPr>
                        <a:t>Combined</a:t>
                      </a:r>
                      <a:r>
                        <a:rPr lang="cs-CZ" sz="1500" b="1" dirty="0">
                          <a:latin typeface="Calibri"/>
                          <a:ea typeface="Calibri"/>
                          <a:cs typeface="Times New Roman"/>
                        </a:rPr>
                        <a:t> </a:t>
                      </a:r>
                      <a:r>
                        <a:rPr lang="cs-CZ" sz="1500" b="1" dirty="0" err="1">
                          <a:latin typeface="Calibri"/>
                          <a:ea typeface="Calibri"/>
                          <a:cs typeface="Times New Roman"/>
                        </a:rPr>
                        <a:t>Cycle</a:t>
                      </a:r>
                      <a:r>
                        <a:rPr lang="cs-CZ" sz="1500" b="1" dirty="0">
                          <a:latin typeface="Calibri"/>
                          <a:ea typeface="Calibri"/>
                          <a:cs typeface="Times New Roman"/>
                        </a:rPr>
                        <a:t> </a:t>
                      </a:r>
                      <a:r>
                        <a:rPr lang="cs-CZ" sz="1500" b="1" dirty="0" err="1">
                          <a:latin typeface="Calibri"/>
                          <a:ea typeface="Calibri"/>
                          <a:cs typeface="Times New Roman"/>
                        </a:rPr>
                        <a:t>Power</a:t>
                      </a:r>
                      <a:r>
                        <a:rPr lang="cs-CZ" sz="1500" b="1" dirty="0">
                          <a:latin typeface="Calibri"/>
                          <a:ea typeface="Calibri"/>
                          <a:cs typeface="Times New Roman"/>
                        </a:rPr>
                        <a:t> 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4 435.1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dirty="0" err="1">
                          <a:latin typeface="Calibri"/>
                          <a:ea typeface="Calibri"/>
                          <a:cs typeface="Times New Roman"/>
                        </a:rPr>
                        <a:t>Nuclear</a:t>
                      </a:r>
                      <a:r>
                        <a:rPr lang="cs-CZ" sz="1500" b="1" dirty="0">
                          <a:latin typeface="Calibri"/>
                          <a:ea typeface="Calibri"/>
                          <a:cs typeface="Times New Roman"/>
                        </a:rPr>
                        <a:t> </a:t>
                      </a:r>
                      <a:r>
                        <a:rPr lang="cs-CZ" sz="1500" b="1" dirty="0" err="1">
                          <a:latin typeface="Calibri"/>
                          <a:ea typeface="Calibri"/>
                          <a:cs typeface="Times New Roman"/>
                        </a:rPr>
                        <a:t>Power</a:t>
                      </a:r>
                      <a:r>
                        <a:rPr lang="cs-CZ" sz="1500" b="1" dirty="0">
                          <a:latin typeface="Calibri"/>
                          <a:ea typeface="Calibri"/>
                          <a:cs typeface="Times New Roman"/>
                        </a:rPr>
                        <a:t> Station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30 324.2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34.6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564">
                <a:tc>
                  <a:txBody>
                    <a:bodyPr/>
                    <a:lstStyle/>
                    <a:p>
                      <a:pPr>
                        <a:lnSpc>
                          <a:spcPct val="115000"/>
                        </a:lnSpc>
                        <a:spcAft>
                          <a:spcPts val="0"/>
                        </a:spcAft>
                      </a:pPr>
                      <a:r>
                        <a:rPr lang="cs-CZ" sz="1500" b="1" dirty="0" err="1">
                          <a:latin typeface="Calibri"/>
                          <a:ea typeface="Calibri"/>
                          <a:cs typeface="Times New Roman"/>
                        </a:rPr>
                        <a:t>Hydroelectricity</a:t>
                      </a:r>
                      <a:r>
                        <a:rPr lang="cs-CZ" sz="1500" b="1" dirty="0">
                          <a:latin typeface="Calibri"/>
                          <a:ea typeface="Calibri"/>
                          <a:cs typeface="Times New Roman"/>
                        </a:rPr>
                        <a:t> (</a:t>
                      </a:r>
                      <a:r>
                        <a:rPr lang="cs-CZ" sz="1500" b="1" dirty="0" err="1">
                          <a:latin typeface="Calibri"/>
                          <a:ea typeface="Calibri"/>
                          <a:cs typeface="Times New Roman"/>
                        </a:rPr>
                        <a:t>incl</a:t>
                      </a:r>
                      <a:r>
                        <a:rPr lang="cs-CZ" sz="1500" b="1" dirty="0">
                          <a:latin typeface="Calibri"/>
                          <a:ea typeface="Calibri"/>
                          <a:cs typeface="Times New Roman"/>
                        </a:rPr>
                        <a:t>. </a:t>
                      </a:r>
                      <a:r>
                        <a:rPr lang="cs-CZ" sz="1500" b="1" dirty="0" err="1">
                          <a:latin typeface="Calibri"/>
                          <a:ea typeface="Calibri"/>
                          <a:cs typeface="Times New Roman"/>
                        </a:rPr>
                        <a:t>Pumped</a:t>
                      </a:r>
                      <a:r>
                        <a:rPr lang="cs-CZ" sz="1500" b="1" dirty="0">
                          <a:latin typeface="Calibri"/>
                          <a:ea typeface="Calibri"/>
                          <a:cs typeface="Times New Roman"/>
                        </a:rPr>
                        <a:t>-</a:t>
                      </a:r>
                      <a:r>
                        <a:rPr lang="cs-CZ" sz="1500" b="1" dirty="0" err="1">
                          <a:latin typeface="Calibri"/>
                          <a:ea typeface="Calibri"/>
                          <a:cs typeface="Times New Roman"/>
                        </a:rPr>
                        <a:t>storage</a:t>
                      </a:r>
                      <a:r>
                        <a:rPr lang="cs-CZ" sz="1500" b="1" dirty="0">
                          <a:latin typeface="Calibri"/>
                          <a:ea typeface="Calibri"/>
                          <a:cs typeface="Times New Roman"/>
                        </a:rPr>
                        <a:t> </a:t>
                      </a:r>
                      <a:r>
                        <a:rPr lang="cs-CZ" sz="1500" b="1" dirty="0" err="1">
                          <a:latin typeface="Calibri"/>
                          <a:ea typeface="Calibri"/>
                          <a:cs typeface="Times New Roman"/>
                        </a:rPr>
                        <a:t>Hydroelectricity</a:t>
                      </a:r>
                      <a:r>
                        <a:rPr lang="cs-CZ" sz="1500" b="1"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2 963.0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dirty="0" err="1">
                          <a:latin typeface="Calibri"/>
                          <a:ea typeface="Calibri"/>
                          <a:cs typeface="Times New Roman"/>
                        </a:rPr>
                        <a:t>Wind</a:t>
                      </a:r>
                      <a:r>
                        <a:rPr lang="cs-CZ" sz="1500" b="1" dirty="0">
                          <a:latin typeface="Calibri"/>
                          <a:ea typeface="Calibri"/>
                          <a:cs typeface="Times New Roman"/>
                        </a:rPr>
                        <a:t> </a:t>
                      </a:r>
                      <a:r>
                        <a:rPr lang="cs-CZ" sz="1500" b="1" dirty="0" err="1">
                          <a:latin typeface="Calibri"/>
                          <a:ea typeface="Calibri"/>
                          <a:cs typeface="Times New Roman"/>
                        </a:rPr>
                        <a:t>Power</a:t>
                      </a:r>
                      <a:endParaRPr lang="cs-CZ" sz="15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417.3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dirty="0" err="1">
                          <a:latin typeface="Calibri"/>
                          <a:ea typeface="Calibri"/>
                          <a:cs typeface="Times New Roman"/>
                        </a:rPr>
                        <a:t>Solar</a:t>
                      </a:r>
                      <a:r>
                        <a:rPr lang="cs-CZ" sz="1500" b="1" dirty="0">
                          <a:latin typeface="Calibri"/>
                          <a:ea typeface="Calibri"/>
                          <a:cs typeface="Times New Roman"/>
                        </a:rPr>
                        <a:t> </a:t>
                      </a:r>
                      <a:r>
                        <a:rPr lang="cs-CZ" sz="1500" b="1" dirty="0" err="1">
                          <a:latin typeface="Calibri"/>
                          <a:ea typeface="Calibri"/>
                          <a:cs typeface="Times New Roman"/>
                        </a:rPr>
                        <a:t>Power</a:t>
                      </a:r>
                      <a:endParaRPr lang="cs-CZ" sz="15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2 173.1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dirty="0" err="1">
                          <a:latin typeface="Calibri"/>
                          <a:ea typeface="Calibri"/>
                          <a:cs typeface="Times New Roman"/>
                        </a:rPr>
                        <a:t>Total</a:t>
                      </a:r>
                      <a:r>
                        <a:rPr lang="cs-CZ" sz="1500" b="1" dirty="0">
                          <a:latin typeface="Calibri"/>
                          <a:ea typeface="Calibri"/>
                          <a:cs typeface="Times New Roman"/>
                        </a:rPr>
                        <a:t> brutto </a:t>
                      </a:r>
                      <a:r>
                        <a:rPr lang="cs-CZ" sz="1500" b="1" dirty="0" err="1">
                          <a:latin typeface="Calibri"/>
                          <a:ea typeface="Calibri"/>
                          <a:cs typeface="Times New Roman"/>
                        </a:rPr>
                        <a:t>production</a:t>
                      </a:r>
                      <a:endParaRPr lang="cs-CZ" sz="15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87 573.7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dirty="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a:txBody>
                    <a:bodyPr/>
                    <a:lstStyle/>
                    <a:p>
                      <a:pPr>
                        <a:lnSpc>
                          <a:spcPct val="115000"/>
                        </a:lnSpc>
                        <a:spcAft>
                          <a:spcPts val="0"/>
                        </a:spcAft>
                      </a:pPr>
                      <a:r>
                        <a:rPr lang="cs-CZ" sz="1500" b="1">
                          <a:latin typeface="Calibri"/>
                          <a:ea typeface="Calibri"/>
                          <a:cs typeface="Times New Roman"/>
                        </a:rPr>
                        <a:t>Total netto production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81 088.4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500" b="1">
                          <a:latin typeface="Calibri"/>
                          <a:ea typeface="Calibri"/>
                          <a:cs typeface="Times New Roman"/>
                        </a:rPr>
                        <a:t>92.6% of brutto production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782">
                <a:tc gridSpan="3">
                  <a:txBody>
                    <a:bodyPr/>
                    <a:lstStyle/>
                    <a:p>
                      <a:pPr algn="just">
                        <a:lnSpc>
                          <a:spcPct val="115000"/>
                        </a:lnSpc>
                        <a:spcAft>
                          <a:spcPts val="0"/>
                        </a:spcAft>
                      </a:pPr>
                      <a:r>
                        <a:rPr lang="cs-CZ" sz="1500" b="1" dirty="0" err="1">
                          <a:latin typeface="Calibri"/>
                          <a:ea typeface="Calibri"/>
                          <a:cs typeface="Times New Roman"/>
                        </a:rPr>
                        <a:t>Source</a:t>
                      </a:r>
                      <a:r>
                        <a:rPr lang="cs-CZ" sz="1500" b="1" dirty="0">
                          <a:latin typeface="Calibri"/>
                          <a:ea typeface="Calibri"/>
                          <a:cs typeface="Times New Roman"/>
                        </a:rPr>
                        <a:t>: Energetický regulační úřad, 2013; </a:t>
                      </a:r>
                      <a:r>
                        <a:rPr lang="cs-CZ" sz="1500" b="1" dirty="0" err="1">
                          <a:latin typeface="Calibri"/>
                          <a:ea typeface="Calibri"/>
                          <a:cs typeface="Times New Roman"/>
                        </a:rPr>
                        <a:t>percentages</a:t>
                      </a:r>
                      <a:r>
                        <a:rPr lang="cs-CZ" sz="1500" b="1" dirty="0">
                          <a:latin typeface="Calibri"/>
                          <a:ea typeface="Calibri"/>
                          <a:cs typeface="Times New Roman"/>
                        </a:rPr>
                        <a:t> by T. Vlček.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Elektrizační soustava České republiky</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4</a:t>
            </a:fld>
            <a:endParaRPr lang="en-US" sz="1600" smtClean="0">
              <a:solidFill>
                <a:srgbClr val="FFFFFF"/>
              </a:solidFill>
              <a:latin typeface="Arial" charset="0"/>
            </a:endParaRPr>
          </a:p>
        </p:txBody>
      </p:sp>
      <p:pic>
        <p:nvPicPr>
          <p:cNvPr id="39938" name="Picture 2" descr="http://www.khc.cz/obrazky/elektrarna.jpg"/>
          <p:cNvPicPr>
            <a:picLocks noChangeAspect="1" noChangeArrowheads="1"/>
          </p:cNvPicPr>
          <p:nvPr/>
        </p:nvPicPr>
        <p:blipFill>
          <a:blip r:embed="rId3" cstate="print"/>
          <a:srcRect/>
          <a:stretch>
            <a:fillRect/>
          </a:stretch>
        </p:blipFill>
        <p:spPr bwMode="auto">
          <a:xfrm>
            <a:off x="0" y="989212"/>
            <a:ext cx="9144000" cy="58687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5</a:t>
            </a:fld>
            <a:endParaRPr lang="en-US" sz="1600" smtClean="0">
              <a:solidFill>
                <a:srgbClr val="FFFFFF"/>
              </a:solidFill>
              <a:latin typeface="Arial" charset="0"/>
            </a:endParaRPr>
          </a:p>
        </p:txBody>
      </p:sp>
      <p:pic>
        <p:nvPicPr>
          <p:cNvPr id="53252" name="Picture 4" descr="http://hockicko.uniza.sk/semestralky/prace/l03/vap_ee_html_m2785cf06.png"/>
          <p:cNvPicPr>
            <a:picLocks noChangeAspect="1" noChangeArrowheads="1"/>
          </p:cNvPicPr>
          <p:nvPr/>
        </p:nvPicPr>
        <p:blipFill>
          <a:blip r:embed="rId3" cstate="print"/>
          <a:srcRect/>
          <a:stretch>
            <a:fillRect/>
          </a:stretch>
        </p:blipFill>
        <p:spPr bwMode="auto">
          <a:xfrm>
            <a:off x="1547664" y="-15675"/>
            <a:ext cx="6048672" cy="595031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Elektrizační soustava České republiky VI</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6</a:t>
            </a:fld>
            <a:endParaRPr lang="en-US" sz="1600" smtClean="0">
              <a:solidFill>
                <a:srgbClr val="FFFFFF"/>
              </a:solidFill>
              <a:latin typeface="Arial" charset="0"/>
            </a:endParaRPr>
          </a:p>
        </p:txBody>
      </p:sp>
      <p:pic>
        <p:nvPicPr>
          <p:cNvPr id="1026" name="Picture 2" descr="http://atominfo.cz/wp-content/uploads/2011/12/Dukovany.jpg">
            <a:hlinkClick r:id="rId2"/>
          </p:cNvPr>
          <p:cNvPicPr>
            <a:picLocks noChangeAspect="1" noChangeArrowheads="1"/>
          </p:cNvPicPr>
          <p:nvPr/>
        </p:nvPicPr>
        <p:blipFill>
          <a:blip r:embed="rId3" cstate="print"/>
          <a:srcRect/>
          <a:stretch>
            <a:fillRect/>
          </a:stretch>
        </p:blipFill>
        <p:spPr bwMode="auto">
          <a:xfrm>
            <a:off x="-1" y="-1"/>
            <a:ext cx="5004049" cy="2814778"/>
          </a:xfrm>
          <a:prstGeom prst="rect">
            <a:avLst/>
          </a:prstGeom>
          <a:noFill/>
        </p:spPr>
      </p:pic>
      <p:pic>
        <p:nvPicPr>
          <p:cNvPr id="1028" name="Picture 4" descr="http://i.idnes.cz/07/042/gal/RJA1a6c3f_05_2003ETE_letecky_4veze.jpg">
            <a:hlinkClick r:id="rId4"/>
          </p:cNvPr>
          <p:cNvPicPr>
            <a:picLocks noChangeAspect="1" noChangeArrowheads="1"/>
          </p:cNvPicPr>
          <p:nvPr/>
        </p:nvPicPr>
        <p:blipFill>
          <a:blip r:embed="rId5" cstate="print"/>
          <a:srcRect/>
          <a:stretch>
            <a:fillRect/>
          </a:stretch>
        </p:blipFill>
        <p:spPr bwMode="auto">
          <a:xfrm>
            <a:off x="5004048" y="0"/>
            <a:ext cx="4139952" cy="2763418"/>
          </a:xfrm>
          <a:prstGeom prst="rect">
            <a:avLst/>
          </a:prstGeom>
          <a:noFill/>
        </p:spPr>
      </p:pic>
      <p:pic>
        <p:nvPicPr>
          <p:cNvPr id="17410" name="Picture 2"/>
          <p:cNvPicPr>
            <a:picLocks noChangeAspect="1" noChangeArrowheads="1"/>
          </p:cNvPicPr>
          <p:nvPr/>
        </p:nvPicPr>
        <p:blipFill>
          <a:blip r:embed="rId6" cstate="print"/>
          <a:srcRect/>
          <a:stretch>
            <a:fillRect/>
          </a:stretch>
        </p:blipFill>
        <p:spPr bwMode="auto">
          <a:xfrm>
            <a:off x="-1" y="2276873"/>
            <a:ext cx="9144001" cy="4602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Elektrizační soustava České republiky</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7</a:t>
            </a:fld>
            <a:endParaRPr lang="en-US" sz="1600" smtClean="0">
              <a:solidFill>
                <a:srgbClr val="FFFFFF"/>
              </a:solidFill>
              <a:latin typeface="Arial" charset="0"/>
            </a:endParaRPr>
          </a:p>
        </p:txBody>
      </p:sp>
      <p:graphicFrame>
        <p:nvGraphicFramePr>
          <p:cNvPr id="7" name="Tabulka 6"/>
          <p:cNvGraphicFramePr>
            <a:graphicFrameLocks noGrp="1"/>
          </p:cNvGraphicFramePr>
          <p:nvPr/>
        </p:nvGraphicFramePr>
        <p:xfrm>
          <a:off x="251520" y="692696"/>
          <a:ext cx="8640959" cy="5200848"/>
        </p:xfrm>
        <a:graphic>
          <a:graphicData uri="http://schemas.openxmlformats.org/drawingml/2006/table">
            <a:tbl>
              <a:tblPr/>
              <a:tblGrid>
                <a:gridCol w="1229591"/>
                <a:gridCol w="1477592"/>
                <a:gridCol w="1651017"/>
                <a:gridCol w="1651017"/>
                <a:gridCol w="1229591"/>
                <a:gridCol w="1402151"/>
              </a:tblGrid>
              <a:tr h="504056">
                <a:tc>
                  <a:txBody>
                    <a:bodyPr/>
                    <a:lstStyle/>
                    <a:p>
                      <a:pPr>
                        <a:spcAft>
                          <a:spcPts val="0"/>
                        </a:spcAft>
                      </a:pPr>
                      <a:r>
                        <a:rPr lang="cs-CZ" sz="1800" b="1" dirty="0">
                          <a:latin typeface="Calibri"/>
                          <a:ea typeface="Calibri"/>
                          <a:cs typeface="Times New Roman"/>
                        </a:rPr>
                        <a:t>Lokalita</a:t>
                      </a:r>
                      <a:endParaRPr lang="cs-CZ" sz="18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dirty="0">
                          <a:latin typeface="Calibri"/>
                          <a:ea typeface="Calibri"/>
                          <a:cs typeface="Times New Roman"/>
                        </a:rPr>
                        <a:t>Označení bloku</a:t>
                      </a:r>
                      <a:endParaRPr lang="cs-CZ" sz="18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dirty="0">
                          <a:latin typeface="Calibri"/>
                          <a:ea typeface="Calibri"/>
                          <a:cs typeface="Times New Roman"/>
                        </a:rPr>
                        <a:t>Instalovaný výkon</a:t>
                      </a:r>
                      <a:endParaRPr lang="cs-CZ" sz="18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dirty="0">
                          <a:latin typeface="Calibri"/>
                          <a:ea typeface="Calibri"/>
                          <a:cs typeface="Times New Roman"/>
                        </a:rPr>
                        <a:t>Typ reaktoru</a:t>
                      </a:r>
                      <a:endParaRPr lang="cs-CZ" sz="18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dirty="0">
                          <a:latin typeface="Calibri"/>
                          <a:ea typeface="Calibri"/>
                          <a:cs typeface="Times New Roman"/>
                        </a:rPr>
                        <a:t>Instalovaný výkon</a:t>
                      </a:r>
                      <a:endParaRPr lang="cs-CZ" sz="18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800" b="1" dirty="0">
                          <a:latin typeface="Calibri"/>
                          <a:ea typeface="Calibri"/>
                          <a:cs typeface="Times New Roman"/>
                        </a:rPr>
                        <a:t>Uvedení do provozu</a:t>
                      </a:r>
                      <a:endParaRPr lang="cs-CZ" sz="18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rowSpan="4">
                  <a:txBody>
                    <a:bodyPr/>
                    <a:lstStyle/>
                    <a:p>
                      <a:pPr>
                        <a:spcAft>
                          <a:spcPts val="0"/>
                        </a:spcAft>
                      </a:pPr>
                      <a:r>
                        <a:rPr lang="cs-CZ" sz="1800" b="1" dirty="0">
                          <a:latin typeface="Calibri"/>
                          <a:ea typeface="Calibri"/>
                          <a:cs typeface="Times New Roman"/>
                        </a:rPr>
                        <a:t>JE Dukovany</a:t>
                      </a:r>
                      <a:endParaRPr lang="cs-CZ" sz="18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1</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510 </a:t>
                      </a:r>
                      <a:r>
                        <a:rPr lang="cs-CZ" sz="1500" dirty="0" err="1">
                          <a:latin typeface="Calibri"/>
                          <a:ea typeface="Calibri"/>
                          <a:cs typeface="Times New Roman"/>
                        </a:rPr>
                        <a:t>MWe</a:t>
                      </a:r>
                      <a:endParaRPr lang="cs-CZ" sz="15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VVER 440, </a:t>
                      </a:r>
                    </a:p>
                    <a:p>
                      <a:pPr algn="ctr">
                        <a:spcAft>
                          <a:spcPts val="0"/>
                        </a:spcAft>
                      </a:pPr>
                      <a:r>
                        <a:rPr lang="cs-CZ" sz="1500" dirty="0">
                          <a:latin typeface="Calibri"/>
                          <a:ea typeface="Calibri"/>
                          <a:cs typeface="Times New Roman"/>
                        </a:rPr>
                        <a:t>typ V 213</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cs-CZ" sz="1500" dirty="0">
                          <a:latin typeface="Calibri"/>
                          <a:ea typeface="Calibri"/>
                          <a:cs typeface="Times New Roman"/>
                        </a:rPr>
                        <a:t>2 040 </a:t>
                      </a:r>
                      <a:r>
                        <a:rPr lang="cs-CZ" sz="1500" dirty="0" err="1" smtClean="0">
                          <a:latin typeface="Calibri"/>
                          <a:ea typeface="Calibri"/>
                          <a:cs typeface="Times New Roman"/>
                        </a:rPr>
                        <a:t>MWe</a:t>
                      </a:r>
                      <a:r>
                        <a:rPr lang="cs-CZ" sz="1500" dirty="0" smtClean="0">
                          <a:latin typeface="Calibri"/>
                          <a:ea typeface="Calibri"/>
                          <a:cs typeface="Times New Roman"/>
                        </a:rPr>
                        <a:t> (5500 </a:t>
                      </a:r>
                      <a:r>
                        <a:rPr lang="cs-CZ" sz="1500" dirty="0" err="1" smtClean="0">
                          <a:latin typeface="Calibri"/>
                          <a:ea typeface="Calibri"/>
                          <a:cs typeface="Times New Roman"/>
                        </a:rPr>
                        <a:t>MWt</a:t>
                      </a:r>
                      <a:r>
                        <a:rPr lang="cs-CZ" sz="1500" dirty="0" smtClean="0">
                          <a:latin typeface="Calibri"/>
                          <a:ea typeface="Calibri"/>
                          <a:cs typeface="Times New Roman"/>
                        </a:rPr>
                        <a:t>, tj. 4x 1375 </a:t>
                      </a:r>
                      <a:r>
                        <a:rPr lang="cs-CZ" sz="1500" dirty="0" err="1" smtClean="0">
                          <a:latin typeface="Calibri"/>
                          <a:ea typeface="Calibri"/>
                          <a:cs typeface="Times New Roman"/>
                        </a:rPr>
                        <a:t>MWt</a:t>
                      </a:r>
                      <a:r>
                        <a:rPr lang="cs-CZ" sz="1500" dirty="0" smtClean="0">
                          <a:latin typeface="Calibri"/>
                          <a:ea typeface="Calibri"/>
                          <a:cs typeface="Times New Roman"/>
                        </a:rPr>
                        <a:t>)</a:t>
                      </a:r>
                      <a:endParaRPr lang="cs-CZ" sz="15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cs-CZ" sz="1500" dirty="0">
                          <a:latin typeface="Calibri"/>
                          <a:ea typeface="Calibri"/>
                          <a:cs typeface="Times New Roman"/>
                        </a:rPr>
                        <a:t>1985 – 1988</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vMerge="1">
                  <a:txBody>
                    <a:bodyPr/>
                    <a:lstStyle/>
                    <a:p>
                      <a:endParaRPr lang="cs-CZ"/>
                    </a:p>
                  </a:txBody>
                  <a:tcPr/>
                </a:tc>
                <a:tc>
                  <a:txBody>
                    <a:bodyPr/>
                    <a:lstStyle/>
                    <a:p>
                      <a:pPr algn="ctr">
                        <a:spcAft>
                          <a:spcPts val="0"/>
                        </a:spcAft>
                      </a:pPr>
                      <a:r>
                        <a:rPr lang="cs-CZ" sz="1500" dirty="0">
                          <a:latin typeface="Calibri"/>
                          <a:ea typeface="Calibri"/>
                          <a:cs typeface="Times New Roman"/>
                        </a:rPr>
                        <a:t>2</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510 </a:t>
                      </a:r>
                      <a:r>
                        <a:rPr lang="cs-CZ" sz="1500" dirty="0" err="1">
                          <a:latin typeface="Calibri"/>
                          <a:ea typeface="Calibri"/>
                          <a:cs typeface="Times New Roman"/>
                        </a:rPr>
                        <a:t>MWe</a:t>
                      </a:r>
                      <a:endParaRPr lang="cs-CZ" sz="15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VVER 440, </a:t>
                      </a:r>
                    </a:p>
                    <a:p>
                      <a:pPr algn="ctr">
                        <a:spcAft>
                          <a:spcPts val="0"/>
                        </a:spcAft>
                      </a:pPr>
                      <a:r>
                        <a:rPr lang="cs-CZ" sz="1500" dirty="0">
                          <a:latin typeface="Calibri"/>
                          <a:ea typeface="Calibri"/>
                          <a:cs typeface="Times New Roman"/>
                        </a:rPr>
                        <a:t>typ V 213</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tc vMerge="1">
                  <a:txBody>
                    <a:bodyPr/>
                    <a:lstStyle/>
                    <a:p>
                      <a:endParaRPr lang="cs-CZ"/>
                    </a:p>
                  </a:txBody>
                  <a:tcPr/>
                </a:tc>
              </a:tr>
              <a:tr h="504056">
                <a:tc vMerge="1">
                  <a:txBody>
                    <a:bodyPr/>
                    <a:lstStyle/>
                    <a:p>
                      <a:endParaRPr lang="cs-CZ"/>
                    </a:p>
                  </a:txBody>
                  <a:tcPr/>
                </a:tc>
                <a:tc>
                  <a:txBody>
                    <a:bodyPr/>
                    <a:lstStyle/>
                    <a:p>
                      <a:pPr algn="ctr">
                        <a:spcAft>
                          <a:spcPts val="0"/>
                        </a:spcAft>
                      </a:pPr>
                      <a:r>
                        <a:rPr lang="cs-CZ" sz="1500" dirty="0">
                          <a:latin typeface="Calibri"/>
                          <a:ea typeface="Calibri"/>
                          <a:cs typeface="Times New Roman"/>
                        </a:rPr>
                        <a:t>3</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a:latin typeface="Calibri"/>
                          <a:ea typeface="Calibri"/>
                          <a:cs typeface="Times New Roman"/>
                        </a:rPr>
                        <a:t>510 MWe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VVER 440, </a:t>
                      </a:r>
                    </a:p>
                    <a:p>
                      <a:pPr algn="ctr">
                        <a:spcAft>
                          <a:spcPts val="0"/>
                        </a:spcAft>
                      </a:pPr>
                      <a:r>
                        <a:rPr lang="cs-CZ" sz="1500" dirty="0">
                          <a:latin typeface="Calibri"/>
                          <a:ea typeface="Calibri"/>
                          <a:cs typeface="Times New Roman"/>
                        </a:rPr>
                        <a:t>typ V 213</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tc vMerge="1">
                  <a:txBody>
                    <a:bodyPr/>
                    <a:lstStyle/>
                    <a:p>
                      <a:endParaRPr lang="cs-CZ"/>
                    </a:p>
                  </a:txBody>
                  <a:tcPr/>
                </a:tc>
              </a:tr>
              <a:tr h="504056">
                <a:tc vMerge="1">
                  <a:txBody>
                    <a:bodyPr/>
                    <a:lstStyle/>
                    <a:p>
                      <a:endParaRPr lang="cs-CZ"/>
                    </a:p>
                  </a:txBody>
                  <a:tcPr/>
                </a:tc>
                <a:tc>
                  <a:txBody>
                    <a:bodyPr/>
                    <a:lstStyle/>
                    <a:p>
                      <a:pPr algn="ctr">
                        <a:spcAft>
                          <a:spcPts val="0"/>
                        </a:spcAft>
                      </a:pPr>
                      <a:r>
                        <a:rPr lang="cs-CZ" sz="1500" dirty="0">
                          <a:latin typeface="Calibri"/>
                          <a:ea typeface="Calibri"/>
                          <a:cs typeface="Times New Roman"/>
                        </a:rPr>
                        <a:t>4</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a:latin typeface="Calibri"/>
                          <a:ea typeface="Calibri"/>
                          <a:cs typeface="Times New Roman"/>
                        </a:rPr>
                        <a:t>510 MWe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VVER 440, </a:t>
                      </a:r>
                    </a:p>
                    <a:p>
                      <a:pPr algn="ctr">
                        <a:spcAft>
                          <a:spcPts val="0"/>
                        </a:spcAft>
                      </a:pPr>
                      <a:r>
                        <a:rPr lang="cs-CZ" sz="1500" dirty="0">
                          <a:latin typeface="Calibri"/>
                          <a:ea typeface="Calibri"/>
                          <a:cs typeface="Times New Roman"/>
                        </a:rPr>
                        <a:t>typ V 213</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tc vMerge="1">
                  <a:txBody>
                    <a:bodyPr/>
                    <a:lstStyle/>
                    <a:p>
                      <a:endParaRPr lang="cs-CZ"/>
                    </a:p>
                  </a:txBody>
                  <a:tcPr/>
                </a:tc>
              </a:tr>
              <a:tr h="504056">
                <a:tc rowSpan="2">
                  <a:txBody>
                    <a:bodyPr/>
                    <a:lstStyle/>
                    <a:p>
                      <a:pPr>
                        <a:spcAft>
                          <a:spcPts val="0"/>
                        </a:spcAft>
                      </a:pPr>
                      <a:r>
                        <a:rPr lang="cs-CZ" sz="1800" b="1" dirty="0">
                          <a:latin typeface="Calibri"/>
                          <a:ea typeface="Calibri"/>
                          <a:cs typeface="Times New Roman"/>
                        </a:rPr>
                        <a:t>JE Temelín</a:t>
                      </a:r>
                      <a:endParaRPr lang="cs-CZ" sz="18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1</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a:latin typeface="Calibri"/>
                          <a:ea typeface="Calibri"/>
                          <a:cs typeface="Times New Roman"/>
                        </a:rPr>
                        <a:t>1024 MWe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VVER 1000, typ V320</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cs-CZ" sz="1500" dirty="0">
                          <a:latin typeface="Calibri"/>
                          <a:ea typeface="Calibri"/>
                          <a:cs typeface="Times New Roman"/>
                        </a:rPr>
                        <a:t>2 048 </a:t>
                      </a:r>
                      <a:r>
                        <a:rPr lang="cs-CZ" sz="1500" dirty="0" err="1" smtClean="0">
                          <a:latin typeface="Calibri"/>
                          <a:ea typeface="Calibri"/>
                          <a:cs typeface="Times New Roman"/>
                        </a:rPr>
                        <a:t>MWe</a:t>
                      </a:r>
                      <a:r>
                        <a:rPr lang="cs-CZ" sz="1500" dirty="0" smtClean="0">
                          <a:latin typeface="Calibri"/>
                          <a:ea typeface="Calibri"/>
                          <a:cs typeface="Times New Roman"/>
                        </a:rPr>
                        <a:t> (</a:t>
                      </a:r>
                      <a:r>
                        <a:rPr lang="cs-CZ" sz="1800" b="0" kern="1200" dirty="0" smtClean="0">
                          <a:solidFill>
                            <a:schemeClr val="tx1"/>
                          </a:solidFill>
                          <a:latin typeface="+mn-lt"/>
                          <a:ea typeface="+mn-ea"/>
                          <a:cs typeface="+mn-cs"/>
                        </a:rPr>
                        <a:t>≈</a:t>
                      </a:r>
                      <a:r>
                        <a:rPr lang="cs-CZ" sz="1500" dirty="0" smtClean="0">
                          <a:latin typeface="Calibri"/>
                          <a:ea typeface="Calibri"/>
                          <a:cs typeface="Times New Roman"/>
                        </a:rPr>
                        <a:t>6000 </a:t>
                      </a:r>
                      <a:r>
                        <a:rPr lang="cs-CZ" sz="1500" dirty="0" err="1" smtClean="0">
                          <a:latin typeface="Calibri"/>
                          <a:ea typeface="Calibri"/>
                          <a:cs typeface="Times New Roman"/>
                        </a:rPr>
                        <a:t>MWt</a:t>
                      </a:r>
                      <a:r>
                        <a:rPr lang="cs-CZ" sz="1500" dirty="0" smtClean="0">
                          <a:latin typeface="Calibri"/>
                          <a:ea typeface="Calibri"/>
                          <a:cs typeface="Times New Roman"/>
                        </a:rPr>
                        <a:t>)</a:t>
                      </a:r>
                      <a:endParaRPr lang="cs-CZ" sz="15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cs-CZ" sz="1500" dirty="0">
                          <a:latin typeface="Calibri"/>
                          <a:ea typeface="Calibri"/>
                          <a:cs typeface="Times New Roman"/>
                        </a:rPr>
                        <a:t>2002</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vMerge="1">
                  <a:txBody>
                    <a:bodyPr/>
                    <a:lstStyle/>
                    <a:p>
                      <a:endParaRPr lang="cs-CZ"/>
                    </a:p>
                  </a:txBody>
                  <a:tcPr/>
                </a:tc>
                <a:tc>
                  <a:txBody>
                    <a:bodyPr/>
                    <a:lstStyle/>
                    <a:p>
                      <a:pPr algn="ctr">
                        <a:spcAft>
                          <a:spcPts val="0"/>
                        </a:spcAft>
                      </a:pPr>
                      <a:r>
                        <a:rPr lang="cs-CZ" sz="1500" dirty="0">
                          <a:latin typeface="Calibri"/>
                          <a:ea typeface="Calibri"/>
                          <a:cs typeface="Times New Roman"/>
                        </a:rPr>
                        <a:t>2</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a:latin typeface="Calibri"/>
                          <a:ea typeface="Calibri"/>
                          <a:cs typeface="Times New Roman"/>
                        </a:rPr>
                        <a:t>1024 MWe</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VVER 1000, typ V320</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tc vMerge="1">
                  <a:txBody>
                    <a:bodyPr/>
                    <a:lstStyle/>
                    <a:p>
                      <a:endParaRPr lang="cs-CZ"/>
                    </a:p>
                  </a:txBody>
                  <a:tcPr/>
                </a:tc>
              </a:tr>
              <a:tr h="504056">
                <a:tc>
                  <a:txBody>
                    <a:bodyPr/>
                    <a:lstStyle/>
                    <a:p>
                      <a:pPr>
                        <a:spcAft>
                          <a:spcPts val="0"/>
                        </a:spcAft>
                      </a:pPr>
                      <a:r>
                        <a:rPr lang="cs-CZ" sz="1800" b="1" dirty="0">
                          <a:latin typeface="Calibri"/>
                          <a:ea typeface="Calibri"/>
                          <a:cs typeface="Times New Roman"/>
                        </a:rPr>
                        <a:t>ÚJV Řež</a:t>
                      </a:r>
                      <a:endParaRPr lang="cs-CZ" sz="18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LR-0</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a:latin typeface="Calibri"/>
                          <a:ea typeface="Calibri"/>
                          <a:cs typeface="Times New Roman"/>
                        </a:rPr>
                        <a:t>5 kWt</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a:latin typeface="Calibri"/>
                          <a:ea typeface="Calibri"/>
                          <a:cs typeface="Times New Roman"/>
                        </a:rPr>
                        <a:t>LR-0, TR-0</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5 </a:t>
                      </a:r>
                      <a:r>
                        <a:rPr lang="cs-CZ" sz="1500" dirty="0" err="1">
                          <a:latin typeface="Calibri"/>
                          <a:ea typeface="Calibri"/>
                          <a:cs typeface="Times New Roman"/>
                        </a:rPr>
                        <a:t>kWt</a:t>
                      </a:r>
                      <a:endParaRPr lang="cs-CZ" sz="15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1983, přestavba TR-0 (1972)</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spcAft>
                          <a:spcPts val="0"/>
                        </a:spcAft>
                      </a:pPr>
                      <a:r>
                        <a:rPr lang="cs-CZ" sz="1800" b="1" dirty="0">
                          <a:latin typeface="Calibri"/>
                          <a:ea typeface="Calibri"/>
                          <a:cs typeface="Times New Roman"/>
                        </a:rPr>
                        <a:t>ÚJV Řež</a:t>
                      </a:r>
                      <a:endParaRPr lang="cs-CZ" sz="18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LVR-15</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a:latin typeface="Calibri"/>
                          <a:ea typeface="Calibri"/>
                          <a:cs typeface="Times New Roman"/>
                        </a:rPr>
                        <a:t>10 MWt</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a:latin typeface="Calibri"/>
                          <a:ea typeface="Calibri"/>
                          <a:cs typeface="Times New Roman"/>
                        </a:rPr>
                        <a:t>VVR-S/ LVR-15</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10 </a:t>
                      </a:r>
                      <a:r>
                        <a:rPr lang="cs-CZ" sz="1500" dirty="0" err="1">
                          <a:latin typeface="Calibri"/>
                          <a:ea typeface="Calibri"/>
                          <a:cs typeface="Times New Roman"/>
                        </a:rPr>
                        <a:t>MWt</a:t>
                      </a:r>
                      <a:endParaRPr lang="cs-CZ" sz="15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1989, přestavba VVR-S (1957)</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spcAft>
                          <a:spcPts val="0"/>
                        </a:spcAft>
                      </a:pPr>
                      <a:r>
                        <a:rPr lang="cs-CZ" sz="1800" b="1" dirty="0">
                          <a:latin typeface="Calibri"/>
                          <a:ea typeface="Calibri"/>
                          <a:cs typeface="Times New Roman"/>
                        </a:rPr>
                        <a:t>FJFI ČVUT Praha</a:t>
                      </a:r>
                      <a:endParaRPr lang="cs-CZ" sz="1800" dirty="0">
                        <a:latin typeface="Calibri"/>
                        <a:ea typeface="Calibri"/>
                        <a:cs typeface="Times New Roman"/>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VR-1 Vrabec</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a:latin typeface="Calibri"/>
                          <a:ea typeface="Calibri"/>
                          <a:cs typeface="Times New Roman"/>
                        </a:rPr>
                        <a:t>1-5 kWt</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a:latin typeface="Calibri"/>
                          <a:ea typeface="Calibri"/>
                          <a:cs typeface="Times New Roman"/>
                        </a:rPr>
                        <a:t>školní</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a:latin typeface="Calibri"/>
                          <a:ea typeface="Calibri"/>
                          <a:cs typeface="Times New Roman"/>
                        </a:rPr>
                        <a:t>1-5 kWt</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500" dirty="0">
                          <a:latin typeface="Calibri"/>
                          <a:ea typeface="Calibri"/>
                          <a:cs typeface="Times New Roman"/>
                        </a:rPr>
                        <a:t>1990</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Elektrizační soustava České republiky</a:t>
            </a: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8</a:t>
            </a:fld>
            <a:endParaRPr lang="en-US" sz="1600" smtClean="0">
              <a:solidFill>
                <a:srgbClr val="FFFFFF"/>
              </a:solidFill>
              <a:latin typeface="Arial" charset="0"/>
            </a:endParaRPr>
          </a:p>
        </p:txBody>
      </p:sp>
      <p:graphicFrame>
        <p:nvGraphicFramePr>
          <p:cNvPr id="6" name="Tabulka 5"/>
          <p:cNvGraphicFramePr>
            <a:graphicFrameLocks noGrp="1"/>
          </p:cNvGraphicFramePr>
          <p:nvPr/>
        </p:nvGraphicFramePr>
        <p:xfrm>
          <a:off x="251521" y="836712"/>
          <a:ext cx="5832648" cy="2965132"/>
        </p:xfrm>
        <a:graphic>
          <a:graphicData uri="http://schemas.openxmlformats.org/drawingml/2006/table">
            <a:tbl>
              <a:tblPr/>
              <a:tblGrid>
                <a:gridCol w="1943794"/>
                <a:gridCol w="1944427"/>
                <a:gridCol w="1944427"/>
              </a:tblGrid>
              <a:tr h="292068">
                <a:tc gridSpan="3">
                  <a:txBody>
                    <a:bodyPr/>
                    <a:lstStyle/>
                    <a:p>
                      <a:pPr algn="just">
                        <a:lnSpc>
                          <a:spcPct val="115000"/>
                        </a:lnSpc>
                        <a:spcAft>
                          <a:spcPts val="0"/>
                        </a:spcAft>
                      </a:pPr>
                      <a:r>
                        <a:rPr lang="cs-CZ" sz="1600" b="1" dirty="0" smtClean="0">
                          <a:latin typeface="Tw Cen MT" pitchFamily="34" charset="-18"/>
                          <a:ea typeface="Calibri"/>
                          <a:cs typeface="Times New Roman"/>
                        </a:rPr>
                        <a:t>Instalovaný </a:t>
                      </a:r>
                      <a:r>
                        <a:rPr lang="cs-CZ" sz="1600" b="1" dirty="0">
                          <a:latin typeface="Tw Cen MT" pitchFamily="34" charset="-18"/>
                          <a:ea typeface="Calibri"/>
                          <a:cs typeface="Times New Roman"/>
                        </a:rPr>
                        <a:t>výkon vodních elektráren v ČR k 31. 12. 2009</a:t>
                      </a:r>
                      <a:endParaRPr lang="cs-CZ" sz="1600" dirty="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r>
              <a:tr h="554430">
                <a:tc>
                  <a:txBody>
                    <a:bodyPr/>
                    <a:lstStyle/>
                    <a:p>
                      <a:pPr algn="just">
                        <a:lnSpc>
                          <a:spcPct val="115000"/>
                        </a:lnSpc>
                        <a:spcAft>
                          <a:spcPts val="0"/>
                        </a:spcAft>
                      </a:pPr>
                      <a:r>
                        <a:rPr lang="cs-CZ" sz="1600" b="1">
                          <a:latin typeface="Tw Cen MT" pitchFamily="34" charset="-18"/>
                          <a:ea typeface="Calibri"/>
                          <a:cs typeface="Times New Roman"/>
                        </a:rPr>
                        <a:t>Typ elektrické výrobny</a:t>
                      </a:r>
                      <a:endParaRPr lang="cs-CZ" sz="16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a:latin typeface="Tw Cen MT" pitchFamily="34" charset="-18"/>
                          <a:ea typeface="Calibri"/>
                          <a:cs typeface="Times New Roman"/>
                        </a:rPr>
                        <a:t>Instalovaný výkon (</a:t>
                      </a:r>
                      <a:r>
                        <a:rPr lang="cs-CZ" sz="1600" b="1" dirty="0" err="1">
                          <a:latin typeface="Tw Cen MT" pitchFamily="34" charset="-18"/>
                          <a:ea typeface="Calibri"/>
                          <a:cs typeface="Times New Roman"/>
                        </a:rPr>
                        <a:t>MWe</a:t>
                      </a:r>
                      <a:r>
                        <a:rPr lang="cs-CZ" sz="1600" b="1" dirty="0">
                          <a:latin typeface="Tw Cen MT" pitchFamily="34" charset="-18"/>
                          <a:ea typeface="Calibri"/>
                          <a:cs typeface="Times New Roman"/>
                        </a:rPr>
                        <a:t>)</a:t>
                      </a:r>
                      <a:endParaRPr lang="cs-CZ" sz="1600" dirty="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a:latin typeface="Tw Cen MT" pitchFamily="34" charset="-18"/>
                          <a:ea typeface="Calibri"/>
                          <a:cs typeface="Times New Roman"/>
                        </a:rPr>
                        <a:t>Procentuální podíl (%)</a:t>
                      </a:r>
                      <a:endParaRPr lang="cs-CZ" sz="1600">
                        <a:latin typeface="Tw Cen MT" pitchFamily="34" charset="-18"/>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80">
                <a:tc>
                  <a:txBody>
                    <a:bodyPr/>
                    <a:lstStyle/>
                    <a:p>
                      <a:pPr algn="just">
                        <a:lnSpc>
                          <a:spcPct val="115000"/>
                        </a:lnSpc>
                        <a:spcAft>
                          <a:spcPts val="0"/>
                        </a:spcAft>
                      </a:pPr>
                      <a:r>
                        <a:rPr lang="cs-CZ" sz="1600">
                          <a:latin typeface="Tw Cen MT" pitchFamily="34" charset="-18"/>
                          <a:ea typeface="Calibri"/>
                          <a:cs typeface="Times New Roman"/>
                        </a:rPr>
                        <a:t>MVE do 0,5 MWe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96,5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4,42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80">
                <a:tc>
                  <a:txBody>
                    <a:bodyPr/>
                    <a:lstStyle/>
                    <a:p>
                      <a:pPr algn="just">
                        <a:lnSpc>
                          <a:spcPct val="115000"/>
                        </a:lnSpc>
                        <a:spcAft>
                          <a:spcPts val="0"/>
                        </a:spcAft>
                      </a:pPr>
                      <a:r>
                        <a:rPr lang="cs-CZ" sz="1600">
                          <a:latin typeface="Tw Cen MT" pitchFamily="34" charset="-18"/>
                          <a:ea typeface="Calibri"/>
                          <a:cs typeface="Times New Roman"/>
                        </a:rPr>
                        <a:t>MVE 0,5-10,0 MWe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a:latin typeface="Tw Cen MT" pitchFamily="34" charset="-18"/>
                          <a:ea typeface="Calibri"/>
                          <a:cs typeface="Times New Roman"/>
                        </a:rPr>
                        <a:t>197,2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9,03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80">
                <a:tc>
                  <a:txBody>
                    <a:bodyPr/>
                    <a:lstStyle/>
                    <a:p>
                      <a:pPr algn="just">
                        <a:lnSpc>
                          <a:spcPct val="115000"/>
                        </a:lnSpc>
                        <a:spcAft>
                          <a:spcPts val="0"/>
                        </a:spcAft>
                      </a:pPr>
                      <a:r>
                        <a:rPr lang="cs-CZ" sz="1600">
                          <a:latin typeface="Tw Cen MT" pitchFamily="34" charset="-18"/>
                          <a:ea typeface="Calibri"/>
                          <a:cs typeface="Times New Roman"/>
                        </a:rPr>
                        <a:t>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a:latin typeface="Tw Cen MT" pitchFamily="34" charset="-18"/>
                          <a:ea typeface="Calibri"/>
                          <a:cs typeface="Times New Roman"/>
                        </a:rPr>
                        <a:t>742,8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34,03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80">
                <a:tc>
                  <a:txBody>
                    <a:bodyPr/>
                    <a:lstStyle/>
                    <a:p>
                      <a:pPr algn="just">
                        <a:lnSpc>
                          <a:spcPct val="115000"/>
                        </a:lnSpc>
                        <a:spcAft>
                          <a:spcPts val="0"/>
                        </a:spcAft>
                      </a:pPr>
                      <a:r>
                        <a:rPr lang="cs-CZ" sz="1600">
                          <a:latin typeface="Tw Cen MT" pitchFamily="34" charset="-18"/>
                          <a:ea typeface="Calibri"/>
                          <a:cs typeface="Times New Roman"/>
                        </a:rPr>
                        <a:t>PVE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a:latin typeface="Tw Cen MT" pitchFamily="34" charset="-18"/>
                          <a:ea typeface="Calibri"/>
                          <a:cs typeface="Times New Roman"/>
                        </a:rPr>
                        <a:t>1 146,5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52,52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280">
                <a:tc>
                  <a:txBody>
                    <a:bodyPr/>
                    <a:lstStyle/>
                    <a:p>
                      <a:pPr algn="just">
                        <a:lnSpc>
                          <a:spcPct val="115000"/>
                        </a:lnSpc>
                        <a:spcAft>
                          <a:spcPts val="0"/>
                        </a:spcAft>
                      </a:pPr>
                      <a:r>
                        <a:rPr lang="cs-CZ" sz="1600">
                          <a:latin typeface="Tw Cen MT" pitchFamily="34" charset="-18"/>
                          <a:ea typeface="Calibri"/>
                          <a:cs typeface="Times New Roman"/>
                        </a:rPr>
                        <a:t>Celkem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a:latin typeface="Tw Cen MT" pitchFamily="34" charset="-18"/>
                          <a:ea typeface="Calibri"/>
                          <a:cs typeface="Times New Roman"/>
                        </a:rPr>
                        <a:t>2 183,0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dirty="0">
                          <a:latin typeface="Tw Cen MT" pitchFamily="34" charset="-18"/>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430">
                <a:tc gridSpan="3">
                  <a:txBody>
                    <a:bodyPr/>
                    <a:lstStyle/>
                    <a:p>
                      <a:pPr algn="just">
                        <a:lnSpc>
                          <a:spcPct val="115000"/>
                        </a:lnSpc>
                        <a:spcAft>
                          <a:spcPts val="0"/>
                        </a:spcAft>
                      </a:pPr>
                      <a:r>
                        <a:rPr lang="cs-CZ" sz="1600" dirty="0">
                          <a:latin typeface="Tw Cen MT" pitchFamily="34" charset="-18"/>
                          <a:ea typeface="Calibri"/>
                          <a:cs typeface="Times New Roman"/>
                        </a:rPr>
                        <a:t>Zdroj: Energetický regulační úřad, 2010b. Procentuální přepočet T. Vlček.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r>
            </a:tbl>
          </a:graphicData>
        </a:graphic>
      </p:graphicFrame>
      <p:pic>
        <p:nvPicPr>
          <p:cNvPr id="3073" name="Picture 1"/>
          <p:cNvPicPr>
            <a:picLocks noChangeAspect="1" noChangeArrowheads="1"/>
          </p:cNvPicPr>
          <p:nvPr/>
        </p:nvPicPr>
        <p:blipFill>
          <a:blip r:embed="rId2" cstate="print"/>
          <a:srcRect/>
          <a:stretch>
            <a:fillRect/>
          </a:stretch>
        </p:blipFill>
        <p:spPr bwMode="auto">
          <a:xfrm>
            <a:off x="6156176" y="1412776"/>
            <a:ext cx="2857500" cy="35052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0" y="3915609"/>
            <a:ext cx="5076056" cy="29423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Nadpis 1"/>
          <p:cNvSpPr>
            <a:spLocks noGrp="1"/>
          </p:cNvSpPr>
          <p:nvPr>
            <p:ph type="title" idx="4294967295"/>
          </p:nvPr>
        </p:nvSpPr>
        <p:spPr>
          <a:xfrm>
            <a:off x="323528" y="156592"/>
            <a:ext cx="8442647" cy="464096"/>
          </a:xfrm>
          <a:gradFill flip="none" rotWithShape="1">
            <a:gsLst>
              <a:gs pos="2000">
                <a:schemeClr val="bg2">
                  <a:alpha val="14000"/>
                </a:schemeClr>
              </a:gs>
              <a:gs pos="50000">
                <a:schemeClr val="tx2">
                  <a:shade val="67500"/>
                  <a:satMod val="115000"/>
                </a:schemeClr>
              </a:gs>
              <a:gs pos="100000">
                <a:schemeClr val="tx2">
                  <a:shade val="100000"/>
                  <a:satMod val="115000"/>
                </a:schemeClr>
              </a:gs>
            </a:gsLst>
            <a:lin ang="10800000" scaled="1"/>
            <a:tileRect/>
          </a:gradFill>
          <a:effectLst>
            <a:softEdge rad="31750"/>
          </a:effectLst>
        </p:spPr>
        <p:txBody>
          <a:bodyPr/>
          <a:lstStyle/>
          <a:p>
            <a:pPr eaLnBrk="1" hangingPunct="1"/>
            <a:r>
              <a:rPr lang="cs-CZ" sz="3500" b="1" dirty="0" smtClean="0">
                <a:solidFill>
                  <a:schemeClr val="tx1"/>
                </a:solidFill>
                <a:latin typeface="Tw Cen MT" pitchFamily="34" charset="-18"/>
              </a:rPr>
              <a:t>Elektrizační soustava České republiky</a:t>
            </a:r>
          </a:p>
        </p:txBody>
      </p:sp>
      <p:sp>
        <p:nvSpPr>
          <p:cNvPr id="6146" name="Zástupný symbol pro obsah 2"/>
          <p:cNvSpPr>
            <a:spLocks noGrp="1"/>
          </p:cNvSpPr>
          <p:nvPr>
            <p:ph sz="quarter" idx="4294967295"/>
          </p:nvPr>
        </p:nvSpPr>
        <p:spPr>
          <a:xfrm>
            <a:off x="323528" y="836712"/>
            <a:ext cx="8496944" cy="3240360"/>
          </a:xfrm>
        </p:spPr>
        <p:txBody>
          <a:bodyPr/>
          <a:lstStyle/>
          <a:p>
            <a:r>
              <a:rPr lang="cs-CZ" sz="1800" b="1" u="sng" dirty="0" smtClean="0">
                <a:latin typeface="Tw Cen MT" pitchFamily="34" charset="-18"/>
              </a:rPr>
              <a:t>Solární elektrárny </a:t>
            </a:r>
            <a:r>
              <a:rPr lang="cs-CZ" sz="1800" dirty="0" smtClean="0">
                <a:latin typeface="Tw Cen MT" pitchFamily="34" charset="-18"/>
              </a:rPr>
              <a:t>(SLE), resp. </a:t>
            </a:r>
            <a:r>
              <a:rPr lang="cs-CZ" sz="1800" b="1" u="sng" dirty="0" err="1" smtClean="0">
                <a:latin typeface="Tw Cen MT" pitchFamily="34" charset="-18"/>
              </a:rPr>
              <a:t>fotovoltaické</a:t>
            </a:r>
            <a:r>
              <a:rPr lang="cs-CZ" sz="1800" b="1" u="sng" dirty="0" smtClean="0">
                <a:latin typeface="Tw Cen MT" pitchFamily="34" charset="-18"/>
              </a:rPr>
              <a:t> elektrárny </a:t>
            </a:r>
            <a:r>
              <a:rPr lang="cs-CZ" sz="1800" dirty="0" smtClean="0">
                <a:latin typeface="Tw Cen MT" pitchFamily="34" charset="-18"/>
              </a:rPr>
              <a:t>(FVE)</a:t>
            </a:r>
          </a:p>
          <a:p>
            <a:endParaRPr lang="cs-CZ" sz="1800" dirty="0" smtClean="0">
              <a:latin typeface="Tw Cen MT" pitchFamily="34" charset="-18"/>
            </a:endParaRPr>
          </a:p>
          <a:p>
            <a:pPr lvl="0"/>
            <a:r>
              <a:rPr lang="cs-CZ" sz="1800" dirty="0" smtClean="0"/>
              <a:t>získávají energii </a:t>
            </a:r>
            <a:r>
              <a:rPr lang="cs-CZ" sz="1800" dirty="0" err="1" smtClean="0"/>
              <a:t>fotovoltaickým</a:t>
            </a:r>
            <a:r>
              <a:rPr lang="cs-CZ" sz="1800" dirty="0" smtClean="0"/>
              <a:t> jevem, což je proces, při kterém se světelné záření přeměňuje na elektřinu</a:t>
            </a:r>
          </a:p>
          <a:p>
            <a:endParaRPr lang="cs-CZ" sz="1800" dirty="0" smtClean="0">
              <a:latin typeface="Tw Cen MT" pitchFamily="34" charset="-18"/>
            </a:endParaRPr>
          </a:p>
          <a:p>
            <a:r>
              <a:rPr lang="cs-CZ" sz="1800" dirty="0" smtClean="0">
                <a:latin typeface="Tw Cen MT" pitchFamily="34" charset="-18"/>
              </a:rPr>
              <a:t>Intenzita slunečního záření dopadajícího na 1 m</a:t>
            </a:r>
            <a:r>
              <a:rPr lang="cs-CZ" sz="1800" baseline="30000" dirty="0" smtClean="0">
                <a:latin typeface="Tw Cen MT" pitchFamily="34" charset="-18"/>
              </a:rPr>
              <a:t>2</a:t>
            </a:r>
            <a:r>
              <a:rPr lang="cs-CZ" sz="1800" dirty="0" smtClean="0">
                <a:latin typeface="Tw Cen MT" pitchFamily="34" charset="-18"/>
              </a:rPr>
              <a:t> ve výšce hranice atmosféry (800 km) je 1360 W/m</a:t>
            </a:r>
            <a:r>
              <a:rPr lang="cs-CZ" sz="1800" baseline="30000" dirty="0" smtClean="0">
                <a:latin typeface="Tw Cen MT" pitchFamily="34" charset="-18"/>
              </a:rPr>
              <a:t>2</a:t>
            </a:r>
            <a:r>
              <a:rPr lang="cs-CZ" sz="1800" dirty="0" smtClean="0">
                <a:latin typeface="Tw Cen MT" pitchFamily="34" charset="-18"/>
              </a:rPr>
              <a:t> za jednu sekundu (= 4,896 milionu Wh/m</a:t>
            </a:r>
            <a:r>
              <a:rPr lang="cs-CZ" sz="1800" baseline="30000" dirty="0" smtClean="0">
                <a:latin typeface="Tw Cen MT" pitchFamily="34" charset="-18"/>
              </a:rPr>
              <a:t>2</a:t>
            </a:r>
            <a:r>
              <a:rPr lang="cs-CZ" sz="1800" dirty="0" smtClean="0">
                <a:latin typeface="Tw Cen MT" pitchFamily="34" charset="-18"/>
              </a:rPr>
              <a:t>). Tato hodnota se nazývá </a:t>
            </a:r>
            <a:r>
              <a:rPr lang="cs-CZ" sz="1800" dirty="0" smtClean="0">
                <a:solidFill>
                  <a:srgbClr val="FF0000"/>
                </a:solidFill>
                <a:latin typeface="Tw Cen MT" pitchFamily="34" charset="-18"/>
              </a:rPr>
              <a:t>sluneční konstanta</a:t>
            </a:r>
            <a:r>
              <a:rPr lang="cs-CZ" sz="1800" dirty="0" smtClean="0">
                <a:latin typeface="Tw Cen MT" pitchFamily="34" charset="-18"/>
              </a:rPr>
              <a:t>, souvisí se vzdáleností Země od Slunce a de facto určuje limity sluneční energie.</a:t>
            </a:r>
          </a:p>
          <a:p>
            <a:endParaRPr lang="cs-CZ" sz="1800" dirty="0" smtClean="0">
              <a:latin typeface="Tw Cen MT" pitchFamily="34" charset="-18"/>
            </a:endParaRPr>
          </a:p>
        </p:txBody>
      </p:sp>
      <p:sp>
        <p:nvSpPr>
          <p:cNvPr id="5" name="Zástupný symbol pro číslo snímku 4"/>
          <p:cNvSpPr>
            <a:spLocks noGrp="1"/>
          </p:cNvSpPr>
          <p:nvPr>
            <p:ph type="sldNum" sz="quarter" idx="12"/>
          </p:nvPr>
        </p:nvSpPr>
        <p:spPr>
          <a:xfrm>
            <a:off x="8459788" y="6308725"/>
            <a:ext cx="533400" cy="244475"/>
          </a:xfrm>
        </p:spPr>
        <p:txBody>
          <a:bodyPr wrap="square" lIns="91440" tIns="45720" rIns="91440" bIns="45720" numCol="1" compatLnSpc="1">
            <a:prstTxWarp prst="textNoShape">
              <a:avLst/>
            </a:prstTxWarp>
            <a:normAutofit fontScale="92500" lnSpcReduction="20000"/>
          </a:bodyPr>
          <a:lstStyle/>
          <a:p>
            <a:pPr fontAlgn="base">
              <a:lnSpc>
                <a:spcPct val="80000"/>
              </a:lnSpc>
              <a:spcBef>
                <a:spcPct val="0"/>
              </a:spcBef>
              <a:spcAft>
                <a:spcPct val="0"/>
              </a:spcAft>
            </a:pPr>
            <a:fld id="{ADAC9A36-982C-4C78-B9BB-5B538D930355}" type="slidenum">
              <a:rPr lang="en-US" sz="1600" smtClean="0">
                <a:solidFill>
                  <a:srgbClr val="FFFFFF"/>
                </a:solidFill>
                <a:latin typeface="Arial" charset="0"/>
              </a:rPr>
              <a:pPr fontAlgn="base">
                <a:lnSpc>
                  <a:spcPct val="80000"/>
                </a:lnSpc>
                <a:spcBef>
                  <a:spcPct val="0"/>
                </a:spcBef>
                <a:spcAft>
                  <a:spcPct val="0"/>
                </a:spcAft>
              </a:pPr>
              <a:t>9</a:t>
            </a:fld>
            <a:endParaRPr lang="en-US" sz="1600" smtClean="0">
              <a:solidFill>
                <a:srgbClr val="FFFFFF"/>
              </a:solidFill>
              <a:latin typeface="Arial" charset="0"/>
            </a:endParaRPr>
          </a:p>
        </p:txBody>
      </p:sp>
      <p:pic>
        <p:nvPicPr>
          <p:cNvPr id="93186" name="Picture 2" descr="http://www.sma-czech.com/fileadmin/fm-dam/referenzen/SC05-2.jpg">
            <a:hlinkClick r:id="rId2"/>
          </p:cNvPr>
          <p:cNvPicPr>
            <a:picLocks noChangeAspect="1" noChangeArrowheads="1"/>
          </p:cNvPicPr>
          <p:nvPr/>
        </p:nvPicPr>
        <p:blipFill>
          <a:blip r:embed="rId3" cstate="print"/>
          <a:srcRect/>
          <a:stretch>
            <a:fillRect/>
          </a:stretch>
        </p:blipFill>
        <p:spPr bwMode="auto">
          <a:xfrm>
            <a:off x="0" y="4190999"/>
            <a:ext cx="9144000" cy="266700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án">
  <a:themeElements>
    <a:clrScheme name="Vlastní 12">
      <a:dk1>
        <a:sysClr val="windowText" lastClr="000000"/>
      </a:dk1>
      <a:lt1>
        <a:sysClr val="window" lastClr="FFFFFF"/>
      </a:lt1>
      <a:dk2>
        <a:srgbClr val="775F55"/>
      </a:dk2>
      <a:lt2>
        <a:srgbClr val="184672"/>
      </a:lt2>
      <a:accent1>
        <a:srgbClr val="F39900"/>
      </a:accent1>
      <a:accent2>
        <a:srgbClr val="184672"/>
      </a:accent2>
      <a:accent3>
        <a:srgbClr val="A5AB81"/>
      </a:accent3>
      <a:accent4>
        <a:srgbClr val="D8B25C"/>
      </a:accent4>
      <a:accent5>
        <a:srgbClr val="7BA79D"/>
      </a:accent5>
      <a:accent6>
        <a:srgbClr val="968C8C"/>
      </a:accent6>
      <a:hlink>
        <a:srgbClr val="F7B615"/>
      </a:hlink>
      <a:folHlink>
        <a:srgbClr val="704404"/>
      </a:folHlink>
    </a:clrScheme>
    <a:fontScheme name="Medián">
      <a:majorFont>
        <a:latin typeface=""/>
        <a:ea typeface=""/>
        <a:cs typeface=""/>
      </a:majorFont>
      <a:minorFont>
        <a:latin typeface=""/>
        <a:ea typeface=""/>
        <a:cs typeface=""/>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3327</TotalTime>
  <Words>1882</Words>
  <Application>Microsoft Office PowerPoint</Application>
  <PresentationFormat>Předvádění na obrazovce (4:3)</PresentationFormat>
  <Paragraphs>545</Paragraphs>
  <Slides>29</Slides>
  <Notes>6</Notes>
  <HiddenSlides>0</HiddenSlides>
  <MMClips>0</MMClips>
  <ScaleCrop>false</ScaleCrop>
  <HeadingPairs>
    <vt:vector size="4" baseType="variant">
      <vt:variant>
        <vt:lpstr>Motiv</vt:lpstr>
      </vt:variant>
      <vt:variant>
        <vt:i4>1</vt:i4>
      </vt:variant>
      <vt:variant>
        <vt:lpstr>Nadpisy snímků</vt:lpstr>
      </vt:variant>
      <vt:variant>
        <vt:i4>29</vt:i4>
      </vt:variant>
    </vt:vector>
  </HeadingPairs>
  <TitlesOfParts>
    <vt:vector size="30" baseType="lpstr">
      <vt:lpstr>Medián</vt:lpstr>
      <vt:lpstr>OZE V České republiCE</vt:lpstr>
      <vt:lpstr>Elektrizační soustava České republiky</vt:lpstr>
      <vt:lpstr>Elektrizační soustava České republiky</vt:lpstr>
      <vt:lpstr>Elektrizační soustava České republiky</vt:lpstr>
      <vt:lpstr>Snímek 5</vt:lpstr>
      <vt:lpstr>Elektrizační soustava České republiky VI</vt:lpstr>
      <vt:lpstr>Elektrizační soustava České republiky</vt:lpstr>
      <vt:lpstr>Elektrizační soustava České republiky</vt:lpstr>
      <vt:lpstr>Elektrizační soustava České republiky</vt:lpstr>
      <vt:lpstr>Elektrizační soustava České republiky</vt:lpstr>
      <vt:lpstr>Obnovitelné zdroje energie v ČR IX</vt:lpstr>
      <vt:lpstr>Obnovitelné zdroje v ČR</vt:lpstr>
      <vt:lpstr>Obnovitelné zdroje v ČR</vt:lpstr>
      <vt:lpstr>Obnovitelné zdroje v ČR</vt:lpstr>
      <vt:lpstr>Obnovitelné zdroje v ČR</vt:lpstr>
      <vt:lpstr>Obnovitelné zdroje v ČR</vt:lpstr>
      <vt:lpstr>Obnovitelné zdroje v ČR</vt:lpstr>
      <vt:lpstr>Rozvoj OZE v ČR</vt:lpstr>
      <vt:lpstr>Rozvoj OZE v ČR</vt:lpstr>
      <vt:lpstr>Rozvoj OZE v ČR</vt:lpstr>
      <vt:lpstr>Rozvoj OZE v ČR</vt:lpstr>
      <vt:lpstr>Rozvoj OZE v ČR</vt:lpstr>
      <vt:lpstr>Rozvoj OZE v ČR</vt:lpstr>
      <vt:lpstr>Rozvoj OZE v ČR</vt:lpstr>
      <vt:lpstr>Rozvoj OZE v ČR</vt:lpstr>
      <vt:lpstr>Rozvoj OZE v ČR</vt:lpstr>
      <vt:lpstr>Rozvoj OZE v ČR</vt:lpstr>
      <vt:lpstr>Shrnutí</vt:lpstr>
      <vt:lpstr>Shrnutí</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Tomáš Vlček</dc:creator>
  <cp:lastModifiedBy>Tomáš</cp:lastModifiedBy>
  <cp:revision>246</cp:revision>
  <dcterms:created xsi:type="dcterms:W3CDTF">2011-02-09T12:25:03Z</dcterms:created>
  <dcterms:modified xsi:type="dcterms:W3CDTF">2013-09-02T15:30:52Z</dcterms:modified>
</cp:coreProperties>
</file>