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4" r:id="rId6"/>
    <p:sldId id="265" r:id="rId7"/>
    <p:sldId id="266" r:id="rId8"/>
    <p:sldId id="267" r:id="rId9"/>
    <p:sldId id="272" r:id="rId10"/>
    <p:sldId id="268" r:id="rId11"/>
    <p:sldId id="269" r:id="rId12"/>
    <p:sldId id="261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86" y="-15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 507: Gender v terénu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6. 4. 2013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372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96" y="1412776"/>
            <a:ext cx="8976508" cy="214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65683"/>
            <a:ext cx="8290391" cy="1939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94928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cs-CZ" dirty="0" err="1" smtClean="0"/>
              <a:t>ethnographic</a:t>
            </a:r>
            <a:r>
              <a:rPr lang="cs-CZ" dirty="0" smtClean="0"/>
              <a:t> </a:t>
            </a:r>
            <a:r>
              <a:rPr lang="cs-CZ" dirty="0" err="1" smtClean="0"/>
              <a:t>fieldnotes</a:t>
            </a:r>
            <a:r>
              <a:rPr lang="cs-CZ" dirty="0" smtClean="0"/>
              <a:t>: 31-33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4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Jak plánovat výzkum</a:t>
            </a:r>
            <a:r>
              <a:rPr lang="cs-CZ" sz="4000" dirty="0" smtClean="0"/>
              <a:t>? Výzkumný plán?</a:t>
            </a:r>
            <a:endParaRPr lang="cs-CZ" sz="4000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6294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Funkce plánu</a:t>
            </a:r>
          </a:p>
          <a:p>
            <a:pPr marL="0" indent="0">
              <a:buNone/>
            </a:pPr>
            <a:r>
              <a:rPr lang="cs-CZ" sz="2000" dirty="0" smtClean="0"/>
              <a:t>Role teorie na začátku výzkumu, teoretická citlivost</a:t>
            </a:r>
          </a:p>
          <a:p>
            <a:pPr marL="0" indent="0">
              <a:buNone/>
            </a:pPr>
            <a:r>
              <a:rPr lang="cs-CZ" sz="2000" dirty="0" smtClean="0"/>
              <a:t>Obsah plánu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o </a:t>
            </a:r>
            <a:r>
              <a:rPr lang="cs-CZ" sz="2000" dirty="0" smtClean="0"/>
              <a:t>čem je navrhovaný výzkum</a:t>
            </a:r>
          </a:p>
          <a:p>
            <a:r>
              <a:rPr lang="cs-CZ" sz="2000" dirty="0" smtClean="0"/>
              <a:t>co se pokouší odhalit nebo čeho chce dosáhnout</a:t>
            </a:r>
          </a:p>
          <a:p>
            <a:r>
              <a:rPr lang="cs-CZ" sz="2000" dirty="0" smtClean="0"/>
              <a:t>jak se bude postupovat (jakou strategii použijeme, od koho získáme </a:t>
            </a:r>
            <a:r>
              <a:rPr lang="cs-CZ" sz="2000" dirty="0" smtClean="0"/>
              <a:t>data, </a:t>
            </a:r>
            <a:r>
              <a:rPr lang="cs-CZ" sz="2000" dirty="0" smtClean="0"/>
              <a:t>jak se data získají, jak se budou analyzovat)</a:t>
            </a:r>
          </a:p>
          <a:p>
            <a:r>
              <a:rPr lang="cs-CZ" sz="2000" dirty="0" smtClean="0"/>
              <a:t>jaké bude ponaučení, co se dozvíme a proč to je cenné</a:t>
            </a:r>
          </a:p>
          <a:p>
            <a:pPr>
              <a:buFontTx/>
              <a:buNone/>
            </a:pPr>
            <a:endParaRPr lang="cs-CZ" sz="2000" dirty="0" smtClean="0"/>
          </a:p>
          <a:p>
            <a:r>
              <a:rPr lang="cs-CZ" dirty="0" smtClean="0"/>
              <a:t>Co? </a:t>
            </a:r>
          </a:p>
          <a:p>
            <a:r>
              <a:rPr lang="cs-CZ" dirty="0" smtClean="0"/>
              <a:t>Proč?</a:t>
            </a:r>
          </a:p>
          <a:p>
            <a:r>
              <a:rPr lang="cs-CZ" dirty="0" smtClean="0"/>
              <a:t>Jak?</a:t>
            </a:r>
          </a:p>
        </p:txBody>
      </p:sp>
    </p:spTree>
    <p:extLst>
      <p:ext uri="{BB962C8B-B14F-4D97-AF65-F5344CB8AC3E}">
        <p14:creationId xmlns:p14="http://schemas.microsoft.com/office/powerpoint/2010/main" val="327368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způsobu sběru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Co je nejlepší zachytit pozorováním a co rozhovorem?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nestrukturované </a:t>
            </a:r>
            <a:r>
              <a:rPr lang="cs-CZ" dirty="0"/>
              <a:t>přístupy jsou vhodné </a:t>
            </a:r>
            <a:r>
              <a:rPr lang="cs-CZ" dirty="0" smtClean="0"/>
              <a:t>pro komplexnější </a:t>
            </a:r>
            <a:r>
              <a:rPr lang="cs-CZ" dirty="0"/>
              <a:t>výzkumné cíle, dlouhodobější výzkumné projekty </a:t>
            </a:r>
            <a:r>
              <a:rPr lang="cs-CZ" dirty="0" smtClean="0"/>
              <a:t>a/nebo projekty</a:t>
            </a:r>
            <a:r>
              <a:rPr lang="cs-CZ" dirty="0"/>
              <a:t>, jejichž cílová populace je méně známá, obtížně </a:t>
            </a:r>
            <a:r>
              <a:rPr lang="cs-CZ" dirty="0" smtClean="0"/>
              <a:t>vymezitelná a dostupná</a:t>
            </a:r>
          </a:p>
          <a:p>
            <a:r>
              <a:rPr lang="cs-CZ" dirty="0" err="1" smtClean="0"/>
              <a:t>polostrukturované</a:t>
            </a:r>
            <a:r>
              <a:rPr lang="cs-CZ" dirty="0" smtClean="0"/>
              <a:t> přístupy (</a:t>
            </a: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, </a:t>
            </a:r>
            <a:r>
              <a:rPr lang="cs-CZ" dirty="0" err="1" smtClean="0"/>
              <a:t>polostrukturovaný</a:t>
            </a:r>
            <a:r>
              <a:rPr lang="cs-CZ" dirty="0" smtClean="0"/>
              <a:t> rozhovor) umožňují </a:t>
            </a:r>
            <a:r>
              <a:rPr lang="cs-CZ" dirty="0"/>
              <a:t>intenzivnější vytváření dat v </a:t>
            </a:r>
            <a:r>
              <a:rPr lang="cs-CZ" dirty="0" smtClean="0"/>
              <a:t>kratším časovém </a:t>
            </a:r>
            <a:r>
              <a:rPr lang="cs-CZ" dirty="0"/>
              <a:t>úseku, byť samozřejmě na úkor jejich „hloubky</a:t>
            </a:r>
            <a:r>
              <a:rPr lang="cs-CZ" dirty="0" smtClean="0"/>
              <a:t>“.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Nevtíravé techniky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6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47500" lnSpcReduction="20000"/>
          </a:bodyPr>
          <a:lstStyle/>
          <a:p>
            <a:r>
              <a:rPr lang="cs-CZ" sz="3400" dirty="0" err="1"/>
              <a:t>Marhánková</a:t>
            </a:r>
            <a:r>
              <a:rPr lang="cs-CZ" sz="3400" dirty="0"/>
              <a:t> Hasmanová, J. (2010). „Konstruování představ aktivního stárnutí v centrech pro seniory.“ </a:t>
            </a:r>
            <a:r>
              <a:rPr lang="cs-CZ" sz="3400" i="1" dirty="0"/>
              <a:t>Sociologický časopis </a:t>
            </a:r>
            <a:r>
              <a:rPr lang="cs-CZ" sz="3400" dirty="0"/>
              <a:t>46(2): 211-234.</a:t>
            </a:r>
          </a:p>
          <a:p>
            <a:r>
              <a:rPr lang="cs-CZ" sz="3400" dirty="0" err="1"/>
              <a:t>Vašát</a:t>
            </a:r>
            <a:r>
              <a:rPr lang="cs-CZ" sz="3400" dirty="0"/>
              <a:t>, P. (2012). „Mezi rezistencí a adaptací: Každodenní praxe třídy nejchudších.“ </a:t>
            </a:r>
            <a:r>
              <a:rPr lang="cs-CZ" sz="3400" i="1" dirty="0"/>
              <a:t>Sociologický časopis </a:t>
            </a:r>
            <a:r>
              <a:rPr lang="cs-CZ" sz="3400" dirty="0"/>
              <a:t>48(2): 247-282.</a:t>
            </a:r>
          </a:p>
          <a:p>
            <a:r>
              <a:rPr lang="cs-CZ" sz="3400" dirty="0"/>
              <a:t>Nedbálková, K. (2006) </a:t>
            </a:r>
            <a:r>
              <a:rPr lang="cs-CZ" sz="3400" i="1" dirty="0"/>
              <a:t>Spoutaná Rozkoš: Sociální (re)produkce genderu a sexuality v ženské věznici. </a:t>
            </a:r>
            <a:r>
              <a:rPr lang="cs-CZ" sz="3400" dirty="0"/>
              <a:t>Praha: Slon</a:t>
            </a:r>
          </a:p>
          <a:p>
            <a:r>
              <a:rPr lang="cs-CZ" sz="3400" dirty="0" smtClean="0"/>
              <a:t>Závorková</a:t>
            </a:r>
            <a:r>
              <a:rPr lang="cs-CZ" sz="3400" dirty="0"/>
              <a:t>, P. 2009. </a:t>
            </a:r>
            <a:r>
              <a:rPr lang="cs-CZ" sz="3400" i="1" dirty="0"/>
              <a:t>Spiritualita zaměstnanců hospice. </a:t>
            </a:r>
            <a:r>
              <a:rPr lang="cs-CZ" sz="3400" dirty="0"/>
              <a:t>Diplomová práce. Masarykova </a:t>
            </a:r>
            <a:r>
              <a:rPr lang="cs-CZ" sz="3400" dirty="0" smtClean="0"/>
              <a:t>univerzita</a:t>
            </a:r>
          </a:p>
          <a:p>
            <a:r>
              <a:rPr lang="cs-CZ" sz="3400" b="1" dirty="0"/>
              <a:t>HAMAR,</a:t>
            </a:r>
            <a:r>
              <a:rPr lang="cs-CZ" sz="3400" dirty="0"/>
              <a:t> E. a C. </a:t>
            </a:r>
            <a:r>
              <a:rPr lang="cs-CZ" sz="3400" b="1" dirty="0"/>
              <a:t>SZALÓ.</a:t>
            </a:r>
            <a:r>
              <a:rPr lang="cs-CZ" sz="3400" dirty="0"/>
              <a:t> Osm migrujících žen a jejich transnacionální sdílený svět. </a:t>
            </a:r>
            <a:r>
              <a:rPr lang="cs-CZ" sz="3400" i="1" dirty="0"/>
              <a:t>Sociologický časopis </a:t>
            </a:r>
            <a:r>
              <a:rPr lang="cs-CZ" sz="3400" dirty="0"/>
              <a:t>[online]. 2007, roč. 43, č. 1 [cit. 2013-03-26]. Dostupné z: http://sreview.soc.cas.cz/uploads/50313636e2a52f3962bd46a076a43df36dc539ad_635_071%204%20hamar%20szalo.pdf</a:t>
            </a:r>
            <a:r>
              <a:rPr lang="cs-CZ" sz="3400" b="1" dirty="0"/>
              <a:t> </a:t>
            </a:r>
            <a:endParaRPr lang="cs-CZ" sz="3400" dirty="0"/>
          </a:p>
          <a:p>
            <a:r>
              <a:rPr lang="cs-CZ" sz="3400" b="1" dirty="0"/>
              <a:t>HALL, </a:t>
            </a:r>
            <a:r>
              <a:rPr lang="cs-CZ" sz="3400" dirty="0"/>
              <a:t>T. Formy transakčního sexu mezi muži v Praze (1999–2004). </a:t>
            </a:r>
            <a:r>
              <a:rPr lang="cs-CZ" sz="3400" i="1" dirty="0"/>
              <a:t>Sociologický časopis </a:t>
            </a:r>
            <a:r>
              <a:rPr lang="cs-CZ" sz="3400" dirty="0"/>
              <a:t>[online]. 2007, roč. 43, č. 1 [cit. 2013-03-26]. Dostupné z: http://sreview.soc.cas.cz/uploads/3dec3a1a50db0067596f5361fcb1665166365c4e_636_071%205%20hall.pdf</a:t>
            </a:r>
            <a:r>
              <a:rPr lang="cs-CZ" sz="3400" b="1" dirty="0"/>
              <a:t> </a:t>
            </a:r>
            <a:endParaRPr lang="cs-CZ" sz="3400" dirty="0"/>
          </a:p>
          <a:p>
            <a:r>
              <a:rPr lang="cs-CZ" sz="3400" dirty="0"/>
              <a:t>Jarkovská, L. 2009: „Školní třída pod generovou lupou.“ </a:t>
            </a:r>
            <a:r>
              <a:rPr lang="cs-CZ" sz="3400" i="1" dirty="0"/>
              <a:t>Sociologický časopis</a:t>
            </a:r>
            <a:r>
              <a:rPr lang="cs-CZ" sz="3400" dirty="0"/>
              <a:t>  45 (4): 727–752. </a:t>
            </a:r>
          </a:p>
          <a:p>
            <a:r>
              <a:rPr lang="cs-CZ" sz="3400" dirty="0"/>
              <a:t>Dlouhá, M. Nová etnografie? „Virtuální etnografická procházka” jako příklad vedení etnografického výzkumu v době internetu. </a:t>
            </a:r>
            <a:r>
              <a:rPr lang="cs-CZ" sz="3400" dirty="0" err="1"/>
              <a:t>AntropoWebzin</a:t>
            </a:r>
            <a:r>
              <a:rPr lang="cs-CZ" sz="3400" dirty="0"/>
              <a:t>, 2012, roč. 8, č. 3, s. 169 - 176. </a:t>
            </a:r>
          </a:p>
          <a:p>
            <a:r>
              <a:rPr lang="cs-CZ" sz="3400" dirty="0"/>
              <a:t>June, R. Paradoxy profesionalizace protikorupčních aktivistů v České republice. Sociologický časopis, 2007, roč. 43, č. 1, s. 111 - 132. </a:t>
            </a:r>
          </a:p>
          <a:p>
            <a:r>
              <a:rPr lang="cs-CZ" sz="3400" dirty="0" smtClean="0"/>
              <a:t>Červinková</a:t>
            </a:r>
            <a:r>
              <a:rPr lang="cs-CZ" sz="3400" dirty="0"/>
              <a:t>, Alice. 2010. „Nejistá sezóna.“ </a:t>
            </a:r>
            <a:r>
              <a:rPr lang="cs-CZ" sz="3400" i="1" dirty="0"/>
              <a:t>Biograf </a:t>
            </a:r>
            <a:r>
              <a:rPr lang="cs-CZ" sz="3400" dirty="0"/>
              <a:t>51: 3-28.</a:t>
            </a:r>
          </a:p>
          <a:p>
            <a:r>
              <a:rPr lang="cs-CZ" sz="3400" dirty="0" err="1"/>
              <a:t>Gehart</a:t>
            </a:r>
            <a:r>
              <a:rPr lang="cs-CZ" sz="3400" dirty="0"/>
              <a:t>, D. R., </a:t>
            </a:r>
            <a:r>
              <a:rPr lang="cs-CZ" sz="3400" dirty="0" err="1"/>
              <a:t>Lyle</a:t>
            </a:r>
            <a:r>
              <a:rPr lang="cs-CZ" sz="3400" dirty="0"/>
              <a:t>, R. R. 2001. „</a:t>
            </a:r>
            <a:r>
              <a:rPr lang="cs-CZ" sz="3400" dirty="0" err="1"/>
              <a:t>Client</a:t>
            </a:r>
            <a:r>
              <a:rPr lang="cs-CZ" sz="3400" dirty="0"/>
              <a:t> </a:t>
            </a:r>
            <a:r>
              <a:rPr lang="cs-CZ" sz="3400" dirty="0" err="1"/>
              <a:t>Experience</a:t>
            </a:r>
            <a:r>
              <a:rPr lang="cs-CZ" sz="3400" dirty="0"/>
              <a:t> </a:t>
            </a:r>
            <a:r>
              <a:rPr lang="cs-CZ" sz="3400" dirty="0" err="1"/>
              <a:t>of</a:t>
            </a:r>
            <a:r>
              <a:rPr lang="cs-CZ" sz="3400" dirty="0"/>
              <a:t> Gender in </a:t>
            </a:r>
            <a:r>
              <a:rPr lang="cs-CZ" sz="3400" dirty="0" err="1"/>
              <a:t>Therapeutic</a:t>
            </a:r>
            <a:r>
              <a:rPr lang="cs-CZ" sz="3400" dirty="0"/>
              <a:t> </a:t>
            </a:r>
            <a:r>
              <a:rPr lang="cs-CZ" sz="3400" dirty="0" err="1"/>
              <a:t>Relationships</a:t>
            </a:r>
            <a:r>
              <a:rPr lang="cs-CZ" sz="3400" dirty="0"/>
              <a:t>: </a:t>
            </a:r>
            <a:r>
              <a:rPr lang="cs-CZ" sz="3400" dirty="0" err="1"/>
              <a:t>An</a:t>
            </a:r>
            <a:r>
              <a:rPr lang="cs-CZ" sz="3400" dirty="0"/>
              <a:t> </a:t>
            </a:r>
            <a:r>
              <a:rPr lang="cs-CZ" sz="3400" dirty="0" err="1"/>
              <a:t>Interpretive</a:t>
            </a:r>
            <a:r>
              <a:rPr lang="cs-CZ" sz="3400" dirty="0"/>
              <a:t> </a:t>
            </a:r>
            <a:r>
              <a:rPr lang="cs-CZ" sz="3400" dirty="0" err="1"/>
              <a:t>Ethnography</a:t>
            </a:r>
            <a:r>
              <a:rPr lang="cs-CZ" sz="3400" dirty="0"/>
              <a:t>“ in </a:t>
            </a:r>
            <a:r>
              <a:rPr lang="cs-CZ" sz="3400" i="1" dirty="0" err="1"/>
              <a:t>Family</a:t>
            </a:r>
            <a:r>
              <a:rPr lang="cs-CZ" sz="3400" i="1" dirty="0"/>
              <a:t> </a:t>
            </a:r>
            <a:r>
              <a:rPr lang="cs-CZ" sz="3400" i="1" dirty="0" err="1"/>
              <a:t>Process</a:t>
            </a:r>
            <a:r>
              <a:rPr lang="cs-CZ" sz="3400" i="1" dirty="0"/>
              <a:t>.</a:t>
            </a:r>
            <a:r>
              <a:rPr lang="cs-CZ" sz="3400" dirty="0"/>
              <a:t> 40(4): 443 – 458.</a:t>
            </a:r>
          </a:p>
          <a:p>
            <a:r>
              <a:rPr lang="cs-CZ" sz="3400" dirty="0" err="1" smtClean="0"/>
              <a:t>Malfroy</a:t>
            </a:r>
            <a:r>
              <a:rPr lang="cs-CZ" sz="3400" dirty="0"/>
              <a:t>, </a:t>
            </a:r>
            <a:r>
              <a:rPr lang="cs-CZ" sz="3400" dirty="0" err="1"/>
              <a:t>Janne</a:t>
            </a:r>
            <a:r>
              <a:rPr lang="cs-CZ" sz="3400" dirty="0"/>
              <a:t>. 2005. „</a:t>
            </a:r>
            <a:r>
              <a:rPr lang="cs-CZ" sz="3400" dirty="0" err="1"/>
              <a:t>Doctoral</a:t>
            </a:r>
            <a:r>
              <a:rPr lang="cs-CZ" sz="3400" dirty="0"/>
              <a:t> </a:t>
            </a:r>
            <a:r>
              <a:rPr lang="cs-CZ" sz="3400" dirty="0" err="1"/>
              <a:t>supervision</a:t>
            </a:r>
            <a:r>
              <a:rPr lang="cs-CZ" sz="3400" dirty="0"/>
              <a:t>, </a:t>
            </a:r>
            <a:r>
              <a:rPr lang="cs-CZ" sz="3400" dirty="0" err="1"/>
              <a:t>workplace</a:t>
            </a:r>
            <a:r>
              <a:rPr lang="cs-CZ" sz="3400" dirty="0"/>
              <a:t> </a:t>
            </a:r>
            <a:r>
              <a:rPr lang="cs-CZ" sz="3400" dirty="0" err="1"/>
              <a:t>research</a:t>
            </a:r>
            <a:r>
              <a:rPr lang="cs-CZ" sz="3400" dirty="0"/>
              <a:t> and </a:t>
            </a:r>
            <a:r>
              <a:rPr lang="cs-CZ" sz="3400" dirty="0" err="1"/>
              <a:t>changing</a:t>
            </a:r>
            <a:r>
              <a:rPr lang="cs-CZ" sz="3400" dirty="0"/>
              <a:t> </a:t>
            </a:r>
            <a:r>
              <a:rPr lang="cs-CZ" sz="3400" dirty="0" err="1"/>
              <a:t>pedagogic</a:t>
            </a:r>
            <a:r>
              <a:rPr lang="cs-CZ" sz="3400" dirty="0"/>
              <a:t> </a:t>
            </a:r>
            <a:r>
              <a:rPr lang="cs-CZ" sz="3400" dirty="0" err="1"/>
              <a:t>practices</a:t>
            </a:r>
            <a:r>
              <a:rPr lang="cs-CZ" sz="3400" dirty="0"/>
              <a:t>.“ </a:t>
            </a:r>
            <a:r>
              <a:rPr lang="cs-CZ" sz="3400" i="1" dirty="0" err="1"/>
              <a:t>Higher</a:t>
            </a:r>
            <a:r>
              <a:rPr lang="cs-CZ" sz="3400" i="1" dirty="0"/>
              <a:t> </a:t>
            </a:r>
            <a:r>
              <a:rPr lang="cs-CZ" sz="3400" i="1" dirty="0" err="1"/>
              <a:t>Education</a:t>
            </a:r>
            <a:r>
              <a:rPr lang="cs-CZ" sz="3400" i="1" dirty="0"/>
              <a:t> </a:t>
            </a:r>
            <a:r>
              <a:rPr lang="cs-CZ" sz="3400" i="1" dirty="0" err="1"/>
              <a:t>Research</a:t>
            </a:r>
            <a:r>
              <a:rPr lang="cs-CZ" sz="3400" i="1" dirty="0"/>
              <a:t> &amp;</a:t>
            </a:r>
            <a:r>
              <a:rPr lang="cs-CZ" sz="3400" i="1" dirty="0" err="1"/>
              <a:t>Development</a:t>
            </a:r>
            <a:r>
              <a:rPr lang="cs-CZ" sz="3400" i="1" dirty="0"/>
              <a:t> </a:t>
            </a:r>
            <a:r>
              <a:rPr lang="cs-CZ" sz="3400" dirty="0"/>
              <a:t>[</a:t>
            </a:r>
            <a:r>
              <a:rPr lang="cs-CZ" sz="3400" dirty="0" err="1"/>
              <a:t>onine</a:t>
            </a:r>
            <a:r>
              <a:rPr lang="cs-CZ" sz="3400" dirty="0"/>
              <a:t>] 24 (2) [cit. 25. 3. 2013]. Dostupné z http://search.proquest.com/docview/213904731?accountid=16531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47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Jádro etnografického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Zúčastněné pozorování –  bezprostřední zkušenost z dosud neznámého sociálního světa</a:t>
            </a:r>
          </a:p>
          <a:p>
            <a:r>
              <a:rPr lang="cs-CZ" dirty="0" smtClean="0"/>
              <a:t>Produkce psaných záznamů o tomto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3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Nejlépe se naučíme o světě druhých lidí tím, že se ho účastníme</a:t>
            </a:r>
          </a:p>
          <a:p>
            <a:r>
              <a:rPr lang="cs-CZ" dirty="0" smtClean="0"/>
              <a:t>Tento postup zahrnuje resocializaci, proměnu výzkumníka (osvojení nových morálních kodexů – naučení se konkrétním dovednostem), kromě pozorování událostí v životě jiných výzkumník pozoruje vlastní proměnu a působení těchto událostí sám na sebe</a:t>
            </a:r>
          </a:p>
          <a:p>
            <a:r>
              <a:rPr lang="cs-CZ" dirty="0" smtClean="0"/>
              <a:t>Subjektivita etnografického výzkumu – nejde o poznání pravdy, ale jedné z mnoha pravd či interpretací</a:t>
            </a:r>
          </a:p>
          <a:p>
            <a:r>
              <a:rPr lang="cs-CZ" dirty="0" smtClean="0"/>
              <a:t>Také přítomnost výzkumníka ovlivňuje zkoumané osoby a situaci, není to žádná „kontaminace“ výzkumu, ale cenný zdroj informací</a:t>
            </a:r>
          </a:p>
          <a:p>
            <a:r>
              <a:rPr lang="cs-CZ" dirty="0" smtClean="0"/>
              <a:t>Senzitivita k sociálnímu životu jako k procesu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704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129"/>
            <a:ext cx="4139952" cy="546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8900"/>
            <a:ext cx="4029844" cy="501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5805264"/>
            <a:ext cx="856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Petr Holpuch: Jaké to je? Bezdomovectví jako bitva o důstojnost. A2 4/2012, s. 36.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8419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Field</a:t>
            </a:r>
            <a:r>
              <a:rPr lang="cs-CZ" dirty="0" smtClean="0"/>
              <a:t> notes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Jottings</a:t>
            </a:r>
            <a:r>
              <a:rPr lang="cs-CZ" dirty="0" smtClean="0"/>
              <a:t> x </a:t>
            </a:r>
            <a:r>
              <a:rPr lang="cs-CZ" dirty="0" err="1" smtClean="0"/>
              <a:t>fieldnotes</a:t>
            </a:r>
            <a:endParaRPr lang="cs-CZ" dirty="0" smtClean="0"/>
          </a:p>
          <a:p>
            <a:r>
              <a:rPr lang="cs-CZ" dirty="0" smtClean="0"/>
              <a:t>Každý popis je výběrem, redukcí</a:t>
            </a:r>
          </a:p>
          <a:p>
            <a:r>
              <a:rPr lang="cs-CZ" dirty="0" smtClean="0"/>
              <a:t>Aktivní proces interpretace, zvýznamnění</a:t>
            </a:r>
          </a:p>
          <a:p>
            <a:r>
              <a:rPr lang="cs-CZ" dirty="0" smtClean="0"/>
              <a:t>„Událost“ je transformována ve „vyprávění“</a:t>
            </a:r>
          </a:p>
          <a:p>
            <a:r>
              <a:rPr lang="cs-CZ" dirty="0" smtClean="0"/>
              <a:t>Sociální život jako kontinuálně utvářený lidskou činností a snahou dát vlastnímu i cizímu jednání smysl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37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v terénu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Dilema participovat nebo zaznamenávat?</a:t>
            </a:r>
          </a:p>
          <a:p>
            <a:r>
              <a:rPr lang="cs-CZ" dirty="0" smtClean="0"/>
              <a:t>Riziko narušení „kouzla okamžiku“, a důvěry</a:t>
            </a:r>
          </a:p>
          <a:p>
            <a:r>
              <a:rPr lang="cs-CZ" dirty="0" smtClean="0"/>
              <a:t>Psaní jako viditelný akt a nástroj komunikace</a:t>
            </a:r>
          </a:p>
          <a:p>
            <a:r>
              <a:rPr lang="cs-CZ" dirty="0" smtClean="0"/>
              <a:t>Řešení</a:t>
            </a:r>
          </a:p>
          <a:p>
            <a:pPr>
              <a:buFontTx/>
              <a:buChar char="-"/>
            </a:pPr>
            <a:r>
              <a:rPr lang="cs-CZ" sz="2600" dirty="0" smtClean="0"/>
              <a:t>Pečlivě zvážit, kdy jak co zapisovat</a:t>
            </a:r>
          </a:p>
          <a:p>
            <a:pPr>
              <a:buFontTx/>
              <a:buChar char="-"/>
            </a:pPr>
            <a:r>
              <a:rPr lang="cs-CZ" sz="2600" dirty="0" smtClean="0"/>
              <a:t>Spolehlivá paměť? Podpořena poznámkami, klíči</a:t>
            </a:r>
          </a:p>
          <a:p>
            <a:pPr>
              <a:buFontTx/>
              <a:buChar char="-"/>
            </a:pPr>
            <a:r>
              <a:rPr lang="cs-CZ" sz="2600" dirty="0" smtClean="0"/>
              <a:t>Brzké ustavení vlastní identity jako toho, kdo píše</a:t>
            </a:r>
          </a:p>
          <a:p>
            <a:pPr>
              <a:buFontTx/>
              <a:buChar char="-"/>
            </a:pPr>
            <a:r>
              <a:rPr lang="cs-CZ" sz="2600" dirty="0" smtClean="0"/>
              <a:t>Psaní v „úkrytu“</a:t>
            </a:r>
          </a:p>
        </p:txBody>
      </p:sp>
    </p:spTree>
    <p:extLst>
      <p:ext uri="{BB962C8B-B14F-4D97-AF65-F5344CB8AC3E}">
        <p14:creationId xmlns:p14="http://schemas.microsoft.com/office/powerpoint/2010/main" val="142609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z terénu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Různá forma psaní: hesla (nadpisy), klíčová slova nebo fráze, dialogy, odpovědi</a:t>
            </a:r>
          </a:p>
          <a:p>
            <a:r>
              <a:rPr lang="cs-CZ" dirty="0" smtClean="0"/>
              <a:t>Poznámky, které mají fixovat pozorování a umožňují si ho vybavit později</a:t>
            </a:r>
          </a:p>
          <a:p>
            <a:r>
              <a:rPr lang="cs-CZ" dirty="0" smtClean="0"/>
              <a:t>Později jsou přepisovány v plné terénní poznámky (diktafon jak pomocník?), vstupují takto do analýzy</a:t>
            </a:r>
          </a:p>
          <a:p>
            <a:pPr>
              <a:lnSpc>
                <a:spcPct val="90000"/>
              </a:lnSpc>
            </a:pPr>
            <a:r>
              <a:rPr lang="cs-CZ" dirty="0"/>
              <a:t>Deskriptivní a detailní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Zúročují </a:t>
            </a:r>
            <a:r>
              <a:rPr lang="cs-CZ" dirty="0"/>
              <a:t>naše vzdělání, nabyté vědění, zkušenosti, emoce, vazby náklonnosti a antipatie – je nutné uvědomit si vlastní pozici a možnosti, které nám tato pozice otevírá nebo skrývá, při prezentování dat by naše perspektiva měla být pro čtenáře jasná a přehledná, proto je potřeba ji v textu dokumentovat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15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poznámky z terénu?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Zaznamenejte klíčové prvky scény a interakcí, fragmenty jednání a řeči</a:t>
            </a:r>
          </a:p>
          <a:p>
            <a:r>
              <a:rPr lang="cs-CZ" dirty="0" smtClean="0"/>
              <a:t>Nehodnoťte, neshrnujte, nezobecňujte a nevysvětlujte</a:t>
            </a:r>
          </a:p>
          <a:p>
            <a:r>
              <a:rPr lang="cs-CZ" dirty="0" smtClean="0"/>
              <a:t>Zapisujte viděné a slyšené (poznámky mají ukazovat, co se stalo, nikoli o tom vypovídat)</a:t>
            </a:r>
          </a:p>
          <a:p>
            <a:r>
              <a:rPr lang="cs-CZ" dirty="0" smtClean="0"/>
              <a:t>Záznamy o emocích</a:t>
            </a:r>
          </a:p>
          <a:p>
            <a:r>
              <a:rPr lang="cs-CZ" dirty="0" smtClean="0"/>
              <a:t>Detaily, které by mohly být zapomenuty a mohly by být důležité</a:t>
            </a:r>
          </a:p>
          <a:p>
            <a:r>
              <a:rPr lang="cs-CZ" dirty="0" smtClean="0"/>
              <a:t>Vlastní pocity, reflexe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66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 terénních poznámek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nedostatečné: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„Klientka se chovala nepřátelsky vůči personálu“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„Zdá se, že učiteli to nějak moc nejde.“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dostatečné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„Když Judy, vedoucí personálu, řekla klientce, že by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 neměla dělat, co ji zrovna napadne, klientka začala křičet, že Judy nemůže řídit její život. Obvinila Judy, že si hraje na vládce a řekla, že by to z ní nejraději vymlátila, a posléze jí řekla, aby šla do pekla. Potom klientka zamáchala pěstí před obličejem Judy, s hlukem opustila místnost. Judy stála překvapená a zírající s otevřenou pusou na to, co se právě odehrálo.“</a:t>
            </a:r>
          </a:p>
        </p:txBody>
      </p:sp>
    </p:spTree>
    <p:extLst>
      <p:ext uri="{BB962C8B-B14F-4D97-AF65-F5344CB8AC3E}">
        <p14:creationId xmlns:p14="http://schemas.microsoft.com/office/powerpoint/2010/main" val="30078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632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GEN 507: Gender v terénu </vt:lpstr>
      <vt:lpstr>Jádro etnografického výzkumu</vt:lpstr>
      <vt:lpstr>Východiska</vt:lpstr>
      <vt:lpstr>Prezentace aplikace PowerPoint</vt:lpstr>
      <vt:lpstr>Field notes</vt:lpstr>
      <vt:lpstr>Poznámky v terénu</vt:lpstr>
      <vt:lpstr>Poznámky z terénu</vt:lpstr>
      <vt:lpstr>Jak psát poznámky z terénu?</vt:lpstr>
      <vt:lpstr>Příklad terénních poznámek</vt:lpstr>
      <vt:lpstr>Příklad</vt:lpstr>
      <vt:lpstr>Jak plánovat výzkum? Výzkumný plán?</vt:lpstr>
      <vt:lpstr>Rozhodnutí o způsobu sběru dat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Slepičková</dc:creator>
  <cp:lastModifiedBy>Lenka Slepičková</cp:lastModifiedBy>
  <cp:revision>10</cp:revision>
  <dcterms:created xsi:type="dcterms:W3CDTF">2013-04-03T16:28:25Z</dcterms:created>
  <dcterms:modified xsi:type="dcterms:W3CDTF">2013-04-06T07:59:40Z</dcterms:modified>
</cp:coreProperties>
</file>