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322" r:id="rId6"/>
    <p:sldId id="324" r:id="rId7"/>
    <p:sldId id="323" r:id="rId8"/>
    <p:sldId id="266" r:id="rId9"/>
    <p:sldId id="275" r:id="rId10"/>
    <p:sldId id="276" r:id="rId11"/>
    <p:sldId id="278" r:id="rId12"/>
    <p:sldId id="279" r:id="rId13"/>
    <p:sldId id="260" r:id="rId14"/>
    <p:sldId id="280" r:id="rId15"/>
    <p:sldId id="281" r:id="rId16"/>
    <p:sldId id="282" r:id="rId17"/>
    <p:sldId id="274" r:id="rId18"/>
    <p:sldId id="284" r:id="rId19"/>
    <p:sldId id="326" r:id="rId20"/>
    <p:sldId id="325" r:id="rId21"/>
    <p:sldId id="262" r:id="rId22"/>
    <p:sldId id="285" r:id="rId23"/>
    <p:sldId id="295" r:id="rId24"/>
    <p:sldId id="291" r:id="rId25"/>
    <p:sldId id="292" r:id="rId26"/>
    <p:sldId id="290" r:id="rId27"/>
    <p:sldId id="267" r:id="rId28"/>
    <p:sldId id="288" r:id="rId29"/>
    <p:sldId id="327" r:id="rId30"/>
    <p:sldId id="297" r:id="rId31"/>
    <p:sldId id="298" r:id="rId32"/>
    <p:sldId id="287" r:id="rId33"/>
    <p:sldId id="263" r:id="rId34"/>
    <p:sldId id="299" r:id="rId35"/>
    <p:sldId id="300" r:id="rId36"/>
    <p:sldId id="301" r:id="rId37"/>
    <p:sldId id="302" r:id="rId38"/>
    <p:sldId id="264" r:id="rId39"/>
    <p:sldId id="308" r:id="rId40"/>
    <p:sldId id="328" r:id="rId41"/>
    <p:sldId id="329" r:id="rId42"/>
    <p:sldId id="330" r:id="rId43"/>
    <p:sldId id="309" r:id="rId44"/>
    <p:sldId id="331" r:id="rId45"/>
    <p:sldId id="332" r:id="rId46"/>
    <p:sldId id="312" r:id="rId47"/>
    <p:sldId id="265" r:id="rId48"/>
    <p:sldId id="268" r:id="rId49"/>
    <p:sldId id="333" r:id="rId50"/>
    <p:sldId id="334" r:id="rId51"/>
    <p:sldId id="335" r:id="rId52"/>
    <p:sldId id="336" r:id="rId53"/>
    <p:sldId id="337" r:id="rId54"/>
    <p:sldId id="338" r:id="rId55"/>
    <p:sldId id="340" r:id="rId56"/>
    <p:sldId id="321" r:id="rId57"/>
    <p:sldId id="342" r:id="rId58"/>
    <p:sldId id="343" r:id="rId59"/>
    <p:sldId id="346" r:id="rId60"/>
    <p:sldId id="347" r:id="rId61"/>
    <p:sldId id="344" r:id="rId62"/>
    <p:sldId id="345" r:id="rId63"/>
    <p:sldId id="348" r:id="rId64"/>
    <p:sldId id="349" r:id="rId65"/>
    <p:sldId id="350" r:id="rId66"/>
    <p:sldId id="351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nza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7.0851195683872797E-2"/>
          <c:y val="4.3857132820648737E-2"/>
          <c:w val="0.79840806357538663"/>
          <c:h val="0.54742826330223637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18-29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Volení</c:v>
                </c:pt>
                <c:pt idx="1">
                  <c:v>Kontaktování politika</c:v>
                </c:pt>
                <c:pt idx="2">
                  <c:v>Členství v pol. straně</c:v>
                </c:pt>
                <c:pt idx="3">
                  <c:v>Konzumerismus</c:v>
                </c:pt>
                <c:pt idx="4">
                  <c:v>Podepsání petice</c:v>
                </c:pt>
                <c:pt idx="5">
                  <c:v>Účast na demonstraci</c:v>
                </c:pt>
                <c:pt idx="6">
                  <c:v>Účast na ileg. protestu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50</c:v>
                </c:pt>
                <c:pt idx="1">
                  <c:v>12</c:v>
                </c:pt>
                <c:pt idx="2">
                  <c:v>3</c:v>
                </c:pt>
                <c:pt idx="3">
                  <c:v>24</c:v>
                </c:pt>
                <c:pt idx="4">
                  <c:v>23</c:v>
                </c:pt>
                <c:pt idx="5">
                  <c:v>9</c:v>
                </c:pt>
                <c:pt idx="6">
                  <c:v>1.4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30-59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Volení</c:v>
                </c:pt>
                <c:pt idx="1">
                  <c:v>Kontaktování politika</c:v>
                </c:pt>
                <c:pt idx="2">
                  <c:v>Členství v pol. straně</c:v>
                </c:pt>
                <c:pt idx="3">
                  <c:v>Konzumerismus</c:v>
                </c:pt>
                <c:pt idx="4">
                  <c:v>Podepsání petice</c:v>
                </c:pt>
                <c:pt idx="5">
                  <c:v>Účast na demonstraci</c:v>
                </c:pt>
                <c:pt idx="6">
                  <c:v>Účast na ileg. protestu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79</c:v>
                </c:pt>
                <c:pt idx="1">
                  <c:v>19</c:v>
                </c:pt>
                <c:pt idx="2">
                  <c:v>6</c:v>
                </c:pt>
                <c:pt idx="3">
                  <c:v>28</c:v>
                </c:pt>
                <c:pt idx="4">
                  <c:v>24</c:v>
                </c:pt>
                <c:pt idx="5">
                  <c:v>6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60+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Volení</c:v>
                </c:pt>
                <c:pt idx="1">
                  <c:v>Kontaktování politika</c:v>
                </c:pt>
                <c:pt idx="2">
                  <c:v>Členství v pol. straně</c:v>
                </c:pt>
                <c:pt idx="3">
                  <c:v>Konzumerismus</c:v>
                </c:pt>
                <c:pt idx="4">
                  <c:v>Podepsání petice</c:v>
                </c:pt>
                <c:pt idx="5">
                  <c:v>Účast na demonstraci</c:v>
                </c:pt>
                <c:pt idx="6">
                  <c:v>Účast na ileg. protestu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84</c:v>
                </c:pt>
                <c:pt idx="1">
                  <c:v>14</c:v>
                </c:pt>
                <c:pt idx="2">
                  <c:v>8</c:v>
                </c:pt>
                <c:pt idx="3">
                  <c:v>17</c:v>
                </c:pt>
                <c:pt idx="4">
                  <c:v>15</c:v>
                </c:pt>
                <c:pt idx="5">
                  <c:v>3</c:v>
                </c:pt>
                <c:pt idx="6">
                  <c:v>0.60000000000000031</c:v>
                </c:pt>
              </c:numCache>
            </c:numRef>
          </c:val>
        </c:ser>
        <c:axId val="33540736"/>
        <c:axId val="88015232"/>
      </c:barChart>
      <c:catAx>
        <c:axId val="33540736"/>
        <c:scaling>
          <c:orientation val="minMax"/>
        </c:scaling>
        <c:axPos val="b"/>
        <c:numFmt formatCode="General" sourceLinked="1"/>
        <c:tickLblPos val="nextTo"/>
        <c:crossAx val="88015232"/>
        <c:crosses val="autoZero"/>
        <c:auto val="1"/>
        <c:lblAlgn val="ctr"/>
        <c:lblOffset val="100"/>
      </c:catAx>
      <c:valAx>
        <c:axId val="88015232"/>
        <c:scaling>
          <c:orientation val="minMax"/>
        </c:scaling>
        <c:axPos val="l"/>
        <c:majorGridlines/>
        <c:numFmt formatCode="General" sourceLinked="1"/>
        <c:tickLblPos val="nextTo"/>
        <c:crossAx val="33540736"/>
        <c:crosses val="autoZero"/>
        <c:crossBetween val="between"/>
      </c:valAx>
      <c:spPr>
        <a:noFill/>
        <a:ln w="2539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798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7.0851195683872797E-2"/>
          <c:y val="4.3857132820648709E-2"/>
          <c:w val="0.79840806357538663"/>
          <c:h val="0.54742826330223637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18-29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Volení</c:v>
                </c:pt>
                <c:pt idx="1">
                  <c:v>Kontaktování politika</c:v>
                </c:pt>
                <c:pt idx="2">
                  <c:v>Členství v pol. straně</c:v>
                </c:pt>
                <c:pt idx="3">
                  <c:v>Konzumerismus</c:v>
                </c:pt>
                <c:pt idx="4">
                  <c:v>Podepsání petice</c:v>
                </c:pt>
                <c:pt idx="5">
                  <c:v>Účast na demonstraci</c:v>
                </c:pt>
                <c:pt idx="6">
                  <c:v>Účast na ileg. protestu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50</c:v>
                </c:pt>
                <c:pt idx="1">
                  <c:v>12</c:v>
                </c:pt>
                <c:pt idx="2">
                  <c:v>3</c:v>
                </c:pt>
                <c:pt idx="3">
                  <c:v>24</c:v>
                </c:pt>
                <c:pt idx="4">
                  <c:v>23</c:v>
                </c:pt>
                <c:pt idx="5">
                  <c:v>9</c:v>
                </c:pt>
                <c:pt idx="6">
                  <c:v>1.4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30-59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Volení</c:v>
                </c:pt>
                <c:pt idx="1">
                  <c:v>Kontaktování politika</c:v>
                </c:pt>
                <c:pt idx="2">
                  <c:v>Členství v pol. straně</c:v>
                </c:pt>
                <c:pt idx="3">
                  <c:v>Konzumerismus</c:v>
                </c:pt>
                <c:pt idx="4">
                  <c:v>Podepsání petice</c:v>
                </c:pt>
                <c:pt idx="5">
                  <c:v>Účast na demonstraci</c:v>
                </c:pt>
                <c:pt idx="6">
                  <c:v>Účast na ileg. protestu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79</c:v>
                </c:pt>
                <c:pt idx="1">
                  <c:v>19</c:v>
                </c:pt>
                <c:pt idx="2">
                  <c:v>6</c:v>
                </c:pt>
                <c:pt idx="3">
                  <c:v>28</c:v>
                </c:pt>
                <c:pt idx="4">
                  <c:v>24</c:v>
                </c:pt>
                <c:pt idx="5">
                  <c:v>6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60+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Volení</c:v>
                </c:pt>
                <c:pt idx="1">
                  <c:v>Kontaktování politika</c:v>
                </c:pt>
                <c:pt idx="2">
                  <c:v>Členství v pol. straně</c:v>
                </c:pt>
                <c:pt idx="3">
                  <c:v>Konzumerismus</c:v>
                </c:pt>
                <c:pt idx="4">
                  <c:v>Podepsání petice</c:v>
                </c:pt>
                <c:pt idx="5">
                  <c:v>Účast na demonstraci</c:v>
                </c:pt>
                <c:pt idx="6">
                  <c:v>Účast na ileg. protestu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84</c:v>
                </c:pt>
                <c:pt idx="1">
                  <c:v>14</c:v>
                </c:pt>
                <c:pt idx="2">
                  <c:v>8</c:v>
                </c:pt>
                <c:pt idx="3">
                  <c:v>17</c:v>
                </c:pt>
                <c:pt idx="4">
                  <c:v>15</c:v>
                </c:pt>
                <c:pt idx="5">
                  <c:v>3</c:v>
                </c:pt>
                <c:pt idx="6">
                  <c:v>0.60000000000000009</c:v>
                </c:pt>
              </c:numCache>
            </c:numRef>
          </c:val>
        </c:ser>
        <c:axId val="40163584"/>
        <c:axId val="104136704"/>
      </c:barChart>
      <c:catAx>
        <c:axId val="40163584"/>
        <c:scaling>
          <c:orientation val="minMax"/>
        </c:scaling>
        <c:axPos val="b"/>
        <c:numFmt formatCode="General" sourceLinked="1"/>
        <c:tickLblPos val="nextTo"/>
        <c:crossAx val="104136704"/>
        <c:crosses val="autoZero"/>
        <c:auto val="1"/>
        <c:lblAlgn val="ctr"/>
        <c:lblOffset val="100"/>
      </c:catAx>
      <c:valAx>
        <c:axId val="104136704"/>
        <c:scaling>
          <c:orientation val="minMax"/>
        </c:scaling>
        <c:axPos val="l"/>
        <c:majorGridlines/>
        <c:numFmt formatCode="General" sourceLinked="1"/>
        <c:tickLblPos val="nextTo"/>
        <c:crossAx val="40163584"/>
        <c:crosses val="autoZero"/>
        <c:crossBetween val="between"/>
      </c:valAx>
      <c:spPr>
        <a:noFill/>
        <a:ln w="2539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798"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FBBE-691A-4BB7-B4FC-670E0B50B345}" type="datetimeFigureOut">
              <a:rPr lang="cs-CZ" smtClean="0"/>
              <a:pPr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8DF6D-8373-4DC5-9332-46E0461979C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cs-CZ" dirty="0" smtClean="0"/>
              <a:t>Občanská a politická socializace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Šerek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2. 5. 2013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Psychologie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adolescentů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cs-CZ" dirty="0" smtClean="0"/>
              <a:t>Občanská, nebo politická socializace?</a:t>
            </a: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/>
        </p:nvGraphicFramePr>
        <p:xfrm>
          <a:off x="457200" y="1571613"/>
          <a:ext cx="8229600" cy="48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3779912" y="1700808"/>
            <a:ext cx="3888432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000760" y="6000768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Norris</a:t>
            </a:r>
            <a:r>
              <a:rPr lang="cs-CZ" b="1" dirty="0" smtClean="0"/>
              <a:t>, 2003</a:t>
            </a:r>
          </a:p>
          <a:p>
            <a:r>
              <a:rPr lang="cs-CZ" dirty="0" smtClean="0"/>
              <a:t>Data: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Survey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203848" y="5157192"/>
            <a:ext cx="208823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cs-CZ" dirty="0" smtClean="0"/>
              <a:t>Občanská, nebo politická socializace?</a:t>
            </a:r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457200" y="1571613"/>
          <a:ext cx="8229600" cy="48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000760" y="6000768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Norris</a:t>
            </a:r>
            <a:r>
              <a:rPr lang="cs-CZ" b="1" dirty="0" smtClean="0"/>
              <a:t>, 2003</a:t>
            </a:r>
          </a:p>
          <a:p>
            <a:r>
              <a:rPr lang="cs-CZ" dirty="0" smtClean="0"/>
              <a:t>Data: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Survey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cs-CZ" dirty="0" smtClean="0"/>
              <a:t>Občanská, nebo politická socializace?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00760" y="6000768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Norris</a:t>
            </a:r>
            <a:r>
              <a:rPr lang="cs-CZ" b="1" dirty="0" smtClean="0"/>
              <a:t>, 2003</a:t>
            </a:r>
          </a:p>
          <a:p>
            <a:r>
              <a:rPr lang="cs-CZ" dirty="0" smtClean="0"/>
              <a:t>Data: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Survey</a:t>
            </a:r>
            <a:endParaRPr lang="cs-CZ" dirty="0"/>
          </a:p>
        </p:txBody>
      </p:sp>
      <p:graphicFrame>
        <p:nvGraphicFramePr>
          <p:cNvPr id="6147" name="Zástupný symbol pro obsah 3"/>
          <p:cNvGraphicFramePr>
            <a:graphicFrameLocks noGrp="1"/>
          </p:cNvGraphicFramePr>
          <p:nvPr/>
        </p:nvGraphicFramePr>
        <p:xfrm>
          <a:off x="457200" y="1412776"/>
          <a:ext cx="8229600" cy="4625975"/>
        </p:xfrm>
        <a:graphic>
          <a:graphicData uri="http://schemas.openxmlformats.org/presentationml/2006/ole">
            <p:oleObj spid="_x0000_s6147" r:id="rId3" imgW="8230313" imgH="46272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cs-CZ" dirty="0" smtClean="0"/>
              <a:t>Občanská, nebo politická socializace?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929486" cy="523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6000760" y="6215082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/>
              <a:t>Norris</a:t>
            </a:r>
            <a:r>
              <a:rPr lang="cs-CZ" b="1" dirty="0" smtClean="0"/>
              <a:t>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cs-CZ" dirty="0" smtClean="0"/>
              <a:t>Občanská, nebo politická socializace?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929486" cy="523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Přímá spojovací čára 7"/>
          <p:cNvCxnSpPr/>
          <p:nvPr/>
        </p:nvCxnSpPr>
        <p:spPr>
          <a:xfrm rot="10800000" flipV="1">
            <a:off x="3428992" y="4429132"/>
            <a:ext cx="1143008" cy="10715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10800000">
            <a:off x="1142976" y="5357826"/>
            <a:ext cx="2500330" cy="714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>
            <a:off x="1035819" y="4536289"/>
            <a:ext cx="1071570" cy="7143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0800000">
            <a:off x="1714480" y="4500570"/>
            <a:ext cx="285752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000760" y="6215082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/>
              <a:t>Norris</a:t>
            </a:r>
            <a:r>
              <a:rPr lang="cs-CZ" b="1" dirty="0" smtClean="0"/>
              <a:t>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cs-CZ" dirty="0" smtClean="0"/>
              <a:t>Občanská, nebo politická socializace?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343505"/>
            <a:ext cx="7072362" cy="5514495"/>
          </a:xfrm>
          <a:noFill/>
        </p:spPr>
      </p:pic>
      <p:sp>
        <p:nvSpPr>
          <p:cNvPr id="5" name="TextovéPole 4"/>
          <p:cNvSpPr txBox="1"/>
          <p:nvPr/>
        </p:nvSpPr>
        <p:spPr>
          <a:xfrm>
            <a:off x="6000760" y="6215082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/>
              <a:t>Norris</a:t>
            </a:r>
            <a:r>
              <a:rPr lang="cs-CZ" b="1" dirty="0" smtClean="0"/>
              <a:t>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79567"/>
            <a:ext cx="68997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7812360" y="5103674"/>
            <a:ext cx="1331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Syvertsen</a:t>
            </a:r>
            <a:r>
              <a:rPr lang="en-US" dirty="0" smtClean="0"/>
              <a:t>, Wray-Lake, Flanagan, Osgood, &amp; </a:t>
            </a:r>
            <a:r>
              <a:rPr lang="en-US" dirty="0" err="1" smtClean="0"/>
              <a:t>Briddell</a:t>
            </a:r>
            <a:r>
              <a:rPr lang="en-US" dirty="0" smtClean="0"/>
              <a:t>, 2011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259632" y="5489937"/>
            <a:ext cx="1943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 smtClean="0"/>
              <a:t>psaní veřejným činitelům</a:t>
            </a:r>
            <a:r>
              <a:rPr lang="en-US" sz="1600" dirty="0" smtClean="0"/>
              <a:t>, </a:t>
            </a:r>
            <a:r>
              <a:rPr lang="cs-CZ" sz="1600" dirty="0" smtClean="0"/>
              <a:t>darování peněz kandidátovi a práce v politické kampani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3203848" y="5516071"/>
            <a:ext cx="1944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 smtClean="0"/>
              <a:t>účast na zákonné demonstraci a bojkot určitých výrobků či obchodů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5148064" y="5516071"/>
            <a:ext cx="1944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 smtClean="0"/>
              <a:t>účast na záležitostech místní komunity nebo dobrovolná práce</a:t>
            </a:r>
            <a:endParaRPr lang="cs-CZ" sz="16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14350" indent="-514350"/>
            <a:r>
              <a:rPr lang="cs-CZ" dirty="0" smtClean="0"/>
              <a:t>Občanská, nebo politická socializace?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cs-CZ" dirty="0" smtClean="0"/>
              <a:t>Občanská, nebo politická socializace?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928662" y="2247825"/>
            <a:ext cx="7286676" cy="1588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928662" y="2319263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občanská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715140" y="2319263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C00000"/>
                </a:solidFill>
              </a:rPr>
              <a:t>politická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0034" y="3610759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starší přístupy k politické socializaci se soustředily zejména na politické činnosti spjaté s volením a stranami (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en-US" sz="2000" dirty="0" smtClean="0"/>
              <a:t>Gallatin, 1980; Sears, 197</a:t>
            </a:r>
            <a:r>
              <a:rPr lang="cs-CZ" sz="2000" dirty="0" smtClean="0"/>
              <a:t>5)</a:t>
            </a:r>
          </a:p>
          <a:p>
            <a:endParaRPr lang="cs-CZ" sz="2000" dirty="0" smtClean="0"/>
          </a:p>
          <a:p>
            <a:r>
              <a:rPr lang="cs-CZ" sz="2000" b="1" dirty="0" smtClean="0"/>
              <a:t>tento postup však není adekvátní s ohledem na skutečné chování současných mladých lidí</a:t>
            </a:r>
          </a:p>
          <a:p>
            <a:endParaRPr lang="cs-CZ" sz="2000" b="1" dirty="0" smtClean="0"/>
          </a:p>
          <a:p>
            <a:r>
              <a:rPr lang="cs-CZ" sz="2000" dirty="0" smtClean="0"/>
              <a:t>přestože dochází k poklesu tradiční politické angažovanosti,  zapojení do méně formálních aktivit je stále významné, či dokonce narůstá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85786" y="1676321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dobrovolná práce – alternativní aktivity – </a:t>
            </a:r>
            <a:r>
              <a:rPr lang="cs-CZ" dirty="0" err="1" smtClean="0"/>
              <a:t>aktivity</a:t>
            </a:r>
            <a:r>
              <a:rPr lang="cs-CZ" dirty="0" smtClean="0"/>
              <a:t> spojené s volením a stranami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cs-CZ" dirty="0" smtClean="0"/>
              <a:t>Proč je důležité se tím zabývat?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69296"/>
            <a:ext cx="8229600" cy="4972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politická/občanská socializace je zprávou o budoucím vývoji naší společnosti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cs-CZ" dirty="0" smtClean="0"/>
              <a:t>Proč je důležité se tím zabývat?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69296"/>
            <a:ext cx="8229600" cy="4972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politická/občanská socializace je zprávou o budoucím vývoji naší společnosti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dění ve veřejné sféře považuje podstatná část mladých lidí za důležité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2800" dirty="0" smtClean="0"/>
              <a:t>Vymezení</a:t>
            </a:r>
          </a:p>
          <a:p>
            <a:pPr marL="514350" indent="-514350" algn="ctr">
              <a:buNone/>
            </a:pPr>
            <a:r>
              <a:rPr lang="cs-CZ" sz="2800" dirty="0" smtClean="0"/>
              <a:t>Občanská, nebo politická socializace?</a:t>
            </a:r>
          </a:p>
          <a:p>
            <a:pPr marL="514350" indent="-514350" algn="ctr">
              <a:buNone/>
            </a:pPr>
            <a:r>
              <a:rPr lang="cs-CZ" sz="2800" dirty="0" smtClean="0"/>
              <a:t>Proč je důležité se tím zabývat?</a:t>
            </a:r>
          </a:p>
          <a:p>
            <a:pPr marL="514350" indent="-514350" algn="ctr">
              <a:buNone/>
            </a:pPr>
            <a:r>
              <a:rPr lang="cs-CZ" sz="2800" dirty="0" smtClean="0"/>
              <a:t>Vývojové hledisko</a:t>
            </a:r>
          </a:p>
          <a:p>
            <a:pPr marL="514350" indent="-514350" algn="ctr">
              <a:buNone/>
            </a:pPr>
            <a:r>
              <a:rPr lang="cs-CZ" sz="2800" dirty="0" smtClean="0"/>
              <a:t>Socializační činitelé</a:t>
            </a:r>
          </a:p>
          <a:p>
            <a:pPr marL="514350" indent="-514350" algn="ctr">
              <a:buNone/>
            </a:pPr>
            <a:r>
              <a:rPr lang="cs-CZ" sz="2800" dirty="0" smtClean="0"/>
              <a:t>Současné trendy</a:t>
            </a:r>
          </a:p>
          <a:p>
            <a:pPr marL="514350" indent="-514350" algn="ctr">
              <a:buNone/>
            </a:pPr>
            <a:r>
              <a:rPr lang="cs-CZ" sz="2800" dirty="0" smtClean="0"/>
              <a:t>Náš výzkum</a:t>
            </a:r>
          </a:p>
          <a:p>
            <a:pPr algn="ctr"/>
            <a:endParaRPr lang="cs-CZ" sz="2800" dirty="0" smtClean="0"/>
          </a:p>
          <a:p>
            <a:pPr algn="ctr"/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cs-CZ" dirty="0" smtClean="0"/>
              <a:t>Proč je důležité se tím zabývat?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69296"/>
            <a:ext cx="8229600" cy="4972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politická/občanská socializace je zprávou o budoucím vývoji naší společnosti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dění ve veřejné sféře považuje podstatná část mladých lidí za důležité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občanský vývoj úzce souvisí s dalšími oblastmi vývoje (například morální a hodnotový vývoj)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„Do okamžiku, kdy dítě ve věku 14 let nastupuje na střední školu, jsou již jeho základní politické orientace ve vztahu k režimu a komunitě pevně usazené. Proto přinejmenším během následujících čtyř let na střední škole můžeme zaznamenat pouze málo podstatných změn.</a:t>
            </a:r>
            <a:r>
              <a:rPr lang="en-US" i="1" dirty="0" smtClean="0"/>
              <a:t>”</a:t>
            </a: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en-US" dirty="0" smtClean="0"/>
              <a:t>(Easton &amp; Hess, 1962, 236)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Kritika: </a:t>
            </a:r>
            <a:r>
              <a:rPr lang="en-US" dirty="0" smtClean="0"/>
              <a:t>Cook, 1985; </a:t>
            </a:r>
            <a:r>
              <a:rPr lang="en-US" dirty="0" err="1" smtClean="0"/>
              <a:t>Merelman</a:t>
            </a:r>
            <a:r>
              <a:rPr lang="en-US" dirty="0" smtClean="0"/>
              <a:t>, 1972;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/>
              <a:t>Niemi</a:t>
            </a:r>
            <a:r>
              <a:rPr lang="en-US" dirty="0" smtClean="0"/>
              <a:t>, &amp; Hepburn, 1995; </a:t>
            </a:r>
            <a:r>
              <a:rPr lang="en-US" dirty="0" err="1" smtClean="0"/>
              <a:t>Renshon</a:t>
            </a:r>
            <a:r>
              <a:rPr lang="en-US" dirty="0" smtClean="0"/>
              <a:t>, 1992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Dva nepřijatelné předpoklady: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428596" y="1500174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</a:rPr>
              <a:t>1) Předpokládá se, že děti mají kvalitativně stejné kognitivní procesy jako dospělí</a:t>
            </a:r>
            <a:endParaRPr lang="cs-CZ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Výzkum politické kognice dětí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J</a:t>
            </a:r>
            <a:r>
              <a:rPr lang="cs-CZ" sz="2000" b="1" dirty="0" err="1" smtClean="0">
                <a:solidFill>
                  <a:srgbClr val="C00000"/>
                </a:solidFill>
              </a:rPr>
              <a:t>osepha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Adelson</a:t>
            </a:r>
            <a:r>
              <a:rPr lang="cs-CZ" sz="2000" b="1" dirty="0" smtClean="0">
                <a:solidFill>
                  <a:srgbClr val="C00000"/>
                </a:solidFill>
              </a:rPr>
              <a:t>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a spolupracovníků (</a:t>
            </a:r>
            <a:r>
              <a:rPr lang="cs-CZ" sz="2000" dirty="0" err="1" smtClean="0"/>
              <a:t>Adelson</a:t>
            </a:r>
            <a:r>
              <a:rPr lang="cs-CZ" sz="2000" dirty="0" smtClean="0"/>
              <a:t> &amp; O‘</a:t>
            </a:r>
            <a:r>
              <a:rPr lang="cs-CZ" sz="2000" dirty="0" err="1" smtClean="0"/>
              <a:t>Neil</a:t>
            </a:r>
            <a:r>
              <a:rPr lang="cs-CZ" sz="2000" dirty="0" smtClean="0"/>
              <a:t>, 1966; </a:t>
            </a:r>
            <a:r>
              <a:rPr lang="cs-CZ" sz="2000" dirty="0" err="1" smtClean="0"/>
              <a:t>Adelson</a:t>
            </a:r>
            <a:r>
              <a:rPr lang="cs-CZ" sz="2000" dirty="0" smtClean="0"/>
              <a:t>, O‘</a:t>
            </a:r>
            <a:r>
              <a:rPr lang="cs-CZ" sz="2000" dirty="0" err="1" smtClean="0"/>
              <a:t>Neil</a:t>
            </a:r>
            <a:r>
              <a:rPr lang="cs-CZ" sz="2000" dirty="0" smtClean="0"/>
              <a:t>, &amp; Green, 1969; </a:t>
            </a:r>
            <a:r>
              <a:rPr lang="cs-CZ" sz="2000" dirty="0" err="1" smtClean="0"/>
              <a:t>Adelson</a:t>
            </a:r>
            <a:r>
              <a:rPr lang="cs-CZ" sz="2000" dirty="0" smtClean="0"/>
              <a:t> &amp; </a:t>
            </a:r>
            <a:r>
              <a:rPr lang="cs-CZ" sz="2000" dirty="0" err="1" smtClean="0"/>
              <a:t>Beall</a:t>
            </a:r>
            <a:r>
              <a:rPr lang="cs-CZ" sz="2000" dirty="0" smtClean="0"/>
              <a:t>, 1970):</a:t>
            </a:r>
          </a:p>
          <a:p>
            <a:pPr marL="357188" indent="-357188">
              <a:buNone/>
            </a:pPr>
            <a:r>
              <a:rPr lang="cs-CZ" sz="2000" dirty="0" smtClean="0"/>
              <a:t>do věku </a:t>
            </a:r>
            <a:r>
              <a:rPr lang="cs-CZ" sz="2000" dirty="0" smtClean="0">
                <a:solidFill>
                  <a:srgbClr val="C00000"/>
                </a:solidFill>
              </a:rPr>
              <a:t>13-15</a:t>
            </a:r>
            <a:r>
              <a:rPr lang="cs-CZ" sz="2000" dirty="0" smtClean="0"/>
              <a:t> děti </a:t>
            </a:r>
            <a:r>
              <a:rPr lang="cs-CZ" sz="2000" dirty="0" err="1" smtClean="0"/>
              <a:t>nedokáží</a:t>
            </a:r>
            <a:r>
              <a:rPr lang="cs-CZ" sz="2000" dirty="0" smtClean="0"/>
              <a:t> rozlišit mezi abstraktními politickými úřady (např. prezident) a konkrétními osobami, které tyto úřady zastávají</a:t>
            </a:r>
          </a:p>
          <a:p>
            <a:pPr marL="357188" indent="-357188">
              <a:buNone/>
            </a:pPr>
            <a:r>
              <a:rPr lang="cs-CZ" sz="2000" dirty="0" smtClean="0"/>
              <a:t>do adolescence nejsou mladí lidé schopní vzít v úvahu dlouhodobé důsledky zákonů a jiných sociálních norem, jejich soulad s obecnými morálními principy a jejich důsledky pro různé sociální skupiny</a:t>
            </a:r>
          </a:p>
          <a:p>
            <a:pPr marL="357188" indent="-357188">
              <a:buNone/>
            </a:pPr>
            <a:r>
              <a:rPr lang="cs-CZ" sz="2000" dirty="0" smtClean="0"/>
              <a:t>ačkoli děti ve věku </a:t>
            </a:r>
            <a:r>
              <a:rPr lang="cs-CZ" sz="2000" dirty="0" smtClean="0">
                <a:solidFill>
                  <a:srgbClr val="C00000"/>
                </a:solidFill>
              </a:rPr>
              <a:t>10-12</a:t>
            </a:r>
            <a:r>
              <a:rPr lang="cs-CZ" sz="2000" dirty="0" smtClean="0"/>
              <a:t> rozlišují mezi místní a národní vládou a znají některé základní informace o politických stranách, nerozumějí, proč politické strany mezi sebou soupeří a jaký je rozdíl mezi demokracií a diktaturou</a:t>
            </a:r>
          </a:p>
          <a:p>
            <a:pPr marL="357188" indent="-357188">
              <a:buNone/>
            </a:pPr>
            <a:r>
              <a:rPr lang="cs-CZ" sz="2000" dirty="0" smtClean="0"/>
              <a:t>do věku </a:t>
            </a:r>
            <a:r>
              <a:rPr lang="cs-CZ" sz="2000" dirty="0" smtClean="0">
                <a:solidFill>
                  <a:srgbClr val="C00000"/>
                </a:solidFill>
              </a:rPr>
              <a:t>13</a:t>
            </a:r>
            <a:r>
              <a:rPr lang="cs-CZ" sz="2000" dirty="0" smtClean="0"/>
              <a:t> dětí nerozumějí, že politické strany reprezentují zájmy odlišných sociálních skupin</a:t>
            </a:r>
          </a:p>
          <a:p>
            <a:pPr marL="0" indent="0">
              <a:buNone/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/>
              <a:t>Obecnější teorie kognitivního vývoje: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Jean </a:t>
            </a:r>
            <a:r>
              <a:rPr lang="cs-CZ" sz="2800" b="1" dirty="0" err="1" smtClean="0"/>
              <a:t>Piaget</a:t>
            </a:r>
            <a:endParaRPr lang="cs-CZ" sz="2800" b="1" dirty="0" smtClean="0"/>
          </a:p>
          <a:p>
            <a:pPr marL="714375" indent="0">
              <a:buNone/>
            </a:pPr>
            <a:r>
              <a:rPr lang="cs-CZ" sz="2800" dirty="0" smtClean="0"/>
              <a:t>schopnost abstraktního uvažování se objevuje okolo věku </a:t>
            </a:r>
            <a:r>
              <a:rPr lang="cs-CZ" sz="2800" dirty="0" smtClean="0">
                <a:solidFill>
                  <a:srgbClr val="C00000"/>
                </a:solidFill>
              </a:rPr>
              <a:t>11-12</a:t>
            </a:r>
          </a:p>
          <a:p>
            <a:pPr marL="0" indent="0">
              <a:buNone/>
            </a:pPr>
            <a:r>
              <a:rPr lang="cs-CZ" sz="2800" b="1" dirty="0" smtClean="0"/>
              <a:t>Robert </a:t>
            </a:r>
            <a:r>
              <a:rPr lang="cs-CZ" sz="2800" b="1" dirty="0" err="1" smtClean="0"/>
              <a:t>Selman</a:t>
            </a:r>
            <a:endParaRPr lang="cs-CZ" sz="2800" b="1" dirty="0" smtClean="0"/>
          </a:p>
          <a:p>
            <a:pPr marL="714375" indent="0">
              <a:buNone/>
            </a:pPr>
            <a:r>
              <a:rPr lang="cs-CZ" sz="2800" dirty="0" smtClean="0"/>
              <a:t>od věku </a:t>
            </a:r>
            <a:r>
              <a:rPr lang="cs-CZ" sz="2800" dirty="0" smtClean="0">
                <a:solidFill>
                  <a:srgbClr val="C00000"/>
                </a:solidFill>
              </a:rPr>
              <a:t>12-14</a:t>
            </a:r>
            <a:r>
              <a:rPr lang="cs-CZ" sz="2800" dirty="0" smtClean="0"/>
              <a:t> se stáváme schopní zaujmout perspektivu „třetí“ nezúčastněné osoby</a:t>
            </a:r>
          </a:p>
          <a:p>
            <a:pPr marL="714375" indent="0">
              <a:buNone/>
            </a:pPr>
            <a:r>
              <a:rPr lang="cs-CZ" sz="2800" dirty="0" smtClean="0"/>
              <a:t>od věku </a:t>
            </a:r>
            <a:r>
              <a:rPr lang="cs-CZ" sz="2800" dirty="0" smtClean="0">
                <a:solidFill>
                  <a:srgbClr val="C00000"/>
                </a:solidFill>
              </a:rPr>
              <a:t>15</a:t>
            </a:r>
            <a:r>
              <a:rPr lang="cs-CZ" sz="2800" dirty="0" smtClean="0"/>
              <a:t> se stáváme schopní pochopit perspektivy „třetích“ nezúčastněných osob, které vycházejí z odlišných kulturních a hodnotových systémů</a:t>
            </a:r>
            <a:endParaRPr lang="cs-CZ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2) Předpokládá se, že politické orientace dětí a dospělých mohou být měřeny stejnými nástroji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928934"/>
            <a:ext cx="5146641" cy="34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Proč adolescence…?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rozvoj sociální složky identity (</a:t>
            </a:r>
            <a:r>
              <a:rPr lang="cs-CZ" dirty="0" err="1" smtClean="0"/>
              <a:t>Erikson</a:t>
            </a:r>
            <a:r>
              <a:rPr lang="cs-CZ" dirty="0" smtClean="0"/>
              <a:t>, 1968)</a:t>
            </a:r>
          </a:p>
          <a:p>
            <a:r>
              <a:rPr lang="cs-CZ" dirty="0" smtClean="0"/>
              <a:t>společenské a institucionální pobídky</a:t>
            </a:r>
          </a:p>
          <a:p>
            <a:pPr lvl="1"/>
            <a:r>
              <a:rPr lang="cs-CZ" dirty="0" smtClean="0"/>
              <a:t>vzdělávací systém </a:t>
            </a:r>
            <a:r>
              <a:rPr lang="en-US" dirty="0" smtClean="0"/>
              <a:t>(</a:t>
            </a:r>
            <a:r>
              <a:rPr lang="en-US" dirty="0" err="1" smtClean="0"/>
              <a:t>Niemi</a:t>
            </a:r>
            <a:r>
              <a:rPr lang="en-US" dirty="0" smtClean="0"/>
              <a:t> &amp; </a:t>
            </a:r>
            <a:r>
              <a:rPr lang="en-US" dirty="0" err="1" smtClean="0"/>
              <a:t>Hepbur</a:t>
            </a:r>
            <a:r>
              <a:rPr lang="cs-CZ" dirty="0" smtClean="0"/>
              <a:t>n</a:t>
            </a:r>
            <a:r>
              <a:rPr lang="en-US" dirty="0" smtClean="0"/>
              <a:t>, 1995)</a:t>
            </a:r>
            <a:endParaRPr lang="cs-CZ" dirty="0" smtClean="0"/>
          </a:p>
          <a:p>
            <a:pPr lvl="1"/>
            <a:r>
              <a:rPr lang="cs-CZ" dirty="0" smtClean="0"/>
              <a:t>politická práva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Hypotéza vnímavých let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Celoživotní otevřenost</a:t>
            </a:r>
            <a:endParaRPr lang="cs-CZ" dirty="0"/>
          </a:p>
        </p:txBody>
      </p:sp>
      <p:sp>
        <p:nvSpPr>
          <p:cNvPr id="8" name="Vývojový diagram: paměť s přímým přístupem 7"/>
          <p:cNvSpPr/>
          <p:nvPr/>
        </p:nvSpPr>
        <p:spPr>
          <a:xfrm>
            <a:off x="1000100" y="2357430"/>
            <a:ext cx="2214578" cy="142876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paměť s přímým přístupem 8"/>
          <p:cNvSpPr/>
          <p:nvPr/>
        </p:nvSpPr>
        <p:spPr>
          <a:xfrm>
            <a:off x="2643174" y="2786058"/>
            <a:ext cx="2214578" cy="642942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paměť s přímým přístupem 9"/>
          <p:cNvSpPr/>
          <p:nvPr/>
        </p:nvSpPr>
        <p:spPr>
          <a:xfrm>
            <a:off x="1000100" y="4714884"/>
            <a:ext cx="4143404" cy="142876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00100" y="292893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adolescence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86050" y="292893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dospělost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42976" y="52863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adolescence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71736" y="52863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dospělost</a:t>
            </a:r>
            <a:endParaRPr lang="cs-CZ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Hypotéza vnímavých let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Celoživotní otevřenost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Vývojový diagram: paměť s přímým přístupem 7"/>
          <p:cNvSpPr/>
          <p:nvPr/>
        </p:nvSpPr>
        <p:spPr>
          <a:xfrm>
            <a:off x="1000100" y="2357430"/>
            <a:ext cx="2214578" cy="142876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paměť s přímým přístupem 8"/>
          <p:cNvSpPr/>
          <p:nvPr/>
        </p:nvSpPr>
        <p:spPr>
          <a:xfrm>
            <a:off x="2643174" y="2786058"/>
            <a:ext cx="2214578" cy="642942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paměť s přímým přístupem 9"/>
          <p:cNvSpPr/>
          <p:nvPr/>
        </p:nvSpPr>
        <p:spPr>
          <a:xfrm>
            <a:off x="1000100" y="4714884"/>
            <a:ext cx="4143404" cy="1428760"/>
          </a:xfrm>
          <a:prstGeom prst="flowChartMagneticDrum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00100" y="292893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adolescence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86050" y="292893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dospělost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42976" y="52863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adolescence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71736" y="52863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dospělost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Makro-rovina</a:t>
            </a:r>
          </a:p>
          <a:p>
            <a:pPr marL="0" indent="0">
              <a:buNone/>
            </a:pPr>
            <a:r>
              <a:rPr lang="cs-CZ" dirty="0" smtClean="0"/>
              <a:t>studium toho, jak si sociální a politické systémy udržují svou stabilitu prostřednictvím vštěpování určitých hodnot, přesvědčení a norem chování svým občanům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Mikro</a:t>
            </a:r>
            <a:r>
              <a:rPr lang="cs-CZ" b="1" dirty="0" smtClean="0">
                <a:solidFill>
                  <a:srgbClr val="C00000"/>
                </a:solidFill>
              </a:rPr>
              <a:t>-rovina</a:t>
            </a:r>
          </a:p>
          <a:p>
            <a:pPr marL="0" indent="0">
              <a:buNone/>
            </a:pPr>
            <a:r>
              <a:rPr lang="cs-CZ" dirty="0" smtClean="0"/>
              <a:t>studium vzorců a procesů, kterými na individuální rovině probíhá politický/občanský vývoj, učení a utváření vlastního specifického vztahu k politickému/občanskému prostředí, ve kterém člověk žije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Sapiro</a:t>
            </a:r>
            <a:r>
              <a:rPr lang="cs-CZ" dirty="0" smtClean="0"/>
              <a:t>, 2004)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cs-CZ" sz="2800" dirty="0" smtClean="0"/>
              <a:t>co podporuje hypotézu vnímaných let?</a:t>
            </a:r>
          </a:p>
          <a:p>
            <a:pPr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longitudinální výzkum ukázal, že  politické orientace mají nejnižší stabilitu v adolescence a mladé dospělosti, zatímco v další životě zůstávají relativně stabilní (</a:t>
            </a:r>
            <a:r>
              <a:rPr lang="cs-CZ" sz="2800" dirty="0" err="1" smtClean="0"/>
              <a:t>Krosnick</a:t>
            </a:r>
            <a:r>
              <a:rPr lang="cs-CZ" sz="2800" dirty="0" smtClean="0"/>
              <a:t> &amp; </a:t>
            </a:r>
            <a:r>
              <a:rPr lang="cs-CZ" sz="2800" dirty="0" err="1" smtClean="0"/>
              <a:t>Alwin</a:t>
            </a:r>
            <a:r>
              <a:rPr lang="cs-CZ" sz="2800" dirty="0" smtClean="0"/>
              <a:t>, 1989; Prior, 2010; </a:t>
            </a:r>
            <a:r>
              <a:rPr lang="cs-CZ" sz="2800" dirty="0" err="1" smtClean="0"/>
              <a:t>Sears</a:t>
            </a:r>
            <a:r>
              <a:rPr lang="cs-CZ" sz="2800" dirty="0" smtClean="0"/>
              <a:t> &amp; </a:t>
            </a:r>
            <a:r>
              <a:rPr lang="cs-CZ" sz="2800" dirty="0" err="1" smtClean="0"/>
              <a:t>Levy</a:t>
            </a:r>
            <a:r>
              <a:rPr lang="cs-CZ" sz="2800" dirty="0" smtClean="0"/>
              <a:t>, 2003)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err="1" smtClean="0"/>
              <a:t>Eckstein</a:t>
            </a:r>
            <a:r>
              <a:rPr lang="cs-CZ" sz="2800" dirty="0" smtClean="0"/>
              <a:t>, </a:t>
            </a:r>
            <a:r>
              <a:rPr lang="cs-CZ" sz="2800" dirty="0" err="1" smtClean="0"/>
              <a:t>Noack</a:t>
            </a:r>
            <a:r>
              <a:rPr lang="cs-CZ" sz="2800" dirty="0" smtClean="0"/>
              <a:t>, &amp; </a:t>
            </a:r>
            <a:r>
              <a:rPr lang="cs-CZ" sz="2800" dirty="0" err="1" smtClean="0"/>
              <a:t>Gniewosz</a:t>
            </a:r>
            <a:r>
              <a:rPr lang="cs-CZ" sz="2800" dirty="0" smtClean="0"/>
              <a:t> (2012) popsali narůstající stabilitu politických orientací v průběhu adolescence</a:t>
            </a:r>
            <a:endParaRPr lang="cs-CZ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cs-CZ" sz="2800" dirty="0" smtClean="0"/>
              <a:t>co podporuje hypotézu vnímaných let?</a:t>
            </a:r>
          </a:p>
          <a:p>
            <a:pPr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cs-CZ" sz="2800" dirty="0" smtClean="0"/>
              <a:t>stejný vzorec se projevuje i u dalších sociopolitických postojů, které mohou souviset s politickým/občanským chováním, jako je například autoritářství, dogmatismus, tolerance, </a:t>
            </a:r>
            <a:r>
              <a:rPr lang="cs-CZ" sz="2800" dirty="0" err="1" smtClean="0"/>
              <a:t>etnocentrismus</a:t>
            </a:r>
            <a:r>
              <a:rPr lang="cs-CZ" sz="2800" dirty="0" smtClean="0"/>
              <a:t> či podpora sociální rovnosti (</a:t>
            </a:r>
            <a:r>
              <a:rPr lang="cs-CZ" sz="2800" dirty="0" err="1" smtClean="0"/>
              <a:t>Duckitt</a:t>
            </a:r>
            <a:r>
              <a:rPr lang="cs-CZ" sz="2800" dirty="0" smtClean="0"/>
              <a:t>, 2009; </a:t>
            </a:r>
            <a:r>
              <a:rPr lang="en-US" sz="2800" dirty="0" err="1" smtClean="0"/>
              <a:t>Vollebergh</a:t>
            </a:r>
            <a:r>
              <a:rPr lang="en-US" sz="2800" dirty="0" smtClean="0"/>
              <a:t>, </a:t>
            </a:r>
            <a:r>
              <a:rPr lang="en-US" sz="2800" dirty="0" err="1" smtClean="0"/>
              <a:t>Iedema</a:t>
            </a:r>
            <a:r>
              <a:rPr lang="en-US" sz="2800" dirty="0" smtClean="0"/>
              <a:t> &amp; </a:t>
            </a:r>
            <a:r>
              <a:rPr lang="en-US" sz="2800" dirty="0" err="1" smtClean="0"/>
              <a:t>Raaijmakers</a:t>
            </a:r>
            <a:r>
              <a:rPr lang="cs-CZ" sz="2800" dirty="0" smtClean="0"/>
              <a:t>, </a:t>
            </a:r>
            <a:r>
              <a:rPr lang="en-US" sz="2800" dirty="0" smtClean="0"/>
              <a:t>2001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cs-CZ" sz="2800" dirty="0" smtClean="0"/>
              <a:t>co podporuje hypotézu vnímaných let?</a:t>
            </a:r>
          </a:p>
          <a:p>
            <a:pPr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cs-CZ" sz="2800" dirty="0" smtClean="0"/>
              <a:t>výzkumy kolektivní paměti ukazují, že si lidé z paměti nejlépe vybavují politické události (např. změny režimu), které se udály během jejich adolescence nebo mladé dospělosti, zatímco události z jiných období si vybavují hůře</a:t>
            </a:r>
            <a:r>
              <a:rPr lang="en-US" sz="2800" dirty="0" smtClean="0"/>
              <a:t> (Valencia &amp; </a:t>
            </a:r>
            <a:r>
              <a:rPr lang="en-US" sz="2800" dirty="0" err="1" smtClean="0"/>
              <a:t>Páez</a:t>
            </a:r>
            <a:r>
              <a:rPr lang="en-US" sz="2800" dirty="0" smtClean="0"/>
              <a:t>, 1999)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historické události mají největší dopad na politický vývoj člověka, pokud se stanou v období adolescence či mladé dospělosti </a:t>
            </a:r>
            <a:r>
              <a:rPr lang="en-US" sz="2800" dirty="0" smtClean="0"/>
              <a:t>(Sears, 2002; Sears &amp; Levy, 2003)</a:t>
            </a:r>
            <a:endParaRPr lang="cs-CZ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Socializační činitelé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634111" cy="37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Socializační činitelé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5143536" cy="442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Socializační činitelé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791494"/>
            <a:ext cx="4648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Socializační činitelé</a:t>
            </a: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5" y="1643050"/>
            <a:ext cx="437324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Socializační činitelé</a:t>
            </a:r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4500908" cy="335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Aktérství (</a:t>
            </a:r>
            <a:r>
              <a:rPr lang="cs-CZ" dirty="0" err="1" smtClean="0"/>
              <a:t>agency</a:t>
            </a:r>
            <a:r>
              <a:rPr lang="cs-CZ" dirty="0" smtClean="0"/>
              <a:t>)</a:t>
            </a:r>
          </a:p>
          <a:p>
            <a:r>
              <a:rPr lang="cs-CZ" dirty="0" smtClean="0"/>
              <a:t>Směry vlivu</a:t>
            </a:r>
          </a:p>
          <a:p>
            <a:r>
              <a:rPr lang="cs-CZ" dirty="0" smtClean="0"/>
              <a:t>Intervence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Aktérství (</a:t>
            </a:r>
            <a:r>
              <a:rPr lang="cs-CZ" sz="2400" b="1" dirty="0" err="1" smtClean="0">
                <a:solidFill>
                  <a:srgbClr val="C00000"/>
                </a:solidFill>
              </a:rPr>
              <a:t>agency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400" dirty="0" smtClean="0"/>
              <a:t>dítě/adolescent jako </a:t>
            </a:r>
            <a:r>
              <a:rPr lang="cs-CZ" sz="2400" dirty="0" smtClean="0">
                <a:solidFill>
                  <a:srgbClr val="C00000"/>
                </a:solidFill>
              </a:rPr>
              <a:t>pasivní příjemce </a:t>
            </a:r>
            <a:r>
              <a:rPr lang="cs-CZ" sz="2400" dirty="0" smtClean="0"/>
              <a:t>vs. </a:t>
            </a:r>
            <a:r>
              <a:rPr lang="cs-CZ" sz="2400" dirty="0" smtClean="0">
                <a:solidFill>
                  <a:srgbClr val="C00000"/>
                </a:solidFill>
              </a:rPr>
              <a:t>aktivní činitel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</a:t>
            </a:r>
            <a:endParaRPr lang="cs-CZ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00636"/>
            <a:ext cx="1029270" cy="1442901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286116" y="4071942"/>
            <a:ext cx="128588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Rodina</a:t>
            </a:r>
            <a:endParaRPr lang="cs-CZ" sz="2400" b="1" dirty="0"/>
          </a:p>
        </p:txBody>
      </p:sp>
      <p:sp>
        <p:nvSpPr>
          <p:cNvPr id="6" name="Elipsa 5"/>
          <p:cNvSpPr/>
          <p:nvPr/>
        </p:nvSpPr>
        <p:spPr>
          <a:xfrm>
            <a:off x="5072066" y="4071942"/>
            <a:ext cx="128588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Školní třída</a:t>
            </a:r>
            <a:endParaRPr lang="cs-CZ" sz="2400" b="1" dirty="0"/>
          </a:p>
        </p:txBody>
      </p:sp>
      <p:cxnSp>
        <p:nvCxnSpPr>
          <p:cNvPr id="10" name="Přímá spojovací šipka 9"/>
          <p:cNvCxnSpPr>
            <a:stCxn id="5" idx="5"/>
          </p:cNvCxnSpPr>
          <p:nvPr/>
        </p:nvCxnSpPr>
        <p:spPr>
          <a:xfrm rot="16200000" flipH="1">
            <a:off x="4343634" y="4843708"/>
            <a:ext cx="268418" cy="1883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6" idx="3"/>
          </p:cNvCxnSpPr>
          <p:nvPr/>
        </p:nvCxnSpPr>
        <p:spPr>
          <a:xfrm rot="5400000">
            <a:off x="5032014" y="4843711"/>
            <a:ext cx="268420" cy="1883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85720" y="542926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mikrosystém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643702" y="5786454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Bronfenbrenner</a:t>
            </a:r>
            <a:r>
              <a:rPr lang="cs-CZ" b="1" dirty="0" smtClean="0"/>
              <a:t>, 1979</a:t>
            </a:r>
          </a:p>
          <a:p>
            <a:r>
              <a:rPr lang="cs-CZ" dirty="0" err="1" smtClean="0"/>
              <a:t>Wilkenfeld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Aktérství (</a:t>
            </a:r>
            <a:r>
              <a:rPr lang="cs-CZ" sz="2400" b="1" dirty="0" err="1" smtClean="0">
                <a:solidFill>
                  <a:srgbClr val="C00000"/>
                </a:solidFill>
              </a:rPr>
              <a:t>agency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400" dirty="0" smtClean="0"/>
              <a:t>dítě/adolescent jako </a:t>
            </a:r>
            <a:r>
              <a:rPr lang="cs-CZ" sz="2400" dirty="0" smtClean="0">
                <a:solidFill>
                  <a:srgbClr val="C00000"/>
                </a:solidFill>
              </a:rPr>
              <a:t>pasivní příjemce </a:t>
            </a:r>
            <a:r>
              <a:rPr lang="cs-CZ" sz="2400" dirty="0" smtClean="0"/>
              <a:t>vs. </a:t>
            </a:r>
            <a:r>
              <a:rPr lang="cs-CZ" sz="2400" dirty="0" smtClean="0">
                <a:solidFill>
                  <a:srgbClr val="C00000"/>
                </a:solidFill>
              </a:rPr>
              <a:t>aktivní činitel</a:t>
            </a:r>
            <a:endParaRPr lang="cs-CZ" sz="2400" dirty="0" smtClean="0"/>
          </a:p>
          <a:p>
            <a:pPr marL="714375" indent="0">
              <a:buNone/>
            </a:pPr>
            <a:r>
              <a:rPr lang="cs-CZ" sz="2400" dirty="0" smtClean="0"/>
              <a:t>současné teorie ve vývojové psychologii zdůrazňují, že proces socializace není pouhým přenosem okolních vlivů na člověka (</a:t>
            </a:r>
            <a:r>
              <a:rPr lang="cs-CZ" sz="2400" dirty="0" err="1" smtClean="0"/>
              <a:t>Maccoby</a:t>
            </a:r>
            <a:r>
              <a:rPr lang="cs-CZ" sz="2400" dirty="0" smtClean="0"/>
              <a:t>, 2007; </a:t>
            </a:r>
            <a:r>
              <a:rPr lang="cs-CZ" sz="2400" dirty="0" err="1" smtClean="0"/>
              <a:t>Nurmi</a:t>
            </a:r>
            <a:r>
              <a:rPr lang="cs-CZ" sz="2400" dirty="0" smtClean="0"/>
              <a:t>,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Aktérství (</a:t>
            </a:r>
            <a:r>
              <a:rPr lang="cs-CZ" sz="2400" b="1" dirty="0" err="1" smtClean="0">
                <a:solidFill>
                  <a:srgbClr val="C00000"/>
                </a:solidFill>
              </a:rPr>
              <a:t>agency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400" dirty="0" smtClean="0"/>
              <a:t>dítě/adolescent jako </a:t>
            </a:r>
            <a:r>
              <a:rPr lang="cs-CZ" sz="2400" dirty="0" smtClean="0">
                <a:solidFill>
                  <a:srgbClr val="C00000"/>
                </a:solidFill>
              </a:rPr>
              <a:t>pasivní příjemce </a:t>
            </a:r>
            <a:r>
              <a:rPr lang="cs-CZ" sz="2400" dirty="0" smtClean="0"/>
              <a:t>vs. </a:t>
            </a:r>
            <a:r>
              <a:rPr lang="cs-CZ" sz="2400" dirty="0" smtClean="0">
                <a:solidFill>
                  <a:srgbClr val="C00000"/>
                </a:solidFill>
              </a:rPr>
              <a:t>aktivní činitel</a:t>
            </a:r>
            <a:endParaRPr lang="cs-CZ" sz="2400" dirty="0" smtClean="0"/>
          </a:p>
          <a:p>
            <a:pPr marL="714375" indent="0">
              <a:buNone/>
            </a:pPr>
            <a:r>
              <a:rPr lang="cs-CZ" sz="2400" dirty="0" smtClean="0"/>
              <a:t>současné teorie ve vývojové psychologii zdůrazňují, že proces socializace není pouhým přenosem okolních vlivů na člověka (</a:t>
            </a:r>
            <a:r>
              <a:rPr lang="cs-CZ" sz="2400" dirty="0" err="1" smtClean="0"/>
              <a:t>Maccoby</a:t>
            </a:r>
            <a:r>
              <a:rPr lang="cs-CZ" sz="2400" dirty="0" smtClean="0"/>
              <a:t>, 2007; </a:t>
            </a:r>
            <a:r>
              <a:rPr lang="cs-CZ" sz="2400" dirty="0" err="1" smtClean="0"/>
              <a:t>Nurmi</a:t>
            </a:r>
            <a:r>
              <a:rPr lang="cs-CZ" sz="2400" dirty="0" smtClean="0"/>
              <a:t>, 2004)</a:t>
            </a:r>
          </a:p>
          <a:p>
            <a:pPr marL="0" indent="0">
              <a:buNone/>
            </a:pPr>
            <a:r>
              <a:rPr lang="cs-CZ" sz="2400" dirty="0" smtClean="0"/>
              <a:t>politická přesvědčení adolescentů odrážejí spíše jejich hypotézy o přesvědčeních jejich rodičů než skutečná přesvědčení jejich rodičů (</a:t>
            </a:r>
            <a:r>
              <a:rPr lang="cs-CZ" sz="2400" dirty="0" err="1" smtClean="0"/>
              <a:t>Westholm</a:t>
            </a:r>
            <a:r>
              <a:rPr lang="cs-CZ" sz="2400" dirty="0" smtClean="0"/>
              <a:t>, 1999)</a:t>
            </a:r>
            <a:endParaRPr lang="cs-CZ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Aktérství (</a:t>
            </a:r>
            <a:r>
              <a:rPr lang="cs-CZ" sz="2400" b="1" dirty="0" err="1" smtClean="0">
                <a:solidFill>
                  <a:srgbClr val="C00000"/>
                </a:solidFill>
              </a:rPr>
              <a:t>agency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400" dirty="0" smtClean="0"/>
              <a:t>dítě/adolescent jako </a:t>
            </a:r>
            <a:r>
              <a:rPr lang="cs-CZ" sz="2400" dirty="0" smtClean="0">
                <a:solidFill>
                  <a:srgbClr val="C00000"/>
                </a:solidFill>
              </a:rPr>
              <a:t>pasivní příjemce </a:t>
            </a:r>
            <a:r>
              <a:rPr lang="cs-CZ" sz="2400" dirty="0" smtClean="0"/>
              <a:t>vs. </a:t>
            </a:r>
            <a:r>
              <a:rPr lang="cs-CZ" sz="2400" dirty="0" smtClean="0">
                <a:solidFill>
                  <a:srgbClr val="C00000"/>
                </a:solidFill>
              </a:rPr>
              <a:t>aktivní činitel</a:t>
            </a:r>
            <a:endParaRPr lang="cs-CZ" sz="2400" dirty="0" smtClean="0"/>
          </a:p>
          <a:p>
            <a:pPr marL="714375" indent="0">
              <a:buNone/>
            </a:pPr>
            <a:r>
              <a:rPr lang="cs-CZ" sz="2400" dirty="0" smtClean="0"/>
              <a:t>současné teorie ve vývojové psychologii zdůrazňují, že proces socializace není pouhým přenosem okolních vlivů na člověka (</a:t>
            </a:r>
            <a:r>
              <a:rPr lang="cs-CZ" sz="2400" dirty="0" err="1" smtClean="0"/>
              <a:t>Maccoby</a:t>
            </a:r>
            <a:r>
              <a:rPr lang="cs-CZ" sz="2400" dirty="0" smtClean="0"/>
              <a:t>, 2007; </a:t>
            </a:r>
            <a:r>
              <a:rPr lang="cs-CZ" sz="2400" dirty="0" err="1" smtClean="0"/>
              <a:t>Nurmi</a:t>
            </a:r>
            <a:r>
              <a:rPr lang="cs-CZ" sz="2400" dirty="0" smtClean="0"/>
              <a:t>, 2004)</a:t>
            </a:r>
          </a:p>
          <a:p>
            <a:pPr marL="0" indent="0">
              <a:buNone/>
            </a:pPr>
            <a:r>
              <a:rPr lang="cs-CZ" sz="2400" dirty="0" smtClean="0"/>
              <a:t>politická přesvědčení adolescentů odrážejí spíše jejich hypotézy o přesvědčeních jejich rodičů než skutečná přesvědčení jejich rodičů (</a:t>
            </a:r>
            <a:r>
              <a:rPr lang="cs-CZ" sz="2400" dirty="0" err="1" smtClean="0"/>
              <a:t>Westholm</a:t>
            </a:r>
            <a:r>
              <a:rPr lang="cs-CZ" sz="2400" dirty="0" smtClean="0"/>
              <a:t>, 1999)</a:t>
            </a:r>
          </a:p>
          <a:p>
            <a:pPr marL="0" indent="0">
              <a:buNone/>
            </a:pPr>
            <a:r>
              <a:rPr lang="cs-CZ" sz="2400" dirty="0" smtClean="0"/>
              <a:t>občanská/politická socializace je proces, ve kterém mladí lidé aktivně připisují významy okolnímu světu na základě informací a zkušeností, které jim poskytují socializační činitelé</a:t>
            </a:r>
            <a:r>
              <a:rPr lang="en-US" sz="2400" dirty="0" smtClean="0"/>
              <a:t> (Metzger &amp; Smetana, 2010)</a:t>
            </a:r>
            <a:endParaRPr lang="cs-CZ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4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Směry vlivu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5715008" y="2500306"/>
            <a:ext cx="28575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Adolescent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928662" y="2500306"/>
            <a:ext cx="28575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Socializační činitelé</a:t>
            </a:r>
            <a:endParaRPr lang="cs-CZ" sz="2800" dirty="0"/>
          </a:p>
        </p:txBody>
      </p:sp>
      <p:cxnSp>
        <p:nvCxnSpPr>
          <p:cNvPr id="8" name="Přímá spojovací šipka 7"/>
          <p:cNvCxnSpPr>
            <a:stCxn id="6" idx="3"/>
            <a:endCxn id="5" idx="1"/>
          </p:cNvCxnSpPr>
          <p:nvPr/>
        </p:nvCxnSpPr>
        <p:spPr>
          <a:xfrm>
            <a:off x="3786182" y="2964653"/>
            <a:ext cx="1928826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4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Směry vlivu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5715008" y="2500306"/>
            <a:ext cx="28575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Adolescent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928662" y="2500306"/>
            <a:ext cx="28575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Socializační činitelé</a:t>
            </a:r>
            <a:endParaRPr lang="cs-CZ" sz="2800" dirty="0"/>
          </a:p>
        </p:txBody>
      </p:sp>
      <p:cxnSp>
        <p:nvCxnSpPr>
          <p:cNvPr id="8" name="Přímá spojovací šipka 7"/>
          <p:cNvCxnSpPr>
            <a:stCxn id="6" idx="3"/>
            <a:endCxn id="5" idx="1"/>
          </p:cNvCxnSpPr>
          <p:nvPr/>
        </p:nvCxnSpPr>
        <p:spPr>
          <a:xfrm>
            <a:off x="3786182" y="2964653"/>
            <a:ext cx="1928826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Zakřivená spojovací čára 8"/>
          <p:cNvCxnSpPr>
            <a:stCxn id="5" idx="2"/>
            <a:endCxn id="6" idx="2"/>
          </p:cNvCxnSpPr>
          <p:nvPr/>
        </p:nvCxnSpPr>
        <p:spPr>
          <a:xfrm rot="5400000">
            <a:off x="4750595" y="1035827"/>
            <a:ext cx="1588" cy="4786346"/>
          </a:xfrm>
          <a:prstGeom prst="curvedConnector3">
            <a:avLst>
              <a:gd name="adj1" fmla="val 38687858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4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Směry vlivu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5715008" y="2500306"/>
            <a:ext cx="28575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Adolescent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928662" y="2500306"/>
            <a:ext cx="28575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Socializační činitelé</a:t>
            </a:r>
            <a:endParaRPr lang="cs-CZ" sz="2800" dirty="0"/>
          </a:p>
        </p:txBody>
      </p:sp>
      <p:cxnSp>
        <p:nvCxnSpPr>
          <p:cNvPr id="8" name="Přímá spojovací šipka 7"/>
          <p:cNvCxnSpPr>
            <a:stCxn id="6" idx="3"/>
            <a:endCxn id="5" idx="1"/>
          </p:cNvCxnSpPr>
          <p:nvPr/>
        </p:nvCxnSpPr>
        <p:spPr>
          <a:xfrm>
            <a:off x="3786182" y="2964653"/>
            <a:ext cx="1928826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Zakřivená spojovací čára 8"/>
          <p:cNvCxnSpPr>
            <a:stCxn id="5" idx="2"/>
            <a:endCxn id="6" idx="2"/>
          </p:cNvCxnSpPr>
          <p:nvPr/>
        </p:nvCxnSpPr>
        <p:spPr>
          <a:xfrm rot="5400000">
            <a:off x="4750595" y="1035827"/>
            <a:ext cx="1588" cy="4786346"/>
          </a:xfrm>
          <a:prstGeom prst="curvedConnector3">
            <a:avLst>
              <a:gd name="adj1" fmla="val 38687858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28596" y="4286256"/>
            <a:ext cx="8229600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 smtClean="0"/>
              <a:t>hlavní oblasti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 smtClean="0"/>
              <a:t>	nové modely politické komunikace (</a:t>
            </a:r>
            <a:r>
              <a:rPr lang="cs-CZ" sz="2400" dirty="0" err="1" smtClean="0"/>
              <a:t>McDevitt</a:t>
            </a:r>
            <a:r>
              <a:rPr lang="cs-CZ" sz="2400" dirty="0" smtClean="0"/>
              <a:t>, 2005)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internet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cs-CZ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Dahlgren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2009)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baseline="0" dirty="0" smtClean="0"/>
              <a:t>	rodiny imigrantů 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Wong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cs-CZ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Tseng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2008)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Intervence</a:t>
            </a:r>
          </a:p>
          <a:p>
            <a:pPr marL="714375" indent="0">
              <a:buNone/>
            </a:pPr>
            <a:r>
              <a:rPr lang="cs-CZ" sz="2400" dirty="0" smtClean="0"/>
              <a:t>školní programy</a:t>
            </a:r>
          </a:p>
          <a:p>
            <a:pPr marL="1428750" indent="0">
              <a:buNone/>
            </a:pPr>
            <a:r>
              <a:rPr lang="cs-CZ" sz="2400" dirty="0" smtClean="0"/>
              <a:t>výuka (znalosti)</a:t>
            </a:r>
          </a:p>
          <a:p>
            <a:pPr marL="1428750" indent="0">
              <a:buNone/>
            </a:pPr>
            <a:r>
              <a:rPr lang="cs-CZ" sz="2400" dirty="0" smtClean="0"/>
              <a:t>praktický nácvik (dovednosti)</a:t>
            </a:r>
          </a:p>
          <a:p>
            <a:pPr marL="714375" indent="0">
              <a:buNone/>
              <a:tabLst>
                <a:tab pos="714375" algn="l"/>
              </a:tabLst>
            </a:pPr>
            <a:r>
              <a:rPr lang="cs-CZ" sz="2400" dirty="0" smtClean="0"/>
              <a:t>mimoškolní programy</a:t>
            </a:r>
          </a:p>
          <a:p>
            <a:pPr marL="714375" indent="0">
              <a:buNone/>
            </a:pPr>
            <a:r>
              <a:rPr lang="cs-CZ" sz="2400" dirty="0" smtClean="0"/>
              <a:t>povinná práce pro komunitu</a:t>
            </a:r>
          </a:p>
          <a:p>
            <a:pPr marL="0" indent="0"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longitudinální data od asi 800 dětí (ELSPAC)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existují nějaké rané zkušenosti či charakteristiky, které mohou predikovat vyšší politickou důvěru v pozdní adolescenci?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Šerek</a:t>
            </a:r>
            <a:r>
              <a:rPr lang="cs-CZ" sz="2000" dirty="0" smtClean="0"/>
              <a:t> &amp; Macek (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review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857224" y="1928802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Verbální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857224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Formální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857224" y="4286256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Rodičovská vřelost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143636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Politická důvěra</a:t>
            </a:r>
          </a:p>
          <a:p>
            <a:pPr algn="ctr"/>
            <a:r>
              <a:rPr lang="cs-CZ" sz="2000" dirty="0" smtClean="0"/>
              <a:t>(věk 17)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Šerek</a:t>
            </a:r>
            <a:r>
              <a:rPr lang="cs-CZ" sz="2000" dirty="0" smtClean="0"/>
              <a:t> &amp; Macek (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review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857224" y="1928802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Verbální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857224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Formální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857224" y="4286256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Rodičovská vřelost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143636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Politická důvěra</a:t>
            </a:r>
          </a:p>
          <a:p>
            <a:pPr algn="ctr"/>
            <a:r>
              <a:rPr lang="cs-CZ" sz="2000" dirty="0" smtClean="0"/>
              <a:t>(věk 17)</a:t>
            </a:r>
            <a:endParaRPr lang="cs-CZ" sz="2000" dirty="0"/>
          </a:p>
        </p:txBody>
      </p:sp>
      <p:cxnSp>
        <p:nvCxnSpPr>
          <p:cNvPr id="9" name="Přímá spojovací šipka 8"/>
          <p:cNvCxnSpPr>
            <a:stCxn id="5" idx="3"/>
            <a:endCxn id="8" idx="1"/>
          </p:cNvCxnSpPr>
          <p:nvPr/>
        </p:nvCxnSpPr>
        <p:spPr>
          <a:xfrm>
            <a:off x="3428992" y="2250273"/>
            <a:ext cx="2714644" cy="85725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>
            <a:stCxn id="7" idx="3"/>
            <a:endCxn id="8" idx="1"/>
          </p:cNvCxnSpPr>
          <p:nvPr/>
        </p:nvCxnSpPr>
        <p:spPr>
          <a:xfrm flipV="1">
            <a:off x="3428992" y="3107529"/>
            <a:ext cx="2714644" cy="150019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</a:t>
            </a:r>
            <a:endParaRPr lang="cs-CZ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00636"/>
            <a:ext cx="1029270" cy="1442901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286116" y="4071942"/>
            <a:ext cx="128588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Rodina</a:t>
            </a:r>
            <a:endParaRPr lang="cs-CZ" sz="2400" b="1" dirty="0"/>
          </a:p>
        </p:txBody>
      </p:sp>
      <p:sp>
        <p:nvSpPr>
          <p:cNvPr id="6" name="Elipsa 5"/>
          <p:cNvSpPr/>
          <p:nvPr/>
        </p:nvSpPr>
        <p:spPr>
          <a:xfrm>
            <a:off x="5072066" y="4071942"/>
            <a:ext cx="128588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Školní třída</a:t>
            </a:r>
            <a:endParaRPr lang="cs-CZ" sz="2400" b="1" dirty="0"/>
          </a:p>
        </p:txBody>
      </p:sp>
      <p:cxnSp>
        <p:nvCxnSpPr>
          <p:cNvPr id="10" name="Přímá spojovací šipka 9"/>
          <p:cNvCxnSpPr>
            <a:stCxn id="5" idx="5"/>
          </p:cNvCxnSpPr>
          <p:nvPr/>
        </p:nvCxnSpPr>
        <p:spPr>
          <a:xfrm rot="16200000" flipH="1">
            <a:off x="4343634" y="4843708"/>
            <a:ext cx="268418" cy="1883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6" idx="3"/>
          </p:cNvCxnSpPr>
          <p:nvPr/>
        </p:nvCxnSpPr>
        <p:spPr>
          <a:xfrm rot="5400000">
            <a:off x="5032014" y="4843711"/>
            <a:ext cx="268420" cy="1883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85720" y="542926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mikrosystém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643702" y="5786454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Bronfenbrenner</a:t>
            </a:r>
            <a:r>
              <a:rPr lang="cs-CZ" b="1" dirty="0" smtClean="0"/>
              <a:t>, 1979</a:t>
            </a:r>
          </a:p>
          <a:p>
            <a:r>
              <a:rPr lang="cs-CZ" dirty="0" err="1" smtClean="0"/>
              <a:t>Wilkenfeld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2010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85720" y="478632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mezosystém</a:t>
            </a:r>
            <a:endParaRPr lang="cs-CZ" sz="2800" b="1" dirty="0"/>
          </a:p>
        </p:txBody>
      </p:sp>
      <p:cxnSp>
        <p:nvCxnSpPr>
          <p:cNvPr id="13" name="Přímá spojovací šipka 12"/>
          <p:cNvCxnSpPr>
            <a:stCxn id="5" idx="6"/>
            <a:endCxn id="6" idx="2"/>
          </p:cNvCxnSpPr>
          <p:nvPr/>
        </p:nvCxnSpPr>
        <p:spPr>
          <a:xfrm>
            <a:off x="4572000" y="4500570"/>
            <a:ext cx="500066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Šerek</a:t>
            </a:r>
            <a:r>
              <a:rPr lang="cs-CZ" sz="2000" dirty="0" smtClean="0"/>
              <a:t> &amp; Macek (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review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857224" y="1928802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Verbální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857224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Formální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857224" y="4286256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Rodičovská vřelost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143636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Politická důvěra</a:t>
            </a:r>
          </a:p>
          <a:p>
            <a:pPr algn="ctr"/>
            <a:r>
              <a:rPr lang="cs-CZ" sz="2000" dirty="0" smtClean="0"/>
              <a:t>(věk 17)</a:t>
            </a:r>
            <a:endParaRPr lang="cs-CZ" sz="2000" dirty="0"/>
          </a:p>
        </p:txBody>
      </p:sp>
      <p:cxnSp>
        <p:nvCxnSpPr>
          <p:cNvPr id="9" name="Přímá spojovací šipka 8"/>
          <p:cNvCxnSpPr>
            <a:stCxn id="5" idx="3"/>
            <a:endCxn id="8" idx="1"/>
          </p:cNvCxnSpPr>
          <p:nvPr/>
        </p:nvCxnSpPr>
        <p:spPr>
          <a:xfrm>
            <a:off x="3428992" y="2250273"/>
            <a:ext cx="2714644" cy="85725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>
            <a:stCxn id="7" idx="3"/>
            <a:endCxn id="8" idx="1"/>
          </p:cNvCxnSpPr>
          <p:nvPr/>
        </p:nvCxnSpPr>
        <p:spPr>
          <a:xfrm flipV="1">
            <a:off x="3428992" y="3107529"/>
            <a:ext cx="2714644" cy="150019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929190" y="4143380"/>
            <a:ext cx="3357586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může být vysvětleno teorií rané citové vazby (</a:t>
            </a:r>
            <a:r>
              <a:rPr lang="cs-CZ" dirty="0" err="1" smtClean="0">
                <a:solidFill>
                  <a:schemeClr val="bg1"/>
                </a:solidFill>
              </a:rPr>
              <a:t>attachment</a:t>
            </a:r>
            <a:r>
              <a:rPr lang="cs-CZ" dirty="0" smtClean="0">
                <a:solidFill>
                  <a:schemeClr val="bg1"/>
                </a:solidFill>
              </a:rPr>
              <a:t>):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na základě interakcí s rodiči si děti utvářejí svá obecná očekávání vůči autoritám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Šerek</a:t>
            </a:r>
            <a:r>
              <a:rPr lang="cs-CZ" sz="2000" dirty="0" smtClean="0"/>
              <a:t> &amp; Macek (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review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857224" y="1928802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Verbální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857224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Formální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857224" y="4286256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Rodičovská vřelost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143636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Politická důvěra</a:t>
            </a:r>
          </a:p>
          <a:p>
            <a:pPr algn="ctr"/>
            <a:r>
              <a:rPr lang="cs-CZ" sz="2000" dirty="0" smtClean="0"/>
              <a:t>(věk 17)</a:t>
            </a:r>
            <a:endParaRPr lang="cs-CZ" sz="2000" dirty="0"/>
          </a:p>
        </p:txBody>
      </p:sp>
      <p:cxnSp>
        <p:nvCxnSpPr>
          <p:cNvPr id="9" name="Přímá spojovací šipka 8"/>
          <p:cNvCxnSpPr>
            <a:stCxn id="5" idx="3"/>
            <a:endCxn id="8" idx="1"/>
          </p:cNvCxnSpPr>
          <p:nvPr/>
        </p:nvCxnSpPr>
        <p:spPr>
          <a:xfrm>
            <a:off x="3428992" y="2250273"/>
            <a:ext cx="2714644" cy="85725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>
            <a:stCxn id="7" idx="3"/>
            <a:endCxn id="8" idx="1"/>
          </p:cNvCxnSpPr>
          <p:nvPr/>
        </p:nvCxnSpPr>
        <p:spPr>
          <a:xfrm flipV="1">
            <a:off x="3428992" y="3107529"/>
            <a:ext cx="2714644" cy="150019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643438" y="1785926"/>
            <a:ext cx="335758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možná vysvětlení?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Šerek</a:t>
            </a:r>
            <a:r>
              <a:rPr lang="cs-CZ" sz="2000" dirty="0" smtClean="0"/>
              <a:t> &amp; Macek (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review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857224" y="1928802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Verbální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857224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Formální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857224" y="4286256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Rodičovská vřelost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143636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Politická důvěra</a:t>
            </a:r>
          </a:p>
          <a:p>
            <a:pPr algn="ctr"/>
            <a:r>
              <a:rPr lang="cs-CZ" sz="2000" dirty="0" smtClean="0"/>
              <a:t>(věk 17)</a:t>
            </a:r>
            <a:endParaRPr lang="cs-CZ" sz="2000" dirty="0"/>
          </a:p>
        </p:txBody>
      </p:sp>
      <p:cxnSp>
        <p:nvCxnSpPr>
          <p:cNvPr id="10" name="Přímá spojovací šipka 9"/>
          <p:cNvCxnSpPr>
            <a:stCxn id="7" idx="3"/>
            <a:endCxn id="8" idx="1"/>
          </p:cNvCxnSpPr>
          <p:nvPr/>
        </p:nvCxnSpPr>
        <p:spPr>
          <a:xfrm flipV="1">
            <a:off x="3428992" y="3107529"/>
            <a:ext cx="2714644" cy="150019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643438" y="1785926"/>
            <a:ext cx="335758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hypotéza 1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071934" y="4714884"/>
            <a:ext cx="2571768" cy="6429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Pozitivnější postoj ke škole</a:t>
            </a:r>
            <a:endParaRPr lang="cs-CZ" sz="2000" dirty="0"/>
          </a:p>
        </p:txBody>
      </p:sp>
      <p:cxnSp>
        <p:nvCxnSpPr>
          <p:cNvPr id="13" name="Přímá spojovací šipka 12"/>
          <p:cNvCxnSpPr>
            <a:stCxn id="5" idx="3"/>
            <a:endCxn id="12" idx="0"/>
          </p:cNvCxnSpPr>
          <p:nvPr/>
        </p:nvCxnSpPr>
        <p:spPr>
          <a:xfrm>
            <a:off x="3428992" y="2250273"/>
            <a:ext cx="1928826" cy="246461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12" idx="3"/>
            <a:endCxn id="8" idx="2"/>
          </p:cNvCxnSpPr>
          <p:nvPr/>
        </p:nvCxnSpPr>
        <p:spPr>
          <a:xfrm flipV="1">
            <a:off x="6643702" y="3429000"/>
            <a:ext cx="785818" cy="16073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Šerek</a:t>
            </a:r>
            <a:r>
              <a:rPr lang="cs-CZ" sz="2000" dirty="0" smtClean="0"/>
              <a:t> &amp; Macek (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review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857224" y="1928802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Verbální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857224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Formální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857224" y="4286256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Rodičovská vřelost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143636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Politická důvěra</a:t>
            </a:r>
          </a:p>
          <a:p>
            <a:pPr algn="ctr"/>
            <a:r>
              <a:rPr lang="cs-CZ" sz="2000" dirty="0" smtClean="0"/>
              <a:t>(věk 17)</a:t>
            </a:r>
            <a:endParaRPr lang="cs-CZ" sz="2000" dirty="0"/>
          </a:p>
        </p:txBody>
      </p:sp>
      <p:cxnSp>
        <p:nvCxnSpPr>
          <p:cNvPr id="10" name="Přímá spojovací šipka 9"/>
          <p:cNvCxnSpPr>
            <a:stCxn id="7" idx="3"/>
            <a:endCxn id="8" idx="1"/>
          </p:cNvCxnSpPr>
          <p:nvPr/>
        </p:nvCxnSpPr>
        <p:spPr>
          <a:xfrm flipV="1">
            <a:off x="3428992" y="3107529"/>
            <a:ext cx="2714644" cy="150019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643438" y="1785926"/>
            <a:ext cx="335758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nepotvrzena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071934" y="4714884"/>
            <a:ext cx="2571768" cy="6429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Pozitivnější postoj ke škole</a:t>
            </a:r>
            <a:endParaRPr lang="cs-CZ" sz="2000" dirty="0"/>
          </a:p>
        </p:txBody>
      </p:sp>
      <p:cxnSp>
        <p:nvCxnSpPr>
          <p:cNvPr id="13" name="Přímá spojovací šipka 12"/>
          <p:cNvCxnSpPr>
            <a:stCxn id="5" idx="3"/>
            <a:endCxn id="12" idx="0"/>
          </p:cNvCxnSpPr>
          <p:nvPr/>
        </p:nvCxnSpPr>
        <p:spPr>
          <a:xfrm>
            <a:off x="3428992" y="2250273"/>
            <a:ext cx="1928826" cy="2464611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Šerek</a:t>
            </a:r>
            <a:r>
              <a:rPr lang="cs-CZ" sz="2000" dirty="0" smtClean="0"/>
              <a:t> &amp; Macek (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review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857224" y="1928802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Verbální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857224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Formální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857224" y="4286256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Rodičovská vřelost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143636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Politická důvěra</a:t>
            </a:r>
          </a:p>
          <a:p>
            <a:pPr algn="ctr"/>
            <a:r>
              <a:rPr lang="cs-CZ" sz="2000" dirty="0" smtClean="0"/>
              <a:t>(věk 17)</a:t>
            </a:r>
            <a:endParaRPr lang="cs-CZ" sz="2000" dirty="0"/>
          </a:p>
        </p:txBody>
      </p:sp>
      <p:cxnSp>
        <p:nvCxnSpPr>
          <p:cNvPr id="10" name="Přímá spojovací šipka 9"/>
          <p:cNvCxnSpPr>
            <a:stCxn id="7" idx="3"/>
            <a:endCxn id="8" idx="1"/>
          </p:cNvCxnSpPr>
          <p:nvPr/>
        </p:nvCxnSpPr>
        <p:spPr>
          <a:xfrm flipV="1">
            <a:off x="3428992" y="3107529"/>
            <a:ext cx="2714644" cy="150019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643438" y="1785926"/>
            <a:ext cx="335758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hypotéza 2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071934" y="4714884"/>
            <a:ext cx="2571768" cy="6429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Větší zájem o politiku</a:t>
            </a:r>
            <a:endParaRPr lang="cs-CZ" sz="2000" dirty="0"/>
          </a:p>
        </p:txBody>
      </p:sp>
      <p:cxnSp>
        <p:nvCxnSpPr>
          <p:cNvPr id="13" name="Přímá spojovací šipka 12"/>
          <p:cNvCxnSpPr>
            <a:stCxn id="5" idx="3"/>
            <a:endCxn id="12" idx="0"/>
          </p:cNvCxnSpPr>
          <p:nvPr/>
        </p:nvCxnSpPr>
        <p:spPr>
          <a:xfrm>
            <a:off x="3428992" y="2250273"/>
            <a:ext cx="1928826" cy="246461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12" idx="3"/>
            <a:endCxn id="8" idx="2"/>
          </p:cNvCxnSpPr>
          <p:nvPr/>
        </p:nvCxnSpPr>
        <p:spPr>
          <a:xfrm flipV="1">
            <a:off x="6643702" y="3429000"/>
            <a:ext cx="785818" cy="160735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Šerek</a:t>
            </a:r>
            <a:r>
              <a:rPr lang="cs-CZ" sz="2000" dirty="0" smtClean="0"/>
              <a:t> &amp; Macek (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review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857224" y="1928802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Verbální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857224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Formální schopnosti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857224" y="4286256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Rodičovská vřelost</a:t>
            </a:r>
          </a:p>
          <a:p>
            <a:pPr algn="ctr"/>
            <a:r>
              <a:rPr lang="cs-CZ" sz="2000" dirty="0" smtClean="0"/>
              <a:t>(věk 11)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143636" y="278605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Politická důvěra</a:t>
            </a:r>
          </a:p>
          <a:p>
            <a:pPr algn="ctr"/>
            <a:r>
              <a:rPr lang="cs-CZ" sz="2000" dirty="0" smtClean="0"/>
              <a:t>(věk 17)</a:t>
            </a:r>
            <a:endParaRPr lang="cs-CZ" sz="2000" dirty="0"/>
          </a:p>
        </p:txBody>
      </p:sp>
      <p:cxnSp>
        <p:nvCxnSpPr>
          <p:cNvPr id="10" name="Přímá spojovací šipka 9"/>
          <p:cNvCxnSpPr>
            <a:stCxn id="7" idx="3"/>
            <a:endCxn id="8" idx="1"/>
          </p:cNvCxnSpPr>
          <p:nvPr/>
        </p:nvCxnSpPr>
        <p:spPr>
          <a:xfrm flipV="1">
            <a:off x="3428992" y="3107529"/>
            <a:ext cx="2714644" cy="150019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643438" y="1785926"/>
            <a:ext cx="335758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potvrzena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071934" y="4714884"/>
            <a:ext cx="2571768" cy="6429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Větší zájem o politiku</a:t>
            </a:r>
            <a:endParaRPr lang="cs-CZ" sz="2000" dirty="0"/>
          </a:p>
        </p:txBody>
      </p:sp>
      <p:cxnSp>
        <p:nvCxnSpPr>
          <p:cNvPr id="13" name="Přímá spojovací šipka 12"/>
          <p:cNvCxnSpPr>
            <a:stCxn id="5" idx="3"/>
            <a:endCxn id="12" idx="0"/>
          </p:cNvCxnSpPr>
          <p:nvPr/>
        </p:nvCxnSpPr>
        <p:spPr>
          <a:xfrm>
            <a:off x="3428992" y="2250273"/>
            <a:ext cx="1928826" cy="2464611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12" idx="3"/>
            <a:endCxn id="8" idx="2"/>
          </p:cNvCxnSpPr>
          <p:nvPr/>
        </p:nvCxnSpPr>
        <p:spPr>
          <a:xfrm flipV="1">
            <a:off x="6643702" y="3429000"/>
            <a:ext cx="785818" cy="1607355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děti, které vnímají své rodiče jako vřelejší, v adolescenci více důvěřují politice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děti s rozvinutějšími verbálními schopnostmi v adolescenci více důvěřují politice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může to být proto, že si tyto děti v průběhu adolescence osvojují hlubší znalosti o politice, díky čemuž na ni mají více diferencovaný náhled a neztotožňují se s rozšířenou normou politického cynismu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longitudinální data od přibližně 200 adolescentů ve věku 18-19 let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jaké krátkodobé faktory vedou k nárůstu zájmu jít volit mezi </a:t>
            </a:r>
            <a:r>
              <a:rPr lang="cs-CZ" dirty="0" err="1" smtClean="0"/>
              <a:t>prvovoliči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Šerek &amp; </a:t>
            </a:r>
            <a:r>
              <a:rPr lang="cs-CZ" sz="2000" dirty="0" err="1" smtClean="0"/>
              <a:t>Umemura</a:t>
            </a:r>
            <a:r>
              <a:rPr lang="cs-CZ" sz="2000" dirty="0" smtClean="0"/>
              <a:t> (in </a:t>
            </a:r>
            <a:r>
              <a:rPr lang="cs-CZ" sz="2000" dirty="0" err="1" smtClean="0"/>
              <a:t>preparation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683568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683568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683568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83568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15567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únor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Šerek &amp; </a:t>
            </a:r>
            <a:r>
              <a:rPr lang="cs-CZ" sz="2000" dirty="0" err="1" smtClean="0"/>
              <a:t>Umemura</a:t>
            </a:r>
            <a:r>
              <a:rPr lang="cs-CZ" sz="2000" dirty="0" smtClean="0"/>
              <a:t> (in </a:t>
            </a:r>
            <a:r>
              <a:rPr lang="cs-CZ" sz="2000" dirty="0" err="1" smtClean="0"/>
              <a:t>preparation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683568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683568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683568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83568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15567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únor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355976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15" name="Obdélník 14"/>
          <p:cNvSpPr/>
          <p:nvPr/>
        </p:nvSpPr>
        <p:spPr>
          <a:xfrm>
            <a:off x="4355976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4355976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17" name="Obdélník 16"/>
          <p:cNvSpPr/>
          <p:nvPr/>
        </p:nvSpPr>
        <p:spPr>
          <a:xfrm>
            <a:off x="4355976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32040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květen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</a:t>
            </a:r>
            <a:endParaRPr lang="cs-CZ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00636"/>
            <a:ext cx="1029270" cy="1442901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286116" y="4071942"/>
            <a:ext cx="128588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Rodina</a:t>
            </a:r>
            <a:endParaRPr lang="cs-CZ" sz="2400" b="1" dirty="0"/>
          </a:p>
        </p:txBody>
      </p:sp>
      <p:sp>
        <p:nvSpPr>
          <p:cNvPr id="6" name="Elipsa 5"/>
          <p:cNvSpPr/>
          <p:nvPr/>
        </p:nvSpPr>
        <p:spPr>
          <a:xfrm>
            <a:off x="5072066" y="4071942"/>
            <a:ext cx="128588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Školní třída</a:t>
            </a:r>
            <a:endParaRPr lang="cs-CZ" sz="2400" b="1" dirty="0"/>
          </a:p>
        </p:txBody>
      </p:sp>
      <p:cxnSp>
        <p:nvCxnSpPr>
          <p:cNvPr id="10" name="Přímá spojovací šipka 9"/>
          <p:cNvCxnSpPr>
            <a:stCxn id="5" idx="5"/>
          </p:cNvCxnSpPr>
          <p:nvPr/>
        </p:nvCxnSpPr>
        <p:spPr>
          <a:xfrm rot="16200000" flipH="1">
            <a:off x="4343634" y="4843708"/>
            <a:ext cx="268418" cy="1883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6" idx="3"/>
          </p:cNvCxnSpPr>
          <p:nvPr/>
        </p:nvCxnSpPr>
        <p:spPr>
          <a:xfrm rot="5400000">
            <a:off x="5032014" y="4843711"/>
            <a:ext cx="268420" cy="1883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85720" y="542926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mikrosystém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643702" y="5786454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Bronfenbrenner</a:t>
            </a:r>
            <a:r>
              <a:rPr lang="cs-CZ" b="1" dirty="0" smtClean="0"/>
              <a:t>, 1979</a:t>
            </a:r>
          </a:p>
          <a:p>
            <a:r>
              <a:rPr lang="cs-CZ" dirty="0" err="1" smtClean="0"/>
              <a:t>Wilkenfeld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2010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85720" y="478632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mezosystém</a:t>
            </a:r>
            <a:endParaRPr lang="cs-CZ" sz="2800" b="1" dirty="0"/>
          </a:p>
        </p:txBody>
      </p:sp>
      <p:cxnSp>
        <p:nvCxnSpPr>
          <p:cNvPr id="13" name="Přímá spojovací šipka 12"/>
          <p:cNvCxnSpPr>
            <a:stCxn id="5" idx="6"/>
            <a:endCxn id="6" idx="2"/>
          </p:cNvCxnSpPr>
          <p:nvPr/>
        </p:nvCxnSpPr>
        <p:spPr>
          <a:xfrm>
            <a:off x="4572000" y="4500570"/>
            <a:ext cx="500066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85720" y="414338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exosystém</a:t>
            </a:r>
            <a:endParaRPr lang="cs-CZ" sz="2800" b="1" dirty="0"/>
          </a:p>
        </p:txBody>
      </p:sp>
      <p:sp>
        <p:nvSpPr>
          <p:cNvPr id="18" name="Elipsa 17"/>
          <p:cNvSpPr/>
          <p:nvPr/>
        </p:nvSpPr>
        <p:spPr>
          <a:xfrm>
            <a:off x="2500298" y="2786058"/>
            <a:ext cx="200026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Pracoviště</a:t>
            </a:r>
            <a:endParaRPr lang="cs-CZ" sz="2400" b="1" dirty="0"/>
          </a:p>
        </p:txBody>
      </p:sp>
      <p:cxnSp>
        <p:nvCxnSpPr>
          <p:cNvPr id="19" name="Přímá spojovací šipka 18"/>
          <p:cNvCxnSpPr>
            <a:stCxn id="18" idx="4"/>
            <a:endCxn id="5" idx="0"/>
          </p:cNvCxnSpPr>
          <p:nvPr/>
        </p:nvCxnSpPr>
        <p:spPr>
          <a:xfrm rot="16200000" flipH="1">
            <a:off x="3500430" y="3643314"/>
            <a:ext cx="428628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/>
          <p:cNvSpPr/>
          <p:nvPr/>
        </p:nvSpPr>
        <p:spPr>
          <a:xfrm>
            <a:off x="5143504" y="2786058"/>
            <a:ext cx="2308816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Školská rada, osnovy</a:t>
            </a:r>
            <a:endParaRPr lang="cs-CZ" sz="2400" b="1" dirty="0"/>
          </a:p>
        </p:txBody>
      </p:sp>
      <p:cxnSp>
        <p:nvCxnSpPr>
          <p:cNvPr id="37" name="Přímá spojovací šipka 36"/>
          <p:cNvCxnSpPr>
            <a:stCxn id="36" idx="4"/>
            <a:endCxn id="6" idx="0"/>
          </p:cNvCxnSpPr>
          <p:nvPr/>
        </p:nvCxnSpPr>
        <p:spPr>
          <a:xfrm flipH="1">
            <a:off x="5715008" y="3643314"/>
            <a:ext cx="582904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Šerek &amp; </a:t>
            </a:r>
            <a:r>
              <a:rPr lang="cs-CZ" sz="2000" dirty="0" err="1" smtClean="0"/>
              <a:t>Umemura</a:t>
            </a:r>
            <a:r>
              <a:rPr lang="cs-CZ" sz="2000" dirty="0" smtClean="0"/>
              <a:t> (in </a:t>
            </a:r>
            <a:r>
              <a:rPr lang="cs-CZ" sz="2000" dirty="0" err="1" smtClean="0"/>
              <a:t>preparation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683568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683568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683568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83568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15567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únor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355976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15" name="Obdélník 14"/>
          <p:cNvSpPr/>
          <p:nvPr/>
        </p:nvSpPr>
        <p:spPr>
          <a:xfrm>
            <a:off x="4355976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4355976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17" name="Obdélník 16"/>
          <p:cNvSpPr/>
          <p:nvPr/>
        </p:nvSpPr>
        <p:spPr>
          <a:xfrm>
            <a:off x="4355976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32040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květen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24328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červen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452320" y="2348880"/>
            <a:ext cx="1080120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Volení</a:t>
            </a:r>
            <a:endParaRPr lang="cs-CZ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Šerek &amp; </a:t>
            </a:r>
            <a:r>
              <a:rPr lang="cs-CZ" sz="2000" dirty="0" err="1" smtClean="0"/>
              <a:t>Umemura</a:t>
            </a:r>
            <a:r>
              <a:rPr lang="cs-CZ" sz="2000" dirty="0" smtClean="0"/>
              <a:t> (in </a:t>
            </a:r>
            <a:r>
              <a:rPr lang="cs-CZ" sz="2000" dirty="0" err="1" smtClean="0"/>
              <a:t>preparation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683568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683568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683568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83568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15567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únor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355976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15" name="Obdélník 14"/>
          <p:cNvSpPr/>
          <p:nvPr/>
        </p:nvSpPr>
        <p:spPr>
          <a:xfrm>
            <a:off x="4355976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4355976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17" name="Obdélník 16"/>
          <p:cNvSpPr/>
          <p:nvPr/>
        </p:nvSpPr>
        <p:spPr>
          <a:xfrm>
            <a:off x="4355976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32040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květen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24328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červen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452320" y="2348880"/>
            <a:ext cx="1080120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Volení</a:t>
            </a:r>
            <a:endParaRPr lang="cs-CZ" sz="2000" dirty="0"/>
          </a:p>
        </p:txBody>
      </p:sp>
      <p:cxnSp>
        <p:nvCxnSpPr>
          <p:cNvPr id="21" name="Přímá spojovací šipka 20"/>
          <p:cNvCxnSpPr>
            <a:stCxn id="5" idx="3"/>
            <a:endCxn id="14" idx="1"/>
          </p:cNvCxnSpPr>
          <p:nvPr/>
        </p:nvCxnSpPr>
        <p:spPr>
          <a:xfrm>
            <a:off x="2987824" y="2558919"/>
            <a:ext cx="1368152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6" idx="3"/>
            <a:endCxn id="15" idx="1"/>
          </p:cNvCxnSpPr>
          <p:nvPr/>
        </p:nvCxnSpPr>
        <p:spPr>
          <a:xfrm>
            <a:off x="2987824" y="3423015"/>
            <a:ext cx="1368152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7" idx="3"/>
            <a:endCxn id="16" idx="1"/>
          </p:cNvCxnSpPr>
          <p:nvPr/>
        </p:nvCxnSpPr>
        <p:spPr>
          <a:xfrm>
            <a:off x="2987824" y="4287111"/>
            <a:ext cx="1368152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stCxn id="8" idx="3"/>
            <a:endCxn id="17" idx="1"/>
          </p:cNvCxnSpPr>
          <p:nvPr/>
        </p:nvCxnSpPr>
        <p:spPr>
          <a:xfrm>
            <a:off x="2987824" y="5163177"/>
            <a:ext cx="1368152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Šerek &amp; </a:t>
            </a:r>
            <a:r>
              <a:rPr lang="cs-CZ" sz="2000" dirty="0" err="1" smtClean="0"/>
              <a:t>Umemura</a:t>
            </a:r>
            <a:r>
              <a:rPr lang="cs-CZ" sz="2000" dirty="0" smtClean="0"/>
              <a:t> (in </a:t>
            </a:r>
            <a:r>
              <a:rPr lang="cs-CZ" sz="2000" dirty="0" err="1" smtClean="0"/>
              <a:t>preparation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683568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683568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683568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83568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15567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únor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355976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15" name="Obdélník 14"/>
          <p:cNvSpPr/>
          <p:nvPr/>
        </p:nvSpPr>
        <p:spPr>
          <a:xfrm>
            <a:off x="4355976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4355976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17" name="Obdélník 16"/>
          <p:cNvSpPr/>
          <p:nvPr/>
        </p:nvSpPr>
        <p:spPr>
          <a:xfrm>
            <a:off x="4355976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32040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květen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24328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červen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452320" y="2348880"/>
            <a:ext cx="1080120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Volení</a:t>
            </a:r>
            <a:endParaRPr lang="cs-CZ" sz="2000" dirty="0"/>
          </a:p>
        </p:txBody>
      </p:sp>
      <p:cxnSp>
        <p:nvCxnSpPr>
          <p:cNvPr id="24" name="Přímá spojovací šipka 23"/>
          <p:cNvCxnSpPr>
            <a:stCxn id="15" idx="3"/>
            <a:endCxn id="20" idx="2"/>
          </p:cNvCxnSpPr>
          <p:nvPr/>
        </p:nvCxnSpPr>
        <p:spPr>
          <a:xfrm flipV="1">
            <a:off x="6660232" y="2768958"/>
            <a:ext cx="1332148" cy="65405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14" idx="3"/>
            <a:endCxn id="20" idx="1"/>
          </p:cNvCxnSpPr>
          <p:nvPr/>
        </p:nvCxnSpPr>
        <p:spPr>
          <a:xfrm>
            <a:off x="6660232" y="2558919"/>
            <a:ext cx="792088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7" idx="3"/>
            <a:endCxn id="20" idx="2"/>
          </p:cNvCxnSpPr>
          <p:nvPr/>
        </p:nvCxnSpPr>
        <p:spPr>
          <a:xfrm flipV="1">
            <a:off x="6660232" y="2768958"/>
            <a:ext cx="1332148" cy="2394219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6" idx="3"/>
            <a:endCxn id="20" idx="2"/>
          </p:cNvCxnSpPr>
          <p:nvPr/>
        </p:nvCxnSpPr>
        <p:spPr>
          <a:xfrm flipV="1">
            <a:off x="6660232" y="2768958"/>
            <a:ext cx="1332148" cy="151815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Šerek &amp; </a:t>
            </a:r>
            <a:r>
              <a:rPr lang="cs-CZ" sz="2000" dirty="0" err="1" smtClean="0"/>
              <a:t>Umemura</a:t>
            </a:r>
            <a:r>
              <a:rPr lang="cs-CZ" sz="2000" dirty="0" smtClean="0"/>
              <a:t> (in </a:t>
            </a:r>
            <a:r>
              <a:rPr lang="cs-CZ" sz="2000" dirty="0" err="1" smtClean="0"/>
              <a:t>preparation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683568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683568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683568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83568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15567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únor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355976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15" name="Obdélník 14"/>
          <p:cNvSpPr/>
          <p:nvPr/>
        </p:nvSpPr>
        <p:spPr>
          <a:xfrm>
            <a:off x="4355976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4355976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17" name="Obdélník 16"/>
          <p:cNvSpPr/>
          <p:nvPr/>
        </p:nvSpPr>
        <p:spPr>
          <a:xfrm>
            <a:off x="4355976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32040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květen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24328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červen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452320" y="2348880"/>
            <a:ext cx="1080120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Volení</a:t>
            </a:r>
            <a:endParaRPr lang="cs-CZ" sz="2000" dirty="0"/>
          </a:p>
        </p:txBody>
      </p:sp>
      <p:cxnSp>
        <p:nvCxnSpPr>
          <p:cNvPr id="27" name="Přímá spojovací šipka 26"/>
          <p:cNvCxnSpPr>
            <a:stCxn id="5" idx="3"/>
            <a:endCxn id="15" idx="1"/>
          </p:cNvCxnSpPr>
          <p:nvPr/>
        </p:nvCxnSpPr>
        <p:spPr>
          <a:xfrm>
            <a:off x="2987824" y="2558919"/>
            <a:ext cx="1368152" cy="86409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5" idx="3"/>
            <a:endCxn id="16" idx="1"/>
          </p:cNvCxnSpPr>
          <p:nvPr/>
        </p:nvCxnSpPr>
        <p:spPr>
          <a:xfrm>
            <a:off x="2987824" y="2558919"/>
            <a:ext cx="1368152" cy="172819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endCxn id="17" idx="1"/>
          </p:cNvCxnSpPr>
          <p:nvPr/>
        </p:nvCxnSpPr>
        <p:spPr>
          <a:xfrm>
            <a:off x="2915816" y="2420888"/>
            <a:ext cx="1440160" cy="274228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Šerek &amp; </a:t>
            </a:r>
            <a:r>
              <a:rPr lang="cs-CZ" sz="2000" dirty="0" err="1" smtClean="0"/>
              <a:t>Umemura</a:t>
            </a:r>
            <a:r>
              <a:rPr lang="cs-CZ" sz="2000" dirty="0" smtClean="0"/>
              <a:t> (in </a:t>
            </a:r>
            <a:r>
              <a:rPr lang="cs-CZ" sz="2000" dirty="0" err="1" smtClean="0"/>
              <a:t>preparation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683568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683568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683568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83568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15567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únor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355976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15" name="Obdélník 14"/>
          <p:cNvSpPr/>
          <p:nvPr/>
        </p:nvSpPr>
        <p:spPr>
          <a:xfrm>
            <a:off x="4355976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4355976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17" name="Obdélník 16"/>
          <p:cNvSpPr/>
          <p:nvPr/>
        </p:nvSpPr>
        <p:spPr>
          <a:xfrm>
            <a:off x="4355976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32040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květen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24328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červen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452320" y="2348880"/>
            <a:ext cx="1080120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Volení</a:t>
            </a:r>
            <a:endParaRPr lang="cs-CZ" sz="2000" dirty="0"/>
          </a:p>
        </p:txBody>
      </p:sp>
      <p:cxnSp>
        <p:nvCxnSpPr>
          <p:cNvPr id="27" name="Přímá spojovací šipka 26"/>
          <p:cNvCxnSpPr>
            <a:stCxn id="6" idx="3"/>
            <a:endCxn id="14" idx="1"/>
          </p:cNvCxnSpPr>
          <p:nvPr/>
        </p:nvCxnSpPr>
        <p:spPr>
          <a:xfrm flipV="1">
            <a:off x="2987824" y="2558919"/>
            <a:ext cx="1368152" cy="86409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7" idx="3"/>
            <a:endCxn id="14" idx="1"/>
          </p:cNvCxnSpPr>
          <p:nvPr/>
        </p:nvCxnSpPr>
        <p:spPr>
          <a:xfrm flipV="1">
            <a:off x="2987824" y="2558919"/>
            <a:ext cx="1368152" cy="172819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stCxn id="8" idx="3"/>
            <a:endCxn id="14" idx="1"/>
          </p:cNvCxnSpPr>
          <p:nvPr/>
        </p:nvCxnSpPr>
        <p:spPr>
          <a:xfrm flipV="1">
            <a:off x="2987824" y="2558919"/>
            <a:ext cx="1368152" cy="260425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2066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Šerek &amp; </a:t>
            </a:r>
            <a:r>
              <a:rPr lang="cs-CZ" sz="2000" dirty="0" err="1" smtClean="0"/>
              <a:t>Umemura</a:t>
            </a:r>
            <a:r>
              <a:rPr lang="cs-CZ" sz="2000" dirty="0" smtClean="0"/>
              <a:t> (in </a:t>
            </a:r>
            <a:r>
              <a:rPr lang="cs-CZ" sz="2000" dirty="0" err="1" smtClean="0"/>
              <a:t>preparation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683568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683568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683568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683568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15567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únor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355976" y="2348880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Zájem jít volit</a:t>
            </a:r>
            <a:endParaRPr lang="cs-CZ" sz="2000" dirty="0"/>
          </a:p>
        </p:txBody>
      </p:sp>
      <p:sp>
        <p:nvSpPr>
          <p:cNvPr id="15" name="Obdélník 14"/>
          <p:cNvSpPr/>
          <p:nvPr/>
        </p:nvSpPr>
        <p:spPr>
          <a:xfrm>
            <a:off x="4355976" y="3212976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Sledování médií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4355976" y="4077072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rodiči</a:t>
            </a:r>
            <a:endParaRPr lang="cs-CZ" sz="2000" dirty="0"/>
          </a:p>
        </p:txBody>
      </p:sp>
      <p:sp>
        <p:nvSpPr>
          <p:cNvPr id="17" name="Obdélník 16"/>
          <p:cNvSpPr/>
          <p:nvPr/>
        </p:nvSpPr>
        <p:spPr>
          <a:xfrm>
            <a:off x="4355976" y="4953138"/>
            <a:ext cx="2304256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Diskuze s vrstevníky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32040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květen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24328" y="15567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červen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452320" y="2348880"/>
            <a:ext cx="1080120" cy="42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Volení</a:t>
            </a:r>
            <a:endParaRPr lang="cs-CZ" sz="2000" dirty="0"/>
          </a:p>
        </p:txBody>
      </p:sp>
      <p:cxnSp>
        <p:nvCxnSpPr>
          <p:cNvPr id="21" name="Přímá spojovací šipka 20"/>
          <p:cNvCxnSpPr>
            <a:stCxn id="7" idx="3"/>
            <a:endCxn id="17" idx="1"/>
          </p:cNvCxnSpPr>
          <p:nvPr/>
        </p:nvCxnSpPr>
        <p:spPr>
          <a:xfrm>
            <a:off x="2987824" y="4287111"/>
            <a:ext cx="1368152" cy="87606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adolescenti, kteří před volbami více diskutovali se svými vrstevníky, se stali více rozhodnutými jít volit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diskuze s rodiči a sledování médií tento efekt neměly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diskuze s rodiči mohou mít efekt skrze stimulaci diskuzí s vrstevníky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</a:t>
            </a:r>
            <a:endParaRPr lang="cs-CZ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00636"/>
            <a:ext cx="1029270" cy="1442901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286116" y="4071942"/>
            <a:ext cx="128588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Rodina</a:t>
            </a:r>
            <a:endParaRPr lang="cs-CZ" sz="2400" b="1" dirty="0"/>
          </a:p>
        </p:txBody>
      </p:sp>
      <p:sp>
        <p:nvSpPr>
          <p:cNvPr id="6" name="Elipsa 5"/>
          <p:cNvSpPr/>
          <p:nvPr/>
        </p:nvSpPr>
        <p:spPr>
          <a:xfrm>
            <a:off x="5072066" y="4071942"/>
            <a:ext cx="128588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Školní třída</a:t>
            </a:r>
            <a:endParaRPr lang="cs-CZ" sz="2400" b="1" dirty="0"/>
          </a:p>
        </p:txBody>
      </p:sp>
      <p:cxnSp>
        <p:nvCxnSpPr>
          <p:cNvPr id="10" name="Přímá spojovací šipka 9"/>
          <p:cNvCxnSpPr>
            <a:stCxn id="5" idx="5"/>
          </p:cNvCxnSpPr>
          <p:nvPr/>
        </p:nvCxnSpPr>
        <p:spPr>
          <a:xfrm rot="16200000" flipH="1">
            <a:off x="4343634" y="4843708"/>
            <a:ext cx="268418" cy="1883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6" idx="3"/>
          </p:cNvCxnSpPr>
          <p:nvPr/>
        </p:nvCxnSpPr>
        <p:spPr>
          <a:xfrm rot="5400000">
            <a:off x="5032014" y="4843711"/>
            <a:ext cx="268420" cy="1883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85720" y="542926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mikrosystém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643702" y="5786454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Bronfenbrenner</a:t>
            </a:r>
            <a:r>
              <a:rPr lang="cs-CZ" b="1" dirty="0" smtClean="0"/>
              <a:t>, 1979</a:t>
            </a:r>
          </a:p>
          <a:p>
            <a:r>
              <a:rPr lang="cs-CZ" dirty="0" err="1" smtClean="0"/>
              <a:t>Wilkenfeld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2010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85720" y="478632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mezosystém</a:t>
            </a:r>
            <a:endParaRPr lang="cs-CZ" sz="2800" b="1" dirty="0"/>
          </a:p>
        </p:txBody>
      </p:sp>
      <p:cxnSp>
        <p:nvCxnSpPr>
          <p:cNvPr id="13" name="Přímá spojovací šipka 12"/>
          <p:cNvCxnSpPr>
            <a:stCxn id="5" idx="6"/>
            <a:endCxn id="6" idx="2"/>
          </p:cNvCxnSpPr>
          <p:nvPr/>
        </p:nvCxnSpPr>
        <p:spPr>
          <a:xfrm>
            <a:off x="4572000" y="4500570"/>
            <a:ext cx="500066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85720" y="414338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exosystém</a:t>
            </a:r>
            <a:endParaRPr lang="cs-CZ" sz="2800" b="1" dirty="0"/>
          </a:p>
        </p:txBody>
      </p:sp>
      <p:sp>
        <p:nvSpPr>
          <p:cNvPr id="18" name="Elipsa 17"/>
          <p:cNvSpPr/>
          <p:nvPr/>
        </p:nvSpPr>
        <p:spPr>
          <a:xfrm>
            <a:off x="2500298" y="2786058"/>
            <a:ext cx="200026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Pracoviště</a:t>
            </a:r>
            <a:endParaRPr lang="cs-CZ" sz="2400" b="1" dirty="0"/>
          </a:p>
        </p:txBody>
      </p:sp>
      <p:cxnSp>
        <p:nvCxnSpPr>
          <p:cNvPr id="19" name="Přímá spojovací šipka 18"/>
          <p:cNvCxnSpPr>
            <a:stCxn id="18" idx="4"/>
            <a:endCxn id="5" idx="0"/>
          </p:cNvCxnSpPr>
          <p:nvPr/>
        </p:nvCxnSpPr>
        <p:spPr>
          <a:xfrm rot="16200000" flipH="1">
            <a:off x="3500430" y="3643314"/>
            <a:ext cx="428628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/>
          <p:cNvSpPr/>
          <p:nvPr/>
        </p:nvSpPr>
        <p:spPr>
          <a:xfrm>
            <a:off x="5143504" y="2786058"/>
            <a:ext cx="2308816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400" b="1" dirty="0" smtClean="0"/>
              <a:t>Školská rada, osnovy</a:t>
            </a:r>
            <a:endParaRPr lang="cs-CZ" sz="2400" b="1" dirty="0"/>
          </a:p>
        </p:txBody>
      </p:sp>
      <p:cxnSp>
        <p:nvCxnSpPr>
          <p:cNvPr id="37" name="Přímá spojovací šipka 36"/>
          <p:cNvCxnSpPr>
            <a:stCxn id="36" idx="4"/>
            <a:endCxn id="6" idx="0"/>
          </p:cNvCxnSpPr>
          <p:nvPr/>
        </p:nvCxnSpPr>
        <p:spPr>
          <a:xfrm flipH="1">
            <a:off x="5715008" y="3643314"/>
            <a:ext cx="582904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85720" y="350043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/>
              <a:t>makrosystém</a:t>
            </a:r>
            <a:endParaRPr lang="cs-CZ" sz="2800" b="1" dirty="0"/>
          </a:p>
        </p:txBody>
      </p:sp>
      <p:sp>
        <p:nvSpPr>
          <p:cNvPr id="22" name="Obdélník 21"/>
          <p:cNvSpPr/>
          <p:nvPr/>
        </p:nvSpPr>
        <p:spPr>
          <a:xfrm>
            <a:off x="642910" y="1500174"/>
            <a:ext cx="8001056" cy="7858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Kulturní hodnoty a normy, politická kultura, ideologie dominujícího ekonomického a politického systému …</a:t>
            </a:r>
            <a:endParaRPr lang="cs-CZ" sz="2400" b="1" dirty="0">
              <a:solidFill>
                <a:schemeClr val="bg1"/>
              </a:solidFill>
            </a:endParaRPr>
          </a:p>
        </p:txBody>
      </p:sp>
      <p:cxnSp>
        <p:nvCxnSpPr>
          <p:cNvPr id="23" name="Přímá spojovací šipka 22"/>
          <p:cNvCxnSpPr>
            <a:endCxn id="18" idx="1"/>
          </p:cNvCxnSpPr>
          <p:nvPr/>
        </p:nvCxnSpPr>
        <p:spPr>
          <a:xfrm rot="16200000" flipH="1">
            <a:off x="2298241" y="2416611"/>
            <a:ext cx="625608" cy="3643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endCxn id="36" idx="7"/>
          </p:cNvCxnSpPr>
          <p:nvPr/>
        </p:nvCxnSpPr>
        <p:spPr>
          <a:xfrm flipH="1">
            <a:off x="7114201" y="2285992"/>
            <a:ext cx="29568" cy="6256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Občanská, nebo politická socializace?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571472" y="5715016"/>
            <a:ext cx="8229600" cy="71438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pasivní mládež …?</a:t>
            </a:r>
            <a:endParaRPr lang="cs-CZ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57340"/>
            <a:ext cx="6000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cs-CZ" dirty="0" smtClean="0"/>
              <a:t>Občanská, nebo politická socializace?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28736"/>
            <a:ext cx="3362340" cy="50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1973</Words>
  <Application>Microsoft Office PowerPoint</Application>
  <PresentationFormat>Předvádění na obrazovce (4:3)</PresentationFormat>
  <Paragraphs>428</Paragraphs>
  <Slides>66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8" baseType="lpstr">
      <vt:lpstr>Motiv sady Office</vt:lpstr>
      <vt:lpstr>List aplikace Microsoft Office Excel 97-2003</vt:lpstr>
      <vt:lpstr>Občanská a politická socializace</vt:lpstr>
      <vt:lpstr>Program</vt:lpstr>
      <vt:lpstr>Vymezení</vt:lpstr>
      <vt:lpstr>Vymezení</vt:lpstr>
      <vt:lpstr>Vymezení</vt:lpstr>
      <vt:lpstr>Vymezení</vt:lpstr>
      <vt:lpstr>Vymezení</vt:lpstr>
      <vt:lpstr>Občanská, nebo politická socializace?</vt:lpstr>
      <vt:lpstr>Občanská, nebo politická socializace?</vt:lpstr>
      <vt:lpstr>Občanská, nebo politická socializace?</vt:lpstr>
      <vt:lpstr>Občanská, nebo politická socializace?</vt:lpstr>
      <vt:lpstr>Občanská, nebo politická socializace?</vt:lpstr>
      <vt:lpstr>Občanská, nebo politická socializace?</vt:lpstr>
      <vt:lpstr>Občanská, nebo politická socializace?</vt:lpstr>
      <vt:lpstr>Občanská, nebo politická socializace?</vt:lpstr>
      <vt:lpstr>Občanská, nebo politická socializace?</vt:lpstr>
      <vt:lpstr>Občanská, nebo politická socializace?</vt:lpstr>
      <vt:lpstr>Proč je důležité se tím zabývat?</vt:lpstr>
      <vt:lpstr>Proč je důležité se tím zabývat?</vt:lpstr>
      <vt:lpstr>Proč je důležité se tím zabývat?</vt:lpstr>
      <vt:lpstr>Vývojové hledisko</vt:lpstr>
      <vt:lpstr>Vývojové hledisko</vt:lpstr>
      <vt:lpstr>Vývojové hledisko</vt:lpstr>
      <vt:lpstr>Vývojové hledisko</vt:lpstr>
      <vt:lpstr>Vývojové hledisko</vt:lpstr>
      <vt:lpstr>Vývojové hledisko</vt:lpstr>
      <vt:lpstr>Vývojové hledisko</vt:lpstr>
      <vt:lpstr>Vývojové hledisko</vt:lpstr>
      <vt:lpstr>Vývojové hledisko</vt:lpstr>
      <vt:lpstr>Vývojové hledisko</vt:lpstr>
      <vt:lpstr>Vývojové hledisko</vt:lpstr>
      <vt:lpstr>Vývojové hledisko</vt:lpstr>
      <vt:lpstr>Socializační činitelé</vt:lpstr>
      <vt:lpstr>Socializační činitelé</vt:lpstr>
      <vt:lpstr>Socializační činitelé</vt:lpstr>
      <vt:lpstr>Socializační činitelé</vt:lpstr>
      <vt:lpstr>Socializační činitelé</vt:lpstr>
      <vt:lpstr>Současné trendy</vt:lpstr>
      <vt:lpstr>Současné trendy</vt:lpstr>
      <vt:lpstr>Současné trendy</vt:lpstr>
      <vt:lpstr>Současné trendy</vt:lpstr>
      <vt:lpstr>Současné trendy</vt:lpstr>
      <vt:lpstr>Současné trendy</vt:lpstr>
      <vt:lpstr>Současné trendy</vt:lpstr>
      <vt:lpstr>Současné trendy</vt:lpstr>
      <vt:lpstr>Současné trendy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  <vt:lpstr>Náš výzkum</vt:lpstr>
    </vt:vector>
  </TitlesOfParts>
  <Company>FSS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Šerek</dc:creator>
  <cp:lastModifiedBy>Jan Šerek</cp:lastModifiedBy>
  <cp:revision>110</cp:revision>
  <dcterms:created xsi:type="dcterms:W3CDTF">2013-04-09T12:50:11Z</dcterms:created>
  <dcterms:modified xsi:type="dcterms:W3CDTF">2013-05-02T14:40:54Z</dcterms:modified>
</cp:coreProperties>
</file>