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9" r:id="rId3"/>
    <p:sldId id="258" r:id="rId4"/>
    <p:sldId id="301" r:id="rId5"/>
    <p:sldId id="302" r:id="rId6"/>
    <p:sldId id="303" r:id="rId7"/>
    <p:sldId id="299" r:id="rId8"/>
    <p:sldId id="272" r:id="rId9"/>
    <p:sldId id="308" r:id="rId10"/>
    <p:sldId id="329" r:id="rId11"/>
    <p:sldId id="279" r:id="rId12"/>
    <p:sldId id="335" r:id="rId13"/>
    <p:sldId id="304" r:id="rId14"/>
    <p:sldId id="300" r:id="rId15"/>
    <p:sldId id="307" r:id="rId16"/>
    <p:sldId id="309" r:id="rId17"/>
    <p:sldId id="268" r:id="rId18"/>
    <p:sldId id="305" r:id="rId19"/>
    <p:sldId id="306" r:id="rId20"/>
    <p:sldId id="310" r:id="rId21"/>
    <p:sldId id="330" r:id="rId22"/>
    <p:sldId id="331" r:id="rId23"/>
    <p:sldId id="274" r:id="rId24"/>
    <p:sldId id="275" r:id="rId25"/>
    <p:sldId id="332" r:id="rId26"/>
    <p:sldId id="333" r:id="rId27"/>
    <p:sldId id="334" r:id="rId28"/>
    <p:sldId id="313" r:id="rId29"/>
    <p:sldId id="311" r:id="rId30"/>
    <p:sldId id="314" r:id="rId31"/>
    <p:sldId id="315" r:id="rId32"/>
    <p:sldId id="316" r:id="rId33"/>
    <p:sldId id="322" r:id="rId34"/>
    <p:sldId id="321" r:id="rId35"/>
    <p:sldId id="319" r:id="rId36"/>
    <p:sldId id="320" r:id="rId37"/>
    <p:sldId id="318" r:id="rId38"/>
    <p:sldId id="323" r:id="rId39"/>
    <p:sldId id="324" r:id="rId40"/>
    <p:sldId id="325" r:id="rId41"/>
    <p:sldId id="296" r:id="rId42"/>
    <p:sldId id="327" r:id="rId43"/>
    <p:sldId id="328" r:id="rId44"/>
    <p:sldId id="257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216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16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6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6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6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6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17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17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7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19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19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9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0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21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21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1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2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22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2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2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2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2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922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22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222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222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223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AF6C9B-F94C-447B-859D-95EF320DBF6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7B125-7AAA-49B2-8C79-A90483981D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6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4A9A-2505-424F-8436-40DB852A516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0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3AC4-1D3C-4D96-8C4C-C1D3B328C18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42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C993-3FE7-4FA8-9667-D8A63B987AB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ACDD4-C20E-4FC8-BBB9-BD5FDF4E429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69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71824-3B94-4DDA-99EF-CB261A8499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1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856FF-AAFD-4FD8-AA1E-D12D655A11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57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CFD0C-7846-4DFD-81DF-5FF8D846CE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7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B7F94-45CD-488C-BB25-239C975BFCC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6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F1061-353A-4C85-B214-41AB3101E73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3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114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11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15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11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17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11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19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119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9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9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9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9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9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9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119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11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2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2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20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912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12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12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912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912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E4986665-B656-4C42-A96F-D081A3FCF2A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4438"/>
            <a:ext cx="7772400" cy="1736725"/>
          </a:xfrm>
        </p:spPr>
        <p:txBody>
          <a:bodyPr/>
          <a:lstStyle/>
          <a:p>
            <a:r>
              <a:rPr lang="cs-CZ"/>
              <a:t>Rizika v kontextu používání internetu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688"/>
            <a:ext cx="6400800" cy="1752600"/>
          </a:xfrm>
        </p:spPr>
        <p:txBody>
          <a:bodyPr/>
          <a:lstStyle/>
          <a:p>
            <a:r>
              <a:rPr lang="cs-CZ" sz="2800"/>
              <a:t>PSY174    Psychologie internetu   2013</a:t>
            </a:r>
          </a:p>
          <a:p>
            <a:endParaRPr lang="cs-CZ" sz="2800"/>
          </a:p>
          <a:p>
            <a:r>
              <a:rPr lang="cs-CZ" sz="2800"/>
              <a:t>Lenka Dědková</a:t>
            </a:r>
          </a:p>
        </p:txBody>
      </p:sp>
      <p:pic>
        <p:nvPicPr>
          <p:cNvPr id="2055" name="Picture 7" descr="computer-pho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073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omputerFear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3560762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Projevy kyberšikany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Nadávky, urážky, vyhrožování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e-maily, vzkazy na profilech, SMS, chatovací místnosti</a:t>
            </a:r>
          </a:p>
          <a:p>
            <a:pPr>
              <a:lnSpc>
                <a:spcPct val="90000"/>
              </a:lnSpc>
            </a:pPr>
            <a:r>
              <a:rPr lang="cs-CZ" sz="2400"/>
              <a:t>Pomlouvání</a:t>
            </a:r>
          </a:p>
          <a:p>
            <a:pPr>
              <a:lnSpc>
                <a:spcPct val="90000"/>
              </a:lnSpc>
            </a:pPr>
            <a:r>
              <a:rPr lang="cs-CZ" sz="2400"/>
              <a:t>Šíření osobních a citlivých informací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zveřejňování soukromé komunikace, svěřených „tajemství“</a:t>
            </a:r>
          </a:p>
          <a:p>
            <a:pPr>
              <a:lnSpc>
                <a:spcPct val="90000"/>
              </a:lnSpc>
            </a:pPr>
            <a:r>
              <a:rPr lang="cs-CZ" sz="2400"/>
              <a:t>Vydávání se za někoho jiného, krádeže hesla</a:t>
            </a:r>
          </a:p>
          <a:p>
            <a:pPr>
              <a:lnSpc>
                <a:spcPct val="90000"/>
              </a:lnSpc>
            </a:pPr>
            <a:r>
              <a:rPr lang="cs-CZ" sz="2400"/>
              <a:t>Vyloučení ze skupiny a ostrakizace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např. vymazání profilu ze stránky Spoluzaci.cz</a:t>
            </a:r>
          </a:p>
          <a:p>
            <a:pPr>
              <a:lnSpc>
                <a:spcPct val="90000"/>
              </a:lnSpc>
            </a:pPr>
            <a:r>
              <a:rPr lang="cs-CZ" sz="2400"/>
              <a:t>Upravování a zveřejňování fotografií</a:t>
            </a:r>
          </a:p>
          <a:p>
            <a:pPr>
              <a:lnSpc>
                <a:spcPct val="90000"/>
              </a:lnSpc>
            </a:pPr>
            <a:r>
              <a:rPr lang="cs-CZ" sz="2400"/>
              <a:t>Happy slapping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pořizování a šíření záznamu chování (původně fyzické napadání, ale také např. žák na záchodě, při zkoušení)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 </a:t>
            </a:r>
            <a:r>
              <a:rPr lang="cs-CZ" dirty="0"/>
              <a:t>– problém s </a:t>
            </a:r>
            <a:r>
              <a:rPr lang="cs-CZ" dirty="0" smtClean="0"/>
              <a:t>definicí a měřením</a:t>
            </a:r>
            <a:endParaRPr lang="cs-CZ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/>
              <a:t>Vandebosch </a:t>
            </a:r>
            <a:r>
              <a:rPr lang="cs-CZ" sz="2800"/>
              <a:t>&amp; Cleemput (2008): 2 základní přístupy k definování CB ve výzkumech: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Otázka typu „Zažil jsi šikanu / kyberšikanu?“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Měření zkušeností s konkrétními projevy CB („Dostal jsem urážlivé emaily“, „Někdo mi na internetu vyhrožoval“, „Někdo mi na email poslal virus“)</a:t>
            </a:r>
          </a:p>
          <a:p>
            <a:pPr lvl="1"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cs-CZ" sz="2400"/>
              <a:t>Problémy obou přístupů?</a:t>
            </a:r>
          </a:p>
          <a:p>
            <a:pPr lvl="1">
              <a:lnSpc>
                <a:spcPct val="90000"/>
              </a:lnSpc>
            </a:pPr>
            <a:endParaRPr lang="cs-CZ" sz="2000"/>
          </a:p>
          <a:p>
            <a:pPr>
              <a:lnSpc>
                <a:spcPct val="90000"/>
              </a:lnSpc>
            </a:pPr>
            <a:r>
              <a:rPr lang="cs-CZ" sz="2400"/>
              <a:t>Napříč různými výzkumy se výskyt CB pohybuje od 5 – 60 %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 – problém s definicí a měřením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lze změřit rysy (</a:t>
            </a:r>
            <a:r>
              <a:rPr lang="cs-CZ" dirty="0" err="1" smtClean="0"/>
              <a:t>kyber</a:t>
            </a:r>
            <a:r>
              <a:rPr lang="cs-CZ" dirty="0" smtClean="0"/>
              <a:t>)šikany</a:t>
            </a:r>
          </a:p>
          <a:p>
            <a:pPr lvl="1"/>
            <a:r>
              <a:rPr lang="cs-CZ" dirty="0" smtClean="0"/>
              <a:t>Agresivní chování nebo způsobení poškození</a:t>
            </a:r>
          </a:p>
          <a:p>
            <a:pPr lvl="1"/>
            <a:r>
              <a:rPr lang="cs-CZ" dirty="0" smtClean="0"/>
              <a:t>Úmyslné</a:t>
            </a:r>
          </a:p>
          <a:p>
            <a:pPr lvl="1"/>
            <a:r>
              <a:rPr lang="cs-CZ" dirty="0" smtClean="0"/>
              <a:t>Opakování </a:t>
            </a:r>
          </a:p>
          <a:p>
            <a:pPr lvl="1"/>
            <a:r>
              <a:rPr lang="cs-CZ" dirty="0" smtClean="0"/>
              <a:t>Nepoměr sil</a:t>
            </a:r>
          </a:p>
          <a:p>
            <a:pPr lvl="1"/>
            <a:r>
              <a:rPr lang="cs-CZ" dirty="0" smtClean="0"/>
              <a:t>Vnímáno jako obtěžující</a:t>
            </a:r>
          </a:p>
          <a:p>
            <a:endParaRPr lang="cs-CZ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96626"/>
            <a:ext cx="22669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Projekt COST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2092 dětí ve věku 12-18 ze škol Jihomoravského kraje</a:t>
            </a:r>
          </a:p>
          <a:p>
            <a:r>
              <a:rPr lang="cs-CZ"/>
              <a:t>Zkušenosti s kyberšikanou a jejím zvládáním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 CB v projektu COST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/>
              <a:t>Někdy se stává, že lidé využívají internet nebo mobil k tomu, aby někomu úmyslně ublížili a způsobili mu nepříjemnosti. Mohou například rozesílat urážlivé a sprosté emaily, SMS zprávy nebo zprávy na ICQ či chatu, mohou zveřejnit nebo rozeslat něčí nelichotivou nebo upravenou fotku a někomu se posmívat, mohou se za někoho vydávat a jeho jménem psát dalším lidem a zesměšňovat ho, vyhrožovat mu, pomlouvat ho a podobně.</a:t>
            </a:r>
          </a:p>
          <a:p>
            <a:pPr>
              <a:lnSpc>
                <a:spcPct val="80000"/>
              </a:lnSpc>
            </a:pPr>
            <a:endParaRPr lang="cs-CZ" sz="2600"/>
          </a:p>
          <a:p>
            <a:pPr>
              <a:lnSpc>
                <a:spcPct val="80000"/>
              </a:lnSpc>
            </a:pPr>
            <a:r>
              <a:rPr lang="cs-CZ" sz="2600"/>
              <a:t>Toto jsou jen příklady toho, jak se mohou lidé prostřednictvím internetu nebo mobilních telefonů k sobě chovat způsobem, který má druhému ublížit. Takové chování se někdy může označovat jako kyberšikana.</a:t>
            </a:r>
          </a:p>
          <a:p>
            <a:pPr>
              <a:lnSpc>
                <a:spcPct val="80000"/>
              </a:lnSpc>
            </a:pPr>
            <a:endParaRPr lang="cs-CZ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Prevalence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3100"/>
              <a:t>Stalo se někdy, že by se takovým způsobem někdo choval k Tobě? Mohlo jít o jednorázovou událost nebo o sérii podobných událostí, které trvaly delší dobu. Mohl to udělat cizí člověk nebo i někdo známý.</a:t>
            </a:r>
          </a:p>
          <a:p>
            <a:pPr>
              <a:lnSpc>
                <a:spcPct val="80000"/>
              </a:lnSpc>
            </a:pPr>
            <a:endParaRPr lang="cs-CZ" sz="3100"/>
          </a:p>
          <a:p>
            <a:pPr>
              <a:lnSpc>
                <a:spcPct val="80000"/>
              </a:lnSpc>
            </a:pPr>
            <a:r>
              <a:rPr lang="cs-CZ" sz="3100"/>
              <a:t>21 % uvedlo „ano“</a:t>
            </a:r>
          </a:p>
          <a:p>
            <a:pPr>
              <a:lnSpc>
                <a:spcPct val="80000"/>
              </a:lnSpc>
            </a:pPr>
            <a:endParaRPr lang="cs-CZ" sz="3100"/>
          </a:p>
          <a:p>
            <a:pPr lvl="1">
              <a:lnSpc>
                <a:spcPct val="80000"/>
              </a:lnSpc>
            </a:pPr>
            <a:r>
              <a:rPr lang="cs-CZ" sz="2600"/>
              <a:t>Udělal jsi ty někdy něco takového?</a:t>
            </a:r>
          </a:p>
          <a:p>
            <a:pPr lvl="2">
              <a:lnSpc>
                <a:spcPct val="80000"/>
              </a:lnSpc>
            </a:pPr>
            <a:r>
              <a:rPr lang="cs-CZ" sz="2200"/>
              <a:t>8,5 %</a:t>
            </a:r>
          </a:p>
          <a:p>
            <a:pPr>
              <a:lnSpc>
                <a:spcPct val="80000"/>
              </a:lnSpc>
            </a:pPr>
            <a:endParaRPr lang="cs-CZ" sz="3100"/>
          </a:p>
          <a:p>
            <a:pPr>
              <a:lnSpc>
                <a:spcPct val="80000"/>
              </a:lnSpc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Odlišení kyberšikany od online obtěžování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7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/>
              <a:t>Online obtěžování jsou takové kyber-útoky, které nesplňují všechny rysy kyberšikany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např. jednorázové kyber-útoky, vtipkování</a:t>
            </a:r>
          </a:p>
          <a:p>
            <a:pPr lvl="1">
              <a:lnSpc>
                <a:spcPct val="80000"/>
              </a:lnSpc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800"/>
              <a:t>Proč je důležité je oddělovat: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Abychom nepřeceňovali výskyt kyberšikany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A nepodceňovali její důsledky</a:t>
            </a:r>
          </a:p>
          <a:p>
            <a:pPr>
              <a:lnSpc>
                <a:spcPct val="80000"/>
              </a:lnSpc>
            </a:pPr>
            <a:endParaRPr lang="cs-CZ" sz="2800"/>
          </a:p>
          <a:p>
            <a:pPr>
              <a:lnSpc>
                <a:spcPct val="80000"/>
              </a:lnSpc>
            </a:pPr>
            <a:r>
              <a:rPr lang="cs-CZ" sz="2800" b="1"/>
              <a:t>Online obtěžování je častější než kyberšikana a zároveň méně závažné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6" name="Rectangle 42"/>
          <p:cNvSpPr>
            <a:spLocks noGrp="1" noChangeArrowheads="1"/>
          </p:cNvSpPr>
          <p:nvPr>
            <p:ph type="title"/>
          </p:nvPr>
        </p:nvSpPr>
        <p:spPr>
          <a:xfrm>
            <a:off x="468313" y="290513"/>
            <a:ext cx="8077200" cy="906462"/>
          </a:xfrm>
        </p:spPr>
        <p:txBody>
          <a:bodyPr/>
          <a:lstStyle/>
          <a:p>
            <a:r>
              <a:rPr lang="cs-CZ" sz="4000"/>
              <a:t>Kyberšikana x online obtěžování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603500"/>
          <a:ext cx="9144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Graf" r:id="rId3" imgW="6277067" imgH="3038464" progId="Excel.Chart.8">
                  <p:embed/>
                </p:oleObj>
              </mc:Choice>
              <mc:Fallback>
                <p:oleObj name="Graf" r:id="rId3" imgW="6277067" imgH="303846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9144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310994" y="1124744"/>
            <a:ext cx="865349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2800" dirty="0"/>
              <a:t>Když se to dělo, jak moc Tě to trápilo</a:t>
            </a:r>
            <a:r>
              <a:rPr lang="cs-CZ" sz="28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cs-CZ" sz="1600" dirty="0" smtClean="0"/>
              <a:t>					</a:t>
            </a:r>
            <a:r>
              <a:rPr lang="cs-CZ" sz="1600" dirty="0" smtClean="0">
                <a:effectLst/>
              </a:rPr>
              <a:t>Vůbec: 8%	Dost: 40%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effectLst/>
              </a:rPr>
              <a:t>					Trochu: 34%	Opravdu hodně: 17%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Jak dlouho Tě to trápilo?</a:t>
            </a:r>
          </a:p>
          <a:p>
            <a:pPr eaLnBrk="1" hangingPunct="1">
              <a:spcBef>
                <a:spcPct val="50000"/>
              </a:spcBef>
            </a:pP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0513"/>
            <a:ext cx="8077200" cy="906462"/>
          </a:xfrm>
        </p:spPr>
        <p:txBody>
          <a:bodyPr/>
          <a:lstStyle/>
          <a:p>
            <a:r>
              <a:rPr lang="cs-CZ" sz="4000"/>
              <a:t>Kyberšikana x online obtěžování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038600" cy="72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Vůbec: 8%</a:t>
            </a:r>
          </a:p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Trochu: 34%</a:t>
            </a:r>
          </a:p>
          <a:p>
            <a:pPr>
              <a:lnSpc>
                <a:spcPct val="90000"/>
              </a:lnSpc>
            </a:pPr>
            <a:endParaRPr lang="cs-CZ" sz="200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16113"/>
            <a:ext cx="4038600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Dost: 40%</a:t>
            </a:r>
          </a:p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Opravdu hodně: 17%</a:t>
            </a:r>
          </a:p>
          <a:p>
            <a:pPr>
              <a:lnSpc>
                <a:spcPct val="90000"/>
              </a:lnSpc>
            </a:pPr>
            <a:endParaRPr lang="cs-CZ" sz="2000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603500"/>
          <a:ext cx="9144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Graf" r:id="rId3" imgW="6277067" imgH="3038464" progId="Excel.Chart.8">
                  <p:embed/>
                </p:oleObj>
              </mc:Choice>
              <mc:Fallback>
                <p:oleObj name="Graf" r:id="rId3" imgW="6277067" imgH="3038464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9144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2800"/>
              <a:t>Když se to dělo, jak moc Tě to trápilo? </a:t>
            </a:r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2339975" y="3068638"/>
            <a:ext cx="1800225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4427538" y="4221163"/>
            <a:ext cx="237648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0513"/>
            <a:ext cx="8077200" cy="906462"/>
          </a:xfrm>
        </p:spPr>
        <p:txBody>
          <a:bodyPr/>
          <a:lstStyle/>
          <a:p>
            <a:r>
              <a:rPr lang="cs-CZ" sz="4000"/>
              <a:t>Kyberšikana x online obtěžování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038600" cy="72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Vůbec: 8%</a:t>
            </a:r>
          </a:p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Trochu: 34%</a:t>
            </a:r>
          </a:p>
          <a:p>
            <a:pPr>
              <a:lnSpc>
                <a:spcPct val="90000"/>
              </a:lnSpc>
            </a:pPr>
            <a:endParaRPr lang="cs-CZ" sz="200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16113"/>
            <a:ext cx="4038600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Dost: 40%</a:t>
            </a:r>
          </a:p>
          <a:p>
            <a:pPr>
              <a:lnSpc>
                <a:spcPct val="90000"/>
              </a:lnSpc>
            </a:pPr>
            <a:r>
              <a:rPr lang="cs-CZ" sz="2000">
                <a:effectLst/>
              </a:rPr>
              <a:t>Opravdu hodně: 17%</a:t>
            </a:r>
          </a:p>
          <a:p>
            <a:pPr>
              <a:lnSpc>
                <a:spcPct val="90000"/>
              </a:lnSpc>
            </a:pPr>
            <a:endParaRPr lang="cs-CZ" sz="2000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603500"/>
          <a:ext cx="9144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Graf" r:id="rId3" imgW="6277067" imgH="3038464" progId="Excel.Chart.8">
                  <p:embed/>
                </p:oleObj>
              </mc:Choice>
              <mc:Fallback>
                <p:oleObj name="Graf" r:id="rId3" imgW="6277067" imgH="3038464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9144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2800"/>
              <a:t>Když se to dělo, jak moc Tě to trápilo? </a:t>
            </a:r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2339975" y="3068638"/>
            <a:ext cx="1800225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4427538" y="4221163"/>
            <a:ext cx="237648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643438" y="2708275"/>
            <a:ext cx="4321175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/>
              <a:t>Jen 6 % dětí jsou oběti</a:t>
            </a:r>
          </a:p>
          <a:p>
            <a:pPr algn="ctr"/>
            <a:r>
              <a:rPr lang="cs-CZ" sz="3200"/>
              <a:t>kyberšikany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rizik - EUKO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sz="2800"/>
              <a:t>Negativní nebo pozitivní zkušenosti jsou důsledkem interakce mezi motivacemi chování a rolí dítěte</a:t>
            </a:r>
          </a:p>
          <a:p>
            <a:r>
              <a:rPr lang="cs-CZ" sz="2800"/>
              <a:t>Role dítěte</a:t>
            </a:r>
          </a:p>
          <a:p>
            <a:pPr lvl="1"/>
            <a:r>
              <a:rPr lang="cs-CZ" sz="2400"/>
              <a:t>Obsah (content) – dítě je příjemce (masové komunikace)</a:t>
            </a:r>
          </a:p>
          <a:p>
            <a:pPr lvl="2"/>
            <a:r>
              <a:rPr lang="cs-CZ" sz="2000"/>
              <a:t>Př. čtení blogů, diskuzí, sledování videí</a:t>
            </a:r>
          </a:p>
          <a:p>
            <a:pPr lvl="1"/>
            <a:r>
              <a:rPr lang="cs-CZ" sz="2400"/>
              <a:t>Kontakt (contact) – dítě je účastník (komunikace)</a:t>
            </a:r>
          </a:p>
          <a:p>
            <a:pPr lvl="2"/>
            <a:r>
              <a:rPr lang="cs-CZ" sz="2000"/>
              <a:t>Př.: vzájemné e-maily, komentování, chat</a:t>
            </a:r>
          </a:p>
          <a:p>
            <a:pPr lvl="1"/>
            <a:r>
              <a:rPr lang="cs-CZ" sz="2400"/>
              <a:t>Chování (conduct) – dítě je aktér (nabízí obsah) </a:t>
            </a:r>
          </a:p>
          <a:p>
            <a:pPr lvl="2"/>
            <a:r>
              <a:rPr lang="cs-CZ" sz="2000"/>
              <a:t>Př.: bloger, zveřejňování fotek, videí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Aktéři online obtěžování: COST</a:t>
            </a:r>
          </a:p>
        </p:txBody>
      </p:sp>
      <p:graphicFrame>
        <p:nvGraphicFramePr>
          <p:cNvPr id="103427" name="Chart 1"/>
          <p:cNvGraphicFramePr>
            <a:graphicFrameLocks/>
          </p:cNvGraphicFramePr>
          <p:nvPr>
            <p:ph idx="1"/>
          </p:nvPr>
        </p:nvGraphicFramePr>
        <p:xfrm>
          <a:off x="611188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Chart 1"/>
                      <p:cNvPicPr>
                        <a:picLocks noRo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Aktéři online obtěžování: COST</a:t>
            </a:r>
          </a:p>
        </p:txBody>
      </p:sp>
      <p:graphicFrame>
        <p:nvGraphicFramePr>
          <p:cNvPr id="129027" name="Chart 1"/>
          <p:cNvGraphicFramePr>
            <a:graphicFrameLocks/>
          </p:cNvGraphicFramePr>
          <p:nvPr>
            <p:ph idx="1"/>
          </p:nvPr>
        </p:nvGraphicFramePr>
        <p:xfrm>
          <a:off x="611188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Chart 1"/>
                      <p:cNvPicPr>
                        <a:picLocks noRo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835150" y="1484313"/>
            <a:ext cx="3455988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800"/>
              <a:t>75 % dětí nemá </a:t>
            </a:r>
          </a:p>
          <a:p>
            <a:pPr algn="ctr"/>
            <a:r>
              <a:rPr lang="cs-CZ" sz="2800"/>
              <a:t>s kyber-útoky</a:t>
            </a:r>
          </a:p>
          <a:p>
            <a:pPr algn="ctr"/>
            <a:r>
              <a:rPr lang="cs-CZ" sz="2800"/>
              <a:t>přímou zkušenost</a:t>
            </a:r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5651500" y="1773238"/>
            <a:ext cx="2592388" cy="23050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Aktéři online obtěžování: COST</a:t>
            </a:r>
          </a:p>
        </p:txBody>
      </p:sp>
      <p:graphicFrame>
        <p:nvGraphicFramePr>
          <p:cNvPr id="130051" name="Chart 1"/>
          <p:cNvGraphicFramePr>
            <a:graphicFrameLocks/>
          </p:cNvGraphicFramePr>
          <p:nvPr>
            <p:ph idx="1"/>
          </p:nvPr>
        </p:nvGraphicFramePr>
        <p:xfrm>
          <a:off x="611188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Chart 1"/>
                      <p:cNvPicPr>
                        <a:picLocks noRo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219700" y="1773238"/>
            <a:ext cx="3455988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800"/>
              <a:t>Jedná se pouze </a:t>
            </a:r>
          </a:p>
          <a:p>
            <a:pPr algn="ctr"/>
            <a:r>
              <a:rPr lang="cs-CZ" sz="2800"/>
              <a:t>o online obtěžování, </a:t>
            </a:r>
          </a:p>
          <a:p>
            <a:pPr algn="ctr"/>
            <a:r>
              <a:rPr lang="cs-CZ" sz="2800"/>
              <a:t>procenta pro </a:t>
            </a:r>
          </a:p>
          <a:p>
            <a:pPr algn="ctr"/>
            <a:r>
              <a:rPr lang="cs-CZ" sz="2800"/>
              <a:t>CB jsou nižší!</a:t>
            </a:r>
          </a:p>
        </p:txBody>
      </p:sp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1258888" y="3213100"/>
            <a:ext cx="4103687" cy="280828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0513"/>
            <a:ext cx="8077200" cy="906462"/>
          </a:xfrm>
        </p:spPr>
        <p:txBody>
          <a:bodyPr/>
          <a:lstStyle/>
          <a:p>
            <a:r>
              <a:rPr lang="cs-CZ"/>
              <a:t>Oběti CB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cs-CZ" sz="2800"/>
              <a:t>Osobnostní charakteristiky:</a:t>
            </a:r>
          </a:p>
          <a:p>
            <a:pPr lvl="1"/>
            <a:r>
              <a:rPr lang="cs-CZ" sz="2400"/>
              <a:t>depresivita, úzkostnost, nízké sebehodnocení, chudé sociální dovednosti, vyhýbání se konfliktům, nízká úroveň schopností</a:t>
            </a:r>
          </a:p>
          <a:p>
            <a:r>
              <a:rPr lang="cs-CZ" sz="2800"/>
              <a:t>Častěji</a:t>
            </a:r>
          </a:p>
          <a:p>
            <a:pPr lvl="1"/>
            <a:r>
              <a:rPr lang="cs-CZ" sz="2400"/>
              <a:t>ti, co více používají internet</a:t>
            </a:r>
          </a:p>
          <a:p>
            <a:pPr lvl="1"/>
            <a:r>
              <a:rPr lang="cs-CZ" sz="2400"/>
              <a:t>ti, co používají IM a webkameru</a:t>
            </a:r>
          </a:p>
          <a:p>
            <a:pPr lvl="1"/>
            <a:r>
              <a:rPr lang="cs-CZ" sz="2400"/>
              <a:t>problémové chování offline (problémy ve škole, napadání druhých, zneužívání návykových látek) – jsou častější oběti i agresoři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93037" cy="1462088"/>
          </a:xfrm>
        </p:spPr>
        <p:txBody>
          <a:bodyPr/>
          <a:lstStyle/>
          <a:p>
            <a:r>
              <a:rPr lang="cs-CZ"/>
              <a:t>Agresoři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/>
              <a:t>Vysoká míra hněvu</a:t>
            </a:r>
          </a:p>
          <a:p>
            <a:pPr>
              <a:lnSpc>
                <a:spcPct val="80000"/>
              </a:lnSpc>
            </a:pPr>
            <a:r>
              <a:rPr lang="cs-CZ" sz="2600"/>
              <a:t>Agrese</a:t>
            </a:r>
          </a:p>
          <a:p>
            <a:pPr>
              <a:lnSpc>
                <a:spcPct val="80000"/>
              </a:lnSpc>
            </a:pPr>
            <a:r>
              <a:rPr lang="cs-CZ" sz="2600"/>
              <a:t>Stresu</a:t>
            </a:r>
          </a:p>
          <a:p>
            <a:pPr>
              <a:lnSpc>
                <a:spcPct val="80000"/>
              </a:lnSpc>
            </a:pPr>
            <a:r>
              <a:rPr lang="cs-CZ" sz="2600"/>
              <a:t>Obranného egoismu</a:t>
            </a:r>
          </a:p>
          <a:p>
            <a:pPr>
              <a:lnSpc>
                <a:spcPct val="80000"/>
              </a:lnSpc>
            </a:pPr>
            <a:r>
              <a:rPr lang="cs-CZ" sz="2600"/>
              <a:t>Slabé ovládání hněvu a dalších emocí – impulzitivita</a:t>
            </a:r>
          </a:p>
          <a:p>
            <a:pPr>
              <a:lnSpc>
                <a:spcPct val="80000"/>
              </a:lnSpc>
            </a:pPr>
            <a:endParaRPr lang="cs-CZ" sz="2600"/>
          </a:p>
          <a:p>
            <a:pPr>
              <a:lnSpc>
                <a:spcPct val="80000"/>
              </a:lnSpc>
            </a:pPr>
            <a:r>
              <a:rPr lang="cs-CZ" sz="2600"/>
              <a:t>Kolář (2001) – „morální slepota“ – agresor myslí na sebe, neuvědomuje si dopady chování na druhé</a:t>
            </a:r>
          </a:p>
          <a:p>
            <a:pPr>
              <a:lnSpc>
                <a:spcPct val="80000"/>
              </a:lnSpc>
            </a:pPr>
            <a:endParaRPr lang="cs-CZ" sz="2600"/>
          </a:p>
          <a:p>
            <a:pPr>
              <a:lnSpc>
                <a:spcPct val="80000"/>
              </a:lnSpc>
            </a:pPr>
            <a:r>
              <a:rPr lang="cs-CZ" sz="2600"/>
              <a:t>Chudé vztahy s rodiči, zneužívání návykových látek, delikventní chování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Dopady - oběti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Bezprostřední: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vztek, smutek, bezmoc, strach, sebeobviňování, pláč </a:t>
            </a:r>
            <a:r>
              <a:rPr lang="cs-CZ" sz="2000"/>
              <a:t>pocity ohrožení vlastního bezpečí</a:t>
            </a:r>
          </a:p>
          <a:p>
            <a:pPr>
              <a:lnSpc>
                <a:spcPct val="90000"/>
              </a:lnSpc>
            </a:pPr>
            <a:r>
              <a:rPr lang="cs-CZ" sz="2400"/>
              <a:t>Přetrvávající: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Fyzické: somatizace, zhoršená koncentrace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Emoční: úzkost, osamělost, deprese, sebevražedné tendence, ale také hněv, agrese, podrážděnost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Chování: nevyrovnanost </a:t>
            </a:r>
            <a:r>
              <a:rPr lang="cs-CZ" sz="2000">
                <a:sym typeface="Wingdings" pitchFamily="2" charset="2"/>
              </a:rPr>
              <a:t> hádky s okolím, vyhýbání se lidem, škole, zhoršení prospěchu, zneužívání návykových látek, delikventní chování</a:t>
            </a:r>
          </a:p>
          <a:p>
            <a:pPr>
              <a:lnSpc>
                <a:spcPct val="90000"/>
              </a:lnSpc>
            </a:pPr>
            <a:r>
              <a:rPr lang="cs-CZ" sz="2400"/>
              <a:t>Dlouhodobé: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Nízké sebevědomí, zhoršené vztahy s vrstevníky, sebeobviňování</a:t>
            </a:r>
          </a:p>
          <a:p>
            <a:pPr>
              <a:lnSpc>
                <a:spcPct val="90000"/>
              </a:lnSpc>
            </a:pPr>
            <a:r>
              <a:rPr lang="cs-CZ" sz="2400"/>
              <a:t>Dopady na používání ICT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46725"/>
            <a:ext cx="3563937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Dopady - agresoři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Somatizace</a:t>
            </a:r>
          </a:p>
          <a:p>
            <a:pPr>
              <a:lnSpc>
                <a:spcPct val="90000"/>
              </a:lnSpc>
            </a:pPr>
            <a:r>
              <a:rPr lang="cs-CZ" sz="2800"/>
              <a:t>Delikvence</a:t>
            </a:r>
          </a:p>
          <a:p>
            <a:pPr>
              <a:lnSpc>
                <a:spcPct val="90000"/>
              </a:lnSpc>
            </a:pPr>
            <a:r>
              <a:rPr lang="cs-CZ" sz="2800"/>
              <a:t>Zhoršené vrstevnické vztahy	</a:t>
            </a:r>
          </a:p>
          <a:p>
            <a:pPr>
              <a:lnSpc>
                <a:spcPct val="90000"/>
              </a:lnSpc>
            </a:pPr>
            <a:r>
              <a:rPr lang="cs-CZ" sz="2800"/>
              <a:t>Sebehodnocení </a:t>
            </a:r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Pokud šikana prochází </a:t>
            </a:r>
            <a:r>
              <a:rPr lang="cs-CZ" sz="2800">
                <a:sym typeface="Wingdings" pitchFamily="2" charset="2"/>
              </a:rPr>
              <a:t> upevňování negativního chování jako vhodného prostředku k dosažení cíle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Dopady - přihlížející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Obavy, že se sami stanou obětí – úzkostné pocity, hněv, bezmoc</a:t>
            </a:r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Pomáhající oběti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Úspěch – upevňování pozitivního chování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Neúspěch – příště už spíše nepomohou</a:t>
            </a:r>
          </a:p>
          <a:p>
            <a:pPr>
              <a:lnSpc>
                <a:spcPct val="90000"/>
              </a:lnSpc>
            </a:pPr>
            <a:r>
              <a:rPr lang="cs-CZ" sz="2800"/>
              <a:t>Pomáhající agresorovi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Pokud je CB nepotrestána a mají zisk (např. vyšší popularitu) – upevňování negativního chování</a:t>
            </a:r>
          </a:p>
          <a:p>
            <a:pPr>
              <a:lnSpc>
                <a:spcPct val="90000"/>
              </a:lnSpc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Technologický coping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/>
              <a:t>Mazání ubližujících zpráv</a:t>
            </a:r>
          </a:p>
          <a:p>
            <a:pPr>
              <a:lnSpc>
                <a:spcPct val="80000"/>
              </a:lnSpc>
            </a:pPr>
            <a:r>
              <a:rPr lang="cs-CZ" sz="2800"/>
              <a:t>Nahlášení obsahu administrátorovi</a:t>
            </a:r>
          </a:p>
          <a:p>
            <a:pPr>
              <a:lnSpc>
                <a:spcPct val="80000"/>
              </a:lnSpc>
            </a:pPr>
            <a:r>
              <a:rPr lang="cs-CZ" sz="2800"/>
              <a:t>Smazání agresora z kontaktů</a:t>
            </a:r>
          </a:p>
          <a:p>
            <a:pPr>
              <a:lnSpc>
                <a:spcPct val="80000"/>
              </a:lnSpc>
            </a:pPr>
            <a:r>
              <a:rPr lang="cs-CZ" sz="2800"/>
              <a:t>Blokování účtu/telefonního čísla</a:t>
            </a:r>
          </a:p>
          <a:p>
            <a:pPr>
              <a:lnSpc>
                <a:spcPct val="80000"/>
              </a:lnSpc>
            </a:pPr>
            <a:r>
              <a:rPr lang="cs-CZ" sz="2800"/>
              <a:t>Omezení používání internetu – konkrétních stránek nebo celkově</a:t>
            </a:r>
          </a:p>
          <a:p>
            <a:pPr>
              <a:lnSpc>
                <a:spcPct val="80000"/>
              </a:lnSpc>
            </a:pPr>
            <a:r>
              <a:rPr lang="cs-CZ" sz="2800"/>
              <a:t>…</a:t>
            </a:r>
          </a:p>
        </p:txBody>
      </p:sp>
      <p:pic>
        <p:nvPicPr>
          <p:cNvPr id="107525" name="Picture 5" descr="ANd9GcQYiDpzd2GcOA_KOjk6zv88esL80iF8GNlRKp3JETfieGGv1j3c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76663"/>
            <a:ext cx="3957637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Školní šikana a kyberšikana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 překrývají</a:t>
            </a:r>
          </a:p>
          <a:p>
            <a:pPr lvl="1"/>
            <a:r>
              <a:rPr lang="cs-CZ"/>
              <a:t>V různých výzkumech cca 80-94 % obětí kyberšikany je zároveň obětí školní šikany</a:t>
            </a:r>
          </a:p>
          <a:p>
            <a:endParaRPr lang="cs-CZ"/>
          </a:p>
          <a:p>
            <a:r>
              <a:rPr lang="cs-CZ"/>
              <a:t>Tzn. řešit je potřeba v první řadě školní šikanu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1438" y="4005263"/>
            <a:ext cx="8964612" cy="2808287"/>
          </a:xfrm>
          <a:prstGeom prst="rect">
            <a:avLst/>
          </a:prstGeom>
          <a:noFill/>
          <a:ln w="920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1" animBg="1"/>
      <p:bldP spid="26632" grpId="1" animBg="1"/>
      <p:bldP spid="266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Meeting strangers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28775"/>
            <a:ext cx="43926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983413" y="0"/>
            <a:ext cx="2160587" cy="692150"/>
          </a:xfrm>
        </p:spPr>
        <p:txBody>
          <a:bodyPr/>
          <a:lstStyle/>
          <a:p>
            <a:pPr algn="r"/>
            <a:r>
              <a:rPr lang="cs-CZ" sz="3200" b="1"/>
              <a:t>EUKO II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-458788"/>
            <a:ext cx="3665537" cy="7316788"/>
          </a:xfrm>
          <a:noFill/>
          <a:ln/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779838" y="260350"/>
            <a:ext cx="3960812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/>
              <a:t>„Byl/a jsi někdy na internetu v kontaktu s někým, s kým jsi se osobně nesetkal/a?“</a:t>
            </a:r>
          </a:p>
          <a:p>
            <a:pPr eaLnBrk="1" hangingPunct="1">
              <a:spcBef>
                <a:spcPct val="50000"/>
              </a:spcBef>
            </a:pPr>
            <a:r>
              <a:rPr lang="cs-CZ" b="1"/>
              <a:t>EUKO: 30 %       ČR: 46 %</a:t>
            </a: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2268538" y="1628775"/>
            <a:ext cx="1079500" cy="360363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Online predátoři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Kybergrooming, child grooming</a:t>
            </a:r>
          </a:p>
          <a:p>
            <a:r>
              <a:rPr lang="cs-CZ"/>
              <a:t>Online sexual predators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Mýtus x realita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Mediální obraz?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Mýtus x realita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Mediální obraz?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0063"/>
            <a:ext cx="52562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Mýtus x realita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Mediální obraz?</a:t>
            </a:r>
          </a:p>
        </p:txBody>
      </p:sp>
      <p:pic>
        <p:nvPicPr>
          <p:cNvPr id="1167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0063"/>
            <a:ext cx="52562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268413"/>
            <a:ext cx="3517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Mýtus x realita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Mediální obraz?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0063"/>
            <a:ext cx="52562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268413"/>
            <a:ext cx="3517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626 - children internet men troll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96963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Mýtus x realita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(viz Wolak et al., 2004 &amp; 2008)</a:t>
            </a:r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cs-CZ" sz="2400"/>
              <a:t>Mediální obraz – staří pedofilové, deviantní, kriminálníci, lžou, jsou agresivní, cestují daleko, předstírají, že jsou stejného věku…</a:t>
            </a:r>
          </a:p>
          <a:p>
            <a:pPr>
              <a:lnSpc>
                <a:spcPct val="90000"/>
              </a:lnSpc>
            </a:pPr>
            <a:r>
              <a:rPr lang="cs-CZ" sz="2400"/>
              <a:t>Skutečnost – nebývají pedofilní – zaměřují se na adolescenty, ne na prepubescentní  děti</a:t>
            </a:r>
          </a:p>
          <a:p>
            <a:pPr lvl="1">
              <a:lnSpc>
                <a:spcPct val="90000"/>
              </a:lnSpc>
            </a:pPr>
            <a:r>
              <a:rPr lang="cs-CZ" sz="2100"/>
              <a:t>Hebefilie – není sex. odchylka nebo porucha, nicméně sex. styk s nezletilými je protizákonný </a:t>
            </a:r>
          </a:p>
          <a:p>
            <a:pPr lvl="1">
              <a:lnSpc>
                <a:spcPct val="90000"/>
              </a:lnSpc>
            </a:pPr>
            <a:r>
              <a:rPr lang="cs-CZ" sz="2100"/>
              <a:t>Kontaktování pre-pubescentních dětí na internetu není nijak jednoduché (méně se baví s cizími lidmi, nevyhledávají vztahy, rodiče více kontrolují jejich online aktivity..), proto internet pedofilové nevyužívají</a:t>
            </a:r>
          </a:p>
          <a:p>
            <a:pPr lvl="1">
              <a:lnSpc>
                <a:spcPct val="90000"/>
              </a:lnSpc>
            </a:pPr>
            <a:endParaRPr lang="cs-CZ" sz="2100"/>
          </a:p>
          <a:p>
            <a:pPr>
              <a:lnSpc>
                <a:spcPct val="90000"/>
              </a:lnSpc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Mýtus x realita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Nebývají agresivní, nemívají násilnické sklony, nemívají záznam</a:t>
            </a:r>
          </a:p>
          <a:p>
            <a:pPr lvl="1"/>
            <a:r>
              <a:rPr lang="cs-CZ" sz="2400"/>
              <a:t>Pro agresivní a impulzivní pachatele není internet „vhodné“ médium – počáteční kontakt je vzdálený, je potřeba trpělivost než dojde k setkání v RL</a:t>
            </a:r>
          </a:p>
          <a:p>
            <a:endParaRPr lang="cs-CZ" sz="2800"/>
          </a:p>
          <a:p>
            <a:r>
              <a:rPr lang="cs-CZ" sz="2800"/>
              <a:t>39 % vlastní dětskou pornografii, 20 % pořizuje sexuálně explicitní snímky nebo nahrávky obětí nebo oběť přesvědčí, aby takové snímky udělala sama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Mýtus x realita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700"/>
              <a:t>Lži o věku 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5 % předstírá, že je ve věku oběti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25 % si z věku ubírá, ale stále jsou o mnoho starší</a:t>
            </a:r>
          </a:p>
          <a:p>
            <a:pPr lvl="2">
              <a:lnSpc>
                <a:spcPct val="80000"/>
              </a:lnSpc>
            </a:pPr>
            <a:r>
              <a:rPr lang="cs-CZ" sz="2000"/>
              <a:t> (např. 45 let prezentuje jako 35)</a:t>
            </a:r>
          </a:p>
          <a:p>
            <a:pPr>
              <a:lnSpc>
                <a:spcPct val="80000"/>
              </a:lnSpc>
            </a:pPr>
            <a:r>
              <a:rPr lang="cs-CZ" sz="2700"/>
              <a:t>Lži o cíli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většina otevřeně přiznává, že po oběti chce sex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21 % své motivy skrývá nebo předstírá, že jim jde o lásku a vztah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80 % se o sexu baví s oběťmi už v online fázi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20 % virtuální sex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18 % posílá obětem erotické fotky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  <p:sp>
        <p:nvSpPr>
          <p:cNvPr id="93190" name="AutoShape 6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500563" y="4508500"/>
            <a:ext cx="2446337" cy="720725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6948488" y="4508500"/>
            <a:ext cx="2087562" cy="720725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4500563" y="5229225"/>
            <a:ext cx="2446337" cy="863600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411413" y="5229225"/>
            <a:ext cx="2089150" cy="863600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prezentace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Rizikové online komunity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Nejvíce medializované:emo, gothic (sebepoškozování), pro-ana (poruchy příjmu potravy)</a:t>
            </a:r>
          </a:p>
          <a:p>
            <a:pPr>
              <a:lnSpc>
                <a:spcPct val="90000"/>
              </a:lnSpc>
            </a:pPr>
            <a:r>
              <a:rPr lang="cs-CZ"/>
              <a:t>Proč jsou rizikové</a:t>
            </a:r>
          </a:p>
          <a:p>
            <a:pPr lvl="1">
              <a:lnSpc>
                <a:spcPct val="90000"/>
              </a:lnSpc>
            </a:pPr>
            <a:r>
              <a:rPr lang="cs-CZ" sz="2300"/>
              <a:t>Potenciální spouštěče rizikového chování</a:t>
            </a:r>
          </a:p>
          <a:p>
            <a:pPr lvl="2">
              <a:lnSpc>
                <a:spcPct val="90000"/>
              </a:lnSpc>
            </a:pPr>
            <a:r>
              <a:rPr lang="cs-CZ" sz="2300"/>
              <a:t>Získání informací</a:t>
            </a:r>
          </a:p>
          <a:p>
            <a:pPr lvl="2">
              <a:lnSpc>
                <a:spcPct val="90000"/>
              </a:lnSpc>
            </a:pPr>
            <a:r>
              <a:rPr lang="cs-CZ" sz="2300"/>
              <a:t>Upevňování již započatého rizikového chování</a:t>
            </a:r>
          </a:p>
          <a:p>
            <a:pPr lvl="2">
              <a:lnSpc>
                <a:spcPct val="90000"/>
              </a:lnSpc>
            </a:pPr>
            <a:r>
              <a:rPr lang="cs-CZ" sz="2300"/>
              <a:t>Postoj k odborné pomoci – často vnímána velmi negativně</a:t>
            </a:r>
          </a:p>
          <a:p>
            <a:pPr lvl="2">
              <a:lnSpc>
                <a:spcPct val="90000"/>
              </a:lnSpc>
            </a:pPr>
            <a:r>
              <a:rPr lang="cs-CZ" sz="2300"/>
              <a:t>Pocit „normálnosti“ jednání</a:t>
            </a:r>
          </a:p>
          <a:p>
            <a:pPr lvl="2">
              <a:lnSpc>
                <a:spcPct val="90000"/>
              </a:lnSpc>
            </a:pPr>
            <a:r>
              <a:rPr lang="cs-CZ" sz="2300"/>
              <a:t>Sociální nákaza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Rizikové online komunity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cs-CZ" sz="3600"/>
              <a:t>Zároveň uvnitř komunit velmi silná sociální podpora</a:t>
            </a:r>
          </a:p>
          <a:p>
            <a:r>
              <a:rPr lang="cs-CZ" sz="3600"/>
              <a:t>Výrazné vymezení vůči okolnímu světu</a:t>
            </a:r>
          </a:p>
          <a:p>
            <a:r>
              <a:rPr lang="cs-CZ" sz="3600"/>
              <a:t>Silný sense of belonging</a:t>
            </a:r>
          </a:p>
          <a:p>
            <a:endParaRPr lang="cs-CZ" sz="3600"/>
          </a:p>
          <a:p>
            <a:r>
              <a:rPr lang="cs-CZ" sz="3600"/>
              <a:t>Obtížné odchody a časté návraty</a:t>
            </a:r>
          </a:p>
          <a:p>
            <a:endParaRPr lang="cs-CZ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rizika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5957" name="Picture 5" descr="ANd9GcTm6NIfVUkn1mK98-Pt8ebd9_U_-sIsVN6KzoSVaG5e3ovZjfX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288088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400"/>
              <a:t>Anderson et al. (2010). Violent Video Game Effects on Aggression, Empathy, and Prosocial Behavior in Eastern and Western Countries: A Meta-Analytic Review. Psychological Bulletin, 136(2), 151-173.</a:t>
            </a:r>
            <a:endParaRPr lang="cs-CZ" sz="1300"/>
          </a:p>
          <a:p>
            <a:pPr>
              <a:lnSpc>
                <a:spcPct val="80000"/>
              </a:lnSpc>
            </a:pPr>
            <a:r>
              <a:rPr lang="cs-CZ" sz="1400"/>
              <a:t>Divínová, R. (2005): </a:t>
            </a:r>
            <a:r>
              <a:rPr lang="cs-CZ" sz="1400" i="1"/>
              <a:t>Cybersex – forma internetové komunikace</a:t>
            </a:r>
            <a:r>
              <a:rPr lang="cs-CZ" sz="1400"/>
              <a:t>. Praha: Triton.</a:t>
            </a:r>
          </a:p>
          <a:p>
            <a:pPr>
              <a:lnSpc>
                <a:spcPct val="80000"/>
              </a:lnSpc>
            </a:pPr>
            <a:r>
              <a:rPr lang="cs-CZ" sz="1400"/>
              <a:t>Guan, S.A. </a:t>
            </a:r>
            <a:r>
              <a:rPr lang="en-US" sz="1400"/>
              <a:t>&amp;</a:t>
            </a:r>
            <a:r>
              <a:rPr lang="cs-CZ" sz="1400"/>
              <a:t> Subrahmanyam, K. (2009) Youth Internet use: risks and opportunities. </a:t>
            </a:r>
            <a:r>
              <a:rPr lang="cs-CZ" sz="1400" i="1"/>
              <a:t>Current Opinion in Psychiatry, 22</a:t>
            </a:r>
            <a:r>
              <a:rPr lang="cs-CZ" sz="1400"/>
              <a:t>, 351–356.</a:t>
            </a:r>
          </a:p>
          <a:p>
            <a:pPr>
              <a:lnSpc>
                <a:spcPct val="80000"/>
              </a:lnSpc>
            </a:pPr>
            <a:r>
              <a:rPr lang="en-US" sz="1400"/>
              <a:t>Livingstone</a:t>
            </a:r>
            <a:r>
              <a:rPr lang="cs-CZ" sz="1400"/>
              <a:t>, S. </a:t>
            </a:r>
            <a:r>
              <a:rPr lang="en-US" sz="1400"/>
              <a:t>&amp; Haddon</a:t>
            </a:r>
            <a:r>
              <a:rPr lang="cs-CZ" sz="1400"/>
              <a:t>, L. (2009). </a:t>
            </a:r>
            <a:r>
              <a:rPr lang="cs-CZ" sz="1400" i="1"/>
              <a:t>EU Kids Online: Final report</a:t>
            </a:r>
            <a:r>
              <a:rPr lang="cs-CZ" sz="1400"/>
              <a:t>. LSE, London: EU Kids Online.</a:t>
            </a:r>
          </a:p>
          <a:p>
            <a:pPr>
              <a:lnSpc>
                <a:spcPct val="80000"/>
              </a:lnSpc>
            </a:pPr>
            <a:r>
              <a:rPr lang="cs-CZ" sz="1400"/>
              <a:t>Subrahmanyam, K., </a:t>
            </a:r>
            <a:r>
              <a:rPr lang="en-US" sz="1400"/>
              <a:t>&amp;</a:t>
            </a:r>
            <a:r>
              <a:rPr lang="cs-CZ" sz="1400"/>
              <a:t> Šmahel, D. (2011). </a:t>
            </a:r>
            <a:r>
              <a:rPr lang="cs-CZ" sz="1400" i="1"/>
              <a:t>Digital Youth: The Role of Media in Development.</a:t>
            </a:r>
            <a:r>
              <a:rPr lang="cs-CZ" sz="1400"/>
              <a:t> New York : Springer.</a:t>
            </a:r>
          </a:p>
          <a:p>
            <a:pPr>
              <a:lnSpc>
                <a:spcPct val="80000"/>
              </a:lnSpc>
            </a:pPr>
            <a:r>
              <a:rPr lang="cs-CZ" sz="1400"/>
              <a:t>Valkenburg, P.M. </a:t>
            </a:r>
            <a:r>
              <a:rPr lang="en-US" sz="1400"/>
              <a:t>&amp;</a:t>
            </a:r>
            <a:r>
              <a:rPr lang="cs-CZ" sz="1400"/>
              <a:t> Soeters, K.E. (2001). Children's Positive and Negative Experiences With the Internet: An Exploratory Survey.</a:t>
            </a:r>
            <a:r>
              <a:rPr lang="cs-CZ" sz="1400" b="1"/>
              <a:t> </a:t>
            </a:r>
            <a:r>
              <a:rPr lang="cs-CZ" sz="1400" i="1"/>
              <a:t>Communication Research, 28</a:t>
            </a:r>
            <a:r>
              <a:rPr lang="cs-CZ" sz="1400"/>
              <a:t>, 652-675.</a:t>
            </a:r>
          </a:p>
          <a:p>
            <a:pPr>
              <a:lnSpc>
                <a:spcPct val="80000"/>
              </a:lnSpc>
            </a:pPr>
            <a:r>
              <a:rPr lang="nl-NL" sz="1400"/>
              <a:t>Vandebosch, H. </a:t>
            </a:r>
            <a:r>
              <a:rPr lang="cs-CZ" sz="1400"/>
              <a:t>&amp; Cleemput, K. Van (2008). </a:t>
            </a:r>
            <a:r>
              <a:rPr lang="nl-NL" sz="1400"/>
              <a:t> </a:t>
            </a:r>
            <a:r>
              <a:rPr lang="en-US" sz="1400"/>
              <a:t>Defining Cyberbullying: A Qualitative Research into the Perceptions of Youngsters. </a:t>
            </a:r>
            <a:r>
              <a:rPr lang="en-US" sz="1400" i="1"/>
              <a:t>CyberPsychology </a:t>
            </a:r>
            <a:r>
              <a:rPr lang="cs-CZ" sz="1400" i="1"/>
              <a:t>&amp; Behavior, 11</a:t>
            </a:r>
            <a:r>
              <a:rPr lang="cs-CZ" sz="1400"/>
              <a:t>(4).</a:t>
            </a:r>
          </a:p>
          <a:p>
            <a:pPr>
              <a:lnSpc>
                <a:spcPct val="80000"/>
              </a:lnSpc>
            </a:pPr>
            <a:r>
              <a:rPr lang="en-US" sz="1400"/>
              <a:t>Wolak, J., Finkelhor, D., Mitchell, K. &amp; Ybarra, M.L. (2008). Online “Predators” and Their Victims: Myths, Realities, and Implications for Prevention and Treatment. American Psychologist. Vol. 63, No. 2, 111-128.</a:t>
            </a:r>
            <a:endParaRPr lang="cs-CZ" sz="1400"/>
          </a:p>
          <a:p>
            <a:pPr>
              <a:lnSpc>
                <a:spcPct val="80000"/>
              </a:lnSpc>
            </a:pPr>
            <a:r>
              <a:rPr lang="en-US" sz="1400"/>
              <a:t>Wolak, J., Finkelhor, D.  &amp; Mitchell, K. (2004). Internet-initiated Sex Crimes against Minors: Implications for Prevention Based on Findings from a National Study. Journal of Adolescent Health. Vol. 35. No. 5.</a:t>
            </a: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endParaRPr lang="cs-CZ" sz="1400"/>
          </a:p>
          <a:p>
            <a:pPr>
              <a:lnSpc>
                <a:spcPct val="80000"/>
              </a:lnSpc>
            </a:pPr>
            <a:endParaRPr lang="cs-CZ" sz="1400"/>
          </a:p>
          <a:p>
            <a:pPr>
              <a:lnSpc>
                <a:spcPct val="80000"/>
              </a:lnSpc>
            </a:pPr>
            <a:endParaRPr 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Riziko x újma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1387475"/>
            <a:ext cx="8453437" cy="4778375"/>
          </a:xfrm>
          <a:noFill/>
          <a:ln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2263" y="6308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EUKO II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84663" y="3933825"/>
            <a:ext cx="4391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/>
              <a:t>Setkání s možným rizikem ještě</a:t>
            </a:r>
          </a:p>
          <a:p>
            <a:pPr algn="ctr"/>
            <a:r>
              <a:rPr lang="cs-CZ" sz="2400"/>
              <a:t> neznamená faktickou újmu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se budeme bavit dnes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Kyberšikana</a:t>
            </a:r>
          </a:p>
          <a:p>
            <a:pPr>
              <a:lnSpc>
                <a:spcPct val="90000"/>
              </a:lnSpc>
            </a:pPr>
            <a:r>
              <a:rPr lang="cs-CZ" sz="2800"/>
              <a:t>Online predátoři</a:t>
            </a:r>
          </a:p>
          <a:p>
            <a:pPr lvl="1">
              <a:lnSpc>
                <a:spcPct val="90000"/>
              </a:lnSpc>
            </a:pPr>
            <a:endParaRPr lang="cs-CZ" sz="2400"/>
          </a:p>
          <a:p>
            <a:pPr lvl="1">
              <a:lnSpc>
                <a:spcPct val="90000"/>
              </a:lnSpc>
            </a:pPr>
            <a:r>
              <a:rPr lang="cs-CZ" sz="2400"/>
              <a:t>Prezentace „The Psychological Profiles of Internet, Contact, and Mixed Internet/Contact Sex Offenders“ 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Prezentace „College Students’ Facebook Stalking of Ex-Partners“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Prezentace „Conformity on the Internet - The role of task difficulty and gender differences“</a:t>
            </a:r>
          </a:p>
          <a:p>
            <a:pPr lvl="1"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cs-CZ" sz="2800"/>
              <a:t>SNS – Pro-ana &amp; self-harming</a:t>
            </a:r>
          </a:p>
          <a:p>
            <a:pPr>
              <a:lnSpc>
                <a:spcPct val="90000"/>
              </a:lnSpc>
            </a:pPr>
            <a:endParaRPr lang="cs-CZ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Kyberšikana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Vychází ze školní šikany</a:t>
            </a:r>
          </a:p>
          <a:p>
            <a:r>
              <a:rPr lang="cs-CZ" sz="2800" dirty="0"/>
              <a:t>Rysy (</a:t>
            </a:r>
            <a:r>
              <a:rPr lang="cs-CZ" sz="2800" dirty="0" err="1"/>
              <a:t>kyber</a:t>
            </a:r>
            <a:r>
              <a:rPr lang="cs-CZ" sz="2800" dirty="0"/>
              <a:t>)šikany</a:t>
            </a:r>
          </a:p>
          <a:p>
            <a:pPr lvl="1"/>
            <a:r>
              <a:rPr lang="cs-CZ" sz="2400" dirty="0"/>
              <a:t>Agresivní chování nebo způsobení poškození</a:t>
            </a:r>
          </a:p>
          <a:p>
            <a:pPr lvl="1"/>
            <a:r>
              <a:rPr lang="cs-CZ" sz="2400" dirty="0"/>
              <a:t>Úmyslné</a:t>
            </a:r>
          </a:p>
          <a:p>
            <a:pPr lvl="1"/>
            <a:r>
              <a:rPr lang="cs-CZ" sz="2400" dirty="0"/>
              <a:t>Opakování </a:t>
            </a:r>
          </a:p>
          <a:p>
            <a:pPr lvl="1"/>
            <a:r>
              <a:rPr lang="cs-CZ" sz="2400" dirty="0"/>
              <a:t>Nepoměr sil</a:t>
            </a:r>
          </a:p>
          <a:p>
            <a:pPr lvl="1"/>
            <a:r>
              <a:rPr lang="cs-CZ" sz="2400" dirty="0"/>
              <a:t>Vnímáno jako obtěžující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err="1"/>
              <a:t>Kyber</a:t>
            </a:r>
            <a:r>
              <a:rPr lang="cs-CZ" sz="2400" dirty="0"/>
              <a:t> – děje se za použití informačních a komunikačních technologií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48126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specifika CB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Neomezenost v prostoru a času, nemožnost utéct </a:t>
            </a:r>
            <a:r>
              <a:rPr lang="en-US"/>
              <a:t>(Smith &amp; Slonje, 2007</a:t>
            </a:r>
            <a:r>
              <a:rPr lang="cs-CZ"/>
              <a:t>)</a:t>
            </a:r>
          </a:p>
          <a:p>
            <a:pPr>
              <a:lnSpc>
                <a:spcPct val="90000"/>
              </a:lnSpc>
            </a:pPr>
            <a:r>
              <a:rPr lang="cs-CZ"/>
              <a:t>CB probíhá i za nepřítomnosti oběti (přidávání komentářů, maily..)</a:t>
            </a:r>
          </a:p>
          <a:p>
            <a:pPr>
              <a:lnSpc>
                <a:spcPct val="90000"/>
              </a:lnSpc>
            </a:pPr>
            <a:r>
              <a:rPr lang="cs-CZ"/>
              <a:t>Široké publikum</a:t>
            </a:r>
          </a:p>
          <a:p>
            <a:pPr>
              <a:lnSpc>
                <a:spcPct val="90000"/>
              </a:lnSpc>
            </a:pPr>
            <a:r>
              <a:rPr lang="cs-CZ"/>
              <a:t>Soukromý charakter online komunikace (žádný dohled dospělých nad tím, co dospívající na internetu píší a dělají)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Projevy kyberšikany</a:t>
            </a:r>
          </a:p>
        </p:txBody>
      </p:sp>
      <p:pic>
        <p:nvPicPr>
          <p:cNvPr id="101383" name="Picture 7" descr="cyber-bullying-LIKE-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6675"/>
            <a:ext cx="8066088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uhy na vodě">
  <a:themeElements>
    <a:clrScheme name="Kruhy na vodě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Kruhy na vodě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1559</Words>
  <Application>Microsoft Office PowerPoint</Application>
  <PresentationFormat>Předvádění na obrazovce (4:3)</PresentationFormat>
  <Paragraphs>247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Wingdings</vt:lpstr>
      <vt:lpstr>Kruhy na vodě</vt:lpstr>
      <vt:lpstr>Graf aplikace Microsoft Office Excel</vt:lpstr>
      <vt:lpstr>Rizika v kontextu používání internetu </vt:lpstr>
      <vt:lpstr>Model rizik - EUKO</vt:lpstr>
      <vt:lpstr>Prezentace aplikace PowerPoint</vt:lpstr>
      <vt:lpstr>Prezentace aplikace PowerPoint</vt:lpstr>
      <vt:lpstr>Riziko x újma</vt:lpstr>
      <vt:lpstr>O čem se budeme bavit dnes</vt:lpstr>
      <vt:lpstr>Kyberšikana</vt:lpstr>
      <vt:lpstr>Další specifika CB</vt:lpstr>
      <vt:lpstr>Projevy kyberšikany</vt:lpstr>
      <vt:lpstr>Projevy kyberšikany</vt:lpstr>
      <vt:lpstr>CB – problém s definicí a měřením</vt:lpstr>
      <vt:lpstr>CB – problém s definicí a měřením</vt:lpstr>
      <vt:lpstr>Projekt COST</vt:lpstr>
      <vt:lpstr>Definice CB v projektu COST</vt:lpstr>
      <vt:lpstr>Prevalence</vt:lpstr>
      <vt:lpstr>Odlišení kyberšikany od online obtěžování</vt:lpstr>
      <vt:lpstr>Kyberšikana x online obtěžování</vt:lpstr>
      <vt:lpstr>Kyberšikana x online obtěžování</vt:lpstr>
      <vt:lpstr>Kyberšikana x online obtěžování</vt:lpstr>
      <vt:lpstr>Aktéři online obtěžování: COST</vt:lpstr>
      <vt:lpstr>Aktéři online obtěžování: COST</vt:lpstr>
      <vt:lpstr>Aktéři online obtěžování: COST</vt:lpstr>
      <vt:lpstr>Oběti CB</vt:lpstr>
      <vt:lpstr>Agresoři</vt:lpstr>
      <vt:lpstr>Dopady - oběti</vt:lpstr>
      <vt:lpstr>Dopady - agresoři</vt:lpstr>
      <vt:lpstr>Dopady - přihlížející</vt:lpstr>
      <vt:lpstr>Technologický coping</vt:lpstr>
      <vt:lpstr>Školní šikana a kyberšikana</vt:lpstr>
      <vt:lpstr>Meeting strangers</vt:lpstr>
      <vt:lpstr>EUKO II</vt:lpstr>
      <vt:lpstr>Online predátoři</vt:lpstr>
      <vt:lpstr>Mýtus x realita</vt:lpstr>
      <vt:lpstr>Mýtus x realita</vt:lpstr>
      <vt:lpstr>Mýtus x realita</vt:lpstr>
      <vt:lpstr>Mýtus x realita</vt:lpstr>
      <vt:lpstr>Mýtus x realita</vt:lpstr>
      <vt:lpstr>Mýtus x realita</vt:lpstr>
      <vt:lpstr>Mýtus x realita</vt:lpstr>
      <vt:lpstr>Prezentace aplikace PowerPoint</vt:lpstr>
      <vt:lpstr>Rizikové online komunity</vt:lpstr>
      <vt:lpstr>Rizikové online komunity</vt:lpstr>
      <vt:lpstr>Další rizika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Rizika v kontextu používání internetu</dc:title>
  <dc:creator>Lenka</dc:creator>
  <cp:lastModifiedBy>Lenka Dědková</cp:lastModifiedBy>
  <cp:revision>54</cp:revision>
  <dcterms:created xsi:type="dcterms:W3CDTF">2012-04-15T15:35:15Z</dcterms:created>
  <dcterms:modified xsi:type="dcterms:W3CDTF">2013-04-15T09:51:31Z</dcterms:modified>
</cp:coreProperties>
</file>