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6" r:id="rId5"/>
    <p:sldId id="259" r:id="rId6"/>
    <p:sldId id="264" r:id="rId7"/>
    <p:sldId id="265" r:id="rId8"/>
    <p:sldId id="261" r:id="rId9"/>
    <p:sldId id="268" r:id="rId10"/>
    <p:sldId id="267" r:id="rId11"/>
    <p:sldId id="263" r:id="rId12"/>
    <p:sldId id="289" r:id="rId13"/>
    <p:sldId id="271" r:id="rId14"/>
    <p:sldId id="292" r:id="rId15"/>
    <p:sldId id="290" r:id="rId16"/>
    <p:sldId id="272" r:id="rId17"/>
    <p:sldId id="283" r:id="rId18"/>
    <p:sldId id="278" r:id="rId19"/>
    <p:sldId id="291" r:id="rId20"/>
    <p:sldId id="274" r:id="rId21"/>
    <p:sldId id="286" r:id="rId22"/>
    <p:sldId id="287" r:id="rId23"/>
    <p:sldId id="288" r:id="rId24"/>
    <p:sldId id="281" r:id="rId25"/>
    <p:sldId id="282" r:id="rId26"/>
    <p:sldId id="275" r:id="rId27"/>
    <p:sldId id="285" r:id="rId28"/>
    <p:sldId id="270" r:id="rId29"/>
    <p:sldId id="284" r:id="rId30"/>
    <p:sldId id="276" r:id="rId31"/>
    <p:sldId id="293" r:id="rId32"/>
    <p:sldId id="279" r:id="rId33"/>
    <p:sldId id="297" r:id="rId34"/>
    <p:sldId id="294" r:id="rId35"/>
    <p:sldId id="302" r:id="rId36"/>
    <p:sldId id="295" r:id="rId37"/>
    <p:sldId id="296" r:id="rId38"/>
    <p:sldId id="298" r:id="rId39"/>
    <p:sldId id="308" r:id="rId40"/>
    <p:sldId id="303" r:id="rId41"/>
    <p:sldId id="307" r:id="rId42"/>
    <p:sldId id="301" r:id="rId43"/>
    <p:sldId id="300" r:id="rId44"/>
    <p:sldId id="304" r:id="rId45"/>
    <p:sldId id="305" r:id="rId46"/>
    <p:sldId id="299" r:id="rId4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31246C9-A9A1-4A41-A8AC-785E4AAFF4B4}" type="datetimeFigureOut">
              <a:rPr lang="cs-CZ" smtClean="0"/>
              <a:pPr/>
              <a:t>28.3.2013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33010F4-76B6-4C2C-87CB-329D6638B2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246C9-A9A1-4A41-A8AC-785E4AAFF4B4}" type="datetimeFigureOut">
              <a:rPr lang="cs-CZ" smtClean="0"/>
              <a:pPr/>
              <a:t>28.3.2013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010F4-76B6-4C2C-87CB-329D6638B2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246C9-A9A1-4A41-A8AC-785E4AAFF4B4}" type="datetimeFigureOut">
              <a:rPr lang="cs-CZ" smtClean="0"/>
              <a:pPr/>
              <a:t>28.3.2013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010F4-76B6-4C2C-87CB-329D6638B2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31246C9-A9A1-4A41-A8AC-785E4AAFF4B4}" type="datetimeFigureOut">
              <a:rPr lang="cs-CZ" smtClean="0"/>
              <a:pPr/>
              <a:t>28.3.2013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33010F4-76B6-4C2C-87CB-329D6638B22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31246C9-A9A1-4A41-A8AC-785E4AAFF4B4}" type="datetimeFigureOut">
              <a:rPr lang="cs-CZ" smtClean="0"/>
              <a:pPr/>
              <a:t>28.3.2013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33010F4-76B6-4C2C-87CB-329D6638B2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246C9-A9A1-4A41-A8AC-785E4AAFF4B4}" type="datetimeFigureOut">
              <a:rPr lang="cs-CZ" smtClean="0"/>
              <a:pPr/>
              <a:t>28.3.2013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010F4-76B6-4C2C-87CB-329D6638B22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246C9-A9A1-4A41-A8AC-785E4AAFF4B4}" type="datetimeFigureOut">
              <a:rPr lang="cs-CZ" smtClean="0"/>
              <a:pPr/>
              <a:t>28.3.2013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010F4-76B6-4C2C-87CB-329D6638B22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31246C9-A9A1-4A41-A8AC-785E4AAFF4B4}" type="datetimeFigureOut">
              <a:rPr lang="cs-CZ" smtClean="0"/>
              <a:pPr/>
              <a:t>28.3.2013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33010F4-76B6-4C2C-87CB-329D6638B22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246C9-A9A1-4A41-A8AC-785E4AAFF4B4}" type="datetimeFigureOut">
              <a:rPr lang="cs-CZ" smtClean="0"/>
              <a:pPr/>
              <a:t>28.3.2013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010F4-76B6-4C2C-87CB-329D6638B2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31246C9-A9A1-4A41-A8AC-785E4AAFF4B4}" type="datetimeFigureOut">
              <a:rPr lang="cs-CZ" smtClean="0"/>
              <a:pPr/>
              <a:t>28.3.2013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33010F4-76B6-4C2C-87CB-329D6638B22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31246C9-A9A1-4A41-A8AC-785E4AAFF4B4}" type="datetimeFigureOut">
              <a:rPr lang="cs-CZ" smtClean="0"/>
              <a:pPr/>
              <a:t>28.3.2013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33010F4-76B6-4C2C-87CB-329D6638B22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31246C9-A9A1-4A41-A8AC-785E4AAFF4B4}" type="datetimeFigureOut">
              <a:rPr lang="cs-CZ" smtClean="0"/>
              <a:pPr/>
              <a:t>28.3.2013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33010F4-76B6-4C2C-87CB-329D6638B22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195736" y="1844824"/>
            <a:ext cx="6172200" cy="1894362"/>
          </a:xfrm>
        </p:spPr>
        <p:txBody>
          <a:bodyPr/>
          <a:lstStyle/>
          <a:p>
            <a:r>
              <a:rPr lang="cs-CZ" dirty="0" smtClean="0"/>
              <a:t>PSY 475 Vědecká komunikace</a:t>
            </a:r>
            <a:br>
              <a:rPr lang="cs-CZ" dirty="0" smtClean="0"/>
            </a:br>
            <a:r>
              <a:rPr lang="cs-CZ" dirty="0" smtClean="0"/>
              <a:t>Přednáška: popularizace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Hana Macháčková</a:t>
            </a:r>
          </a:p>
          <a:p>
            <a:r>
              <a:rPr lang="cs-CZ" dirty="0" smtClean="0"/>
              <a:t>Lenka Dědková</a:t>
            </a:r>
          </a:p>
          <a:p>
            <a:r>
              <a:rPr lang="cs-CZ" dirty="0" smtClean="0"/>
              <a:t>Věra </a:t>
            </a:r>
            <a:r>
              <a:rPr lang="cs-CZ" dirty="0" err="1" smtClean="0"/>
              <a:t>Kontríková</a:t>
            </a:r>
            <a:endParaRPr lang="cs-CZ" dirty="0" smtClean="0"/>
          </a:p>
          <a:p>
            <a:r>
              <a:rPr lang="cs-CZ" dirty="0" smtClean="0"/>
              <a:t>Jan Šerek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33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Popularizace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V televizi, </a:t>
            </a:r>
            <a:r>
              <a:rPr lang="cs-CZ" dirty="0" smtClean="0"/>
              <a:t>rádiu, na přednáškách pro veřejnost </a:t>
            </a:r>
            <a:r>
              <a:rPr lang="cs-CZ" dirty="0" err="1" smtClean="0"/>
              <a:t>atd</a:t>
            </a:r>
            <a:r>
              <a:rPr lang="cs-CZ" dirty="0" smtClean="0"/>
              <a:t>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75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Popularizace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 této komunikaci máme velkou zodpovědnost za to, co si publikum z textu odnese</a:t>
            </a:r>
          </a:p>
          <a:p>
            <a:r>
              <a:rPr lang="cs-CZ" dirty="0" smtClean="0"/>
              <a:t>Nezapomínejme na etiku, domýšlejme důsledky toho, co říkáme</a:t>
            </a:r>
          </a:p>
          <a:p>
            <a:endParaRPr lang="cs-CZ" dirty="0"/>
          </a:p>
          <a:p>
            <a:r>
              <a:rPr lang="cs-CZ" dirty="0" smtClean="0"/>
              <a:t>Důležité je si uvědomit, že publikum </a:t>
            </a:r>
            <a:r>
              <a:rPr lang="cs-CZ" dirty="0" smtClean="0"/>
              <a:t>z většiny</a:t>
            </a:r>
            <a:r>
              <a:rPr lang="cs-CZ" dirty="0" smtClean="0"/>
              <a:t>:</a:t>
            </a:r>
          </a:p>
          <a:p>
            <a:pPr lvl="1"/>
            <a:r>
              <a:rPr lang="cs-CZ" dirty="0" smtClean="0"/>
              <a:t>Nemá stejné znalosti v teorii</a:t>
            </a:r>
          </a:p>
          <a:p>
            <a:pPr lvl="1"/>
            <a:r>
              <a:rPr lang="cs-CZ" dirty="0" smtClean="0"/>
              <a:t>Nemá ani stejné znalosti v metodologii</a:t>
            </a:r>
          </a:p>
          <a:p>
            <a:pPr marL="365760" lvl="1" indent="0">
              <a:buNone/>
            </a:pPr>
            <a:endParaRPr lang="cs-CZ" dirty="0"/>
          </a:p>
          <a:p>
            <a:pPr marL="365760" lvl="1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Díky </a:t>
            </a:r>
            <a:r>
              <a:rPr lang="cs-CZ" dirty="0">
                <a:solidFill>
                  <a:srgbClr val="FF0000"/>
                </a:solidFill>
              </a:rPr>
              <a:t>tomu si může naši zprávu interpretovat úplně </a:t>
            </a:r>
            <a:r>
              <a:rPr lang="cs-CZ" dirty="0" smtClean="0">
                <a:solidFill>
                  <a:srgbClr val="FF0000"/>
                </a:solidFill>
              </a:rPr>
              <a:t>jinak, </a:t>
            </a:r>
            <a:r>
              <a:rPr lang="cs-CZ" dirty="0">
                <a:solidFill>
                  <a:srgbClr val="FF0000"/>
                </a:solidFill>
              </a:rPr>
              <a:t>bez ohledu na zamýšlené sdělení</a:t>
            </a:r>
          </a:p>
          <a:p>
            <a:pPr marL="36576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117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Popularizace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Je nutné dostatečně zdůraznit to, co opravdu chceme říct (a proč je to důležité)</a:t>
            </a:r>
          </a:p>
          <a:p>
            <a:pPr lvl="1"/>
            <a:r>
              <a:rPr lang="cs-CZ" dirty="0" smtClean="0"/>
              <a:t>Musí to být napsáno zajímavě, musí si to získat čtenáře</a:t>
            </a:r>
          </a:p>
          <a:p>
            <a:pPr lvl="1"/>
            <a:r>
              <a:rPr lang="cs-CZ" i="1" dirty="0"/>
              <a:t>„Co Češi dělají na internetu: vedou v sexu, online hraní a IP telefonii</a:t>
            </a:r>
            <a:r>
              <a:rPr lang="cs-CZ" i="1" dirty="0" smtClean="0"/>
              <a:t>!“</a:t>
            </a:r>
          </a:p>
          <a:p>
            <a:r>
              <a:rPr lang="cs-CZ" dirty="0" smtClean="0"/>
              <a:t>Stejně nutné je ale nedat šanci k desinterpretaci toho, co říkáme</a:t>
            </a:r>
          </a:p>
          <a:p>
            <a:pPr lvl="1"/>
            <a:r>
              <a:rPr lang="cs-CZ" dirty="0" smtClean="0"/>
              <a:t>K níž často dochází právě díky snaze nalákat publikum</a:t>
            </a:r>
          </a:p>
          <a:p>
            <a:pPr lvl="1"/>
            <a:r>
              <a:rPr lang="cs-CZ" dirty="0" smtClean="0"/>
              <a:t>Také ale z jiných důvodů…(viz později)</a:t>
            </a:r>
          </a:p>
        </p:txBody>
      </p:sp>
    </p:spTree>
    <p:extLst>
      <p:ext uri="{BB962C8B-B14F-4D97-AF65-F5344CB8AC3E}">
        <p14:creationId xmlns:p14="http://schemas.microsoft.com/office/powerpoint/2010/main" val="246197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Popularizace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Uvědomme si, že publikum vstřebá jen určité množství informací, soustřeďme se proto na to </a:t>
            </a:r>
            <a:r>
              <a:rPr lang="cs-CZ" dirty="0" smtClean="0"/>
              <a:t>důležité</a:t>
            </a:r>
          </a:p>
          <a:p>
            <a:r>
              <a:rPr lang="cs-CZ" dirty="0" smtClean="0"/>
              <a:t>Mnoho věcí je potřeba </a:t>
            </a:r>
            <a:r>
              <a:rPr lang="cs-CZ" dirty="0" smtClean="0"/>
              <a:t>zjednodušit (ale ne trivializovat!)</a:t>
            </a:r>
            <a:endParaRPr lang="cs-CZ" dirty="0" smtClean="0"/>
          </a:p>
          <a:p>
            <a:pPr lvl="1"/>
            <a:r>
              <a:rPr lang="cs-CZ" dirty="0" smtClean="0"/>
              <a:t>velkou výzvou je </a:t>
            </a:r>
            <a:r>
              <a:rPr lang="cs-CZ" dirty="0" smtClean="0"/>
              <a:t>vyhnout </a:t>
            </a:r>
            <a:r>
              <a:rPr lang="cs-CZ" dirty="0" smtClean="0"/>
              <a:t>se přílišnému – </a:t>
            </a:r>
            <a:r>
              <a:rPr lang="cs-CZ" dirty="0" smtClean="0"/>
              <a:t>a/nebo </a:t>
            </a:r>
            <a:r>
              <a:rPr lang="cs-CZ" dirty="0" smtClean="0"/>
              <a:t>zavádějícímu – zjednodušení</a:t>
            </a:r>
          </a:p>
          <a:p>
            <a:endParaRPr lang="cs-CZ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29100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Popularizace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Nyní pár konkrétnějších doporučení k psaní popularizací…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31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Popularizace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Popularizace obecně píšeme co nejjednodušším </a:t>
            </a:r>
            <a:r>
              <a:rPr lang="cs-CZ" dirty="0" smtClean="0"/>
              <a:t>jazykem 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Nepoužíváme </a:t>
            </a:r>
            <a:r>
              <a:rPr lang="cs-CZ" dirty="0" smtClean="0"/>
              <a:t>zbytečně moc </a:t>
            </a:r>
            <a:r>
              <a:rPr lang="cs-CZ" dirty="0" smtClean="0"/>
              <a:t>cizích slov ani </a:t>
            </a:r>
            <a:r>
              <a:rPr lang="cs-CZ" dirty="0" smtClean="0"/>
              <a:t>odborných konceptů</a:t>
            </a:r>
            <a:endParaRPr lang="cs-CZ" dirty="0" smtClean="0"/>
          </a:p>
          <a:p>
            <a:pPr lvl="1"/>
            <a:r>
              <a:rPr lang="cs-CZ" dirty="0" smtClean="0"/>
              <a:t>Koncepty do nich samozřejmě patří, musí ale být jednoduše vysvětleny</a:t>
            </a:r>
          </a:p>
          <a:p>
            <a:pPr lvl="1"/>
            <a:r>
              <a:rPr lang="cs-CZ" dirty="0" smtClean="0"/>
              <a:t>Ale ne formou operacionalizací!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85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en-US" dirty="0"/>
              <a:t>Belief in a just world (CZ: </a:t>
            </a:r>
            <a:r>
              <a:rPr lang="en-US" dirty="0" err="1"/>
              <a:t>víra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spravedlivý</a:t>
            </a:r>
            <a:r>
              <a:rPr lang="en-US" dirty="0"/>
              <a:t> </a:t>
            </a:r>
            <a:r>
              <a:rPr lang="en-US" dirty="0" err="1"/>
              <a:t>svět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err="1" smtClean="0"/>
              <a:t>Pojem</a:t>
            </a:r>
            <a:r>
              <a:rPr lang="en-US" dirty="0" smtClean="0"/>
              <a:t> </a:t>
            </a:r>
            <a:r>
              <a:rPr lang="en-US" dirty="0" err="1"/>
              <a:t>patří</a:t>
            </a:r>
            <a:r>
              <a:rPr lang="en-US" dirty="0"/>
              <a:t> do </a:t>
            </a:r>
            <a:r>
              <a:rPr lang="en-US" dirty="0" err="1"/>
              <a:t>oblasti</a:t>
            </a:r>
            <a:r>
              <a:rPr lang="en-US" dirty="0"/>
              <a:t> </a:t>
            </a:r>
            <a:r>
              <a:rPr lang="en-US" dirty="0" err="1"/>
              <a:t>interpersonálního</a:t>
            </a:r>
            <a:r>
              <a:rPr lang="en-US" dirty="0"/>
              <a:t> </a:t>
            </a:r>
            <a:r>
              <a:rPr lang="en-US" dirty="0" err="1" smtClean="0"/>
              <a:t>poznávání</a:t>
            </a:r>
            <a:r>
              <a:rPr lang="en-US" dirty="0" smtClean="0"/>
              <a:t>,</a:t>
            </a:r>
            <a:r>
              <a:rPr lang="cs-CZ" dirty="0" smtClean="0"/>
              <a:t> </a:t>
            </a:r>
            <a:r>
              <a:rPr lang="en-US" dirty="0" err="1" smtClean="0"/>
              <a:t>případně</a:t>
            </a:r>
            <a:r>
              <a:rPr lang="en-US" dirty="0" smtClean="0"/>
              <a:t> </a:t>
            </a:r>
            <a:r>
              <a:rPr lang="en-US" dirty="0" err="1"/>
              <a:t>vztahu</a:t>
            </a:r>
            <a:r>
              <a:rPr lang="en-US" dirty="0"/>
              <a:t> k </a:t>
            </a:r>
            <a:r>
              <a:rPr lang="en-US" dirty="0" err="1"/>
              <a:t>sobě</a:t>
            </a:r>
            <a:r>
              <a:rPr lang="en-US" dirty="0"/>
              <a:t> </a:t>
            </a:r>
            <a:r>
              <a:rPr lang="en-US" dirty="0" err="1"/>
              <a:t>samému</a:t>
            </a:r>
            <a:r>
              <a:rPr lang="en-US" dirty="0"/>
              <a:t>. </a:t>
            </a:r>
            <a:r>
              <a:rPr lang="en-US" dirty="0" err="1"/>
              <a:t>Autorem</a:t>
            </a:r>
            <a:r>
              <a:rPr lang="en-US" dirty="0"/>
              <a:t> </a:t>
            </a:r>
            <a:r>
              <a:rPr lang="en-US" dirty="0" err="1"/>
              <a:t>pojmu</a:t>
            </a:r>
            <a:r>
              <a:rPr lang="en-US" dirty="0"/>
              <a:t> </a:t>
            </a:r>
            <a:r>
              <a:rPr lang="en-US" dirty="0" smtClean="0"/>
              <a:t>je</a:t>
            </a:r>
            <a:r>
              <a:rPr lang="cs-CZ" dirty="0" smtClean="0"/>
              <a:t> </a:t>
            </a:r>
            <a:r>
              <a:rPr lang="en-US" dirty="0" smtClean="0"/>
              <a:t>Melvin </a:t>
            </a:r>
            <a:r>
              <a:rPr lang="en-US" dirty="0"/>
              <a:t>Lerner. </a:t>
            </a:r>
            <a:r>
              <a:rPr lang="en-US" dirty="0" err="1"/>
              <a:t>Jedná</a:t>
            </a:r>
            <a:r>
              <a:rPr lang="en-US" dirty="0"/>
              <a:t> se o </a:t>
            </a:r>
            <a:r>
              <a:rPr lang="en-US" dirty="0" err="1"/>
              <a:t>typ</a:t>
            </a:r>
            <a:r>
              <a:rPr lang="en-US" dirty="0"/>
              <a:t> </a:t>
            </a:r>
            <a:r>
              <a:rPr lang="en-US" dirty="0" err="1"/>
              <a:t>sebeochranné</a:t>
            </a:r>
            <a:r>
              <a:rPr lang="en-US" dirty="0"/>
              <a:t> </a:t>
            </a:r>
            <a:r>
              <a:rPr lang="en-US" dirty="0" err="1" smtClean="0"/>
              <a:t>atribuce</a:t>
            </a:r>
            <a:r>
              <a:rPr lang="cs-CZ" dirty="0" smtClean="0"/>
              <a:t> </a:t>
            </a:r>
            <a:r>
              <a:rPr lang="en-US" dirty="0" smtClean="0"/>
              <a:t>(defensive </a:t>
            </a:r>
            <a:r>
              <a:rPr lang="en-US" dirty="0"/>
              <a:t>attribution). </a:t>
            </a:r>
            <a:r>
              <a:rPr lang="en-US" dirty="0" err="1"/>
              <a:t>Pojem</a:t>
            </a:r>
            <a:r>
              <a:rPr lang="en-US" dirty="0"/>
              <a:t> </a:t>
            </a:r>
            <a:r>
              <a:rPr lang="en-US" dirty="0" err="1"/>
              <a:t>označuje</a:t>
            </a:r>
            <a:r>
              <a:rPr lang="en-US" dirty="0"/>
              <a:t> </a:t>
            </a:r>
            <a:r>
              <a:rPr lang="en-US" dirty="0" err="1" smtClean="0"/>
              <a:t>všeobecně</a:t>
            </a:r>
            <a:r>
              <a:rPr lang="cs-CZ" dirty="0" smtClean="0"/>
              <a:t> </a:t>
            </a:r>
            <a:r>
              <a:rPr lang="en-US" dirty="0" err="1" smtClean="0"/>
              <a:t>sdílený</a:t>
            </a:r>
            <a:r>
              <a:rPr lang="en-US" dirty="0" smtClean="0"/>
              <a:t> </a:t>
            </a:r>
            <a:r>
              <a:rPr lang="en-US" dirty="0" err="1"/>
              <a:t>typ</a:t>
            </a:r>
            <a:r>
              <a:rPr lang="en-US" dirty="0"/>
              <a:t> </a:t>
            </a:r>
            <a:r>
              <a:rPr lang="en-US" dirty="0" err="1"/>
              <a:t>obranné</a:t>
            </a:r>
            <a:r>
              <a:rPr lang="en-US" dirty="0"/>
              <a:t> </a:t>
            </a:r>
            <a:r>
              <a:rPr lang="en-US" dirty="0" err="1"/>
              <a:t>atribuce</a:t>
            </a:r>
            <a:r>
              <a:rPr lang="en-US" dirty="0"/>
              <a:t>,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jehož</a:t>
            </a:r>
            <a:r>
              <a:rPr lang="en-US" dirty="0"/>
              <a:t> </a:t>
            </a:r>
            <a:r>
              <a:rPr lang="en-US" dirty="0" err="1"/>
              <a:t>základě</a:t>
            </a:r>
            <a:r>
              <a:rPr lang="en-US" dirty="0"/>
              <a:t> </a:t>
            </a:r>
            <a:r>
              <a:rPr lang="en-US" dirty="0" err="1" smtClean="0"/>
              <a:t>jedinec</a:t>
            </a:r>
            <a:r>
              <a:rPr lang="cs-CZ" dirty="0" smtClean="0"/>
              <a:t>n </a:t>
            </a:r>
            <a:r>
              <a:rPr lang="en-US" dirty="0" err="1" smtClean="0"/>
              <a:t>vnímá</a:t>
            </a:r>
            <a:r>
              <a:rPr lang="en-US" dirty="0" smtClean="0"/>
              <a:t> </a:t>
            </a:r>
            <a:r>
              <a:rPr lang="en-US" dirty="0" err="1"/>
              <a:t>okolní</a:t>
            </a:r>
            <a:r>
              <a:rPr lang="en-US" dirty="0"/>
              <a:t> </a:t>
            </a:r>
            <a:r>
              <a:rPr lang="en-US" dirty="0" err="1"/>
              <a:t>svět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implicitně</a:t>
            </a:r>
            <a:r>
              <a:rPr lang="en-US" dirty="0"/>
              <a:t> </a:t>
            </a:r>
            <a:r>
              <a:rPr lang="en-US" dirty="0" err="1"/>
              <a:t>spravedlivý</a:t>
            </a:r>
            <a:r>
              <a:rPr lang="en-US" dirty="0"/>
              <a:t>, </a:t>
            </a:r>
            <a:r>
              <a:rPr lang="en-US" dirty="0" err="1"/>
              <a:t>tj</a:t>
            </a:r>
            <a:r>
              <a:rPr lang="en-US" dirty="0"/>
              <a:t>. </a:t>
            </a:r>
            <a:r>
              <a:rPr lang="en-US" dirty="0" err="1" smtClean="0"/>
              <a:t>jako</a:t>
            </a:r>
            <a:r>
              <a:rPr lang="cs-CZ" dirty="0" smtClean="0"/>
              <a:t> </a:t>
            </a:r>
            <a:r>
              <a:rPr lang="en-US" dirty="0" err="1" smtClean="0"/>
              <a:t>místo</a:t>
            </a:r>
            <a:r>
              <a:rPr lang="en-US" dirty="0"/>
              <a:t>, </a:t>
            </a:r>
            <a:r>
              <a:rPr lang="en-US" dirty="0" err="1"/>
              <a:t>kde</a:t>
            </a:r>
            <a:r>
              <a:rPr lang="en-US" dirty="0"/>
              <a:t> </a:t>
            </a:r>
            <a:r>
              <a:rPr lang="en-US" dirty="0" err="1"/>
              <a:t>každý</a:t>
            </a:r>
            <a:r>
              <a:rPr lang="en-US" dirty="0"/>
              <a:t> </a:t>
            </a:r>
            <a:r>
              <a:rPr lang="en-US" dirty="0" err="1"/>
              <a:t>dostává</a:t>
            </a:r>
            <a:r>
              <a:rPr lang="en-US" dirty="0"/>
              <a:t>, co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zasluhuje</a:t>
            </a:r>
            <a:r>
              <a:rPr lang="en-US" dirty="0"/>
              <a:t> a </a:t>
            </a:r>
            <a:r>
              <a:rPr lang="en-US" dirty="0" err="1"/>
              <a:t>zasluhuje</a:t>
            </a:r>
            <a:r>
              <a:rPr lang="en-US" dirty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,</a:t>
            </a:r>
            <a:r>
              <a:rPr lang="cs-CZ" dirty="0" smtClean="0"/>
              <a:t> </a:t>
            </a:r>
            <a:r>
              <a:rPr lang="en-US" dirty="0" smtClean="0"/>
              <a:t>co </a:t>
            </a:r>
            <a:r>
              <a:rPr lang="en-US" dirty="0" err="1"/>
              <a:t>dostává</a:t>
            </a:r>
            <a:r>
              <a:rPr lang="en-US" dirty="0" smtClean="0"/>
              <a:t>.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(Učební materiál do sociální psychologie)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err="1"/>
              <a:t>Svou</a:t>
            </a:r>
            <a:r>
              <a:rPr lang="en-US" dirty="0"/>
              <a:t> </a:t>
            </a:r>
            <a:r>
              <a:rPr lang="en-US" dirty="0" err="1"/>
              <a:t>vědeckou</a:t>
            </a:r>
            <a:r>
              <a:rPr lang="en-US" dirty="0"/>
              <a:t> </a:t>
            </a:r>
            <a:r>
              <a:rPr lang="en-US" dirty="0" err="1"/>
              <a:t>nálepku</a:t>
            </a:r>
            <a:r>
              <a:rPr lang="en-US" dirty="0"/>
              <a:t> </a:t>
            </a:r>
            <a:r>
              <a:rPr lang="en-US" dirty="0" err="1"/>
              <a:t>dostal</a:t>
            </a:r>
            <a:r>
              <a:rPr lang="en-US" dirty="0"/>
              <a:t> </a:t>
            </a:r>
            <a:r>
              <a:rPr lang="en-US" dirty="0" err="1"/>
              <a:t>tento</a:t>
            </a:r>
            <a:r>
              <a:rPr lang="en-US" dirty="0"/>
              <a:t> </a:t>
            </a:r>
            <a:r>
              <a:rPr lang="en-US" dirty="0" err="1"/>
              <a:t>fenomén</a:t>
            </a:r>
            <a:r>
              <a:rPr lang="en-US" dirty="0"/>
              <a:t> v 60. </a:t>
            </a:r>
            <a:r>
              <a:rPr lang="en-US" dirty="0" err="1"/>
              <a:t>letech</a:t>
            </a:r>
            <a:r>
              <a:rPr lang="en-US" dirty="0"/>
              <a:t> od </a:t>
            </a:r>
            <a:r>
              <a:rPr lang="en-US" dirty="0" err="1"/>
              <a:t>amerického</a:t>
            </a:r>
            <a:r>
              <a:rPr lang="en-US" dirty="0"/>
              <a:t> </a:t>
            </a:r>
            <a:r>
              <a:rPr lang="en-US" dirty="0" err="1"/>
              <a:t>psychologa</a:t>
            </a:r>
            <a:r>
              <a:rPr lang="en-US" dirty="0"/>
              <a:t> </a:t>
            </a:r>
            <a:r>
              <a:rPr lang="en-US" dirty="0" err="1"/>
              <a:t>Melvina</a:t>
            </a:r>
            <a:r>
              <a:rPr lang="en-US" dirty="0"/>
              <a:t> </a:t>
            </a:r>
            <a:r>
              <a:rPr lang="en-US" dirty="0" err="1"/>
              <a:t>Lernera</a:t>
            </a:r>
            <a:r>
              <a:rPr lang="en-US" dirty="0"/>
              <a:t>. Ten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první</a:t>
            </a:r>
            <a:r>
              <a:rPr lang="en-US" dirty="0"/>
              <a:t> </a:t>
            </a:r>
            <a:r>
              <a:rPr lang="en-US" dirty="0" err="1"/>
              <a:t>použil</a:t>
            </a:r>
            <a:r>
              <a:rPr lang="en-US" dirty="0"/>
              <a:t> </a:t>
            </a:r>
            <a:r>
              <a:rPr lang="en-US" dirty="0" err="1"/>
              <a:t>označení</a:t>
            </a:r>
            <a:r>
              <a:rPr lang="en-US" dirty="0"/>
              <a:t> „</a:t>
            </a:r>
            <a:r>
              <a:rPr lang="en-US" dirty="0" err="1"/>
              <a:t>víra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spravedlivý</a:t>
            </a:r>
            <a:r>
              <a:rPr lang="en-US" dirty="0"/>
              <a:t> </a:t>
            </a:r>
            <a:r>
              <a:rPr lang="en-US" dirty="0" err="1"/>
              <a:t>svět</a:t>
            </a:r>
            <a:r>
              <a:rPr lang="en-US" dirty="0"/>
              <a:t>“ (belief in a just world). </a:t>
            </a:r>
            <a:r>
              <a:rPr lang="en-US" dirty="0" err="1"/>
              <a:t>Rozuměl</a:t>
            </a:r>
            <a:r>
              <a:rPr lang="en-US" dirty="0"/>
              <a:t> pod </a:t>
            </a:r>
            <a:r>
              <a:rPr lang="en-US" dirty="0" err="1"/>
              <a:t>ním</a:t>
            </a:r>
            <a:r>
              <a:rPr lang="en-US" dirty="0"/>
              <a:t> </a:t>
            </a:r>
            <a:r>
              <a:rPr lang="en-US" dirty="0" err="1"/>
              <a:t>obecné</a:t>
            </a:r>
            <a:r>
              <a:rPr lang="en-US" dirty="0"/>
              <a:t> </a:t>
            </a:r>
            <a:r>
              <a:rPr lang="en-US" dirty="0" err="1"/>
              <a:t>přesvědčení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svět</a:t>
            </a:r>
            <a:r>
              <a:rPr lang="en-US" dirty="0"/>
              <a:t> </a:t>
            </a:r>
            <a:r>
              <a:rPr lang="en-US" dirty="0" err="1"/>
              <a:t>funguje</a:t>
            </a:r>
            <a:r>
              <a:rPr lang="en-US" dirty="0"/>
              <a:t> </a:t>
            </a:r>
            <a:r>
              <a:rPr lang="en-US" dirty="0" err="1"/>
              <a:t>spravedlivě</a:t>
            </a:r>
            <a:r>
              <a:rPr lang="en-US" dirty="0"/>
              <a:t> a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každý</a:t>
            </a:r>
            <a:r>
              <a:rPr lang="en-US" dirty="0"/>
              <a:t> </a:t>
            </a:r>
            <a:r>
              <a:rPr lang="en-US" dirty="0" err="1"/>
              <a:t>dostane</a:t>
            </a:r>
            <a:r>
              <a:rPr lang="en-US" dirty="0"/>
              <a:t>, co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zaslouží</a:t>
            </a:r>
            <a:r>
              <a:rPr lang="en-US" dirty="0"/>
              <a:t>. </a:t>
            </a:r>
            <a:r>
              <a:rPr lang="en-US" dirty="0" err="1"/>
              <a:t>Člověk</a:t>
            </a:r>
            <a:r>
              <a:rPr lang="en-US" dirty="0"/>
              <a:t> s </a:t>
            </a:r>
            <a:r>
              <a:rPr lang="en-US" dirty="0" err="1"/>
              <a:t>vysokou</a:t>
            </a:r>
            <a:r>
              <a:rPr lang="en-US" dirty="0"/>
              <a:t> </a:t>
            </a:r>
            <a:r>
              <a:rPr lang="en-US" dirty="0" err="1"/>
              <a:t>vírou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spravedlivý</a:t>
            </a:r>
            <a:r>
              <a:rPr lang="en-US" dirty="0"/>
              <a:t> </a:t>
            </a:r>
            <a:r>
              <a:rPr lang="en-US" dirty="0" err="1"/>
              <a:t>svět</a:t>
            </a:r>
            <a:r>
              <a:rPr lang="en-US" dirty="0"/>
              <a:t> je </a:t>
            </a:r>
            <a:r>
              <a:rPr lang="en-US" dirty="0" err="1"/>
              <a:t>tedy</a:t>
            </a:r>
            <a:r>
              <a:rPr lang="en-US" dirty="0"/>
              <a:t> ten, </a:t>
            </a:r>
            <a:r>
              <a:rPr lang="en-US" dirty="0" err="1"/>
              <a:t>kdo</a:t>
            </a:r>
            <a:r>
              <a:rPr lang="en-US" dirty="0"/>
              <a:t> </a:t>
            </a:r>
            <a:r>
              <a:rPr lang="en-US" dirty="0" err="1"/>
              <a:t>věří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spokojení</a:t>
            </a:r>
            <a:r>
              <a:rPr lang="en-US" dirty="0"/>
              <a:t> </a:t>
            </a:r>
            <a:r>
              <a:rPr lang="en-US" dirty="0" err="1"/>
              <a:t>lidé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něčím</a:t>
            </a:r>
            <a:r>
              <a:rPr lang="en-US" dirty="0"/>
              <a:t> </a:t>
            </a:r>
            <a:r>
              <a:rPr lang="en-US" dirty="0" err="1"/>
              <a:t>svou</a:t>
            </a:r>
            <a:r>
              <a:rPr lang="en-US" dirty="0"/>
              <a:t> </a:t>
            </a:r>
            <a:r>
              <a:rPr lang="en-US" dirty="0" err="1"/>
              <a:t>spokojenost</a:t>
            </a:r>
            <a:r>
              <a:rPr lang="en-US" dirty="0"/>
              <a:t> </a:t>
            </a:r>
            <a:r>
              <a:rPr lang="en-US" dirty="0" err="1"/>
              <a:t>zasloužili</a:t>
            </a:r>
            <a:r>
              <a:rPr lang="en-US" dirty="0"/>
              <a:t>, </a:t>
            </a:r>
            <a:r>
              <a:rPr lang="en-US" dirty="0" err="1"/>
              <a:t>zatímco</a:t>
            </a:r>
            <a:r>
              <a:rPr lang="en-US" dirty="0"/>
              <a:t> </a:t>
            </a:r>
            <a:r>
              <a:rPr lang="en-US" dirty="0" err="1"/>
              <a:t>zbídačení</a:t>
            </a:r>
            <a:r>
              <a:rPr lang="en-US" dirty="0"/>
              <a:t> </a:t>
            </a:r>
            <a:r>
              <a:rPr lang="en-US" dirty="0" err="1"/>
              <a:t>lidé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zasloužili</a:t>
            </a:r>
            <a:r>
              <a:rPr lang="en-US" dirty="0"/>
              <a:t> </a:t>
            </a:r>
            <a:r>
              <a:rPr lang="en-US" dirty="0" err="1"/>
              <a:t>svou</a:t>
            </a:r>
            <a:r>
              <a:rPr lang="en-US" dirty="0"/>
              <a:t> </a:t>
            </a:r>
            <a:r>
              <a:rPr lang="en-US" dirty="0" err="1"/>
              <a:t>zbídačenost</a:t>
            </a:r>
            <a:r>
              <a:rPr lang="en-US" dirty="0" smtClean="0"/>
              <a:t>.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(Jan Šerek, Nový prostor)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49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Popularizace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Popularizace by měly být co nejvíce konkrétní a co nejvíce orientované přímo na dané téma</a:t>
            </a:r>
          </a:p>
          <a:p>
            <a:pPr lvl="1"/>
            <a:r>
              <a:rPr lang="cs-CZ" dirty="0" smtClean="0"/>
              <a:t>Neměly by odkazovat na znalosti, které publikum nejspíše nemá</a:t>
            </a:r>
          </a:p>
          <a:p>
            <a:pPr lvl="1"/>
            <a:r>
              <a:rPr lang="cs-CZ" dirty="0"/>
              <a:t>Neměly by obsahovat informace přímo nesouvisející s tématem (ty patří do učebnic)</a:t>
            </a:r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6642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en-US" dirty="0"/>
              <a:t>Belief in a just world (CZ: </a:t>
            </a:r>
            <a:r>
              <a:rPr lang="en-US" dirty="0" err="1"/>
              <a:t>víra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spravedlivý</a:t>
            </a:r>
            <a:r>
              <a:rPr lang="en-US" dirty="0"/>
              <a:t> </a:t>
            </a:r>
            <a:r>
              <a:rPr lang="en-US" dirty="0" err="1"/>
              <a:t>svět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err="1" smtClean="0"/>
              <a:t>Pojem</a:t>
            </a:r>
            <a:r>
              <a:rPr lang="en-US" dirty="0" smtClean="0"/>
              <a:t> </a:t>
            </a:r>
            <a:r>
              <a:rPr lang="en-US" dirty="0" err="1"/>
              <a:t>patří</a:t>
            </a:r>
            <a:r>
              <a:rPr lang="en-US" dirty="0"/>
              <a:t> do </a:t>
            </a:r>
            <a:r>
              <a:rPr lang="en-US" dirty="0" err="1"/>
              <a:t>oblasti</a:t>
            </a:r>
            <a:r>
              <a:rPr lang="en-US" dirty="0"/>
              <a:t> </a:t>
            </a:r>
            <a:r>
              <a:rPr lang="en-US" dirty="0" err="1"/>
              <a:t>interpersonálního</a:t>
            </a:r>
            <a:r>
              <a:rPr lang="en-US" dirty="0"/>
              <a:t> </a:t>
            </a:r>
            <a:r>
              <a:rPr lang="en-US" dirty="0" err="1" smtClean="0"/>
              <a:t>poznávání</a:t>
            </a:r>
            <a:r>
              <a:rPr lang="en-US" dirty="0" smtClean="0"/>
              <a:t>,</a:t>
            </a:r>
            <a:r>
              <a:rPr lang="cs-CZ" dirty="0" smtClean="0"/>
              <a:t> </a:t>
            </a:r>
            <a:r>
              <a:rPr lang="en-US" dirty="0" err="1" smtClean="0"/>
              <a:t>případně</a:t>
            </a:r>
            <a:r>
              <a:rPr lang="en-US" dirty="0" smtClean="0"/>
              <a:t> </a:t>
            </a:r>
            <a:r>
              <a:rPr lang="en-US" dirty="0" err="1"/>
              <a:t>vztahu</a:t>
            </a:r>
            <a:r>
              <a:rPr lang="en-US" dirty="0"/>
              <a:t> k </a:t>
            </a:r>
            <a:r>
              <a:rPr lang="en-US" dirty="0" err="1"/>
              <a:t>sobě</a:t>
            </a:r>
            <a:r>
              <a:rPr lang="en-US" dirty="0"/>
              <a:t> </a:t>
            </a:r>
            <a:r>
              <a:rPr lang="en-US" dirty="0" err="1"/>
              <a:t>samému</a:t>
            </a:r>
            <a:r>
              <a:rPr lang="en-US" dirty="0"/>
              <a:t>. </a:t>
            </a:r>
            <a:r>
              <a:rPr lang="en-US" dirty="0" err="1"/>
              <a:t>Autorem</a:t>
            </a:r>
            <a:r>
              <a:rPr lang="en-US" dirty="0"/>
              <a:t> </a:t>
            </a:r>
            <a:r>
              <a:rPr lang="en-US" dirty="0" err="1"/>
              <a:t>pojmu</a:t>
            </a:r>
            <a:r>
              <a:rPr lang="en-US" dirty="0"/>
              <a:t> </a:t>
            </a:r>
            <a:r>
              <a:rPr lang="en-US" dirty="0" smtClean="0"/>
              <a:t>je</a:t>
            </a:r>
            <a:r>
              <a:rPr lang="cs-CZ" dirty="0" smtClean="0"/>
              <a:t> </a:t>
            </a:r>
            <a:r>
              <a:rPr lang="en-US" dirty="0" smtClean="0"/>
              <a:t>Melvin </a:t>
            </a:r>
            <a:r>
              <a:rPr lang="en-US" dirty="0"/>
              <a:t>Lerner. </a:t>
            </a:r>
            <a:r>
              <a:rPr lang="en-US" dirty="0" err="1"/>
              <a:t>Jedná</a:t>
            </a:r>
            <a:r>
              <a:rPr lang="en-US" dirty="0"/>
              <a:t> se o </a:t>
            </a:r>
            <a:r>
              <a:rPr lang="en-US" dirty="0" err="1"/>
              <a:t>typ</a:t>
            </a:r>
            <a:r>
              <a:rPr lang="en-US" dirty="0"/>
              <a:t> </a:t>
            </a:r>
            <a:r>
              <a:rPr lang="en-US" dirty="0" err="1"/>
              <a:t>sebeochranné</a:t>
            </a:r>
            <a:r>
              <a:rPr lang="en-US" dirty="0"/>
              <a:t> </a:t>
            </a:r>
            <a:r>
              <a:rPr lang="en-US" dirty="0" err="1" smtClean="0"/>
              <a:t>atribuce</a:t>
            </a:r>
            <a:r>
              <a:rPr lang="cs-CZ" dirty="0" smtClean="0"/>
              <a:t> </a:t>
            </a:r>
            <a:r>
              <a:rPr lang="en-US" dirty="0" smtClean="0"/>
              <a:t>(defensive </a:t>
            </a:r>
            <a:r>
              <a:rPr lang="en-US" dirty="0"/>
              <a:t>attribution). </a:t>
            </a:r>
            <a:r>
              <a:rPr lang="en-US" dirty="0" err="1"/>
              <a:t>Pojem</a:t>
            </a:r>
            <a:r>
              <a:rPr lang="en-US" dirty="0"/>
              <a:t> </a:t>
            </a:r>
            <a:r>
              <a:rPr lang="en-US" dirty="0" err="1"/>
              <a:t>označuje</a:t>
            </a:r>
            <a:r>
              <a:rPr lang="en-US" dirty="0"/>
              <a:t> </a:t>
            </a:r>
            <a:r>
              <a:rPr lang="en-US" dirty="0" err="1" smtClean="0"/>
              <a:t>všeobecně</a:t>
            </a:r>
            <a:r>
              <a:rPr lang="cs-CZ" dirty="0" smtClean="0"/>
              <a:t> </a:t>
            </a:r>
            <a:r>
              <a:rPr lang="en-US" dirty="0" err="1" smtClean="0"/>
              <a:t>sdílený</a:t>
            </a:r>
            <a:r>
              <a:rPr lang="en-US" dirty="0" smtClean="0"/>
              <a:t> </a:t>
            </a:r>
            <a:r>
              <a:rPr lang="en-US" dirty="0" err="1"/>
              <a:t>typ</a:t>
            </a:r>
            <a:r>
              <a:rPr lang="en-US" dirty="0"/>
              <a:t> </a:t>
            </a:r>
            <a:r>
              <a:rPr lang="en-US" dirty="0" err="1"/>
              <a:t>obranné</a:t>
            </a:r>
            <a:r>
              <a:rPr lang="en-US" dirty="0"/>
              <a:t> </a:t>
            </a:r>
            <a:r>
              <a:rPr lang="en-US" dirty="0" err="1"/>
              <a:t>atribuce</a:t>
            </a:r>
            <a:r>
              <a:rPr lang="en-US" dirty="0"/>
              <a:t>,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jehož</a:t>
            </a:r>
            <a:r>
              <a:rPr lang="en-US" dirty="0"/>
              <a:t> </a:t>
            </a:r>
            <a:r>
              <a:rPr lang="en-US" dirty="0" err="1"/>
              <a:t>základě</a:t>
            </a:r>
            <a:r>
              <a:rPr lang="en-US" dirty="0"/>
              <a:t> </a:t>
            </a:r>
            <a:r>
              <a:rPr lang="en-US" dirty="0" err="1" smtClean="0"/>
              <a:t>jedinec</a:t>
            </a:r>
            <a:r>
              <a:rPr lang="cs-CZ" dirty="0" smtClean="0"/>
              <a:t>n </a:t>
            </a:r>
            <a:r>
              <a:rPr lang="en-US" dirty="0" err="1" smtClean="0"/>
              <a:t>vnímá</a:t>
            </a:r>
            <a:r>
              <a:rPr lang="en-US" dirty="0" smtClean="0"/>
              <a:t> </a:t>
            </a:r>
            <a:r>
              <a:rPr lang="en-US" dirty="0" err="1"/>
              <a:t>okolní</a:t>
            </a:r>
            <a:r>
              <a:rPr lang="en-US" dirty="0"/>
              <a:t> </a:t>
            </a:r>
            <a:r>
              <a:rPr lang="en-US" dirty="0" err="1"/>
              <a:t>svět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implicitně</a:t>
            </a:r>
            <a:r>
              <a:rPr lang="en-US" dirty="0"/>
              <a:t> </a:t>
            </a:r>
            <a:r>
              <a:rPr lang="en-US" dirty="0" err="1"/>
              <a:t>spravedlivý</a:t>
            </a:r>
            <a:r>
              <a:rPr lang="en-US" dirty="0"/>
              <a:t>, </a:t>
            </a:r>
            <a:r>
              <a:rPr lang="en-US" dirty="0" err="1"/>
              <a:t>tj</a:t>
            </a:r>
            <a:r>
              <a:rPr lang="en-US" dirty="0"/>
              <a:t>. </a:t>
            </a:r>
            <a:r>
              <a:rPr lang="en-US" dirty="0" err="1" smtClean="0"/>
              <a:t>jako</a:t>
            </a:r>
            <a:r>
              <a:rPr lang="cs-CZ" dirty="0" smtClean="0"/>
              <a:t> </a:t>
            </a:r>
            <a:r>
              <a:rPr lang="en-US" dirty="0" err="1" smtClean="0"/>
              <a:t>místo</a:t>
            </a:r>
            <a:r>
              <a:rPr lang="en-US" dirty="0"/>
              <a:t>, </a:t>
            </a:r>
            <a:r>
              <a:rPr lang="en-US" dirty="0" err="1"/>
              <a:t>kde</a:t>
            </a:r>
            <a:r>
              <a:rPr lang="en-US" dirty="0"/>
              <a:t> </a:t>
            </a:r>
            <a:r>
              <a:rPr lang="en-US" dirty="0" err="1"/>
              <a:t>každý</a:t>
            </a:r>
            <a:r>
              <a:rPr lang="en-US" dirty="0"/>
              <a:t> </a:t>
            </a:r>
            <a:r>
              <a:rPr lang="en-US" dirty="0" err="1"/>
              <a:t>dostává</a:t>
            </a:r>
            <a:r>
              <a:rPr lang="en-US" dirty="0"/>
              <a:t>, co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zasluhuje</a:t>
            </a:r>
            <a:r>
              <a:rPr lang="en-US" dirty="0"/>
              <a:t> a </a:t>
            </a:r>
            <a:r>
              <a:rPr lang="en-US" dirty="0" err="1"/>
              <a:t>zasluhuje</a:t>
            </a:r>
            <a:r>
              <a:rPr lang="en-US" dirty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,</a:t>
            </a:r>
            <a:r>
              <a:rPr lang="cs-CZ" dirty="0" smtClean="0"/>
              <a:t> </a:t>
            </a:r>
            <a:r>
              <a:rPr lang="en-US" dirty="0" smtClean="0"/>
              <a:t>co </a:t>
            </a:r>
            <a:r>
              <a:rPr lang="en-US" dirty="0" err="1"/>
              <a:t>dostává</a:t>
            </a:r>
            <a:r>
              <a:rPr lang="en-US" dirty="0" smtClean="0"/>
              <a:t>.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(Učební materiál do sociální psychologie)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err="1"/>
              <a:t>Svou</a:t>
            </a:r>
            <a:r>
              <a:rPr lang="en-US" dirty="0"/>
              <a:t> </a:t>
            </a:r>
            <a:r>
              <a:rPr lang="en-US" dirty="0" err="1"/>
              <a:t>vědeckou</a:t>
            </a:r>
            <a:r>
              <a:rPr lang="en-US" dirty="0"/>
              <a:t> </a:t>
            </a:r>
            <a:r>
              <a:rPr lang="en-US" dirty="0" err="1"/>
              <a:t>nálepku</a:t>
            </a:r>
            <a:r>
              <a:rPr lang="en-US" dirty="0"/>
              <a:t> </a:t>
            </a:r>
            <a:r>
              <a:rPr lang="en-US" dirty="0" err="1"/>
              <a:t>dostal</a:t>
            </a:r>
            <a:r>
              <a:rPr lang="en-US" dirty="0"/>
              <a:t> </a:t>
            </a:r>
            <a:r>
              <a:rPr lang="en-US" dirty="0" err="1"/>
              <a:t>tento</a:t>
            </a:r>
            <a:r>
              <a:rPr lang="en-US" dirty="0"/>
              <a:t> </a:t>
            </a:r>
            <a:r>
              <a:rPr lang="en-US" dirty="0" err="1"/>
              <a:t>fenomén</a:t>
            </a:r>
            <a:r>
              <a:rPr lang="en-US" dirty="0"/>
              <a:t> v 60. </a:t>
            </a:r>
            <a:r>
              <a:rPr lang="en-US" dirty="0" err="1"/>
              <a:t>letech</a:t>
            </a:r>
            <a:r>
              <a:rPr lang="en-US" dirty="0"/>
              <a:t> od </a:t>
            </a:r>
            <a:r>
              <a:rPr lang="en-US" dirty="0" err="1"/>
              <a:t>amerického</a:t>
            </a:r>
            <a:r>
              <a:rPr lang="en-US" dirty="0"/>
              <a:t> </a:t>
            </a:r>
            <a:r>
              <a:rPr lang="en-US" dirty="0" err="1"/>
              <a:t>psychologa</a:t>
            </a:r>
            <a:r>
              <a:rPr lang="en-US" dirty="0"/>
              <a:t> </a:t>
            </a:r>
            <a:r>
              <a:rPr lang="en-US" dirty="0" err="1"/>
              <a:t>Melvina</a:t>
            </a:r>
            <a:r>
              <a:rPr lang="en-US" dirty="0"/>
              <a:t> </a:t>
            </a:r>
            <a:r>
              <a:rPr lang="en-US" dirty="0" err="1"/>
              <a:t>Lernera</a:t>
            </a:r>
            <a:r>
              <a:rPr lang="en-US" dirty="0"/>
              <a:t>. Ten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první</a:t>
            </a:r>
            <a:r>
              <a:rPr lang="en-US" dirty="0"/>
              <a:t> </a:t>
            </a:r>
            <a:r>
              <a:rPr lang="en-US" dirty="0" err="1"/>
              <a:t>použil</a:t>
            </a:r>
            <a:r>
              <a:rPr lang="en-US" dirty="0"/>
              <a:t> </a:t>
            </a:r>
            <a:r>
              <a:rPr lang="en-US" dirty="0" err="1"/>
              <a:t>označení</a:t>
            </a:r>
            <a:r>
              <a:rPr lang="en-US" dirty="0"/>
              <a:t> „</a:t>
            </a:r>
            <a:r>
              <a:rPr lang="en-US" dirty="0" err="1"/>
              <a:t>víra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spravedlivý</a:t>
            </a:r>
            <a:r>
              <a:rPr lang="en-US" dirty="0"/>
              <a:t> </a:t>
            </a:r>
            <a:r>
              <a:rPr lang="en-US" dirty="0" err="1"/>
              <a:t>svět</a:t>
            </a:r>
            <a:r>
              <a:rPr lang="en-US" dirty="0"/>
              <a:t>“ (belief in a just world). </a:t>
            </a:r>
            <a:r>
              <a:rPr lang="en-US" dirty="0" err="1"/>
              <a:t>Rozuměl</a:t>
            </a:r>
            <a:r>
              <a:rPr lang="en-US" dirty="0"/>
              <a:t> pod </a:t>
            </a:r>
            <a:r>
              <a:rPr lang="en-US" dirty="0" err="1"/>
              <a:t>ním</a:t>
            </a:r>
            <a:r>
              <a:rPr lang="en-US" dirty="0"/>
              <a:t> </a:t>
            </a:r>
            <a:r>
              <a:rPr lang="en-US" dirty="0" err="1"/>
              <a:t>obecné</a:t>
            </a:r>
            <a:r>
              <a:rPr lang="en-US" dirty="0"/>
              <a:t> </a:t>
            </a:r>
            <a:r>
              <a:rPr lang="en-US" dirty="0" err="1"/>
              <a:t>přesvědčení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svět</a:t>
            </a:r>
            <a:r>
              <a:rPr lang="en-US" dirty="0"/>
              <a:t> </a:t>
            </a:r>
            <a:r>
              <a:rPr lang="en-US" dirty="0" err="1"/>
              <a:t>funguje</a:t>
            </a:r>
            <a:r>
              <a:rPr lang="en-US" dirty="0"/>
              <a:t> </a:t>
            </a:r>
            <a:r>
              <a:rPr lang="en-US" dirty="0" err="1"/>
              <a:t>spravedlivě</a:t>
            </a:r>
            <a:r>
              <a:rPr lang="en-US" dirty="0"/>
              <a:t> a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každý</a:t>
            </a:r>
            <a:r>
              <a:rPr lang="en-US" dirty="0"/>
              <a:t> </a:t>
            </a:r>
            <a:r>
              <a:rPr lang="en-US" dirty="0" err="1"/>
              <a:t>dostane</a:t>
            </a:r>
            <a:r>
              <a:rPr lang="en-US" dirty="0"/>
              <a:t>, co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zaslouží</a:t>
            </a:r>
            <a:r>
              <a:rPr lang="en-US" dirty="0"/>
              <a:t>. </a:t>
            </a:r>
            <a:r>
              <a:rPr lang="en-US" dirty="0" err="1"/>
              <a:t>Člověk</a:t>
            </a:r>
            <a:r>
              <a:rPr lang="en-US" dirty="0"/>
              <a:t> s </a:t>
            </a:r>
            <a:r>
              <a:rPr lang="en-US" dirty="0" err="1"/>
              <a:t>vysokou</a:t>
            </a:r>
            <a:r>
              <a:rPr lang="en-US" dirty="0"/>
              <a:t> </a:t>
            </a:r>
            <a:r>
              <a:rPr lang="en-US" dirty="0" err="1"/>
              <a:t>vírou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spravedlivý</a:t>
            </a:r>
            <a:r>
              <a:rPr lang="en-US" dirty="0"/>
              <a:t> </a:t>
            </a:r>
            <a:r>
              <a:rPr lang="en-US" dirty="0" err="1"/>
              <a:t>svět</a:t>
            </a:r>
            <a:r>
              <a:rPr lang="en-US" dirty="0"/>
              <a:t> je </a:t>
            </a:r>
            <a:r>
              <a:rPr lang="en-US" dirty="0" err="1"/>
              <a:t>tedy</a:t>
            </a:r>
            <a:r>
              <a:rPr lang="en-US" dirty="0"/>
              <a:t> ten, </a:t>
            </a:r>
            <a:r>
              <a:rPr lang="en-US" dirty="0" err="1"/>
              <a:t>kdo</a:t>
            </a:r>
            <a:r>
              <a:rPr lang="en-US" dirty="0"/>
              <a:t> </a:t>
            </a:r>
            <a:r>
              <a:rPr lang="en-US" dirty="0" err="1"/>
              <a:t>věří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spokojení</a:t>
            </a:r>
            <a:r>
              <a:rPr lang="en-US" dirty="0"/>
              <a:t> </a:t>
            </a:r>
            <a:r>
              <a:rPr lang="en-US" dirty="0" err="1"/>
              <a:t>lidé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něčím</a:t>
            </a:r>
            <a:r>
              <a:rPr lang="en-US" dirty="0"/>
              <a:t> </a:t>
            </a:r>
            <a:r>
              <a:rPr lang="en-US" dirty="0" err="1"/>
              <a:t>svou</a:t>
            </a:r>
            <a:r>
              <a:rPr lang="en-US" dirty="0"/>
              <a:t> </a:t>
            </a:r>
            <a:r>
              <a:rPr lang="en-US" dirty="0" err="1"/>
              <a:t>spokojenost</a:t>
            </a:r>
            <a:r>
              <a:rPr lang="en-US" dirty="0"/>
              <a:t> </a:t>
            </a:r>
            <a:r>
              <a:rPr lang="en-US" dirty="0" err="1"/>
              <a:t>zasloužili</a:t>
            </a:r>
            <a:r>
              <a:rPr lang="en-US" dirty="0"/>
              <a:t>, </a:t>
            </a:r>
            <a:r>
              <a:rPr lang="en-US" dirty="0" err="1"/>
              <a:t>zatímco</a:t>
            </a:r>
            <a:r>
              <a:rPr lang="en-US" dirty="0"/>
              <a:t> </a:t>
            </a:r>
            <a:r>
              <a:rPr lang="en-US" dirty="0" err="1"/>
              <a:t>zbídačení</a:t>
            </a:r>
            <a:r>
              <a:rPr lang="en-US" dirty="0"/>
              <a:t> </a:t>
            </a:r>
            <a:r>
              <a:rPr lang="en-US" dirty="0" err="1"/>
              <a:t>lidé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zasloužili</a:t>
            </a:r>
            <a:r>
              <a:rPr lang="en-US" dirty="0"/>
              <a:t> </a:t>
            </a:r>
            <a:r>
              <a:rPr lang="en-US" dirty="0" err="1"/>
              <a:t>svou</a:t>
            </a:r>
            <a:r>
              <a:rPr lang="en-US" dirty="0"/>
              <a:t> </a:t>
            </a:r>
            <a:r>
              <a:rPr lang="en-US" dirty="0" err="1"/>
              <a:t>zbídačenost</a:t>
            </a:r>
            <a:r>
              <a:rPr lang="en-US" dirty="0" smtClean="0"/>
              <a:t>.</a:t>
            </a:r>
            <a:endParaRPr lang="cs-CZ" dirty="0" smtClean="0"/>
          </a:p>
          <a:p>
            <a:r>
              <a:rPr lang="cs-CZ" dirty="0" smtClean="0"/>
              <a:t>(Jan Šerek, Nový prostor)</a:t>
            </a:r>
            <a:endParaRPr lang="en-US" dirty="0"/>
          </a:p>
        </p:txBody>
      </p:sp>
      <p:sp>
        <p:nvSpPr>
          <p:cNvPr id="6" name="Ovál 5"/>
          <p:cNvSpPr/>
          <p:nvPr/>
        </p:nvSpPr>
        <p:spPr>
          <a:xfrm>
            <a:off x="323528" y="2362932"/>
            <a:ext cx="3888432" cy="9940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30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Popularizace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Je nutno oddělit „obecně známé pravdy“ (ve smyslu empiricky podloženého vědění) od vlastních interpretací</a:t>
            </a:r>
          </a:p>
          <a:p>
            <a:pPr lvl="1"/>
            <a:r>
              <a:rPr lang="cs-CZ" dirty="0" smtClean="0"/>
              <a:t>„Podle mého názoru je…“</a:t>
            </a:r>
          </a:p>
          <a:p>
            <a:pPr lvl="1"/>
            <a:r>
              <a:rPr lang="cs-CZ" dirty="0" smtClean="0"/>
              <a:t>„Já vidím tuto skutečnost jako…“</a:t>
            </a:r>
          </a:p>
        </p:txBody>
      </p:sp>
    </p:spTree>
    <p:extLst>
      <p:ext uri="{BB962C8B-B14F-4D97-AF65-F5344CB8AC3E}">
        <p14:creationId xmlns:p14="http://schemas.microsoft.com/office/powerpoint/2010/main" val="421442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Popularizace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„Vědecký text přeložený do normálního jazyka“</a:t>
            </a:r>
          </a:p>
          <a:p>
            <a:r>
              <a:rPr lang="cs-CZ" dirty="0" smtClean="0"/>
              <a:t>Snažíme se komunikovat o odborných poznatcích s lidmi, kteří z většiny nejsou odborníci v našem oboru</a:t>
            </a:r>
          </a:p>
          <a:p>
            <a:r>
              <a:rPr lang="cs-CZ" dirty="0" smtClean="0"/>
              <a:t>Co to znamená?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90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Popularizace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r>
              <a:rPr lang="cs-CZ" dirty="0" smtClean="0"/>
              <a:t>Do popularizací přitom nepatří reference</a:t>
            </a:r>
          </a:p>
          <a:p>
            <a:r>
              <a:rPr lang="cs-CZ" dirty="0" smtClean="0"/>
              <a:t>Dávají se jen minimálně a pouze ve výjimečných příkladech, například pokud chceme doporučit knihu</a:t>
            </a:r>
          </a:p>
          <a:p>
            <a:pPr lvl="1"/>
            <a:r>
              <a:rPr lang="cs-CZ" dirty="0" smtClean="0"/>
              <a:t>„Mnoho informací o </a:t>
            </a:r>
            <a:r>
              <a:rPr lang="cs-CZ" dirty="0" err="1" smtClean="0"/>
              <a:t>kyberšikaně</a:t>
            </a:r>
            <a:r>
              <a:rPr lang="cs-CZ" dirty="0" smtClean="0"/>
              <a:t> můžete najít například v knize od Aleny Černé a kolegů.“ </a:t>
            </a:r>
            <a:endParaRPr lang="cs-CZ" dirty="0"/>
          </a:p>
          <a:p>
            <a:r>
              <a:rPr lang="cs-CZ" dirty="0" smtClean="0"/>
              <a:t>Často na ně ani není místo</a:t>
            </a:r>
          </a:p>
          <a:p>
            <a:r>
              <a:rPr lang="cs-CZ" dirty="0" smtClean="0"/>
              <a:t>Například blogu ale můžete doporučit články, z nichž vycházíte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49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Popularizace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 popularizacích se moc nevěnujeme metodologii</a:t>
            </a:r>
          </a:p>
          <a:p>
            <a:r>
              <a:rPr lang="cs-CZ" dirty="0" smtClean="0"/>
              <a:t>Stačí minimum informací </a:t>
            </a:r>
          </a:p>
          <a:p>
            <a:pPr lvl="1"/>
            <a:r>
              <a:rPr lang="cs-CZ" dirty="0" smtClean="0">
                <a:solidFill>
                  <a:srgbClr val="FF0000"/>
                </a:solidFill>
              </a:rPr>
              <a:t>NE: „V naší studii jsme realizovali 24 </a:t>
            </a:r>
            <a:r>
              <a:rPr lang="cs-CZ" dirty="0" err="1" smtClean="0">
                <a:solidFill>
                  <a:srgbClr val="FF0000"/>
                </a:solidFill>
              </a:rPr>
              <a:t>polostrukturovaných</a:t>
            </a:r>
            <a:r>
              <a:rPr lang="cs-CZ" dirty="0" smtClean="0">
                <a:solidFill>
                  <a:srgbClr val="FF0000"/>
                </a:solidFill>
              </a:rPr>
              <a:t> rozhovorů se studenty středních škol na téma </a:t>
            </a:r>
            <a:r>
              <a:rPr lang="cs-CZ" dirty="0" err="1" smtClean="0">
                <a:solidFill>
                  <a:srgbClr val="FF0000"/>
                </a:solidFill>
              </a:rPr>
              <a:t>kyberšikana</a:t>
            </a:r>
            <a:r>
              <a:rPr lang="cs-CZ" dirty="0" smtClean="0">
                <a:solidFill>
                  <a:srgbClr val="FF0000"/>
                </a:solidFill>
              </a:rPr>
              <a:t>“ </a:t>
            </a:r>
          </a:p>
          <a:p>
            <a:pPr lvl="1"/>
            <a:r>
              <a:rPr lang="cs-CZ" dirty="0" smtClean="0">
                <a:solidFill>
                  <a:srgbClr val="00B050"/>
                </a:solidFill>
              </a:rPr>
              <a:t>ANO: „Žáků jsme se ptali na zkušenosti s </a:t>
            </a:r>
            <a:r>
              <a:rPr lang="cs-CZ" dirty="0" err="1" smtClean="0">
                <a:solidFill>
                  <a:srgbClr val="00B050"/>
                </a:solidFill>
              </a:rPr>
              <a:t>kyberšikanou</a:t>
            </a:r>
            <a:r>
              <a:rPr lang="cs-CZ" dirty="0" smtClean="0">
                <a:solidFill>
                  <a:srgbClr val="00B050"/>
                </a:solidFill>
              </a:rPr>
              <a:t>“</a:t>
            </a:r>
          </a:p>
          <a:p>
            <a:r>
              <a:rPr lang="cs-CZ" dirty="0" smtClean="0"/>
              <a:t>Publikum metodologii stejně </a:t>
            </a:r>
            <a:r>
              <a:rPr lang="cs-CZ" dirty="0" smtClean="0"/>
              <a:t>natolik </a:t>
            </a:r>
            <a:r>
              <a:rPr lang="cs-CZ" dirty="0" smtClean="0"/>
              <a:t>podrobně nezná, nedokáže dobře zhodnotit, nakolik mohl design výzkumu ovlivnit výsledky </a:t>
            </a:r>
          </a:p>
          <a:p>
            <a:pPr lvl="1"/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26448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Popularizace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Nepatří sem </a:t>
            </a:r>
            <a:r>
              <a:rPr lang="cs-CZ" dirty="0" smtClean="0"/>
              <a:t>proto například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Použité škály </a:t>
            </a:r>
          </a:p>
          <a:p>
            <a:pPr lvl="2"/>
            <a:r>
              <a:rPr lang="cs-CZ" dirty="0"/>
              <a:t>„</a:t>
            </a:r>
            <a:r>
              <a:rPr lang="cs-CZ" dirty="0" err="1"/>
              <a:t>Depresivitu</a:t>
            </a:r>
            <a:r>
              <a:rPr lang="cs-CZ" dirty="0"/>
              <a:t> jsme měřili pomocí </a:t>
            </a:r>
            <a:r>
              <a:rPr lang="cs-CZ" dirty="0">
                <a:solidFill>
                  <a:srgbClr val="FF0000"/>
                </a:solidFill>
              </a:rPr>
              <a:t>BDI</a:t>
            </a:r>
            <a:r>
              <a:rPr lang="cs-CZ" dirty="0"/>
              <a:t>“</a:t>
            </a:r>
          </a:p>
          <a:p>
            <a:pPr lvl="1"/>
            <a:r>
              <a:rPr lang="cs-CZ" dirty="0"/>
              <a:t>Metoda analýzy </a:t>
            </a:r>
          </a:p>
          <a:p>
            <a:pPr lvl="2"/>
            <a:r>
              <a:rPr lang="cs-CZ" dirty="0"/>
              <a:t>„Na základě </a:t>
            </a:r>
            <a:r>
              <a:rPr lang="cs-CZ" dirty="0">
                <a:solidFill>
                  <a:srgbClr val="FF0000"/>
                </a:solidFill>
              </a:rPr>
              <a:t>faktorové analýzy </a:t>
            </a:r>
            <a:r>
              <a:rPr lang="cs-CZ" dirty="0"/>
              <a:t>jsme identifikovali tři dimenze“</a:t>
            </a:r>
          </a:p>
          <a:p>
            <a:pPr lvl="1"/>
            <a:r>
              <a:rPr lang="cs-CZ" dirty="0"/>
              <a:t>Způsob výběru vzorku</a:t>
            </a:r>
          </a:p>
          <a:p>
            <a:pPr lvl="2"/>
            <a:r>
              <a:rPr lang="cs-CZ" dirty="0"/>
              <a:t>Pomocí </a:t>
            </a:r>
            <a:r>
              <a:rPr lang="cs-CZ" dirty="0">
                <a:solidFill>
                  <a:srgbClr val="FF0000"/>
                </a:solidFill>
              </a:rPr>
              <a:t>metody sněhové koule </a:t>
            </a:r>
            <a:r>
              <a:rPr lang="cs-CZ" dirty="0"/>
              <a:t>jsme získali 55 respondentů“</a:t>
            </a:r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021" y="450912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029200"/>
            <a:ext cx="2438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álný popisek 5"/>
          <p:cNvSpPr/>
          <p:nvPr/>
        </p:nvSpPr>
        <p:spPr>
          <a:xfrm>
            <a:off x="3995936" y="4574269"/>
            <a:ext cx="3409528" cy="1612776"/>
          </a:xfrm>
          <a:prstGeom prst="wedgeEllipseCallout">
            <a:avLst>
              <a:gd name="adj1" fmla="val -59819"/>
              <a:gd name="adj2" fmla="val 1461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74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Popularizace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Ale! Pokud víme o něčem, co by mohlo způsobit zkreslení, čtenáře o tom informujme</a:t>
            </a:r>
          </a:p>
          <a:p>
            <a:r>
              <a:rPr lang="cs-CZ" dirty="0" smtClean="0"/>
              <a:t>Věnujme se ale opravdu základním věcem, které mají významné důsledky pro interpretaci toho, co říkáme</a:t>
            </a:r>
          </a:p>
          <a:p>
            <a:r>
              <a:rPr lang="cs-CZ" dirty="0" smtClean="0"/>
              <a:t>Opět normálním jazykem</a:t>
            </a:r>
          </a:p>
          <a:p>
            <a:pPr lvl="1"/>
            <a:r>
              <a:rPr lang="cs-CZ" dirty="0" smtClean="0">
                <a:solidFill>
                  <a:srgbClr val="FF0000"/>
                </a:solidFill>
              </a:rPr>
              <a:t>NE: „Ve vzorku byli z 82% zastoupeni studenti  gymnázií, díky čemuž jsme mohli naměřit vyšší hodnoty skórů testů vybraných kognitivních schopností nežli jaká je jejich průměrná hodnota ve sledované populaci“</a:t>
            </a:r>
          </a:p>
          <a:p>
            <a:pPr lvl="1"/>
            <a:r>
              <a:rPr lang="cs-CZ" dirty="0" smtClean="0">
                <a:solidFill>
                  <a:srgbClr val="00B050"/>
                </a:solidFill>
              </a:rPr>
              <a:t>ANO: „V našem výzkumu však byli převážně žáci gymnázií, proto je možné, že ve skutečnosti jsou děti v ČR průměrně o něco horší ve čtení a psaní.“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23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Popularizace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Doporučujeme užívat příklady či přirovnání</a:t>
            </a:r>
          </a:p>
          <a:p>
            <a:r>
              <a:rPr lang="cs-CZ" dirty="0" smtClean="0"/>
              <a:t>Musí ale být velmi dobře vybrány</a:t>
            </a:r>
          </a:p>
          <a:p>
            <a:pPr lvl="1"/>
            <a:r>
              <a:rPr lang="cs-CZ" dirty="0" smtClean="0"/>
              <a:t>publikum z nich vyvozuje význam toho, co říkáme </a:t>
            </a:r>
          </a:p>
          <a:p>
            <a:pPr lvl="1"/>
            <a:r>
              <a:rPr lang="cs-CZ" dirty="0"/>
              <a:t>t</a:t>
            </a:r>
            <a:r>
              <a:rPr lang="cs-CZ" dirty="0" smtClean="0"/>
              <a:t>aké si je spíše zapamatuje než obecné definice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20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en-US" dirty="0"/>
              <a:t>Belief in a just world (CZ: </a:t>
            </a:r>
            <a:r>
              <a:rPr lang="en-US" dirty="0" err="1"/>
              <a:t>víra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spravedlivý</a:t>
            </a:r>
            <a:r>
              <a:rPr lang="en-US" dirty="0"/>
              <a:t> </a:t>
            </a:r>
            <a:r>
              <a:rPr lang="en-US" dirty="0" err="1"/>
              <a:t>svět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err="1" smtClean="0"/>
              <a:t>Pojem</a:t>
            </a:r>
            <a:r>
              <a:rPr lang="en-US" dirty="0" smtClean="0"/>
              <a:t> </a:t>
            </a:r>
            <a:r>
              <a:rPr lang="en-US" dirty="0" err="1"/>
              <a:t>patří</a:t>
            </a:r>
            <a:r>
              <a:rPr lang="en-US" dirty="0"/>
              <a:t> do </a:t>
            </a:r>
            <a:r>
              <a:rPr lang="en-US" dirty="0" err="1"/>
              <a:t>oblasti</a:t>
            </a:r>
            <a:r>
              <a:rPr lang="en-US" dirty="0"/>
              <a:t> </a:t>
            </a:r>
            <a:r>
              <a:rPr lang="en-US" dirty="0" err="1"/>
              <a:t>interpersonálního</a:t>
            </a:r>
            <a:r>
              <a:rPr lang="en-US" dirty="0"/>
              <a:t> </a:t>
            </a:r>
            <a:r>
              <a:rPr lang="en-US" dirty="0" err="1" smtClean="0"/>
              <a:t>poznávání</a:t>
            </a:r>
            <a:r>
              <a:rPr lang="en-US" dirty="0" smtClean="0"/>
              <a:t>,</a:t>
            </a:r>
            <a:r>
              <a:rPr lang="cs-CZ" dirty="0" smtClean="0"/>
              <a:t> </a:t>
            </a:r>
            <a:r>
              <a:rPr lang="en-US" dirty="0" err="1" smtClean="0"/>
              <a:t>případně</a:t>
            </a:r>
            <a:r>
              <a:rPr lang="en-US" dirty="0" smtClean="0"/>
              <a:t> </a:t>
            </a:r>
            <a:r>
              <a:rPr lang="en-US" dirty="0" err="1"/>
              <a:t>vztahu</a:t>
            </a:r>
            <a:r>
              <a:rPr lang="en-US" dirty="0"/>
              <a:t> k </a:t>
            </a:r>
            <a:r>
              <a:rPr lang="en-US" dirty="0" err="1"/>
              <a:t>sobě</a:t>
            </a:r>
            <a:r>
              <a:rPr lang="en-US" dirty="0"/>
              <a:t> </a:t>
            </a:r>
            <a:r>
              <a:rPr lang="en-US" dirty="0" err="1"/>
              <a:t>samému</a:t>
            </a:r>
            <a:r>
              <a:rPr lang="en-US" dirty="0"/>
              <a:t>. </a:t>
            </a:r>
            <a:r>
              <a:rPr lang="en-US" dirty="0" err="1"/>
              <a:t>Autorem</a:t>
            </a:r>
            <a:r>
              <a:rPr lang="en-US" dirty="0"/>
              <a:t> </a:t>
            </a:r>
            <a:r>
              <a:rPr lang="en-US" dirty="0" err="1"/>
              <a:t>pojmu</a:t>
            </a:r>
            <a:r>
              <a:rPr lang="en-US" dirty="0"/>
              <a:t> </a:t>
            </a:r>
            <a:r>
              <a:rPr lang="en-US" dirty="0" smtClean="0"/>
              <a:t>je</a:t>
            </a:r>
            <a:r>
              <a:rPr lang="cs-CZ" dirty="0" smtClean="0"/>
              <a:t> </a:t>
            </a:r>
            <a:r>
              <a:rPr lang="en-US" dirty="0" smtClean="0"/>
              <a:t>Melvin </a:t>
            </a:r>
            <a:r>
              <a:rPr lang="en-US" dirty="0"/>
              <a:t>Lerner. </a:t>
            </a:r>
            <a:r>
              <a:rPr lang="en-US" dirty="0" err="1"/>
              <a:t>Jedná</a:t>
            </a:r>
            <a:r>
              <a:rPr lang="en-US" dirty="0"/>
              <a:t> se o </a:t>
            </a:r>
            <a:r>
              <a:rPr lang="en-US" dirty="0" err="1"/>
              <a:t>typ</a:t>
            </a:r>
            <a:r>
              <a:rPr lang="en-US" dirty="0"/>
              <a:t> </a:t>
            </a:r>
            <a:r>
              <a:rPr lang="en-US" dirty="0" err="1"/>
              <a:t>sebeochranné</a:t>
            </a:r>
            <a:r>
              <a:rPr lang="en-US" dirty="0"/>
              <a:t> </a:t>
            </a:r>
            <a:r>
              <a:rPr lang="en-US" dirty="0" err="1" smtClean="0"/>
              <a:t>atribuce</a:t>
            </a:r>
            <a:r>
              <a:rPr lang="cs-CZ" dirty="0" smtClean="0"/>
              <a:t> </a:t>
            </a:r>
            <a:r>
              <a:rPr lang="en-US" dirty="0" smtClean="0"/>
              <a:t>(defensive </a:t>
            </a:r>
            <a:r>
              <a:rPr lang="en-US" dirty="0"/>
              <a:t>attribution). </a:t>
            </a:r>
            <a:r>
              <a:rPr lang="en-US" dirty="0" err="1"/>
              <a:t>Pojem</a:t>
            </a:r>
            <a:r>
              <a:rPr lang="en-US" dirty="0"/>
              <a:t> </a:t>
            </a:r>
            <a:r>
              <a:rPr lang="en-US" dirty="0" err="1"/>
              <a:t>označuje</a:t>
            </a:r>
            <a:r>
              <a:rPr lang="en-US" dirty="0"/>
              <a:t> </a:t>
            </a:r>
            <a:r>
              <a:rPr lang="en-US" dirty="0" err="1" smtClean="0"/>
              <a:t>všeobecně</a:t>
            </a:r>
            <a:r>
              <a:rPr lang="cs-CZ" dirty="0" smtClean="0"/>
              <a:t> </a:t>
            </a:r>
            <a:r>
              <a:rPr lang="en-US" dirty="0" err="1" smtClean="0"/>
              <a:t>sdílený</a:t>
            </a:r>
            <a:r>
              <a:rPr lang="en-US" dirty="0" smtClean="0"/>
              <a:t> </a:t>
            </a:r>
            <a:r>
              <a:rPr lang="en-US" dirty="0" err="1"/>
              <a:t>typ</a:t>
            </a:r>
            <a:r>
              <a:rPr lang="en-US" dirty="0"/>
              <a:t> </a:t>
            </a:r>
            <a:r>
              <a:rPr lang="en-US" dirty="0" err="1"/>
              <a:t>obranné</a:t>
            </a:r>
            <a:r>
              <a:rPr lang="en-US" dirty="0"/>
              <a:t> </a:t>
            </a:r>
            <a:r>
              <a:rPr lang="en-US" dirty="0" err="1"/>
              <a:t>atribuce</a:t>
            </a:r>
            <a:r>
              <a:rPr lang="en-US" dirty="0"/>
              <a:t>,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jehož</a:t>
            </a:r>
            <a:r>
              <a:rPr lang="en-US" dirty="0"/>
              <a:t> </a:t>
            </a:r>
            <a:r>
              <a:rPr lang="en-US" dirty="0" err="1"/>
              <a:t>základě</a:t>
            </a:r>
            <a:r>
              <a:rPr lang="en-US" dirty="0"/>
              <a:t> </a:t>
            </a:r>
            <a:r>
              <a:rPr lang="en-US" dirty="0" err="1" smtClean="0"/>
              <a:t>jedinec</a:t>
            </a:r>
            <a:r>
              <a:rPr lang="cs-CZ" dirty="0" smtClean="0"/>
              <a:t>n </a:t>
            </a:r>
            <a:r>
              <a:rPr lang="en-US" dirty="0" err="1" smtClean="0"/>
              <a:t>vnímá</a:t>
            </a:r>
            <a:r>
              <a:rPr lang="en-US" dirty="0" smtClean="0"/>
              <a:t> </a:t>
            </a:r>
            <a:r>
              <a:rPr lang="en-US" dirty="0" err="1"/>
              <a:t>okolní</a:t>
            </a:r>
            <a:r>
              <a:rPr lang="en-US" dirty="0"/>
              <a:t> </a:t>
            </a:r>
            <a:r>
              <a:rPr lang="en-US" dirty="0" err="1"/>
              <a:t>svět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implicitně</a:t>
            </a:r>
            <a:r>
              <a:rPr lang="en-US" dirty="0"/>
              <a:t> </a:t>
            </a:r>
            <a:r>
              <a:rPr lang="en-US" dirty="0" err="1"/>
              <a:t>spravedlivý</a:t>
            </a:r>
            <a:r>
              <a:rPr lang="en-US" dirty="0"/>
              <a:t>, </a:t>
            </a:r>
            <a:r>
              <a:rPr lang="en-US" dirty="0" err="1"/>
              <a:t>tj</a:t>
            </a:r>
            <a:r>
              <a:rPr lang="en-US" dirty="0"/>
              <a:t>. </a:t>
            </a:r>
            <a:r>
              <a:rPr lang="en-US" dirty="0" err="1" smtClean="0"/>
              <a:t>jako</a:t>
            </a:r>
            <a:r>
              <a:rPr lang="cs-CZ" dirty="0" smtClean="0"/>
              <a:t> </a:t>
            </a:r>
            <a:r>
              <a:rPr lang="en-US" dirty="0" err="1" smtClean="0"/>
              <a:t>místo</a:t>
            </a:r>
            <a:r>
              <a:rPr lang="en-US" dirty="0"/>
              <a:t>, </a:t>
            </a:r>
            <a:r>
              <a:rPr lang="en-US" dirty="0" err="1"/>
              <a:t>kde</a:t>
            </a:r>
            <a:r>
              <a:rPr lang="en-US" dirty="0"/>
              <a:t> </a:t>
            </a:r>
            <a:r>
              <a:rPr lang="en-US" dirty="0" err="1"/>
              <a:t>každý</a:t>
            </a:r>
            <a:r>
              <a:rPr lang="en-US" dirty="0"/>
              <a:t> </a:t>
            </a:r>
            <a:r>
              <a:rPr lang="en-US" dirty="0" err="1"/>
              <a:t>dostává</a:t>
            </a:r>
            <a:r>
              <a:rPr lang="en-US" dirty="0"/>
              <a:t>, co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zasluhuje</a:t>
            </a:r>
            <a:r>
              <a:rPr lang="en-US" dirty="0"/>
              <a:t> a </a:t>
            </a:r>
            <a:r>
              <a:rPr lang="en-US" dirty="0" err="1"/>
              <a:t>zasluhuje</a:t>
            </a:r>
            <a:r>
              <a:rPr lang="en-US" dirty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,</a:t>
            </a:r>
            <a:r>
              <a:rPr lang="cs-CZ" dirty="0" smtClean="0"/>
              <a:t> </a:t>
            </a:r>
            <a:r>
              <a:rPr lang="en-US" dirty="0" smtClean="0"/>
              <a:t>co </a:t>
            </a:r>
            <a:r>
              <a:rPr lang="en-US" dirty="0" err="1"/>
              <a:t>dostává</a:t>
            </a:r>
            <a:r>
              <a:rPr lang="en-US" dirty="0" smtClean="0"/>
              <a:t>.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(Učební materiál do sociální psychologie)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err="1"/>
              <a:t>Svou</a:t>
            </a:r>
            <a:r>
              <a:rPr lang="en-US" dirty="0"/>
              <a:t> </a:t>
            </a:r>
            <a:r>
              <a:rPr lang="en-US" dirty="0" err="1"/>
              <a:t>vědeckou</a:t>
            </a:r>
            <a:r>
              <a:rPr lang="en-US" dirty="0"/>
              <a:t> </a:t>
            </a:r>
            <a:r>
              <a:rPr lang="en-US" dirty="0" err="1"/>
              <a:t>nálepku</a:t>
            </a:r>
            <a:r>
              <a:rPr lang="en-US" dirty="0"/>
              <a:t> </a:t>
            </a:r>
            <a:r>
              <a:rPr lang="en-US" dirty="0" err="1"/>
              <a:t>dostal</a:t>
            </a:r>
            <a:r>
              <a:rPr lang="en-US" dirty="0"/>
              <a:t> </a:t>
            </a:r>
            <a:r>
              <a:rPr lang="en-US" dirty="0" err="1"/>
              <a:t>tento</a:t>
            </a:r>
            <a:r>
              <a:rPr lang="en-US" dirty="0"/>
              <a:t> </a:t>
            </a:r>
            <a:r>
              <a:rPr lang="en-US" dirty="0" err="1"/>
              <a:t>fenomén</a:t>
            </a:r>
            <a:r>
              <a:rPr lang="en-US" dirty="0"/>
              <a:t> v 60. </a:t>
            </a:r>
            <a:r>
              <a:rPr lang="en-US" dirty="0" err="1"/>
              <a:t>letech</a:t>
            </a:r>
            <a:r>
              <a:rPr lang="en-US" dirty="0"/>
              <a:t> od </a:t>
            </a:r>
            <a:r>
              <a:rPr lang="en-US" dirty="0" err="1"/>
              <a:t>amerického</a:t>
            </a:r>
            <a:r>
              <a:rPr lang="en-US" dirty="0"/>
              <a:t> </a:t>
            </a:r>
            <a:r>
              <a:rPr lang="en-US" dirty="0" err="1"/>
              <a:t>psychologa</a:t>
            </a:r>
            <a:r>
              <a:rPr lang="en-US" dirty="0"/>
              <a:t> </a:t>
            </a:r>
            <a:r>
              <a:rPr lang="en-US" dirty="0" err="1"/>
              <a:t>Melvina</a:t>
            </a:r>
            <a:r>
              <a:rPr lang="en-US" dirty="0"/>
              <a:t> </a:t>
            </a:r>
            <a:r>
              <a:rPr lang="en-US" dirty="0" err="1"/>
              <a:t>Lernera</a:t>
            </a:r>
            <a:r>
              <a:rPr lang="en-US" dirty="0"/>
              <a:t>. Ten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první</a:t>
            </a:r>
            <a:r>
              <a:rPr lang="en-US" dirty="0"/>
              <a:t> </a:t>
            </a:r>
            <a:r>
              <a:rPr lang="en-US" dirty="0" err="1"/>
              <a:t>použil</a:t>
            </a:r>
            <a:r>
              <a:rPr lang="en-US" dirty="0"/>
              <a:t> </a:t>
            </a:r>
            <a:r>
              <a:rPr lang="en-US" dirty="0" err="1"/>
              <a:t>označení</a:t>
            </a:r>
            <a:r>
              <a:rPr lang="en-US" dirty="0"/>
              <a:t> „</a:t>
            </a:r>
            <a:r>
              <a:rPr lang="en-US" dirty="0" err="1"/>
              <a:t>víra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spravedlivý</a:t>
            </a:r>
            <a:r>
              <a:rPr lang="en-US" dirty="0"/>
              <a:t> </a:t>
            </a:r>
            <a:r>
              <a:rPr lang="en-US" dirty="0" err="1"/>
              <a:t>svět</a:t>
            </a:r>
            <a:r>
              <a:rPr lang="en-US" dirty="0"/>
              <a:t>“ (belief in a just world). </a:t>
            </a:r>
            <a:r>
              <a:rPr lang="en-US" dirty="0" err="1"/>
              <a:t>Rozuměl</a:t>
            </a:r>
            <a:r>
              <a:rPr lang="en-US" dirty="0"/>
              <a:t> pod </a:t>
            </a:r>
            <a:r>
              <a:rPr lang="en-US" dirty="0" err="1"/>
              <a:t>ním</a:t>
            </a:r>
            <a:r>
              <a:rPr lang="en-US" dirty="0"/>
              <a:t> </a:t>
            </a:r>
            <a:r>
              <a:rPr lang="en-US" dirty="0" err="1"/>
              <a:t>obecné</a:t>
            </a:r>
            <a:r>
              <a:rPr lang="en-US" dirty="0"/>
              <a:t> </a:t>
            </a:r>
            <a:r>
              <a:rPr lang="en-US" dirty="0" err="1"/>
              <a:t>přesvědčení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svět</a:t>
            </a:r>
            <a:r>
              <a:rPr lang="en-US" dirty="0"/>
              <a:t> </a:t>
            </a:r>
            <a:r>
              <a:rPr lang="en-US" dirty="0" err="1"/>
              <a:t>funguje</a:t>
            </a:r>
            <a:r>
              <a:rPr lang="en-US" dirty="0"/>
              <a:t> </a:t>
            </a:r>
            <a:r>
              <a:rPr lang="en-US" dirty="0" err="1"/>
              <a:t>spravedlivě</a:t>
            </a:r>
            <a:r>
              <a:rPr lang="en-US" dirty="0"/>
              <a:t> a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každý</a:t>
            </a:r>
            <a:r>
              <a:rPr lang="en-US" dirty="0"/>
              <a:t> </a:t>
            </a:r>
            <a:r>
              <a:rPr lang="en-US" dirty="0" err="1"/>
              <a:t>dostane</a:t>
            </a:r>
            <a:r>
              <a:rPr lang="en-US" dirty="0"/>
              <a:t>, co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zaslouží</a:t>
            </a:r>
            <a:r>
              <a:rPr lang="en-US" dirty="0"/>
              <a:t>. </a:t>
            </a:r>
            <a:r>
              <a:rPr lang="en-US" dirty="0" err="1"/>
              <a:t>Člověk</a:t>
            </a:r>
            <a:r>
              <a:rPr lang="en-US" dirty="0"/>
              <a:t> s </a:t>
            </a:r>
            <a:r>
              <a:rPr lang="en-US" dirty="0" err="1"/>
              <a:t>vysokou</a:t>
            </a:r>
            <a:r>
              <a:rPr lang="en-US" dirty="0"/>
              <a:t> </a:t>
            </a:r>
            <a:r>
              <a:rPr lang="en-US" dirty="0" err="1"/>
              <a:t>vírou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spravedlivý</a:t>
            </a:r>
            <a:r>
              <a:rPr lang="en-US" dirty="0"/>
              <a:t> </a:t>
            </a:r>
            <a:r>
              <a:rPr lang="en-US" dirty="0" err="1"/>
              <a:t>svět</a:t>
            </a:r>
            <a:r>
              <a:rPr lang="en-US" dirty="0"/>
              <a:t> je </a:t>
            </a:r>
            <a:r>
              <a:rPr lang="en-US" dirty="0" err="1"/>
              <a:t>tedy</a:t>
            </a:r>
            <a:r>
              <a:rPr lang="en-US" dirty="0"/>
              <a:t> ten, </a:t>
            </a:r>
            <a:r>
              <a:rPr lang="en-US" dirty="0" err="1"/>
              <a:t>kdo</a:t>
            </a:r>
            <a:r>
              <a:rPr lang="en-US" dirty="0"/>
              <a:t> </a:t>
            </a:r>
            <a:r>
              <a:rPr lang="en-US" dirty="0" err="1"/>
              <a:t>věří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spokojení</a:t>
            </a:r>
            <a:r>
              <a:rPr lang="en-US" dirty="0"/>
              <a:t> </a:t>
            </a:r>
            <a:r>
              <a:rPr lang="en-US" dirty="0" err="1"/>
              <a:t>lidé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něčím</a:t>
            </a:r>
            <a:r>
              <a:rPr lang="en-US" dirty="0"/>
              <a:t> </a:t>
            </a:r>
            <a:r>
              <a:rPr lang="en-US" dirty="0" err="1"/>
              <a:t>svou</a:t>
            </a:r>
            <a:r>
              <a:rPr lang="en-US" dirty="0"/>
              <a:t> </a:t>
            </a:r>
            <a:r>
              <a:rPr lang="en-US" dirty="0" err="1"/>
              <a:t>spokojenost</a:t>
            </a:r>
            <a:r>
              <a:rPr lang="en-US" dirty="0"/>
              <a:t> </a:t>
            </a:r>
            <a:r>
              <a:rPr lang="en-US" dirty="0" err="1"/>
              <a:t>zasloužili</a:t>
            </a:r>
            <a:r>
              <a:rPr lang="en-US" dirty="0"/>
              <a:t>, </a:t>
            </a:r>
            <a:r>
              <a:rPr lang="en-US" dirty="0" err="1"/>
              <a:t>zatímco</a:t>
            </a:r>
            <a:r>
              <a:rPr lang="en-US" dirty="0"/>
              <a:t> </a:t>
            </a:r>
            <a:r>
              <a:rPr lang="en-US" dirty="0" err="1"/>
              <a:t>zbídačení</a:t>
            </a:r>
            <a:r>
              <a:rPr lang="en-US" dirty="0"/>
              <a:t> </a:t>
            </a:r>
            <a:r>
              <a:rPr lang="en-US" dirty="0" err="1"/>
              <a:t>lidé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zasloužili</a:t>
            </a:r>
            <a:r>
              <a:rPr lang="en-US" dirty="0"/>
              <a:t> </a:t>
            </a:r>
            <a:r>
              <a:rPr lang="en-US" dirty="0" err="1"/>
              <a:t>svou</a:t>
            </a:r>
            <a:r>
              <a:rPr lang="en-US" dirty="0"/>
              <a:t> </a:t>
            </a:r>
            <a:r>
              <a:rPr lang="en-US" dirty="0" err="1"/>
              <a:t>zbídačenost</a:t>
            </a:r>
            <a:r>
              <a:rPr lang="en-US" dirty="0" smtClean="0"/>
              <a:t>.</a:t>
            </a:r>
            <a:endParaRPr lang="cs-CZ" dirty="0" smtClean="0"/>
          </a:p>
          <a:p>
            <a:r>
              <a:rPr lang="cs-CZ" dirty="0" smtClean="0"/>
              <a:t>(Jan Šerek, Nový prostor)</a:t>
            </a:r>
            <a:endParaRPr lang="en-US" dirty="0"/>
          </a:p>
        </p:txBody>
      </p:sp>
      <p:sp>
        <p:nvSpPr>
          <p:cNvPr id="3" name="Ovál 2"/>
          <p:cNvSpPr/>
          <p:nvPr/>
        </p:nvSpPr>
        <p:spPr>
          <a:xfrm>
            <a:off x="3995936" y="3429000"/>
            <a:ext cx="4392488" cy="22322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47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Popularizace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Dobré je také používat grafy </a:t>
            </a:r>
          </a:p>
          <a:p>
            <a:pPr lvl="1"/>
            <a:r>
              <a:rPr lang="cs-CZ" dirty="0" smtClean="0"/>
              <a:t>dokonce i jindy zavrhované „koláče“</a:t>
            </a:r>
          </a:p>
          <a:p>
            <a:r>
              <a:rPr lang="cs-CZ" dirty="0" smtClean="0"/>
              <a:t>Opět ale s velkou opatrností, aby nedošlo k desinterpretaci</a:t>
            </a:r>
          </a:p>
        </p:txBody>
      </p:sp>
    </p:spTree>
    <p:extLst>
      <p:ext uri="{BB962C8B-B14F-4D97-AF65-F5344CB8AC3E}">
        <p14:creationId xmlns:p14="http://schemas.microsoft.com/office/powerpoint/2010/main" val="344449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Popularizace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Pozor - spousta </a:t>
            </a:r>
            <a:r>
              <a:rPr lang="cs-CZ" dirty="0"/>
              <a:t>čtenářů nepropojí jednotlivé informace v článku, je nutné vždy zopakovat/konkretizovat, co zrovna máte na mysli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41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Popularizace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22787"/>
            <a:ext cx="4702472" cy="621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ál 5"/>
          <p:cNvSpPr/>
          <p:nvPr/>
        </p:nvSpPr>
        <p:spPr>
          <a:xfrm>
            <a:off x="3851920" y="5521431"/>
            <a:ext cx="4032448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65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924944"/>
            <a:ext cx="4320480" cy="3525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5" y="116631"/>
            <a:ext cx="4574257" cy="6502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hnutá šipka 3"/>
          <p:cNvSpPr/>
          <p:nvPr/>
        </p:nvSpPr>
        <p:spPr>
          <a:xfrm>
            <a:off x="2411760" y="1124744"/>
            <a:ext cx="813816" cy="86868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Ovál 4"/>
          <p:cNvSpPr/>
          <p:nvPr/>
        </p:nvSpPr>
        <p:spPr>
          <a:xfrm>
            <a:off x="3851920" y="5985712"/>
            <a:ext cx="669800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ál 8"/>
          <p:cNvSpPr/>
          <p:nvPr/>
        </p:nvSpPr>
        <p:spPr>
          <a:xfrm>
            <a:off x="8332442" y="6126157"/>
            <a:ext cx="669800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ál 9"/>
          <p:cNvSpPr/>
          <p:nvPr/>
        </p:nvSpPr>
        <p:spPr>
          <a:xfrm>
            <a:off x="75981" y="2610523"/>
            <a:ext cx="4207988" cy="122413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32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Popularizace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Musíme zvolit vhodnou jazykovou i obsahovou formu</a:t>
            </a:r>
          </a:p>
          <a:p>
            <a:r>
              <a:rPr lang="cs-CZ" dirty="0" smtClean="0"/>
              <a:t>Opět: velmi záleží na tom, kde (ke komu) chceme komunikovat</a:t>
            </a:r>
          </a:p>
        </p:txBody>
      </p:sp>
    </p:spTree>
    <p:extLst>
      <p:ext uri="{BB962C8B-B14F-4D97-AF65-F5344CB8AC3E}">
        <p14:creationId xmlns:p14="http://schemas.microsoft.com/office/powerpoint/2010/main" val="142815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Popularizace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5"/>
            <a:ext cx="6264696" cy="5324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449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195736" y="1844824"/>
            <a:ext cx="6172200" cy="1894362"/>
          </a:xfrm>
        </p:spPr>
        <p:txBody>
          <a:bodyPr/>
          <a:lstStyle/>
          <a:p>
            <a:r>
              <a:rPr lang="cs-CZ" dirty="0" smtClean="0"/>
              <a:t>PSY 475 Vědecká komunikace</a:t>
            </a:r>
            <a:br>
              <a:rPr lang="cs-CZ" dirty="0" smtClean="0"/>
            </a:br>
            <a:r>
              <a:rPr lang="cs-CZ" dirty="0" smtClean="0"/>
              <a:t>Přednáška: Knižní recenze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Hana Macháčková</a:t>
            </a:r>
          </a:p>
          <a:p>
            <a:r>
              <a:rPr lang="cs-CZ" dirty="0" smtClean="0"/>
              <a:t>Lenka Dědková</a:t>
            </a:r>
          </a:p>
          <a:p>
            <a:r>
              <a:rPr lang="cs-CZ" dirty="0" smtClean="0"/>
              <a:t>Věra </a:t>
            </a:r>
            <a:r>
              <a:rPr lang="cs-CZ" dirty="0" err="1" smtClean="0"/>
              <a:t>Kontríková</a:t>
            </a:r>
            <a:endParaRPr lang="cs-CZ" dirty="0" smtClean="0"/>
          </a:p>
          <a:p>
            <a:r>
              <a:rPr lang="cs-CZ" dirty="0" smtClean="0"/>
              <a:t>Jan Šerek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054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Knižní recenze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Je trochu spojena s popularizací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Budeme se ale věnovat především odbornějším recenzím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49811"/>
            <a:ext cx="1512168" cy="201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434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Knižní recenze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Různá délka (cca 150 – 2000 slov) – ale většinou kratší formát </a:t>
            </a:r>
          </a:p>
          <a:p>
            <a:r>
              <a:rPr lang="cs-CZ" dirty="0"/>
              <a:t>Bývají vydávány ve většině odborných </a:t>
            </a:r>
            <a:r>
              <a:rPr lang="cs-CZ" dirty="0" smtClean="0"/>
              <a:t>časopisů</a:t>
            </a:r>
          </a:p>
          <a:p>
            <a:pPr lvl="1"/>
            <a:r>
              <a:rPr lang="cs-CZ" dirty="0" smtClean="0"/>
              <a:t>Většinou mají vlastní sekci</a:t>
            </a:r>
            <a:endParaRPr lang="cs-CZ" dirty="0"/>
          </a:p>
          <a:p>
            <a:r>
              <a:rPr lang="cs-CZ" dirty="0"/>
              <a:t>Důležitá součást vědecké komunikace</a:t>
            </a:r>
          </a:p>
          <a:p>
            <a:endParaRPr lang="cs-CZ" dirty="0" smtClean="0"/>
          </a:p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509120"/>
            <a:ext cx="2333625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821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Knižní recenze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Recenze má knihu zhodnotit z Vašeho hlediska, ale také „z hlediska“ celého oboru – včetně různých skupin lidí, kteří se v něm pohybují</a:t>
            </a:r>
          </a:p>
          <a:p>
            <a:pPr lvl="1"/>
            <a:r>
              <a:rPr lang="cs-CZ" dirty="0" smtClean="0"/>
              <a:t>Obě perspektivy by v recenzi měly být zastoupeny</a:t>
            </a:r>
          </a:p>
          <a:p>
            <a:pPr lvl="1"/>
            <a:r>
              <a:rPr lang="cs-CZ" dirty="0" smtClean="0"/>
              <a:t>Také by ale mělo být jasné, kdy mluvíte spíše za sebe, a kdy hodnotíte z perspektivy oboru</a:t>
            </a:r>
          </a:p>
          <a:p>
            <a:pPr marL="365760" lvl="1" indent="0">
              <a:buNone/>
            </a:pPr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89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Knižní recenze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Recenze je nevyhnutelně </a:t>
            </a:r>
            <a:r>
              <a:rPr lang="cs-CZ" dirty="0" smtClean="0"/>
              <a:t>hodnotící</a:t>
            </a:r>
          </a:p>
          <a:p>
            <a:r>
              <a:rPr lang="cs-CZ" dirty="0" smtClean="0"/>
              <a:t>Recenze </a:t>
            </a:r>
            <a:r>
              <a:rPr lang="cs-CZ" dirty="0"/>
              <a:t>proto můžeme psát trochu subjektivněji</a:t>
            </a:r>
          </a:p>
          <a:p>
            <a:pPr lvl="1"/>
            <a:r>
              <a:rPr lang="cs-CZ" dirty="0"/>
              <a:t>Není dobré psát „suše akademicky“, především pokud </a:t>
            </a:r>
            <a:r>
              <a:rPr lang="cs-CZ" dirty="0" smtClean="0"/>
              <a:t>prezentujete vlastní názor</a:t>
            </a:r>
          </a:p>
          <a:p>
            <a:r>
              <a:rPr lang="cs-CZ" dirty="0" smtClean="0"/>
              <a:t>Přesto bychom vždy měli zachovávat korektnost a kolegialitu</a:t>
            </a:r>
            <a:endParaRPr lang="cs-CZ" dirty="0"/>
          </a:p>
          <a:p>
            <a:pPr lvl="1"/>
            <a:endParaRPr lang="cs-CZ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902731"/>
            <a:ext cx="2664296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892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Knižní recenze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Nemá jen převyprávět obsah!</a:t>
            </a:r>
          </a:p>
          <a:p>
            <a:r>
              <a:rPr lang="cs-CZ" dirty="0"/>
              <a:t>Je potřeba věnovat pozornost všem aspektům významným pro odborného čtenáře</a:t>
            </a:r>
          </a:p>
          <a:p>
            <a:pPr lvl="1"/>
            <a:r>
              <a:rPr lang="cs-CZ" dirty="0"/>
              <a:t>Pokud ve výsledku kniha pro odborného čtenáře není, samozřejmě to také uvedeme – spolu s tím proč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89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Knižní recenze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K recenzi je potřeba vždy přičlenit konkrétní údaje o knize: Název, autory, vydání, cena, vydavatel….</a:t>
            </a:r>
          </a:p>
          <a:p>
            <a:r>
              <a:rPr lang="cs-CZ" dirty="0" smtClean="0"/>
              <a:t>V recenzi se také musí objevit, je-li kniha monografií, je-li editovaná, nebo jestli např. jde o encyklopedii, sborník z konference…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89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Knižní recenze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Začněme uvedením celé knihy </a:t>
            </a:r>
          </a:p>
          <a:p>
            <a:pPr lvl="1"/>
            <a:r>
              <a:rPr lang="cs-CZ" dirty="0" smtClean="0"/>
              <a:t>Do jaké oblasti přesně patří (např. analytická psychoterapie)</a:t>
            </a:r>
          </a:p>
          <a:p>
            <a:pPr lvl="1"/>
            <a:r>
              <a:rPr lang="cs-CZ" dirty="0" smtClean="0"/>
              <a:t>Proč/v jakém kontextu kniha vznikla</a:t>
            </a:r>
          </a:p>
          <a:p>
            <a:pPr lvl="1"/>
            <a:r>
              <a:rPr lang="cs-CZ" i="1" dirty="0" smtClean="0"/>
              <a:t>„</a:t>
            </a:r>
            <a:r>
              <a:rPr lang="en-US" i="1" dirty="0" smtClean="0"/>
              <a:t>Few </a:t>
            </a:r>
            <a:r>
              <a:rPr lang="en-US" i="1" dirty="0"/>
              <a:t>delve into psychology in China and Chinese psychology in other regions in a single volume. There is hence a need for such a general reference text</a:t>
            </a:r>
            <a:r>
              <a:rPr lang="en-US" i="1" dirty="0" smtClean="0"/>
              <a:t>.</a:t>
            </a:r>
            <a:r>
              <a:rPr lang="cs-CZ" i="1" dirty="0" smtClean="0"/>
              <a:t>“</a:t>
            </a:r>
            <a:r>
              <a:rPr lang="en-US" i="1" dirty="0" smtClean="0"/>
              <a:t> </a:t>
            </a:r>
            <a:endParaRPr lang="cs-CZ" i="1" dirty="0" smtClean="0"/>
          </a:p>
          <a:p>
            <a:r>
              <a:rPr lang="cs-CZ" dirty="0" smtClean="0"/>
              <a:t>Můžeme zkusit popsat záměr autora – s rezervou </a:t>
            </a:r>
          </a:p>
          <a:p>
            <a:pPr lvl="1"/>
            <a:r>
              <a:rPr lang="cs-CZ" dirty="0" smtClean="0"/>
              <a:t>Ideálně vycházejme z toho, co autor/</a:t>
            </a:r>
            <a:r>
              <a:rPr lang="cs-CZ" dirty="0" err="1" smtClean="0"/>
              <a:t>ka</a:t>
            </a:r>
            <a:r>
              <a:rPr lang="cs-CZ" dirty="0" smtClean="0"/>
              <a:t> v knize sám/sama říká</a:t>
            </a:r>
          </a:p>
          <a:p>
            <a:r>
              <a:rPr lang="cs-CZ" dirty="0" smtClean="0"/>
              <a:t>Představme téma knihy</a:t>
            </a:r>
          </a:p>
          <a:p>
            <a:r>
              <a:rPr lang="cs-CZ" i="1" dirty="0"/>
              <a:t>„</a:t>
            </a:r>
            <a:r>
              <a:rPr lang="en-US" i="1" dirty="0"/>
              <a:t>The book opens and ends with the assertion that hope is a crucial component of the human</a:t>
            </a:r>
            <a:r>
              <a:rPr lang="cs-CZ" i="1" dirty="0"/>
              <a:t> </a:t>
            </a:r>
            <a:r>
              <a:rPr lang="en-US" i="1" dirty="0"/>
              <a:t>experience, and is a way of being in the world as well as a tool for arriving at desired psychological</a:t>
            </a:r>
            <a:r>
              <a:rPr lang="cs-CZ" i="1" dirty="0"/>
              <a:t> </a:t>
            </a:r>
            <a:r>
              <a:rPr lang="en-US" i="1" dirty="0"/>
              <a:t>destinations. </a:t>
            </a:r>
            <a:r>
              <a:rPr lang="en-US" i="1" dirty="0" err="1"/>
              <a:t>Scioli</a:t>
            </a:r>
            <a:r>
              <a:rPr lang="en-US" i="1" dirty="0"/>
              <a:t> and Biller’s stated goals are to bring disparate fields together and to capture the</a:t>
            </a:r>
            <a:r>
              <a:rPr lang="cs-CZ" i="1" dirty="0"/>
              <a:t> </a:t>
            </a:r>
            <a:r>
              <a:rPr lang="en-US" i="1" dirty="0"/>
              <a:t>entire breadth of the hope experience.</a:t>
            </a:r>
            <a:r>
              <a:rPr lang="cs-CZ" i="1" dirty="0"/>
              <a:t>“</a:t>
            </a:r>
            <a:endParaRPr lang="en-US" i="1" dirty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18160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Knižní recenze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Nemá jen převyprávět obsah!</a:t>
            </a:r>
          </a:p>
          <a:p>
            <a:r>
              <a:rPr lang="cs-CZ" dirty="0" smtClean="0"/>
              <a:t>Ale musí shrnout základní myšlenky </a:t>
            </a:r>
            <a:r>
              <a:rPr lang="cs-CZ" dirty="0" smtClean="0"/>
              <a:t>knihy</a:t>
            </a:r>
          </a:p>
          <a:p>
            <a:pPr lvl="1"/>
            <a:r>
              <a:rPr lang="cs-CZ" dirty="0" smtClean="0"/>
              <a:t>Co je hlavní myšlenka?</a:t>
            </a:r>
          </a:p>
          <a:p>
            <a:pPr lvl="1"/>
            <a:r>
              <a:rPr lang="cs-CZ" dirty="0" smtClean="0"/>
              <a:t>Jaké jsou základní závěry?</a:t>
            </a:r>
            <a:endParaRPr lang="cs-CZ" dirty="0" smtClean="0"/>
          </a:p>
          <a:p>
            <a:r>
              <a:rPr lang="cs-CZ" dirty="0" smtClean="0"/>
              <a:t>A musí je kriticky </a:t>
            </a:r>
            <a:r>
              <a:rPr lang="cs-CZ" dirty="0" smtClean="0"/>
              <a:t>zhodnotit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457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Popularizace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Například v časopise</a:t>
            </a:r>
          </a:p>
          <a:p>
            <a:pPr lvl="1"/>
            <a:r>
              <a:rPr lang="cs-CZ" dirty="0" smtClean="0"/>
              <a:t>Ale i </a:t>
            </a:r>
            <a:r>
              <a:rPr lang="cs-CZ" dirty="0"/>
              <a:t>ne-odborné časopisy se velmi liší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36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Knižní recenze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Zamyslete se nad obsahem knihy</a:t>
            </a:r>
          </a:p>
          <a:p>
            <a:r>
              <a:rPr lang="cs-CZ" dirty="0" smtClean="0"/>
              <a:t>Jak hodnotíte to, o čem autor píše?</a:t>
            </a:r>
          </a:p>
          <a:p>
            <a:r>
              <a:rPr lang="cs-CZ" dirty="0"/>
              <a:t>Jak si obsah stojí v porovnání s tím, co je již známo</a:t>
            </a:r>
            <a:r>
              <a:rPr lang="cs-CZ" dirty="0" smtClean="0"/>
              <a:t>?</a:t>
            </a:r>
          </a:p>
          <a:p>
            <a:r>
              <a:rPr lang="cs-CZ" dirty="0" smtClean="0"/>
              <a:t>Je to něco nového/přínosného?</a:t>
            </a:r>
          </a:p>
          <a:p>
            <a:r>
              <a:rPr lang="cs-CZ" dirty="0" smtClean="0"/>
              <a:t>Vidíte nějaké nesrovnalosti, chyby?</a:t>
            </a:r>
          </a:p>
          <a:p>
            <a:r>
              <a:rPr lang="cs-CZ" dirty="0" smtClean="0"/>
              <a:t>Z jakých zdrojů autorka čerpá?</a:t>
            </a:r>
            <a:r>
              <a:rPr lang="en-US" dirty="0"/>
              <a:t> </a:t>
            </a:r>
            <a:endParaRPr lang="cs-CZ" dirty="0" smtClean="0"/>
          </a:p>
          <a:p>
            <a:r>
              <a:rPr lang="cs-CZ" dirty="0" smtClean="0"/>
              <a:t>Jakou perspektivu zaujímá?</a:t>
            </a:r>
          </a:p>
          <a:p>
            <a:pPr marL="365760" lvl="1" indent="0">
              <a:buNone/>
            </a:pPr>
            <a:r>
              <a:rPr lang="cs-CZ" i="1" dirty="0" smtClean="0"/>
              <a:t>„</a:t>
            </a:r>
            <a:r>
              <a:rPr lang="en-US" i="1" dirty="0" smtClean="0"/>
              <a:t>The authors find common ground between theologians, religious texts and the views of </a:t>
            </a:r>
            <a:r>
              <a:rPr lang="en-US" i="1" dirty="0" err="1" smtClean="0"/>
              <a:t>sceptical</a:t>
            </a:r>
            <a:r>
              <a:rPr lang="cs-CZ" i="1" dirty="0" smtClean="0"/>
              <a:t> </a:t>
            </a:r>
            <a:r>
              <a:rPr lang="en-US" i="1" dirty="0" smtClean="0"/>
              <a:t>humanists such as Ernest Becker and Erick Erikson.</a:t>
            </a:r>
            <a:r>
              <a:rPr lang="cs-CZ" i="1" dirty="0" smtClean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427248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Knižní recenze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Jakým způsobem autor knihu píše?</a:t>
            </a:r>
          </a:p>
          <a:p>
            <a:pPr lvl="1"/>
            <a:r>
              <a:rPr lang="cs-CZ" dirty="0" smtClean="0"/>
              <a:t>Např. série případových studií</a:t>
            </a:r>
          </a:p>
          <a:p>
            <a:pPr lvl="1"/>
            <a:r>
              <a:rPr lang="cs-CZ" dirty="0" smtClean="0"/>
              <a:t>Postupné rozvíjení základní myšlenky</a:t>
            </a:r>
          </a:p>
          <a:p>
            <a:r>
              <a:rPr lang="cs-CZ" dirty="0" smtClean="0"/>
              <a:t>Jakým způsobem je text pojímán?</a:t>
            </a:r>
          </a:p>
          <a:p>
            <a:pPr lvl="1"/>
            <a:r>
              <a:rPr lang="cs-CZ" dirty="0" smtClean="0"/>
              <a:t>Polemika</a:t>
            </a:r>
          </a:p>
          <a:p>
            <a:pPr lvl="1"/>
            <a:r>
              <a:rPr lang="cs-CZ" dirty="0" smtClean="0"/>
              <a:t>Uvedení do nové problematiky</a:t>
            </a:r>
          </a:p>
          <a:p>
            <a:endParaRPr lang="cs-CZ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90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Knižní recenze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Jaká je struktura knihy?</a:t>
            </a:r>
          </a:p>
          <a:p>
            <a:r>
              <a:rPr lang="cs-CZ" dirty="0" smtClean="0"/>
              <a:t>Lze dobře sledovat téma?</a:t>
            </a:r>
          </a:p>
          <a:p>
            <a:r>
              <a:rPr lang="cs-CZ" dirty="0" smtClean="0"/>
              <a:t>Jsou kapitoly členěny přehledně?</a:t>
            </a:r>
          </a:p>
          <a:p>
            <a:r>
              <a:rPr lang="cs-CZ" dirty="0" smtClean="0"/>
              <a:t>U editovaných – tvoří jednotlivé části dobrý celek?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60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Knižní recenze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Hodnotí se také styl (forma) textu</a:t>
            </a:r>
          </a:p>
          <a:p>
            <a:r>
              <a:rPr lang="cs-CZ" dirty="0" smtClean="0"/>
              <a:t>Nakolik je kniha psána „odborně“, nakolik je přístupná laikům</a:t>
            </a:r>
          </a:p>
          <a:p>
            <a:r>
              <a:rPr lang="cs-CZ" dirty="0" smtClean="0"/>
              <a:t>Je psána hodně subjektivně?</a:t>
            </a:r>
          </a:p>
          <a:p>
            <a:r>
              <a:rPr lang="cs-CZ" dirty="0" smtClean="0"/>
              <a:t>Spíše abstraktní text, nebo jsou v něm konkrétní příklady?</a:t>
            </a:r>
          </a:p>
          <a:p>
            <a:r>
              <a:rPr lang="cs-CZ" dirty="0" smtClean="0"/>
              <a:t>Je text přehledný, srozumitelný?</a:t>
            </a:r>
          </a:p>
          <a:p>
            <a:r>
              <a:rPr lang="cs-CZ" dirty="0" smtClean="0"/>
              <a:t>Jak se čte?</a:t>
            </a:r>
          </a:p>
          <a:p>
            <a:r>
              <a:rPr lang="cs-CZ" dirty="0"/>
              <a:t>Jsou v </a:t>
            </a:r>
            <a:r>
              <a:rPr lang="cs-CZ" dirty="0" smtClean="0"/>
              <a:t>něm </a:t>
            </a:r>
            <a:r>
              <a:rPr lang="cs-CZ" dirty="0"/>
              <a:t>(přehledné) grafy, obrázky, tabulky?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60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Knižní recenze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Můžete také zhodnotit pozici/charakter autora</a:t>
            </a:r>
          </a:p>
          <a:p>
            <a:r>
              <a:rPr lang="cs-CZ" dirty="0" smtClean="0"/>
              <a:t>Více či méně obsáhle</a:t>
            </a:r>
          </a:p>
          <a:p>
            <a:pPr lvl="1"/>
            <a:r>
              <a:rPr lang="cs-CZ" dirty="0" smtClean="0"/>
              <a:t>Má praxi v této oblasti?</a:t>
            </a:r>
          </a:p>
          <a:p>
            <a:pPr lvl="1"/>
            <a:r>
              <a:rPr lang="cs-CZ" dirty="0" smtClean="0"/>
              <a:t>Napsala na toto téma již několik publikací?</a:t>
            </a:r>
          </a:p>
          <a:p>
            <a:pPr lvl="1"/>
            <a:r>
              <a:rPr lang="cs-CZ" dirty="0" smtClean="0"/>
              <a:t>Je v oblasti známou osobností?</a:t>
            </a:r>
          </a:p>
          <a:p>
            <a:pPr lvl="1"/>
            <a:r>
              <a:rPr lang="cs-CZ" dirty="0" smtClean="0"/>
              <a:t>…</a:t>
            </a:r>
          </a:p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05064"/>
            <a:ext cx="3369614" cy="2037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284984"/>
            <a:ext cx="2846218" cy="2901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248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Knižní recenze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Na závěr (ale i v průběhu textu)</a:t>
            </a:r>
          </a:p>
          <a:p>
            <a:pPr lvl="1"/>
            <a:r>
              <a:rPr lang="cs-CZ" dirty="0" smtClean="0"/>
              <a:t>Jak na Vás kniha působila?</a:t>
            </a:r>
          </a:p>
          <a:p>
            <a:pPr lvl="1"/>
            <a:r>
              <a:rPr lang="cs-CZ" dirty="0" smtClean="0"/>
              <a:t>Vyvolává nové otázky?</a:t>
            </a:r>
          </a:p>
          <a:p>
            <a:pPr lvl="1"/>
            <a:r>
              <a:rPr lang="cs-CZ" dirty="0" smtClean="0"/>
              <a:t>Zodpovídá na staré?</a:t>
            </a:r>
          </a:p>
          <a:p>
            <a:pPr lvl="1"/>
            <a:r>
              <a:rPr lang="cs-CZ" dirty="0" smtClean="0"/>
              <a:t>Přináší nové poznatky, nebo jen znovu opakuje již známá fakta?</a:t>
            </a:r>
          </a:p>
          <a:p>
            <a:r>
              <a:rPr lang="cs-CZ" dirty="0" smtClean="0"/>
              <a:t>Jak konkrétně ovlivnila Vás? </a:t>
            </a:r>
          </a:p>
          <a:p>
            <a:pPr lvl="1"/>
            <a:r>
              <a:rPr lang="cs-CZ" dirty="0" smtClean="0"/>
              <a:t>Změnili jste na něco názor? </a:t>
            </a:r>
          </a:p>
          <a:p>
            <a:pPr lvl="1"/>
            <a:r>
              <a:rPr lang="cs-CZ" dirty="0" smtClean="0"/>
              <a:t>Rozšířili si v něčem obzory? </a:t>
            </a:r>
          </a:p>
          <a:p>
            <a:pPr lvl="1"/>
            <a:r>
              <a:rPr lang="cs-CZ" dirty="0" smtClean="0"/>
              <a:t>Nesouhlasíte s autorem v něčem?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795" y="3861048"/>
            <a:ext cx="3201669" cy="2574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248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836712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Knižní recenze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Komu </a:t>
            </a:r>
            <a:r>
              <a:rPr lang="cs-CZ" dirty="0"/>
              <a:t>byste knihu </a:t>
            </a:r>
            <a:r>
              <a:rPr lang="cs-CZ" dirty="0" smtClean="0"/>
              <a:t>doporučili (pokud byste ji doporučili)? Zhodnoťte</a:t>
            </a:r>
            <a:endParaRPr lang="en-US" dirty="0"/>
          </a:p>
          <a:p>
            <a:pPr lvl="1"/>
            <a:r>
              <a:rPr lang="cs-CZ" dirty="0" smtClean="0"/>
              <a:t>Účel knihy </a:t>
            </a:r>
          </a:p>
          <a:p>
            <a:pPr lvl="2"/>
            <a:r>
              <a:rPr lang="cs-CZ" dirty="0" smtClean="0"/>
              <a:t>představení nového problému/teorie/metody, reakce na změnu paradigmatu, rozvedení/přiblížení určité problematiky, představeních nových fakt/dat…)</a:t>
            </a:r>
          </a:p>
          <a:p>
            <a:pPr lvl="1"/>
            <a:r>
              <a:rPr lang="cs-CZ" dirty="0" smtClean="0"/>
              <a:t>Target audience </a:t>
            </a:r>
          </a:p>
          <a:p>
            <a:pPr lvl="2"/>
            <a:r>
              <a:rPr lang="cs-CZ" dirty="0" smtClean="0"/>
              <a:t>obor, úroveň znalostí, teoretik/praktik…</a:t>
            </a:r>
          </a:p>
          <a:p>
            <a:pPr lvl="1"/>
            <a:r>
              <a:rPr lang="cs-CZ" dirty="0" smtClean="0"/>
              <a:t> Konkrétní téma</a:t>
            </a:r>
          </a:p>
          <a:p>
            <a:pPr lvl="1"/>
            <a:endParaRPr lang="cs-CZ" dirty="0" smtClean="0"/>
          </a:p>
          <a:p>
            <a:pPr marL="822960" lvl="3">
              <a:spcBef>
                <a:spcPts val="600"/>
              </a:spcBef>
              <a:buSzPct val="70000"/>
            </a:pPr>
            <a:r>
              <a:rPr lang="cs-CZ" i="1" dirty="0"/>
              <a:t>„Pro mě osobně je tato kniha spíše další z řady publikací na </a:t>
            </a:r>
            <a:r>
              <a:rPr lang="cs-CZ" i="1" dirty="0" smtClean="0"/>
              <a:t>téma </a:t>
            </a:r>
            <a:r>
              <a:rPr lang="cs-CZ" i="1" dirty="0" err="1" smtClean="0"/>
              <a:t>kyberšikana</a:t>
            </a:r>
            <a:r>
              <a:rPr lang="cs-CZ" i="1" dirty="0" smtClean="0"/>
              <a:t>, </a:t>
            </a:r>
            <a:r>
              <a:rPr lang="cs-CZ" i="1" dirty="0"/>
              <a:t>určitě bych ji ale doporučila čtenáři, který s danou problematikou teprve přichází do kontaktu“.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18160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Popularizace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2664296" cy="3798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037" y="1844824"/>
            <a:ext cx="2840522" cy="384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187" y="2926250"/>
            <a:ext cx="2664296" cy="360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117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Popularizace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2880320" cy="3742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132856"/>
            <a:ext cx="3073138" cy="418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8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Popularizace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76872"/>
            <a:ext cx="2965144" cy="3958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743521"/>
            <a:ext cx="2952328" cy="3782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607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Popularizace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Na internetu…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132855"/>
            <a:ext cx="5868144" cy="4443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117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Popularizace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Na internetu…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132855"/>
            <a:ext cx="5868144" cy="4443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340768"/>
            <a:ext cx="6242978" cy="461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796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1031</TotalTime>
  <Words>1968</Words>
  <Application>Microsoft Office PowerPoint</Application>
  <PresentationFormat>Předvádění na obrazovce (4:3)</PresentationFormat>
  <Paragraphs>227</Paragraphs>
  <Slides>46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47" baseType="lpstr">
      <vt:lpstr>Arkýř</vt:lpstr>
      <vt:lpstr>PSY 475 Vědecká komunikace Přednáška: popularizace</vt:lpstr>
      <vt:lpstr>Popularizace</vt:lpstr>
      <vt:lpstr>Popularizace</vt:lpstr>
      <vt:lpstr>Popularizace</vt:lpstr>
      <vt:lpstr>Popularizace</vt:lpstr>
      <vt:lpstr>Popularizace</vt:lpstr>
      <vt:lpstr>Popularizace</vt:lpstr>
      <vt:lpstr>Popularizace</vt:lpstr>
      <vt:lpstr>Popularizace</vt:lpstr>
      <vt:lpstr>Popularizace</vt:lpstr>
      <vt:lpstr>Popularizace</vt:lpstr>
      <vt:lpstr>Popularizace</vt:lpstr>
      <vt:lpstr>Popularizace</vt:lpstr>
      <vt:lpstr>Popularizace</vt:lpstr>
      <vt:lpstr>Popularizace</vt:lpstr>
      <vt:lpstr> Belief in a just world (CZ: víra ve spravedlivý svět)</vt:lpstr>
      <vt:lpstr>Popularizace</vt:lpstr>
      <vt:lpstr> Belief in a just world (CZ: víra ve spravedlivý svět)</vt:lpstr>
      <vt:lpstr>Popularizace</vt:lpstr>
      <vt:lpstr>Popularizace</vt:lpstr>
      <vt:lpstr>Popularizace</vt:lpstr>
      <vt:lpstr>Popularizace</vt:lpstr>
      <vt:lpstr>Popularizace</vt:lpstr>
      <vt:lpstr>Popularizace</vt:lpstr>
      <vt:lpstr> Belief in a just world (CZ: víra ve spravedlivý svět)</vt:lpstr>
      <vt:lpstr>Popularizace</vt:lpstr>
      <vt:lpstr>Popularizace</vt:lpstr>
      <vt:lpstr>Popularizace</vt:lpstr>
      <vt:lpstr>Prezentace aplikace PowerPoint</vt:lpstr>
      <vt:lpstr>Popularizace</vt:lpstr>
      <vt:lpstr>PSY 475 Vědecká komunikace Přednáška: Knižní recenze</vt:lpstr>
      <vt:lpstr>Knižní recenze</vt:lpstr>
      <vt:lpstr>Knižní recenze</vt:lpstr>
      <vt:lpstr>Knižní recenze</vt:lpstr>
      <vt:lpstr>Knižní recenze</vt:lpstr>
      <vt:lpstr>Knižní recenze</vt:lpstr>
      <vt:lpstr>Knižní recenze</vt:lpstr>
      <vt:lpstr>Knižní recenze</vt:lpstr>
      <vt:lpstr>Knižní recenze</vt:lpstr>
      <vt:lpstr>Knižní recenze</vt:lpstr>
      <vt:lpstr>Knižní recenze</vt:lpstr>
      <vt:lpstr>Knižní recenze</vt:lpstr>
      <vt:lpstr>Knižní recenze</vt:lpstr>
      <vt:lpstr>Knižní recenze</vt:lpstr>
      <vt:lpstr>Knižní recenze</vt:lpstr>
      <vt:lpstr>Knižní recenze</vt:lpstr>
    </vt:vector>
  </TitlesOfParts>
  <Company>CIKT FSS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 475 Vědecká komunikace</dc:title>
  <dc:creator>Hana Macháčková</dc:creator>
  <cp:lastModifiedBy>Hana Macháčková</cp:lastModifiedBy>
  <cp:revision>132</cp:revision>
  <dcterms:created xsi:type="dcterms:W3CDTF">2013-02-24T09:24:17Z</dcterms:created>
  <dcterms:modified xsi:type="dcterms:W3CDTF">2013-03-28T09:05:50Z</dcterms:modified>
</cp:coreProperties>
</file>