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4" r:id="rId12"/>
    <p:sldId id="271" r:id="rId13"/>
    <p:sldId id="275" r:id="rId14"/>
    <p:sldId id="272" r:id="rId15"/>
    <p:sldId id="273" r:id="rId16"/>
    <p:sldId id="276" r:id="rId17"/>
    <p:sldId id="265" r:id="rId18"/>
    <p:sldId id="266" r:id="rId19"/>
    <p:sldId id="277" r:id="rId20"/>
    <p:sldId id="278" r:id="rId21"/>
    <p:sldId id="279" r:id="rId22"/>
    <p:sldId id="267" r:id="rId23"/>
    <p:sldId id="268" r:id="rId24"/>
    <p:sldId id="26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F5E20-1CBB-4036-B8A4-BB1C76880070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E4D64E-C697-4F86-B35D-EBEF3D1E49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limka.estranky.cz/" TargetMode="External"/><Relationship Id="rId2" Type="http://schemas.openxmlformats.org/officeDocument/2006/relationships/hyperlink" Target="http://www.al-islam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ISLÁM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Romana Hanousková</a:t>
            </a:r>
          </a:p>
          <a:p>
            <a:r>
              <a:rPr lang="cs-CZ" dirty="0" smtClean="0"/>
              <a:t>Kristýna Machová</a:t>
            </a:r>
          </a:p>
          <a:p>
            <a:r>
              <a:rPr lang="cs-CZ" dirty="0" smtClean="0"/>
              <a:t>Kateřina </a:t>
            </a:r>
            <a:r>
              <a:rPr lang="cs-CZ" dirty="0" err="1" smtClean="0"/>
              <a:t>Stoklásková</a:t>
            </a:r>
            <a:endParaRPr lang="cs-CZ" dirty="0" smtClean="0"/>
          </a:p>
          <a:p>
            <a:r>
              <a:rPr lang="cs-CZ" dirty="0" smtClean="0"/>
              <a:t>Jana Brožková</a:t>
            </a:r>
          </a:p>
          <a:p>
            <a:r>
              <a:rPr lang="cs-CZ" dirty="0" smtClean="0"/>
              <a:t>Petr Večeřa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Salá</a:t>
            </a:r>
            <a:r>
              <a:rPr lang="cs-CZ" dirty="0" smtClean="0"/>
              <a:t> - modlitba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Muslimové jsou povinni pětkrát denně vykonávat modlitby, které jsou jejich přímým spojením s Bohem.  Ke každé modlitbě patří svůj denní čas a také určené pohyby.</a:t>
            </a:r>
          </a:p>
          <a:p>
            <a:r>
              <a:rPr lang="cs-CZ" dirty="0" smtClean="0"/>
              <a:t>1 – Za východu slunce</a:t>
            </a:r>
          </a:p>
          <a:p>
            <a:r>
              <a:rPr lang="cs-CZ" dirty="0" smtClean="0"/>
              <a:t>2 – V poledne</a:t>
            </a:r>
          </a:p>
          <a:p>
            <a:r>
              <a:rPr lang="cs-CZ" dirty="0" smtClean="0"/>
              <a:t>3 – Odpoledne</a:t>
            </a:r>
          </a:p>
          <a:p>
            <a:r>
              <a:rPr lang="cs-CZ" dirty="0" smtClean="0"/>
              <a:t>4 – Při západu slunce</a:t>
            </a:r>
          </a:p>
          <a:p>
            <a:r>
              <a:rPr lang="cs-CZ" dirty="0" smtClean="0"/>
              <a:t>5 – Večer</a:t>
            </a:r>
          </a:p>
          <a:p>
            <a:r>
              <a:rPr lang="cs-CZ" dirty="0" smtClean="0"/>
              <a:t>Součástí modliteb jsou verše z Koránu a jsou odříkávány v arabštině. </a:t>
            </a:r>
          </a:p>
          <a:p>
            <a:r>
              <a:rPr lang="cs-CZ" dirty="0" smtClean="0"/>
              <a:t>Nejprve věřící provádějí rituální očistu a poté se modlí tváří k Mekce. Modlitba může probíhat kdekoliv – mešita není podmínkou!</a:t>
            </a:r>
          </a:p>
          <a:p>
            <a:r>
              <a:rPr lang="cs-CZ" b="1" dirty="0" smtClean="0"/>
              <a:t>K modlení vyzývá </a:t>
            </a:r>
            <a:r>
              <a:rPr lang="cs-CZ" b="1" dirty="0" err="1" smtClean="0"/>
              <a:t>Adán</a:t>
            </a:r>
            <a:r>
              <a:rPr lang="cs-CZ" b="1" dirty="0" smtClean="0"/>
              <a:t>: </a:t>
            </a:r>
            <a:endParaRPr lang="cs-CZ" dirty="0" smtClean="0"/>
          </a:p>
          <a:p>
            <a:r>
              <a:rPr lang="cs-CZ" dirty="0" err="1" smtClean="0"/>
              <a:t>Allah</a:t>
            </a:r>
            <a:r>
              <a:rPr lang="cs-CZ" dirty="0" smtClean="0"/>
              <a:t> je největší - </a:t>
            </a:r>
            <a:r>
              <a:rPr lang="cs-CZ" i="1" dirty="0" smtClean="0"/>
              <a:t>Alláhu </a:t>
            </a:r>
            <a:r>
              <a:rPr lang="cs-CZ" i="1" dirty="0" err="1" smtClean="0"/>
              <a:t>Akbar</a:t>
            </a:r>
            <a:r>
              <a:rPr lang="cs-CZ" i="1" dirty="0" smtClean="0"/>
              <a:t> (4x)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Uznávám, že není boha kromě Boha - </a:t>
            </a:r>
            <a:r>
              <a:rPr lang="cs-CZ" i="1" dirty="0" err="1" smtClean="0"/>
              <a:t>Ašhadu</a:t>
            </a:r>
            <a:r>
              <a:rPr lang="cs-CZ" i="1" dirty="0" smtClean="0"/>
              <a:t> </a:t>
            </a:r>
            <a:r>
              <a:rPr lang="cs-CZ" i="1" dirty="0" err="1" smtClean="0"/>
              <a:t>An</a:t>
            </a:r>
            <a:r>
              <a:rPr lang="cs-CZ" i="1" dirty="0" smtClean="0"/>
              <a:t> La </a:t>
            </a:r>
            <a:r>
              <a:rPr lang="cs-CZ" i="1" dirty="0" err="1" smtClean="0"/>
              <a:t>Illáha</a:t>
            </a:r>
            <a:r>
              <a:rPr lang="cs-CZ" i="1" dirty="0" smtClean="0"/>
              <a:t>-</a:t>
            </a:r>
            <a:r>
              <a:rPr lang="cs-CZ" i="1" dirty="0" err="1" smtClean="0"/>
              <a:t>il</a:t>
            </a:r>
            <a:r>
              <a:rPr lang="cs-CZ" i="1" dirty="0" smtClean="0"/>
              <a:t>-l-</a:t>
            </a:r>
            <a:r>
              <a:rPr lang="cs-CZ" i="1" dirty="0" err="1" smtClean="0"/>
              <a:t>Láh</a:t>
            </a:r>
            <a:r>
              <a:rPr lang="cs-CZ" i="1" dirty="0" smtClean="0"/>
              <a:t> (2x)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Uznávám, že </a:t>
            </a:r>
            <a:r>
              <a:rPr lang="cs-CZ" dirty="0" err="1" smtClean="0"/>
              <a:t>Muhammad</a:t>
            </a:r>
            <a:r>
              <a:rPr lang="cs-CZ" dirty="0" smtClean="0"/>
              <a:t> je Boží posel - </a:t>
            </a:r>
            <a:r>
              <a:rPr lang="cs-CZ" i="1" dirty="0" err="1" smtClean="0"/>
              <a:t>Ašhadu</a:t>
            </a:r>
            <a:r>
              <a:rPr lang="cs-CZ" i="1" dirty="0" smtClean="0"/>
              <a:t> Anna </a:t>
            </a:r>
            <a:r>
              <a:rPr lang="cs-CZ" i="1" dirty="0" err="1" smtClean="0"/>
              <a:t>Muhammadan</a:t>
            </a:r>
            <a:r>
              <a:rPr lang="cs-CZ" i="1" dirty="0" smtClean="0"/>
              <a:t> </a:t>
            </a:r>
            <a:r>
              <a:rPr lang="cs-CZ" i="1" dirty="0" err="1" smtClean="0"/>
              <a:t>Rasúlu</a:t>
            </a:r>
            <a:r>
              <a:rPr lang="cs-CZ" i="1" dirty="0" smtClean="0"/>
              <a:t>-l-</a:t>
            </a:r>
            <a:r>
              <a:rPr lang="cs-CZ" i="1" dirty="0" err="1" smtClean="0"/>
              <a:t>láh</a:t>
            </a:r>
            <a:r>
              <a:rPr lang="cs-CZ" i="1" dirty="0" smtClean="0"/>
              <a:t> (2)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Pojďte k modlitbě - </a:t>
            </a:r>
            <a:r>
              <a:rPr lang="cs-CZ" i="1" dirty="0" err="1" smtClean="0"/>
              <a:t>Hajja</a:t>
            </a:r>
            <a:r>
              <a:rPr lang="cs-CZ" i="1" dirty="0" smtClean="0"/>
              <a:t> 'Ala-s-</a:t>
            </a:r>
            <a:r>
              <a:rPr lang="cs-CZ" i="1" dirty="0" err="1" smtClean="0"/>
              <a:t>sálah</a:t>
            </a:r>
            <a:r>
              <a:rPr lang="cs-CZ" i="1" dirty="0" smtClean="0"/>
              <a:t> (2x)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Pojďte k úspěchu - </a:t>
            </a:r>
            <a:r>
              <a:rPr lang="cs-CZ" i="1" dirty="0" err="1" smtClean="0"/>
              <a:t>Hajja</a:t>
            </a:r>
            <a:r>
              <a:rPr lang="cs-CZ" i="1" dirty="0" smtClean="0"/>
              <a:t> 'Ala-l-</a:t>
            </a:r>
            <a:r>
              <a:rPr lang="cs-CZ" i="1" dirty="0" err="1" smtClean="0"/>
              <a:t>faláh</a:t>
            </a:r>
            <a:r>
              <a:rPr lang="cs-CZ" i="1" dirty="0" smtClean="0"/>
              <a:t> (2x)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Allah</a:t>
            </a:r>
            <a:r>
              <a:rPr lang="cs-CZ" dirty="0" smtClean="0"/>
              <a:t> je největší - </a:t>
            </a:r>
            <a:r>
              <a:rPr lang="cs-CZ" i="1" dirty="0" smtClean="0"/>
              <a:t>Alláhu </a:t>
            </a:r>
            <a:r>
              <a:rPr lang="cs-CZ" i="1" dirty="0" err="1" smtClean="0"/>
              <a:t>Akbar</a:t>
            </a:r>
            <a:r>
              <a:rPr lang="cs-CZ" i="1" dirty="0" smtClean="0"/>
              <a:t> (2x)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Není boha kromě Boha - </a:t>
            </a:r>
            <a:r>
              <a:rPr lang="cs-CZ" i="1" dirty="0" err="1" smtClean="0"/>
              <a:t>Lá</a:t>
            </a:r>
            <a:r>
              <a:rPr lang="cs-CZ" i="1" dirty="0" smtClean="0"/>
              <a:t> </a:t>
            </a:r>
            <a:r>
              <a:rPr lang="cs-CZ" i="1" dirty="0" err="1" smtClean="0"/>
              <a:t>lláha</a:t>
            </a:r>
            <a:r>
              <a:rPr lang="cs-CZ" i="1" dirty="0" smtClean="0"/>
              <a:t> </a:t>
            </a:r>
            <a:r>
              <a:rPr lang="cs-CZ" i="1" dirty="0" err="1" smtClean="0"/>
              <a:t>llla</a:t>
            </a:r>
            <a:r>
              <a:rPr lang="cs-CZ" i="1" dirty="0" smtClean="0"/>
              <a:t>-l-</a:t>
            </a:r>
            <a:r>
              <a:rPr lang="cs-CZ" i="1" dirty="0" err="1" smtClean="0"/>
              <a:t>láh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lá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376597" cy="40324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Zaká</a:t>
            </a:r>
            <a:r>
              <a:rPr lang="cs-CZ" dirty="0" smtClean="0"/>
              <a:t> – finanční povinnost muslimů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Principem Islámu je skutečnost, že vše patří Bohu, a že majetek je lidem jen svěřen.</a:t>
            </a:r>
          </a:p>
          <a:p>
            <a:r>
              <a:rPr lang="cs-CZ" dirty="0" smtClean="0"/>
              <a:t>Celý smysl tohoto pilíře je obsažen už v překladu slova </a:t>
            </a:r>
            <a:r>
              <a:rPr lang="cs-CZ" dirty="0" err="1" smtClean="0"/>
              <a:t>Zaká</a:t>
            </a:r>
            <a:r>
              <a:rPr lang="cs-CZ" dirty="0" smtClean="0"/>
              <a:t> – „očištění“ a „růst“. </a:t>
            </a:r>
          </a:p>
          <a:p>
            <a:r>
              <a:rPr lang="cs-CZ" dirty="0" smtClean="0"/>
              <a:t>Pokud darujete společnosti, respektive především chudým, část „společného“ majetku, očistíte se. Růst muslimové přirovnávají k rostlinám, které mohou růst jen tehdy, když mají dostatek prostoru a nejsou tísněné. </a:t>
            </a:r>
          </a:p>
          <a:p>
            <a:r>
              <a:rPr lang="cs-CZ" dirty="0" smtClean="0"/>
              <a:t>Každý muslim si vypočítává sám svůj </a:t>
            </a:r>
            <a:r>
              <a:rPr lang="cs-CZ" dirty="0" err="1" smtClean="0"/>
              <a:t>zakat</a:t>
            </a:r>
            <a:r>
              <a:rPr lang="cs-CZ" dirty="0" smtClean="0"/>
              <a:t>, většinou jde o 1/40 majetku, s tím, že se z toho odebírají jisté komodity (dům, auto, pracovní nástroje atd.).</a:t>
            </a:r>
          </a:p>
          <a:p>
            <a:r>
              <a:rPr lang="cs-CZ" dirty="0" smtClean="0"/>
              <a:t>Lidé však mohou darovat také tzv. „</a:t>
            </a:r>
            <a:r>
              <a:rPr lang="cs-CZ" dirty="0" err="1" smtClean="0"/>
              <a:t>sadaga</a:t>
            </a:r>
            <a:r>
              <a:rPr lang="cs-CZ" dirty="0" smtClean="0"/>
              <a:t>“, což je v překladu almužna, ale význam tohoto slova je širší.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ak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484784"/>
            <a:ext cx="4496664" cy="47240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Sawm</a:t>
            </a:r>
            <a:r>
              <a:rPr lang="cs-CZ" dirty="0" smtClean="0"/>
              <a:t> - půst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Každý rok se muslimové v měsíci ramadánu od východu slunce do západu postí – nejedí, nepijí a neprovozují sex.</a:t>
            </a:r>
          </a:p>
          <a:p>
            <a:r>
              <a:rPr lang="cs-CZ" dirty="0" smtClean="0"/>
              <a:t>Existují výjimky (nemocní,staří, kojící ženy, menstruující ženy atd.), všichni mají právo provést svůj půst v době, kdy už budou zdraví a schopni jej provést. </a:t>
            </a:r>
          </a:p>
          <a:p>
            <a:r>
              <a:rPr lang="cs-CZ" dirty="0" smtClean="0"/>
              <a:t>Děti začínají s půstem nejčastěji okolo puberty, ale je to silně individuální.</a:t>
            </a:r>
          </a:p>
          <a:p>
            <a:r>
              <a:rPr lang="cs-CZ" dirty="0" smtClean="0"/>
              <a:t>Půst má posílit nejen zdraví, ale především vůli člověka. Ve chvíli, kdy se muslim zbaví jistého komfortu, začne se více soustředit na skutečně podstatné věci a více si uvědomí přítomnost Boha.</a:t>
            </a:r>
          </a:p>
          <a:p>
            <a:r>
              <a:rPr lang="cs-CZ" i="1" dirty="0" smtClean="0"/>
              <a:t>„Vy, kteří věříte, předepsán vám je půst, tak jako byl již předepsán těm, kdož před vámi byli – snad budete bohabojní!“ 2:179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Hadždž</a:t>
            </a:r>
            <a:r>
              <a:rPr lang="cs-CZ" dirty="0" smtClean="0"/>
              <a:t> - pouť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Tato povinnost se týká těch, kteří jsou pro cestu způsobilí jak po fyzické stránce, tak po stránce finanční.  </a:t>
            </a:r>
          </a:p>
          <a:p>
            <a:r>
              <a:rPr lang="cs-CZ" dirty="0" smtClean="0"/>
              <a:t>Každoročně se tato cesta týká 2 milionů poutníků. Každoroční pouť začíná ve 12. Měsíci islámského roku (který je lunární, a proto pouť, i ramadán, vychází někdy na léto a někdy na zimu).</a:t>
            </a:r>
          </a:p>
          <a:p>
            <a:r>
              <a:rPr lang="cs-CZ" dirty="0" smtClean="0"/>
              <a:t>Poutníci musí být oblečeni velmi jednoduše a nesmí dávat najevo jakékoliv třídní rozdíly – před Bohem jsou si všichni rovni.</a:t>
            </a:r>
          </a:p>
          <a:p>
            <a:r>
              <a:rPr lang="cs-CZ" dirty="0" smtClean="0"/>
              <a:t>Rituál "</a:t>
            </a:r>
            <a:r>
              <a:rPr lang="cs-CZ" dirty="0" err="1" smtClean="0"/>
              <a:t>hadždž</a:t>
            </a:r>
            <a:r>
              <a:rPr lang="cs-CZ" dirty="0" smtClean="0"/>
              <a:t>"  se skládá z toho, že poutník 7 krát obejde Kaabu a 7- krát přejde mezi vrchy </a:t>
            </a:r>
            <a:r>
              <a:rPr lang="cs-CZ" dirty="0" err="1" smtClean="0"/>
              <a:t>Safa</a:t>
            </a:r>
            <a:r>
              <a:rPr lang="cs-CZ" dirty="0" smtClean="0"/>
              <a:t> a </a:t>
            </a:r>
            <a:r>
              <a:rPr lang="cs-CZ" dirty="0" err="1" smtClean="0"/>
              <a:t>Marwa</a:t>
            </a:r>
            <a:r>
              <a:rPr lang="cs-CZ" dirty="0" smtClean="0"/>
              <a:t>, tak jako to udělala </a:t>
            </a:r>
            <a:r>
              <a:rPr lang="cs-CZ" dirty="0" err="1" smtClean="0"/>
              <a:t>Hádžar</a:t>
            </a:r>
            <a:r>
              <a:rPr lang="cs-CZ" dirty="0" smtClean="0"/>
              <a:t>, Abrahámova žena, když hledala vodu. Poté se poutníci shromáždí na planině </a:t>
            </a:r>
            <a:r>
              <a:rPr lang="cs-CZ" dirty="0" err="1" smtClean="0"/>
              <a:t>Arafat</a:t>
            </a:r>
            <a:r>
              <a:rPr lang="cs-CZ" dirty="0" smtClean="0"/>
              <a:t> a spolu se modlí za Boží odpuštění, což se často považuje za obdobu soudného dne.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Závěr poutě tvoří svátek, </a:t>
            </a:r>
            <a:r>
              <a:rPr lang="cs-CZ" dirty="0" err="1" smtClean="0"/>
              <a:t>Íd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Adha</a:t>
            </a:r>
            <a:r>
              <a:rPr lang="cs-CZ" dirty="0" smtClean="0"/>
              <a:t>, který se slaví modlitbami a výměnou darů v muslimských komunitách na celém světě. Tento svátek a </a:t>
            </a:r>
            <a:r>
              <a:rPr lang="cs-CZ" dirty="0" err="1" smtClean="0"/>
              <a:t>Íd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Fitr</a:t>
            </a:r>
            <a:r>
              <a:rPr lang="cs-CZ" dirty="0" smtClean="0"/>
              <a:t> (sváteční den oslavující konec ramadánu), jsou dva svátky islámského kalendáře.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adžd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5760640" cy="538195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smrti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Ukončení pozemského života, odloučení duše od těla</a:t>
            </a:r>
          </a:p>
          <a:p>
            <a:r>
              <a:rPr lang="cs-CZ" dirty="0" smtClean="0"/>
              <a:t>Anděl smrti </a:t>
            </a:r>
            <a:r>
              <a:rPr lang="cs-CZ" dirty="0" err="1" smtClean="0"/>
              <a:t>Azrá</a:t>
            </a:r>
            <a:r>
              <a:rPr lang="cs-CZ" dirty="0" smtClean="0"/>
              <a:t>´</a:t>
            </a:r>
            <a:r>
              <a:rPr lang="cs-CZ" dirty="0" err="1" smtClean="0"/>
              <a:t>íl</a:t>
            </a:r>
            <a:r>
              <a:rPr lang="cs-CZ" dirty="0" smtClean="0"/>
              <a:t>, bílá barva</a:t>
            </a:r>
          </a:p>
          <a:p>
            <a:r>
              <a:rPr lang="cs-CZ" dirty="0" smtClean="0"/>
              <a:t>Ráj vs. peklo</a:t>
            </a:r>
          </a:p>
          <a:p>
            <a:r>
              <a:rPr lang="cs-CZ" dirty="0" smtClean="0"/>
              <a:t>Rituální očista těla, co nejrychlejší pohřbení do země, kremace není povolena, taktéž ani pitva</a:t>
            </a:r>
          </a:p>
          <a:p>
            <a:r>
              <a:rPr lang="cs-CZ" dirty="0" smtClean="0"/>
              <a:t>Lepší málo smutku a truchlení- to nepůsobí zemřelému v hrobě bolest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eb7.bernama.com/bernama/newspic/ge/KL18_281205_MOORTHY_KEBUM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92624" cy="2776738"/>
          </a:xfrm>
          <a:prstGeom prst="rect">
            <a:avLst/>
          </a:prstGeom>
          <a:noFill/>
        </p:spPr>
      </p:pic>
      <p:pic>
        <p:nvPicPr>
          <p:cNvPr id="5" name="Picture 4" descr="http://girlsoloinarabia.typepad.com/photos/algeriapics/muslimcemeteryrabatm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60726" cy="333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Ženy a islám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Rovná práva s muži???</a:t>
            </a:r>
          </a:p>
          <a:p>
            <a:pPr lvl="0"/>
            <a:r>
              <a:rPr lang="cs-CZ" dirty="0" smtClean="0"/>
              <a:t>Korán a nečistota ženy</a:t>
            </a:r>
          </a:p>
          <a:p>
            <a:pPr lvl="0"/>
            <a:r>
              <a:rPr lang="cs-CZ" dirty="0" smtClean="0"/>
              <a:t>Zdánlivá nerovnost vs. rovnost</a:t>
            </a:r>
          </a:p>
          <a:p>
            <a:pPr lvl="0"/>
            <a:r>
              <a:rPr lang="cs-CZ" dirty="0" err="1" smtClean="0"/>
              <a:t>Muhsana</a:t>
            </a:r>
            <a:endParaRPr lang="cs-CZ" dirty="0" smtClean="0"/>
          </a:p>
          <a:p>
            <a:pPr lvl="0"/>
            <a:r>
              <a:rPr lang="cs-CZ" dirty="0" smtClean="0"/>
              <a:t>Dědické a vlastnické právo</a:t>
            </a:r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707904" y="3861048"/>
            <a:ext cx="3816424" cy="261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Monoteistické, abrahámovské náboženství</a:t>
            </a:r>
          </a:p>
          <a:p>
            <a:pPr lvl="0"/>
            <a:r>
              <a:rPr lang="cs-CZ" dirty="0" smtClean="0"/>
              <a:t>Alláh</a:t>
            </a:r>
          </a:p>
          <a:p>
            <a:pPr lvl="0"/>
            <a:r>
              <a:rPr lang="cs-CZ" dirty="0" smtClean="0"/>
              <a:t>Korán a Sunny</a:t>
            </a:r>
          </a:p>
          <a:p>
            <a:pPr lvl="0"/>
            <a:r>
              <a:rPr lang="cs-CZ" dirty="0" smtClean="0"/>
              <a:t>Vznik na počátku 7. století – prorok Mohamed (</a:t>
            </a:r>
            <a:r>
              <a:rPr lang="cs-CZ" dirty="0" err="1" smtClean="0"/>
              <a:t>Muhammad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Po křesťanství druhé největší náboženství světa</a:t>
            </a:r>
          </a:p>
          <a:p>
            <a:pPr lvl="0"/>
            <a:r>
              <a:rPr lang="cs-CZ" dirty="0" smtClean="0"/>
              <a:t>Abrahám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Svatba a vztah manželů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Vzájemná láska, respekt, vzájemná pomoc</a:t>
            </a:r>
          </a:p>
          <a:p>
            <a:pPr lvl="0"/>
            <a:r>
              <a:rPr lang="cs-CZ" dirty="0" smtClean="0"/>
              <a:t>Náboženské povinnosti</a:t>
            </a:r>
          </a:p>
          <a:p>
            <a:pPr lvl="0"/>
            <a:r>
              <a:rPr lang="cs-CZ" dirty="0" smtClean="0"/>
              <a:t>Muž – ženich – muslim</a:t>
            </a:r>
          </a:p>
          <a:p>
            <a:pPr lvl="0"/>
            <a:r>
              <a:rPr lang="cs-CZ" dirty="0" smtClean="0"/>
              <a:t>Žena – nevěsta – muslimka</a:t>
            </a:r>
          </a:p>
          <a:p>
            <a:pPr lvl="0"/>
            <a:r>
              <a:rPr lang="cs-CZ" i="1" dirty="0" err="1" smtClean="0"/>
              <a:t>Walí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15816" y="3501008"/>
            <a:ext cx="4464496" cy="31418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polygynie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Problém prostituce a svobodných matek</a:t>
            </a:r>
          </a:p>
          <a:p>
            <a:pPr lvl="0"/>
            <a:r>
              <a:rPr lang="cs-CZ" dirty="0" smtClean="0"/>
              <a:t>Nemožnost nevěry</a:t>
            </a:r>
          </a:p>
          <a:p>
            <a:pPr lvl="0"/>
            <a:r>
              <a:rPr lang="cs-CZ" dirty="0" smtClean="0"/>
              <a:t>Zamezení sexuálně přenosných nemocí</a:t>
            </a:r>
          </a:p>
          <a:p>
            <a:pPr lvl="0"/>
            <a:r>
              <a:rPr lang="cs-CZ" dirty="0" smtClean="0"/>
              <a:t>Alternativa za rozvod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79712" y="3356992"/>
            <a:ext cx="4464496" cy="31864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 v </a:t>
            </a:r>
            <a:r>
              <a:rPr lang="cs-CZ" dirty="0" err="1" smtClean="0"/>
              <a:t>evropě</a:t>
            </a:r>
            <a:r>
              <a:rPr lang="cs-CZ" dirty="0" smtClean="0"/>
              <a:t> a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rok 711 – islám zasáhl Evropu</a:t>
            </a:r>
          </a:p>
          <a:p>
            <a:pPr lvl="0"/>
            <a:r>
              <a:rPr lang="cs-CZ" dirty="0" smtClean="0"/>
              <a:t>17.st. – jihovýchod Evropy</a:t>
            </a:r>
          </a:p>
          <a:p>
            <a:pPr lvl="0"/>
            <a:r>
              <a:rPr lang="cs-CZ" dirty="0" smtClean="0"/>
              <a:t>V ČR – ve větší míře až na počátku 20.st.</a:t>
            </a:r>
          </a:p>
          <a:p>
            <a:pPr lvl="0"/>
            <a:r>
              <a:rPr lang="cs-CZ" dirty="0" smtClean="0"/>
              <a:t>r.1920 – možnost vytvořit oficiální náboženskou islámskou obec, islám uznán jako státní náboženství</a:t>
            </a:r>
          </a:p>
          <a:p>
            <a:pPr lvl="0"/>
            <a:r>
              <a:rPr lang="cs-CZ" dirty="0" smtClean="0"/>
              <a:t>r.1941 – Muslimská náboženská obec pro Čechy a Moravu v Praze – uznána vládou</a:t>
            </a:r>
          </a:p>
          <a:p>
            <a:pPr lvl="0"/>
            <a:r>
              <a:rPr lang="cs-CZ" dirty="0" smtClean="0"/>
              <a:t>r.1992 – Islámské centrum v Brně</a:t>
            </a:r>
          </a:p>
          <a:p>
            <a:pPr lvl="1"/>
            <a:r>
              <a:rPr lang="cs-CZ" sz="2400" dirty="0" smtClean="0"/>
              <a:t>paralelně i v Praze</a:t>
            </a:r>
          </a:p>
          <a:p>
            <a:pPr lvl="0"/>
            <a:r>
              <a:rPr lang="cs-CZ" dirty="0" smtClean="0"/>
              <a:t>r.2000 – Muslimská unie</a:t>
            </a:r>
          </a:p>
          <a:p>
            <a:pPr lvl="0"/>
            <a:r>
              <a:rPr lang="cs-CZ" dirty="0" smtClean="0"/>
              <a:t>počet muslimů v ČR - 10000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 a jeho dopad na dnešní svět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univerzita – r. 970 nejstarší univerzita na světě </a:t>
            </a:r>
            <a:r>
              <a:rPr lang="cs-CZ" dirty="0" err="1" smtClean="0"/>
              <a:t>džamíja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Azhár</a:t>
            </a:r>
            <a:r>
              <a:rPr lang="cs-CZ" dirty="0" smtClean="0"/>
              <a:t> v Káhiře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algebra, arabské číslovky, nula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Kontroverzní témata:</a:t>
            </a:r>
          </a:p>
          <a:p>
            <a:pPr lvl="0"/>
            <a:r>
              <a:rPr lang="cs-CZ" dirty="0" smtClean="0"/>
              <a:t>burka: znak zotročení x náboženský symbol?</a:t>
            </a:r>
          </a:p>
          <a:p>
            <a:pPr lvl="0">
              <a:buNone/>
            </a:pPr>
            <a:endParaRPr lang="cs-CZ" dirty="0" smtClean="0"/>
          </a:p>
        </p:txBody>
      </p:sp>
      <p:pic>
        <p:nvPicPr>
          <p:cNvPr id="4" name="irc_mi" descr="http://4.bp.blogspot.com/_cyhXOFrVnbc/SwQhtSGk6TI/AAAAAAAACtc/RJ7MAWYFj2I/s400/BARBIE+BUR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9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al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islam.cz</a:t>
            </a:r>
            <a:r>
              <a:rPr lang="cs-CZ" u="sng" dirty="0" smtClean="0">
                <a:hlinkClick r:id="rId2"/>
              </a:rPr>
              <a:t>/</a:t>
            </a:r>
            <a:endParaRPr lang="cs-CZ" u="sng" dirty="0" smtClean="0"/>
          </a:p>
          <a:p>
            <a:r>
              <a:rPr lang="cs-CZ" dirty="0" smtClean="0">
                <a:hlinkClick r:id="rId3"/>
              </a:rPr>
              <a:t>http://www.muslimka.</a:t>
            </a:r>
            <a:r>
              <a:rPr lang="cs-CZ" dirty="0" err="1" smtClean="0">
                <a:hlinkClick r:id="rId3"/>
              </a:rPr>
              <a:t>estranky.cz</a:t>
            </a:r>
            <a:endParaRPr lang="cs-CZ" dirty="0" smtClean="0"/>
          </a:p>
          <a:p>
            <a:r>
              <a:rPr lang="cs-CZ" dirty="0" smtClean="0"/>
              <a:t>HALÍK, Tomáš. 2006. Prolínání světů: ze života světových náboženství. </a:t>
            </a:r>
            <a:r>
              <a:rPr lang="cs-CZ" dirty="0" err="1" smtClean="0"/>
              <a:t>Vyd</a:t>
            </a:r>
            <a:r>
              <a:rPr lang="cs-CZ" dirty="0" smtClean="0"/>
              <a:t>. 1. Praha: NLN, Nakladatelství Lidové noviny.</a:t>
            </a:r>
          </a:p>
          <a:p>
            <a:r>
              <a:rPr lang="cs-CZ" dirty="0" smtClean="0"/>
              <a:t>OSTŘANSKÝ, B. 2009. </a:t>
            </a:r>
            <a:r>
              <a:rPr lang="cs-CZ" i="1" dirty="0" smtClean="0"/>
              <a:t>Malá encyklopedie islámu a muslimské společnosti</a:t>
            </a:r>
            <a:r>
              <a:rPr lang="cs-CZ" dirty="0" smtClean="0"/>
              <a:t>. Praha: </a:t>
            </a:r>
            <a:r>
              <a:rPr lang="cs-CZ" dirty="0" err="1" smtClean="0"/>
              <a:t>Libri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PAVLINCOVÁ, H. a kolektiv. 1994. </a:t>
            </a:r>
            <a:r>
              <a:rPr lang="cs-CZ" i="1" dirty="0" smtClean="0"/>
              <a:t>Slovník: judaismus, křesťanství, islám</a:t>
            </a:r>
            <a:r>
              <a:rPr lang="cs-CZ" dirty="0" smtClean="0"/>
              <a:t>. Praha: Mladá fronta.</a:t>
            </a:r>
          </a:p>
          <a:p>
            <a:r>
              <a:rPr lang="cs-CZ" dirty="0" smtClean="0"/>
              <a:t>VOJTÍŠEK, Zdeněk. </a:t>
            </a:r>
            <a:r>
              <a:rPr lang="cs-CZ" i="1" dirty="0" smtClean="0"/>
              <a:t>Encyklopedie náboženských směrů a hnutí v České republice: náboženství, církve, sekty, duchovní společenství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Portál, 2004, 462 </a:t>
            </a:r>
            <a:r>
              <a:rPr lang="cs-CZ" smtClean="0"/>
              <a:t>s.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Muslimové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1,57 až 1,65 miliardy</a:t>
            </a:r>
          </a:p>
          <a:p>
            <a:pPr lvl="0"/>
            <a:r>
              <a:rPr lang="cs-CZ" dirty="0" err="1" smtClean="0"/>
              <a:t>Sunnismus</a:t>
            </a:r>
            <a:r>
              <a:rPr lang="cs-CZ" dirty="0" smtClean="0"/>
              <a:t> (83 %muslimů), </a:t>
            </a:r>
          </a:p>
          <a:p>
            <a:pPr lvl="0"/>
            <a:r>
              <a:rPr lang="cs-CZ" dirty="0" err="1" smtClean="0"/>
              <a:t>Šíismus</a:t>
            </a:r>
            <a:r>
              <a:rPr lang="cs-CZ" dirty="0" smtClean="0"/>
              <a:t> (16 %), </a:t>
            </a:r>
          </a:p>
          <a:p>
            <a:pPr lvl="0"/>
            <a:r>
              <a:rPr lang="cs-CZ" dirty="0" err="1" smtClean="0"/>
              <a:t>Charídžismus</a:t>
            </a:r>
            <a:r>
              <a:rPr lang="cs-CZ" dirty="0" smtClean="0"/>
              <a:t> (1 %)</a:t>
            </a:r>
          </a:p>
          <a:p>
            <a:pPr lvl="0"/>
            <a:r>
              <a:rPr lang="cs-CZ" dirty="0" smtClean="0"/>
              <a:t>Kalendář, letopočet </a:t>
            </a:r>
          </a:p>
          <a:p>
            <a:pPr lvl="0"/>
            <a:r>
              <a:rPr lang="cs-CZ" dirty="0" err="1" smtClean="0"/>
              <a:t>Šaría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Jídlo </a:t>
            </a:r>
          </a:p>
          <a:p>
            <a:pPr lvl="0"/>
            <a:r>
              <a:rPr lang="cs-CZ" dirty="0" smtClean="0"/>
              <a:t>Proroci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166170" cy="37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Abrahám</a:t>
            </a:r>
          </a:p>
          <a:p>
            <a:pPr lvl="0"/>
            <a:r>
              <a:rPr lang="cs-CZ" dirty="0" smtClean="0"/>
              <a:t>610 - zjevení Koránu Mohamedovi</a:t>
            </a:r>
          </a:p>
          <a:p>
            <a:pPr lvl="0"/>
            <a:r>
              <a:rPr lang="cs-CZ" dirty="0" smtClean="0"/>
              <a:t>Dějiny islámu :</a:t>
            </a:r>
          </a:p>
          <a:p>
            <a:pPr lvl="0"/>
            <a:r>
              <a:rPr lang="cs-CZ" dirty="0" smtClean="0"/>
              <a:t>1. Život </a:t>
            </a:r>
            <a:r>
              <a:rPr lang="cs-CZ" dirty="0" err="1" smtClean="0"/>
              <a:t>Muhammada</a:t>
            </a:r>
            <a:r>
              <a:rPr lang="cs-CZ" dirty="0" smtClean="0"/>
              <a:t> (570 - 632 n.l.) </a:t>
            </a:r>
          </a:p>
          <a:p>
            <a:pPr lvl="0"/>
            <a:r>
              <a:rPr lang="cs-CZ" dirty="0" smtClean="0"/>
              <a:t>2. Pluralistický systém (632 - 14. stol.) </a:t>
            </a:r>
          </a:p>
          <a:p>
            <a:pPr lvl="0"/>
            <a:r>
              <a:rPr lang="cs-CZ" dirty="0" smtClean="0"/>
              <a:t>3. Krize islámu (14. - 18. stol.)</a:t>
            </a:r>
          </a:p>
          <a:p>
            <a:pPr lvl="0"/>
            <a:r>
              <a:rPr lang="cs-CZ" dirty="0" smtClean="0"/>
              <a:t>4. Obroda islámu (18. stol - cca 1950)</a:t>
            </a:r>
          </a:p>
          <a:p>
            <a:pPr lvl="0"/>
            <a:r>
              <a:rPr lang="cs-CZ" dirty="0" smtClean="0"/>
              <a:t>5. Současný islám (od cca 1950 až po současnost)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Mohamed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„ten, který je požehnán“</a:t>
            </a:r>
          </a:p>
          <a:p>
            <a:pPr lvl="0"/>
            <a:r>
              <a:rPr lang="cs-CZ" dirty="0" smtClean="0"/>
              <a:t>Narozen roku 570 v Mekce</a:t>
            </a:r>
          </a:p>
          <a:p>
            <a:pPr lvl="0"/>
            <a:r>
              <a:rPr lang="cs-CZ" dirty="0" smtClean="0"/>
              <a:t>Otec </a:t>
            </a:r>
            <a:r>
              <a:rPr lang="cs-CZ" dirty="0" err="1" smtClean="0"/>
              <a:t>Abdulláh</a:t>
            </a:r>
            <a:r>
              <a:rPr lang="cs-CZ" dirty="0" smtClean="0"/>
              <a:t>, matka </a:t>
            </a:r>
            <a:r>
              <a:rPr lang="cs-CZ" dirty="0" err="1" smtClean="0"/>
              <a:t>Chalima</a:t>
            </a:r>
            <a:endParaRPr lang="cs-CZ" dirty="0" smtClean="0"/>
          </a:p>
          <a:p>
            <a:pPr lvl="0"/>
            <a:r>
              <a:rPr lang="cs-CZ" dirty="0" smtClean="0"/>
              <a:t>Strýc Abú </a:t>
            </a:r>
            <a:r>
              <a:rPr lang="cs-CZ" dirty="0" err="1" smtClean="0"/>
              <a:t>Tálib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První boží zjevení v noci ze 26. na 27 měsíce ramadán roku 610</a:t>
            </a:r>
          </a:p>
          <a:p>
            <a:pPr lvl="0"/>
            <a:r>
              <a:rPr lang="cs-CZ" dirty="0" smtClean="0"/>
              <a:t>Zemřel ve věku 63 let</a:t>
            </a:r>
          </a:p>
          <a:p>
            <a:pPr lvl="0"/>
            <a:r>
              <a:rPr lang="cs-CZ" dirty="0" smtClean="0"/>
              <a:t>Obnovitel původní monoteistické víry Adama, </a:t>
            </a:r>
            <a:r>
              <a:rPr lang="cs-CZ" dirty="0" err="1" smtClean="0"/>
              <a:t>Noeho</a:t>
            </a:r>
            <a:r>
              <a:rPr lang="cs-CZ" dirty="0" smtClean="0"/>
              <a:t>, Abraháma, Mojžíše, Ježíše i dalších proroků islámu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Korán a </a:t>
            </a:r>
            <a:r>
              <a:rPr lang="cs-CZ" dirty="0" err="1" smtClean="0"/>
              <a:t>hadith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Korán:</a:t>
            </a:r>
          </a:p>
          <a:p>
            <a:pPr lvl="0"/>
            <a:r>
              <a:rPr lang="cs-CZ" dirty="0" smtClean="0"/>
              <a:t>114 súr </a:t>
            </a:r>
          </a:p>
          <a:p>
            <a:pPr lvl="0"/>
            <a:r>
              <a:rPr lang="cs-CZ" dirty="0" smtClean="0"/>
              <a:t>Čtyři období: První </a:t>
            </a:r>
            <a:r>
              <a:rPr lang="cs-CZ" dirty="0" err="1" smtClean="0"/>
              <a:t>mekkánské</a:t>
            </a:r>
            <a:r>
              <a:rPr lang="cs-CZ" dirty="0" smtClean="0"/>
              <a:t> období, Druhé </a:t>
            </a:r>
            <a:r>
              <a:rPr lang="cs-CZ" dirty="0" err="1" smtClean="0"/>
              <a:t>mekkánské</a:t>
            </a:r>
            <a:r>
              <a:rPr lang="cs-CZ" dirty="0" smtClean="0"/>
              <a:t> období, Třetí </a:t>
            </a:r>
            <a:r>
              <a:rPr lang="cs-CZ" dirty="0" err="1" smtClean="0"/>
              <a:t>mekkánské</a:t>
            </a:r>
            <a:r>
              <a:rPr lang="cs-CZ" dirty="0" smtClean="0"/>
              <a:t> období a Medínské období</a:t>
            </a:r>
          </a:p>
          <a:p>
            <a:pPr lvl="0"/>
            <a:r>
              <a:rPr lang="cs-CZ" dirty="0" smtClean="0"/>
              <a:t>Neměnný text </a:t>
            </a:r>
          </a:p>
          <a:p>
            <a:pPr lvl="0"/>
            <a:r>
              <a:rPr lang="cs-CZ" dirty="0" smtClean="0"/>
              <a:t>Oficiální písemná verze v roce 656 n. l.</a:t>
            </a:r>
          </a:p>
          <a:p>
            <a:pPr lvl="0"/>
            <a:r>
              <a:rPr lang="cs-CZ" dirty="0" smtClean="0"/>
              <a:t>Ježíš </a:t>
            </a:r>
          </a:p>
          <a:p>
            <a:pPr lvl="0"/>
            <a:endParaRPr lang="cs-CZ" dirty="0" smtClean="0"/>
          </a:p>
          <a:p>
            <a:pPr lvl="0"/>
            <a:r>
              <a:rPr lang="cs-CZ" dirty="0" err="1" smtClean="0"/>
              <a:t>Hadith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„vyprávění", „tradice" </a:t>
            </a:r>
          </a:p>
          <a:p>
            <a:pPr lvl="0"/>
            <a:r>
              <a:rPr lang="cs-CZ" dirty="0" smtClean="0"/>
              <a:t>Soubor učení, výroků a činů Mohameda</a:t>
            </a:r>
          </a:p>
          <a:p>
            <a:pPr lvl="0"/>
            <a:r>
              <a:rPr lang="cs-CZ" dirty="0" smtClean="0"/>
              <a:t>Sunna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Chrámy,mešity, minarety, madrasy</a:t>
            </a:r>
            <a:endParaRPr lang="cs-CZ" dirty="0" smtClean="0"/>
          </a:p>
          <a:p>
            <a:pPr lvl="0"/>
            <a:r>
              <a:rPr lang="cs-CZ" dirty="0" smtClean="0"/>
              <a:t>Modlitba</a:t>
            </a:r>
          </a:p>
          <a:p>
            <a:pPr lvl="0"/>
            <a:r>
              <a:rPr lang="cs-CZ" dirty="0" smtClean="0"/>
              <a:t>Pátek</a:t>
            </a:r>
            <a:endParaRPr lang="cs-CZ" dirty="0" smtClean="0"/>
          </a:p>
        </p:txBody>
      </p:sp>
      <p:pic>
        <p:nvPicPr>
          <p:cNvPr id="18434" name="Picture 2" descr="https://encrypted-tbn2.gstatic.com/images?q=tbn:ANd9GcQtHIKS193RWhyssTXE3hpCt0YR30rYP6M_Gr7vvIy2ljESOMP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53721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pilířů islámu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Nebo také tzv. „pět sloupů víry“ – Ucelené označení pro muslimy je </a:t>
            </a:r>
            <a:r>
              <a:rPr lang="cs-CZ" dirty="0" err="1" smtClean="0"/>
              <a:t>Ímán</a:t>
            </a:r>
            <a:r>
              <a:rPr lang="cs-CZ" dirty="0" smtClean="0"/>
              <a:t> – </a:t>
            </a:r>
            <a:r>
              <a:rPr lang="cs-CZ" dirty="0" err="1" smtClean="0"/>
              <a:t>الإيمان</a:t>
            </a:r>
            <a:endParaRPr lang="cs-CZ" dirty="0" smtClean="0"/>
          </a:p>
          <a:p>
            <a:pPr lvl="0"/>
            <a:r>
              <a:rPr lang="cs-CZ" dirty="0" smtClean="0"/>
              <a:t>Základ náboženské praxe každého muslima</a:t>
            </a:r>
          </a:p>
          <a:p>
            <a:pPr lvl="0"/>
            <a:r>
              <a:rPr lang="cs-CZ" dirty="0" err="1" smtClean="0"/>
              <a:t>Ímán</a:t>
            </a:r>
            <a:r>
              <a:rPr lang="cs-CZ" dirty="0" smtClean="0"/>
              <a:t> se dá přeložit také jako „víra“ </a:t>
            </a:r>
          </a:p>
          <a:p>
            <a:pPr lvl="0"/>
            <a:r>
              <a:rPr lang="cs-CZ" dirty="0" smtClean="0"/>
              <a:t>Pět pilířů:</a:t>
            </a:r>
          </a:p>
          <a:p>
            <a:pPr lvl="0"/>
            <a:r>
              <a:rPr lang="cs-CZ" dirty="0" smtClean="0"/>
              <a:t>1) víra v jedinečnost Boha a jeho proroka </a:t>
            </a:r>
            <a:r>
              <a:rPr lang="cs-CZ" dirty="0" err="1" smtClean="0"/>
              <a:t>Muhammada</a:t>
            </a:r>
            <a:r>
              <a:rPr lang="cs-CZ" dirty="0" smtClean="0"/>
              <a:t> – </a:t>
            </a:r>
            <a:r>
              <a:rPr lang="cs-CZ" dirty="0" err="1" smtClean="0"/>
              <a:t>Ímán</a:t>
            </a:r>
            <a:r>
              <a:rPr lang="cs-CZ" dirty="0" smtClean="0"/>
              <a:t> (</a:t>
            </a:r>
            <a:r>
              <a:rPr lang="cs-CZ" dirty="0" err="1" smtClean="0"/>
              <a:t>Šaháda</a:t>
            </a:r>
            <a:r>
              <a:rPr lang="cs-CZ" dirty="0" smtClean="0"/>
              <a:t> - </a:t>
            </a:r>
            <a:r>
              <a:rPr lang="cs-CZ" dirty="0" err="1" smtClean="0"/>
              <a:t>الشهادة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2) každodenní vykonávání modliteb – </a:t>
            </a:r>
            <a:r>
              <a:rPr lang="cs-CZ" dirty="0" err="1" smtClean="0"/>
              <a:t>Salá</a:t>
            </a:r>
            <a:r>
              <a:rPr lang="cs-CZ" dirty="0" smtClean="0"/>
              <a:t> (</a:t>
            </a:r>
            <a:r>
              <a:rPr lang="cs-CZ" dirty="0" err="1" smtClean="0"/>
              <a:t>صلاة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3) rozdávání almužny – </a:t>
            </a:r>
            <a:r>
              <a:rPr lang="cs-CZ" dirty="0" err="1" smtClean="0"/>
              <a:t>Zaká</a:t>
            </a:r>
            <a:r>
              <a:rPr lang="cs-CZ" dirty="0" smtClean="0"/>
              <a:t> (</a:t>
            </a:r>
            <a:r>
              <a:rPr lang="cs-CZ" dirty="0" err="1" smtClean="0"/>
              <a:t>زكوة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4) sebe očista prostřednictvím půstu – </a:t>
            </a:r>
            <a:r>
              <a:rPr lang="cs-CZ" dirty="0" err="1" smtClean="0"/>
              <a:t>Sawm</a:t>
            </a:r>
            <a:r>
              <a:rPr lang="cs-CZ" dirty="0" smtClean="0"/>
              <a:t> (</a:t>
            </a:r>
            <a:r>
              <a:rPr lang="cs-CZ" dirty="0" err="1" smtClean="0"/>
              <a:t>صوم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5) pouť do Mekky pro ty, kteří jsou toho schopni – </a:t>
            </a:r>
            <a:r>
              <a:rPr lang="cs-CZ" dirty="0" err="1" smtClean="0"/>
              <a:t>Hadždž</a:t>
            </a:r>
            <a:r>
              <a:rPr lang="cs-CZ" dirty="0" smtClean="0"/>
              <a:t> (</a:t>
            </a:r>
            <a:r>
              <a:rPr lang="cs-CZ" dirty="0" err="1" smtClean="0"/>
              <a:t>حج</a:t>
            </a:r>
            <a:r>
              <a:rPr lang="cs-CZ" dirty="0" smtClean="0"/>
              <a:t>ِّ)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Ímán</a:t>
            </a:r>
            <a:r>
              <a:rPr lang="cs-CZ" dirty="0" smtClean="0"/>
              <a:t> - 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„Není boha kromě jediného Boha a </a:t>
            </a:r>
            <a:r>
              <a:rPr lang="cs-CZ" dirty="0" err="1" smtClean="0"/>
              <a:t>Muhammad</a:t>
            </a:r>
            <a:r>
              <a:rPr lang="cs-CZ" dirty="0" smtClean="0"/>
              <a:t> je jeho poslem a prorokem“ = </a:t>
            </a:r>
            <a:r>
              <a:rPr lang="cs-CZ" dirty="0" err="1" smtClean="0"/>
              <a:t>Šaháda</a:t>
            </a:r>
            <a:r>
              <a:rPr lang="cs-CZ" dirty="0" smtClean="0"/>
              <a:t>. Jediným cílem života je služba a poslouchání Boha a tohoto cíle je možné dosáhnout přijetím a následováním učení posledního proroka </a:t>
            </a:r>
            <a:r>
              <a:rPr lang="cs-CZ" dirty="0" err="1" smtClean="0"/>
              <a:t>Muhammada</a:t>
            </a:r>
            <a:r>
              <a:rPr lang="cs-CZ" dirty="0" smtClean="0"/>
              <a:t>.</a:t>
            </a:r>
          </a:p>
          <a:p>
            <a:r>
              <a:rPr lang="cs-CZ" dirty="0" smtClean="0"/>
              <a:t>اَشْهَدُ أَن </a:t>
            </a:r>
            <a:r>
              <a:rPr lang="cs-CZ" dirty="0" err="1" smtClean="0"/>
              <a:t>لا</a:t>
            </a:r>
            <a:r>
              <a:rPr lang="cs-CZ" dirty="0" smtClean="0"/>
              <a:t> </a:t>
            </a:r>
            <a:r>
              <a:rPr lang="cs-CZ" dirty="0" err="1" smtClean="0"/>
              <a:t>إله</a:t>
            </a:r>
            <a:r>
              <a:rPr lang="cs-CZ" dirty="0" smtClean="0"/>
              <a:t> </a:t>
            </a:r>
            <a:r>
              <a:rPr lang="cs-CZ" dirty="0" err="1" smtClean="0"/>
              <a:t>إلا</a:t>
            </a:r>
            <a:r>
              <a:rPr lang="cs-CZ" dirty="0" smtClean="0"/>
              <a:t> </a:t>
            </a:r>
            <a:r>
              <a:rPr lang="cs-CZ" dirty="0" err="1" smtClean="0"/>
              <a:t>الله</a:t>
            </a:r>
            <a:endParaRPr lang="cs-CZ" dirty="0" smtClean="0"/>
          </a:p>
          <a:p>
            <a:r>
              <a:rPr lang="cs-CZ" dirty="0" smtClean="0"/>
              <a:t>وَ اَشْهَدُ أَنَّ مَحَمَّ</a:t>
            </a:r>
            <a:r>
              <a:rPr lang="cs-CZ" dirty="0" err="1" smtClean="0"/>
              <a:t>دا</a:t>
            </a:r>
            <a:r>
              <a:rPr lang="cs-CZ" dirty="0" smtClean="0"/>
              <a:t>ً رَسُ</a:t>
            </a:r>
            <a:r>
              <a:rPr lang="cs-CZ" dirty="0" err="1" smtClean="0"/>
              <a:t>ول</a:t>
            </a:r>
            <a:r>
              <a:rPr lang="cs-CZ" dirty="0" smtClean="0"/>
              <a:t>ُ </a:t>
            </a:r>
            <a:r>
              <a:rPr lang="cs-CZ" dirty="0" err="1" smtClean="0"/>
              <a:t>الله</a:t>
            </a:r>
            <a:endParaRPr lang="cs-CZ" dirty="0" smtClean="0"/>
          </a:p>
          <a:p>
            <a:r>
              <a:rPr lang="cs-CZ" dirty="0" smtClean="0"/>
              <a:t>Pronesení </a:t>
            </a:r>
            <a:r>
              <a:rPr lang="cs-CZ" dirty="0" err="1" smtClean="0"/>
              <a:t>šahády</a:t>
            </a:r>
            <a:r>
              <a:rPr lang="cs-CZ" dirty="0" smtClean="0"/>
              <a:t> (svědectví) znamená přijetí islámu, ale … 1) Musíte to myslet vážně, 2) Slova musí slyšet alespoň dva muslimové, 3) Přijetí musí být dobrovolné. Násilné přijetí islámu je považováno za neplatné.</a:t>
            </a:r>
          </a:p>
          <a:p>
            <a:r>
              <a:rPr lang="cs-CZ" dirty="0" smtClean="0"/>
              <a:t>Po přijetí víry je zvykem vzít si také islámské jméno – to však není podmínka.</a:t>
            </a:r>
          </a:p>
          <a:p>
            <a:r>
              <a:rPr lang="cs-CZ" i="1" dirty="0" smtClean="0"/>
              <a:t>„Věru ti, kdož uvěřili v Boha a posly Jeho, jsou spravedliví a svědky před Pánem svým; jim dostane se odměny a jejich světla. Ti však, kdož znamení Naše za lež prohlašovali, ti budou plamene pekelného obyvateli.“ 57:19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889</Words>
  <Application>Microsoft Office PowerPoint</Application>
  <PresentationFormat>Předvádění na obrazovce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Arkýř</vt:lpstr>
      <vt:lpstr>ISLÁM</vt:lpstr>
      <vt:lpstr>Islám</vt:lpstr>
      <vt:lpstr>Muslimové</vt:lpstr>
      <vt:lpstr>Historie</vt:lpstr>
      <vt:lpstr>Mohamed</vt:lpstr>
      <vt:lpstr>Korán a hadith</vt:lpstr>
      <vt:lpstr>víra</vt:lpstr>
      <vt:lpstr>Pět pilířů islámu</vt:lpstr>
      <vt:lpstr>Ímán - víra</vt:lpstr>
      <vt:lpstr>Salá - modlitba</vt:lpstr>
      <vt:lpstr>Snímek 11</vt:lpstr>
      <vt:lpstr>Zaká – finanční povinnost muslimů</vt:lpstr>
      <vt:lpstr>Snímek 13</vt:lpstr>
      <vt:lpstr>Sawm - půst</vt:lpstr>
      <vt:lpstr>Hadždž - pouť</vt:lpstr>
      <vt:lpstr>Snímek 16</vt:lpstr>
      <vt:lpstr>Pojetí smrti</vt:lpstr>
      <vt:lpstr>Snímek 18</vt:lpstr>
      <vt:lpstr>Ženy a islám</vt:lpstr>
      <vt:lpstr>Svatba a vztah manželů</vt:lpstr>
      <vt:lpstr>polygynie</vt:lpstr>
      <vt:lpstr>Islám v evropě a u nás</vt:lpstr>
      <vt:lpstr>Islám a jeho dopad na dnešní svět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ISLÁM</dc:title>
  <dc:creator>coreman</dc:creator>
  <cp:lastModifiedBy>coreman</cp:lastModifiedBy>
  <cp:revision>8</cp:revision>
  <dcterms:created xsi:type="dcterms:W3CDTF">2013-04-23T09:33:25Z</dcterms:created>
  <dcterms:modified xsi:type="dcterms:W3CDTF">2013-04-25T09:53:10Z</dcterms:modified>
</cp:coreProperties>
</file>