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68" r:id="rId8"/>
    <p:sldId id="266" r:id="rId9"/>
    <p:sldId id="267" r:id="rId10"/>
    <p:sldId id="262" r:id="rId11"/>
    <p:sldId id="263" r:id="rId12"/>
    <p:sldId id="265" r:id="rId13"/>
    <p:sldId id="270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1C91ED-36EC-4E53-AE1A-AF4753461FBF}" type="datetimeFigureOut">
              <a:rPr lang="cs-CZ" smtClean="0"/>
              <a:pPr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1563A5-154C-4BDE-917D-1EBC4243EF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onfucius.upol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KONFUCIANISMUS</a:t>
            </a:r>
            <a:endParaRPr lang="cs-CZ" dirty="0"/>
          </a:p>
        </p:txBody>
      </p:sp>
      <p:pic>
        <p:nvPicPr>
          <p:cNvPr id="1026" name="Picture 2" descr="http://upload.wikimedia.org/wikipedia/commons/thumb/7/70/Confucius_Statue_at_the_Yushima_Seido.JPG/220px-Confucius_Statue_at_the_Yushima_Sei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3816424" cy="5082783"/>
          </a:xfrm>
          <a:prstGeom prst="rect">
            <a:avLst/>
          </a:prstGeom>
          <a:noFill/>
        </p:spPr>
      </p:pic>
      <p:pic>
        <p:nvPicPr>
          <p:cNvPr id="1028" name="Picture 4" descr="http://www.pannacz.com/img/full/1/11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124744"/>
            <a:ext cx="4352925" cy="2524126"/>
          </a:xfrm>
          <a:prstGeom prst="rect">
            <a:avLst/>
          </a:prstGeom>
          <a:noFill/>
        </p:spPr>
      </p:pic>
      <p:pic>
        <p:nvPicPr>
          <p:cNvPr id="1030" name="Picture 6" descr="http://www.hedvabnastezka.cz/a_image/8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914775"/>
            <a:ext cx="43529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Obřady a zákony mravního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císařské obřady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err="1" smtClean="0"/>
              <a:t>Konfuciův</a:t>
            </a:r>
            <a:r>
              <a:rPr lang="cs-CZ" dirty="0" smtClean="0"/>
              <a:t> kult                     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rodinné oslavy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narození </a:t>
            </a:r>
          </a:p>
        </p:txBody>
      </p:sp>
      <p:pic>
        <p:nvPicPr>
          <p:cNvPr id="5" name="Obrázek 4" descr="Konfuci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571612"/>
            <a:ext cx="3276116" cy="50841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básně z Knihy písní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i="1" dirty="0" smtClean="0"/>
              <a:t>Narodil se syn,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na lůžku teď spí,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oblečený v háv,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nefrit na hraní.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Silným křikem volá,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ozdoby červeně se skví,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jako král bude v našem domě žít.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Pak přišla na svět dcera,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na zem dali jsme ji spát,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zabalená v plenkách,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s tkalcovským kolíkem může si hrát,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pro ni žádné ozdoby ani emblémy,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jen o jídlo a pití se stará, 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a matce s otcem jen potíže dělá.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Obřady a zákony mravního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dospívání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uzavírání sňatků                     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synovská oddanost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pohřební rituály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uctívání předků</a:t>
            </a:r>
          </a:p>
          <a:p>
            <a:endParaRPr lang="cs-CZ" dirty="0"/>
          </a:p>
        </p:txBody>
      </p:sp>
      <p:pic>
        <p:nvPicPr>
          <p:cNvPr id="5" name="Picture 2" descr="http://cool.iprima.cz/sites/default/files/image_crops/image_620x349/a/355409_syn-draka-2_image_620x3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2571744"/>
            <a:ext cx="4352925" cy="2447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Konfucianismus v Evropě 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Konfucianismus x křesťanství</a:t>
            </a:r>
            <a:br>
              <a:rPr lang="cs-CZ" dirty="0" smtClean="0"/>
            </a:br>
            <a:r>
              <a:rPr lang="cs-CZ" dirty="0" smtClean="0"/>
              <a:t>– pozitivní x negativní vymezení pravidel chování</a:t>
            </a:r>
          </a:p>
          <a:p>
            <a:endParaRPr lang="cs-CZ" dirty="0" smtClean="0"/>
          </a:p>
          <a:p>
            <a:r>
              <a:rPr lang="cs-CZ" dirty="0" err="1" smtClean="0"/>
              <a:t>Konfucius</a:t>
            </a:r>
            <a:r>
              <a:rPr lang="cs-CZ" dirty="0" smtClean="0"/>
              <a:t> jako "svatý patron osvícenství" 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Konfuciova</a:t>
            </a:r>
            <a:r>
              <a:rPr lang="cs-CZ" dirty="0" smtClean="0"/>
              <a:t> akademie</a:t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http://konfucius.upol.cz/</a:t>
            </a: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HOOBLER, Thomas a </a:t>
            </a:r>
            <a:r>
              <a:rPr lang="cs-CZ" dirty="0" err="1" smtClean="0"/>
              <a:t>Dorothy</a:t>
            </a:r>
            <a:r>
              <a:rPr lang="cs-CZ" dirty="0" smtClean="0"/>
              <a:t> HOOBLER. </a:t>
            </a:r>
            <a:r>
              <a:rPr lang="cs-CZ" i="1" dirty="0" smtClean="0"/>
              <a:t>Konfucianismus</a:t>
            </a:r>
            <a:r>
              <a:rPr lang="cs-CZ" dirty="0" smtClean="0"/>
              <a:t>. Praha: Lidové noviny, 1997, 136 s.LITTLETON, C. S. </a:t>
            </a:r>
            <a:r>
              <a:rPr lang="cs-CZ" i="1" dirty="0" smtClean="0"/>
              <a:t>Moudrost Východu.</a:t>
            </a:r>
            <a:r>
              <a:rPr lang="cs-CZ" dirty="0" smtClean="0"/>
              <a:t> Praha: Knižní klub a </a:t>
            </a:r>
            <a:r>
              <a:rPr lang="cs-CZ" dirty="0" err="1" smtClean="0"/>
              <a:t>Balios</a:t>
            </a:r>
            <a:r>
              <a:rPr lang="cs-CZ" dirty="0" smtClean="0"/>
              <a:t>, 1998. 176 s.</a:t>
            </a:r>
          </a:p>
          <a:p>
            <a:r>
              <a:rPr lang="cs-CZ" dirty="0" smtClean="0"/>
              <a:t>DAWSON, </a:t>
            </a:r>
            <a:r>
              <a:rPr lang="cs-CZ" dirty="0" err="1" smtClean="0"/>
              <a:t>Raymond</a:t>
            </a:r>
            <a:r>
              <a:rPr lang="cs-CZ" dirty="0" smtClean="0"/>
              <a:t> </a:t>
            </a:r>
            <a:r>
              <a:rPr lang="cs-CZ" dirty="0" err="1" smtClean="0"/>
              <a:t>Stanley</a:t>
            </a:r>
            <a:r>
              <a:rPr lang="cs-CZ" dirty="0" smtClean="0"/>
              <a:t>. </a:t>
            </a:r>
            <a:r>
              <a:rPr lang="cs-CZ" i="1" dirty="0" err="1" smtClean="0"/>
              <a:t>Konfucius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Vyd</a:t>
            </a:r>
            <a:r>
              <a:rPr lang="cs-CZ" dirty="0" smtClean="0"/>
              <a:t>. 1. Praha: Odeon, 1994, 109 s.</a:t>
            </a:r>
          </a:p>
          <a:p>
            <a:r>
              <a:rPr lang="en-US" dirty="0" smtClean="0"/>
              <a:t>CHING, Julia. </a:t>
            </a:r>
            <a:r>
              <a:rPr lang="en-US" i="1" dirty="0" smtClean="0"/>
              <a:t>Confucianism and </a:t>
            </a:r>
            <a:r>
              <a:rPr lang="en-US" i="1" dirty="0" err="1" smtClean="0"/>
              <a:t>christianity</a:t>
            </a:r>
            <a:r>
              <a:rPr lang="en-US" i="1" dirty="0" smtClean="0"/>
              <a:t>: a comparative study.</a:t>
            </a:r>
            <a:r>
              <a:rPr lang="en-US" dirty="0" smtClean="0"/>
              <a:t> 1st ed. Tokyo: Kodansha International, 1977, xxvi, 234 s.</a:t>
            </a:r>
            <a:endParaRPr lang="cs-CZ" dirty="0" smtClean="0"/>
          </a:p>
          <a:p>
            <a:r>
              <a:rPr lang="cs-CZ" dirty="0" smtClean="0"/>
              <a:t>KONFUCIUS, a Augustin PALÁT</a:t>
            </a:r>
            <a:r>
              <a:rPr lang="cs-CZ" i="1" dirty="0" smtClean="0"/>
              <a:t>. Rozpravy: hovory a komentáře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tohoto </a:t>
            </a:r>
            <a:r>
              <a:rPr lang="cs-CZ" dirty="0" err="1" smtClean="0"/>
              <a:t>překl</a:t>
            </a:r>
            <a:r>
              <a:rPr lang="cs-CZ" dirty="0" smtClean="0"/>
              <a:t>. 2., komentované. Praha: Mladá fronta, 1995, 180 s.</a:t>
            </a:r>
          </a:p>
          <a:p>
            <a:r>
              <a:rPr lang="en-US" dirty="0" smtClean="0"/>
              <a:t>KUHN, Dieter. </a:t>
            </a:r>
            <a:r>
              <a:rPr lang="en-US" i="1" dirty="0" smtClean="0"/>
              <a:t>The age of Confucian rule: the song transformation of China</a:t>
            </a:r>
            <a:r>
              <a:rPr lang="en-US" dirty="0" smtClean="0"/>
              <a:t>. Cambridge: Belknap Press of Harvard University Press, 2009, 356 s.</a:t>
            </a:r>
            <a:endParaRPr lang="cs-CZ" dirty="0" smtClean="0"/>
          </a:p>
          <a:p>
            <a:r>
              <a:rPr lang="en-US" dirty="0" smtClean="0"/>
              <a:t>STERCKX, </a:t>
            </a:r>
            <a:r>
              <a:rPr lang="en-US" dirty="0" err="1" smtClean="0"/>
              <a:t>Roel</a:t>
            </a:r>
            <a:r>
              <a:rPr lang="en-US" i="1" dirty="0" smtClean="0"/>
              <a:t>. Food, sacrifice, and </a:t>
            </a:r>
            <a:r>
              <a:rPr lang="en-US" i="1" dirty="0" err="1" smtClean="0"/>
              <a:t>sagehood</a:t>
            </a:r>
            <a:r>
              <a:rPr lang="en-US" i="1" dirty="0" smtClean="0"/>
              <a:t> in Early China. </a:t>
            </a:r>
            <a:r>
              <a:rPr lang="en-US" dirty="0" smtClean="0"/>
              <a:t>Cambridge: University Press, 2011, ix, 235 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OVERMYER, Daniel L</a:t>
            </a:r>
            <a:r>
              <a:rPr lang="cs-CZ" i="1" dirty="0" smtClean="0"/>
              <a:t>. Náboženství Číny: svět jako živý organismus</a:t>
            </a:r>
            <a:r>
              <a:rPr lang="cs-CZ" dirty="0" smtClean="0"/>
              <a:t>. V českém jazyce </a:t>
            </a:r>
            <a:r>
              <a:rPr lang="cs-CZ" dirty="0" err="1" smtClean="0"/>
              <a:t>vyd</a:t>
            </a:r>
            <a:r>
              <a:rPr lang="cs-CZ" dirty="0" smtClean="0"/>
              <a:t>. 2. Praha: Prostor, 1999, 178 s.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fakta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jedno ze základních náboženství starověké Číny</a:t>
            </a:r>
          </a:p>
          <a:p>
            <a:pPr lvl="0"/>
            <a:r>
              <a:rPr lang="cs-CZ" dirty="0"/>
              <a:t>významným způsobem ovlivnil smýšlení populace napříč východoasijskými zeměmi a ovlivňuje dodnes</a:t>
            </a:r>
          </a:p>
          <a:p>
            <a:pPr lvl="0"/>
            <a:r>
              <a:rPr lang="cs-CZ" dirty="0"/>
              <a:t>podobný základ jako Taoismus</a:t>
            </a:r>
          </a:p>
          <a:p>
            <a:pPr lvl="0"/>
            <a:r>
              <a:rPr lang="cs-CZ" dirty="0"/>
              <a:t>vznik v 5. století </a:t>
            </a:r>
            <a:r>
              <a:rPr lang="cs-CZ" dirty="0" err="1"/>
              <a:t>př.n.l</a:t>
            </a:r>
            <a:endParaRPr lang="cs-CZ" dirty="0"/>
          </a:p>
          <a:p>
            <a:pPr lvl="0"/>
            <a:r>
              <a:rPr lang="cs-CZ" dirty="0"/>
              <a:t>filosofický směr, neexistence bohů </a:t>
            </a:r>
          </a:p>
          <a:p>
            <a:pPr lvl="0"/>
            <a:r>
              <a:rPr lang="cs-CZ" dirty="0"/>
              <a:t>cílem každého člověka by mělo být zdokonalit svou lidskost, </a:t>
            </a:r>
            <a:r>
              <a:rPr lang="cs-CZ" dirty="0" smtClean="0"/>
              <a:t>humánnost </a:t>
            </a:r>
            <a:r>
              <a:rPr lang="cs-CZ" dirty="0"/>
              <a:t>a činit jen to co je dobré a správné</a:t>
            </a:r>
          </a:p>
          <a:p>
            <a:pPr lvl="0"/>
            <a:r>
              <a:rPr lang="cs-CZ" dirty="0"/>
              <a:t>státní hierarchie, </a:t>
            </a:r>
            <a:r>
              <a:rPr lang="cs-CZ" dirty="0" err="1"/>
              <a:t>hierarchie</a:t>
            </a:r>
            <a:r>
              <a:rPr lang="cs-CZ" dirty="0"/>
              <a:t> mezilidských vztahů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	Historie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8686800" cy="5301208"/>
          </a:xfrm>
        </p:spPr>
        <p:txBody>
          <a:bodyPr>
            <a:normAutofit fontScale="85000" lnSpcReduction="20000"/>
          </a:bodyPr>
          <a:lstStyle/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err="1" smtClean="0"/>
              <a:t>Konfucius</a:t>
            </a:r>
            <a:r>
              <a:rPr lang="cs-CZ" dirty="0" smtClean="0"/>
              <a:t> </a:t>
            </a:r>
            <a:r>
              <a:rPr lang="cs-CZ" dirty="0"/>
              <a:t>(552/551 – 479 př. n. l.)</a:t>
            </a:r>
          </a:p>
          <a:p>
            <a:r>
              <a:rPr lang="cs-CZ" dirty="0"/>
              <a:t>- zajímal se o politiku, filosofii a etiku</a:t>
            </a:r>
          </a:p>
          <a:p>
            <a:r>
              <a:rPr lang="cs-CZ" dirty="0"/>
              <a:t>- učení bylo ovlivněno jeho životem a tehdejšími problémy</a:t>
            </a:r>
          </a:p>
          <a:p>
            <a:r>
              <a:rPr lang="cs-CZ" dirty="0"/>
              <a:t>- morální principy, které se vztahují k životu každého jedince (čest, schopnost a spravedlnost)</a:t>
            </a:r>
          </a:p>
          <a:p>
            <a:r>
              <a:rPr lang="cs-CZ" dirty="0"/>
              <a:t>- neuznával šamanismus, avšak byl hluboko oddaný nebesům</a:t>
            </a:r>
          </a:p>
          <a:p>
            <a:pPr lvl="0"/>
            <a:r>
              <a:rPr lang="cs-CZ" dirty="0"/>
              <a:t>Hierarchie vztahů která je dodnes v </a:t>
            </a:r>
            <a:r>
              <a:rPr lang="cs-CZ" dirty="0" smtClean="0"/>
              <a:t>čínské </a:t>
            </a:r>
            <a:r>
              <a:rPr lang="cs-CZ" dirty="0"/>
              <a:t>společnosti hluboce zakořeněna (otec a syn, starší a mladší bratr, manžel a manželka, panovník a poddaný a </a:t>
            </a:r>
            <a:r>
              <a:rPr lang="cs-CZ" dirty="0" smtClean="0"/>
              <a:t>vztah </a:t>
            </a:r>
            <a:r>
              <a:rPr lang="cs-CZ" dirty="0"/>
              <a:t>mezi přáteli)</a:t>
            </a:r>
          </a:p>
          <a:p>
            <a:endParaRPr lang="cs-CZ" dirty="0"/>
          </a:p>
        </p:txBody>
      </p:sp>
      <p:pic>
        <p:nvPicPr>
          <p:cNvPr id="17410" name="Picture 2" descr="http://files.pozorovatel.com/200000348-3a5363bc47/confuci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"/>
            <a:ext cx="3923928" cy="2665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</a:t>
            </a:r>
            <a:r>
              <a:rPr lang="cs-CZ" dirty="0" err="1"/>
              <a:t>Konfucia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4713387"/>
          </a:xfrm>
        </p:spPr>
        <p:txBody>
          <a:bodyPr/>
          <a:lstStyle/>
          <a:p>
            <a:r>
              <a:rPr lang="cs-CZ" dirty="0"/>
              <a:t>Pět klasických knih ( Kniha písní, Kniha dokumentů, Letopisy Jara a podzimu, Kniha přeměn a Kniha obřadů) sepsal </a:t>
            </a:r>
            <a:r>
              <a:rPr lang="cs-CZ" dirty="0" err="1"/>
              <a:t>Konfucius</a:t>
            </a:r>
            <a:r>
              <a:rPr lang="cs-CZ" dirty="0"/>
              <a:t> sám</a:t>
            </a:r>
          </a:p>
          <a:p>
            <a:r>
              <a:rPr lang="cs-CZ" dirty="0"/>
              <a:t>- Čtyři knihy ( Hovory, Velké učení, Cesta středu, </a:t>
            </a:r>
            <a:r>
              <a:rPr lang="cs-CZ" dirty="0" err="1"/>
              <a:t>Meng</a:t>
            </a:r>
            <a:r>
              <a:rPr lang="cs-CZ" dirty="0"/>
              <a:t> – c ) – sepsali jeho žáci a následovníci</a:t>
            </a:r>
          </a:p>
          <a:p>
            <a:endParaRPr lang="cs-CZ" dirty="0"/>
          </a:p>
        </p:txBody>
      </p:sp>
      <p:pic>
        <p:nvPicPr>
          <p:cNvPr id="16386" name="Picture 2" descr="http://upload.wikimedia.org/wikipedia/commons/thumb/a/a0/Analects.JPG/220px-Analec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437112"/>
            <a:ext cx="2694177" cy="1800200"/>
          </a:xfrm>
          <a:prstGeom prst="rect">
            <a:avLst/>
          </a:prstGeom>
          <a:noFill/>
        </p:spPr>
      </p:pic>
      <p:pic>
        <p:nvPicPr>
          <p:cNvPr id="16388" name="Picture 4" descr="https://encrypted-tbn3.gstatic.com/images?q=tbn:ANd9GcRGX__U_EZpivwxGY0F6NZhasuROIg47zyhc5mJtitxqOF_yrrlW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6957" y="4005064"/>
            <a:ext cx="2227043" cy="2852936"/>
          </a:xfrm>
          <a:prstGeom prst="rect">
            <a:avLst/>
          </a:prstGeom>
          <a:noFill/>
        </p:spPr>
      </p:pic>
      <p:pic>
        <p:nvPicPr>
          <p:cNvPr id="16390" name="Picture 6" descr="http://upload.wikimedia.org/wikipedia/commons/thumb/6/6e/Spring_and_Autumn_Annals_annoted.JPG/220px-Spring_and_Autumn_Annals_annot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15321"/>
            <a:ext cx="3240360" cy="2842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Největší </a:t>
            </a:r>
            <a:r>
              <a:rPr lang="cs-CZ" dirty="0"/>
              <a:t>rozvoj po </a:t>
            </a:r>
            <a:r>
              <a:rPr lang="cs-CZ" dirty="0" err="1"/>
              <a:t>Konfuciově</a:t>
            </a:r>
            <a:r>
              <a:rPr lang="cs-CZ" dirty="0"/>
              <a:t> smrti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7452320" cy="4844009"/>
          </a:xfrm>
        </p:spPr>
        <p:txBody>
          <a:bodyPr/>
          <a:lstStyle/>
          <a:p>
            <a:pPr lvl="0"/>
            <a:r>
              <a:rPr lang="cs-CZ" dirty="0"/>
              <a:t>Dynastie </a:t>
            </a:r>
            <a:r>
              <a:rPr lang="cs-CZ" dirty="0" err="1"/>
              <a:t>Chan</a:t>
            </a:r>
            <a:endParaRPr lang="cs-CZ" dirty="0"/>
          </a:p>
          <a:p>
            <a:r>
              <a:rPr lang="cs-CZ" dirty="0"/>
              <a:t>- následovníci: </a:t>
            </a:r>
            <a:r>
              <a:rPr lang="cs-CZ" dirty="0" err="1"/>
              <a:t>Mo</a:t>
            </a:r>
            <a:r>
              <a:rPr lang="cs-CZ" dirty="0"/>
              <a:t> - c', </a:t>
            </a:r>
            <a:r>
              <a:rPr lang="cs-CZ" dirty="0" err="1"/>
              <a:t>Lao</a:t>
            </a:r>
            <a:r>
              <a:rPr lang="cs-CZ" dirty="0"/>
              <a:t> – c', </a:t>
            </a:r>
            <a:r>
              <a:rPr lang="cs-CZ" dirty="0" err="1"/>
              <a:t>Meng</a:t>
            </a:r>
            <a:r>
              <a:rPr lang="cs-CZ" dirty="0"/>
              <a:t> – c'</a:t>
            </a:r>
          </a:p>
          <a:p>
            <a:r>
              <a:rPr lang="cs-CZ" dirty="0"/>
              <a:t>- konfuciánská univerzita v </a:t>
            </a:r>
            <a:r>
              <a:rPr lang="cs-CZ" dirty="0" err="1"/>
              <a:t>Čchang</a:t>
            </a:r>
            <a:r>
              <a:rPr lang="cs-CZ" dirty="0"/>
              <a:t> – </a:t>
            </a:r>
            <a:r>
              <a:rPr lang="cs-CZ" dirty="0" err="1"/>
              <a:t>anu</a:t>
            </a:r>
            <a:endParaRPr lang="cs-CZ" dirty="0"/>
          </a:p>
          <a:p>
            <a:r>
              <a:rPr lang="cs-CZ" dirty="0"/>
              <a:t>- vývoj kultu </a:t>
            </a:r>
            <a:r>
              <a:rPr lang="cs-CZ" dirty="0" err="1"/>
              <a:t>Konfucia</a:t>
            </a:r>
            <a:endParaRPr lang="cs-CZ" dirty="0"/>
          </a:p>
          <a:p>
            <a:pPr lvl="0"/>
            <a:r>
              <a:rPr lang="cs-CZ" dirty="0"/>
              <a:t>Dynastie </a:t>
            </a:r>
            <a:r>
              <a:rPr lang="cs-CZ" dirty="0" err="1"/>
              <a:t>Tchang</a:t>
            </a:r>
            <a:endParaRPr lang="cs-CZ" dirty="0"/>
          </a:p>
          <a:p>
            <a:r>
              <a:rPr lang="cs-CZ" dirty="0"/>
              <a:t>- zakládání chrámů,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Konfucianismus </a:t>
            </a:r>
          </a:p>
          <a:p>
            <a:pPr>
              <a:buNone/>
            </a:pPr>
            <a:r>
              <a:rPr lang="cs-CZ" dirty="0" smtClean="0"/>
              <a:t>jako </a:t>
            </a:r>
            <a:r>
              <a:rPr lang="cs-CZ" dirty="0"/>
              <a:t>náboženství</a:t>
            </a:r>
          </a:p>
          <a:p>
            <a:endParaRPr lang="cs-CZ" dirty="0"/>
          </a:p>
        </p:txBody>
      </p:sp>
      <p:pic>
        <p:nvPicPr>
          <p:cNvPr id="15362" name="Picture 2" descr="http://www.mestasveta.cz/img/peking-img/lamaisticky-chram-6-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501008"/>
            <a:ext cx="4032448" cy="3022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konfucianismu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vzájemní propojení přirozeného řádu a lidského života</a:t>
            </a:r>
          </a:p>
          <a:p>
            <a:pPr lvl="0"/>
            <a:r>
              <a:rPr lang="cs-CZ" dirty="0" smtClean="0"/>
              <a:t>pojem troj-učení v jeho rámci se lidé v každodenním životě řídili konfuciánskými zásadami, pro rituální očišťování a vymýtání zlých duchů vyhledávali taoisty a k pohřebním obřadům buddhistické mnichy  - úcta ke všem, každý plnil určitou funkci  </a:t>
            </a:r>
          </a:p>
          <a:p>
            <a:pPr lvl="0"/>
            <a:r>
              <a:rPr lang="cs-CZ" dirty="0" smtClean="0"/>
              <a:t>integrující faktor – každý se mohl účastnit písemné zkoušky o místo v státních službách, a kdo uspěl získal hodnost a místo ve státním úřadě (tím získal moc a prestiž)</a:t>
            </a:r>
          </a:p>
          <a:p>
            <a:pPr lvl="0"/>
            <a:r>
              <a:rPr lang="cs-CZ" dirty="0" smtClean="0"/>
              <a:t>hodnoty a názory podporované státem se učili nazpaměť lidé v celé společnosti – přispívalo to ke kulturní integritě</a:t>
            </a:r>
          </a:p>
          <a:p>
            <a:pPr lvl="0"/>
            <a:r>
              <a:rPr lang="cs-CZ" dirty="0" smtClean="0"/>
              <a:t>idea mandátu nebes – etická a náboženská kontrola pro chování vládců, vládce má moc od nebes, když je spravedlivý – základna pro jeho kritiku ze strany úředníků, lidu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Neokonfucianismus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v 11. st. v Číně oživení – základní životní substance </a:t>
            </a:r>
            <a:r>
              <a:rPr lang="cs-CZ" dirty="0" err="1" smtClean="0"/>
              <a:t>čchi</a:t>
            </a:r>
            <a:r>
              <a:rPr lang="cs-CZ" dirty="0" smtClean="0"/>
              <a:t> (</a:t>
            </a:r>
            <a:r>
              <a:rPr lang="cs-CZ" dirty="0" err="1" smtClean="0"/>
              <a:t>tao</a:t>
            </a:r>
            <a:r>
              <a:rPr lang="cs-CZ" dirty="0" smtClean="0"/>
              <a:t>): nabírá různé formy, projevená vůdčím principem Li = jsou vzory, které vytvářejí smysl života, můžou být viděny v </a:t>
            </a:r>
            <a:r>
              <a:rPr lang="cs-CZ" dirty="0" err="1" smtClean="0"/>
              <a:t>Konfuciových</a:t>
            </a:r>
            <a:r>
              <a:rPr lang="cs-CZ" dirty="0" smtClean="0"/>
              <a:t> knihách, společnosti a přírodě, všude tam, kde najdeme harmonii a řád, existují principy které můžou být pochopené a následované (oddanost, poctivost, čestnost)</a:t>
            </a:r>
          </a:p>
          <a:p>
            <a:pPr lvl="0"/>
            <a:r>
              <a:rPr lang="cs-CZ" dirty="0" smtClean="0"/>
              <a:t>konfuciánská kombinace – individuální rozvoj + společenská zodpovědnost</a:t>
            </a:r>
          </a:p>
          <a:p>
            <a:pPr lvl="0"/>
            <a:r>
              <a:rPr lang="cs-CZ" dirty="0" smtClean="0"/>
              <a:t>společenský systém bude dobrý, když každý bude žít podle Li ve svém postavení (manželka, úředník…)</a:t>
            </a:r>
          </a:p>
          <a:p>
            <a:pPr lvl="1"/>
            <a:r>
              <a:rPr lang="cs-CZ" dirty="0" smtClean="0"/>
              <a:t>poslušnost vůči nařízeným, což schvalovala autoritářská vláda</a:t>
            </a:r>
          </a:p>
          <a:p>
            <a:pPr lvl="1"/>
            <a:r>
              <a:rPr lang="cs-CZ" dirty="0" smtClean="0"/>
              <a:t>základ pro státní zkoušky, akceptace uctívání předků, odmítání existence stvořitele</a:t>
            </a:r>
          </a:p>
          <a:p>
            <a:pPr lvl="0"/>
            <a:r>
              <a:rPr lang="cs-CZ" dirty="0" smtClean="0"/>
              <a:t>svět = </a:t>
            </a:r>
            <a:r>
              <a:rPr lang="cs-CZ" dirty="0" err="1" smtClean="0"/>
              <a:t>čchi</a:t>
            </a:r>
            <a:r>
              <a:rPr lang="cs-CZ" dirty="0" smtClean="0"/>
              <a:t> + li = neosobní přírodní síly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Konfucianismus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vykládání lidských problémů v morálním kontextu, jako boj mezi dobrem a zlem, o společenském řádu, o osobní chamtivosti, které jsou takto pojímané i v dnešní Číně, jasně vyjádřil už </a:t>
            </a:r>
            <a:r>
              <a:rPr lang="cs-CZ" dirty="0" err="1" smtClean="0"/>
              <a:t>Konfucius</a:t>
            </a:r>
            <a:r>
              <a:rPr lang="cs-CZ" dirty="0" smtClean="0"/>
              <a:t> před 25 stoletími</a:t>
            </a:r>
          </a:p>
          <a:p>
            <a:pPr lvl="0"/>
            <a:r>
              <a:rPr lang="cs-CZ" dirty="0" smtClean="0"/>
              <a:t>na Taiwanu lidé uctívají stará božstva a klaní se učení </a:t>
            </a:r>
            <a:r>
              <a:rPr lang="cs-CZ" dirty="0" err="1" smtClean="0"/>
              <a:t>Konfucia</a:t>
            </a:r>
            <a:r>
              <a:rPr lang="cs-CZ" dirty="0" smtClean="0"/>
              <a:t>, stejně tak jako lidé v Evropě čtou a věří Bibli</a:t>
            </a:r>
          </a:p>
          <a:p>
            <a:pPr lvl="0"/>
            <a:r>
              <a:rPr lang="cs-CZ" dirty="0" smtClean="0"/>
              <a:t>moralizující tendence v dnešní Číně, vyučování morálním zásadám, snaha o lepší vzdělanost v morálce (panuje zde příliš velká hamižnost)</a:t>
            </a:r>
          </a:p>
          <a:p>
            <a:pPr lvl="0"/>
            <a:r>
              <a:rPr lang="cs-CZ" dirty="0" smtClean="0"/>
              <a:t>zásadní nemocí společnosti je morální ignorace (původní náboženské postoje, které přetrvávají do dnes)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 smtClean="0"/>
              <a:t>V Číně mají staré náboženské postoje stále vliv a sílu i na ty, kteří si už dávno neuvědomují jejich původ a nejsou nábožensky založení. Studium konfucianismu pomáhá lépe pochopit pozadí dnešních ideálů, pocitů, postojů lidí v Číně. V Číně konfucianismus působil a působí a jeho vliv je vidět do dnes.</a:t>
            </a:r>
          </a:p>
          <a:p>
            <a:r>
              <a:rPr lang="cs-CZ" dirty="0" smtClean="0"/>
              <a:t>Většina lidí v Číně nepraktikuje žádné náboženství, ale stále jsou živé ty, které dávají smysl životu člověka, jednotlivce v moderní, měnící se společnosti, mnohé tradiční víry a rituály a dokonce nově ožívají, jak v Číně, tak na Taiwanu.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</TotalTime>
  <Words>512</Words>
  <Application>Microsoft Office PowerPoint</Application>
  <PresentationFormat>Předvádění na obrazovce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KONFUCIANISMUS</vt:lpstr>
      <vt:lpstr>Základní fakta </vt:lpstr>
      <vt:lpstr> Historie </vt:lpstr>
      <vt:lpstr>Dílo Konfucia </vt:lpstr>
      <vt:lpstr>Největší rozvoj po Konfuciově smrti </vt:lpstr>
      <vt:lpstr>Funkce konfucianismu</vt:lpstr>
      <vt:lpstr>Neokonfucianismus</vt:lpstr>
      <vt:lpstr>Konfucianismus dnes</vt:lpstr>
      <vt:lpstr>Snímek 9</vt:lpstr>
      <vt:lpstr>Obřady a zákony mravního chování</vt:lpstr>
      <vt:lpstr>Dvě básně z Knihy písní</vt:lpstr>
      <vt:lpstr>Obřady a zákony mravního chování</vt:lpstr>
      <vt:lpstr>Konfucianismus v Evropě a ČR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KONFUCIANISMUS</dc:title>
  <dc:creator>Asus</dc:creator>
  <cp:lastModifiedBy>Kristýna</cp:lastModifiedBy>
  <cp:revision>15</cp:revision>
  <dcterms:created xsi:type="dcterms:W3CDTF">2013-05-02T05:53:35Z</dcterms:created>
  <dcterms:modified xsi:type="dcterms:W3CDTF">2013-05-02T10:45:58Z</dcterms:modified>
</cp:coreProperties>
</file>