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3D5D-285A-47D5-8037-D45C32B3223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43F1-DFCB-478D-8248-ED434D50BD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Artemis" TargetMode="External"/><Relationship Id="rId7" Type="http://schemas.openxmlformats.org/officeDocument/2006/relationships/hyperlink" Target="http://sk.wikipedia.org/wiki/K%C3%A1l%C3%AD" TargetMode="External"/><Relationship Id="rId2" Type="http://schemas.openxmlformats.org/officeDocument/2006/relationships/hyperlink" Target="http://sk.wikipedia.org/wiki/Ve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Hekat%C3%A9" TargetMode="External"/><Relationship Id="rId5" Type="http://schemas.openxmlformats.org/officeDocument/2006/relationships/hyperlink" Target="http://sk.wikipedia.org/wiki/%C5%A0akti" TargetMode="External"/><Relationship Id="rId4" Type="http://schemas.openxmlformats.org/officeDocument/2006/relationships/hyperlink" Target="http://sk.wikipedia.org/wiki/Gai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U0v9LHgyR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ca.cz/" TargetMode="External"/><Relationship Id="rId2" Type="http://schemas.openxmlformats.org/officeDocument/2006/relationships/hyperlink" Target="http://www.taxoft.cz/nemeton/filosof/karl/0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itish-druids.com/" TargetMode="External"/><Relationship Id="rId4" Type="http://schemas.openxmlformats.org/officeDocument/2006/relationships/hyperlink" Target="http://www.m.webnoviny.s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284984"/>
            <a:ext cx="4824536" cy="3168352"/>
          </a:xfrm>
        </p:spPr>
        <p:txBody>
          <a:bodyPr>
            <a:normAutofit/>
          </a:bodyPr>
          <a:lstStyle/>
          <a:p>
            <a:r>
              <a:rPr lang="cs-CZ" sz="8000" b="1" dirty="0" smtClean="0"/>
              <a:t>Keltové</a:t>
            </a:r>
            <a:br>
              <a:rPr lang="cs-CZ" sz="8000" b="1" dirty="0" smtClean="0"/>
            </a:br>
            <a:r>
              <a:rPr lang="cs-CZ" sz="2000" b="1" dirty="0" smtClean="0">
                <a:latin typeface="+mn-lt"/>
              </a:rPr>
              <a:t>Zuzana </a:t>
            </a:r>
            <a:r>
              <a:rPr lang="cs-CZ" sz="2000" b="1" dirty="0" err="1" smtClean="0">
                <a:latin typeface="+mn-lt"/>
              </a:rPr>
              <a:t>Andrašovová</a:t>
            </a:r>
            <a:r>
              <a:rPr lang="cs-CZ" sz="2000" b="1" dirty="0" smtClean="0">
                <a:latin typeface="+mn-lt"/>
              </a:rPr>
              <a:t/>
            </a:r>
            <a:br>
              <a:rPr lang="cs-CZ" sz="2000" b="1" dirty="0" smtClean="0">
                <a:latin typeface="+mn-lt"/>
              </a:rPr>
            </a:br>
            <a:r>
              <a:rPr lang="cs-CZ" sz="2000" b="1" dirty="0" smtClean="0">
                <a:latin typeface="+mn-lt"/>
              </a:rPr>
              <a:t>Stanislav </a:t>
            </a:r>
            <a:r>
              <a:rPr lang="cs-CZ" sz="2000" b="1" dirty="0" err="1" smtClean="0">
                <a:latin typeface="+mn-lt"/>
              </a:rPr>
              <a:t>Makeš</a:t>
            </a:r>
            <a:r>
              <a:rPr lang="cs-CZ" sz="2000" b="1" dirty="0" smtClean="0">
                <a:latin typeface="+mn-lt"/>
              </a:rPr>
              <a:t/>
            </a:r>
            <a:br>
              <a:rPr lang="cs-CZ" sz="2000" b="1" dirty="0" smtClean="0">
                <a:latin typeface="+mn-lt"/>
              </a:rPr>
            </a:br>
            <a:r>
              <a:rPr lang="cs-CZ" sz="2000" b="1" dirty="0" smtClean="0">
                <a:latin typeface="+mn-lt"/>
              </a:rPr>
              <a:t>Alexandra </a:t>
            </a:r>
            <a:r>
              <a:rPr lang="cs-CZ" sz="2000" b="1" dirty="0" err="1" smtClean="0">
                <a:latin typeface="+mn-lt"/>
              </a:rPr>
              <a:t>Punová</a:t>
            </a:r>
            <a:r>
              <a:rPr lang="cs-CZ" sz="2000" b="1" dirty="0" smtClean="0">
                <a:latin typeface="+mn-lt"/>
              </a:rPr>
              <a:t/>
            </a:r>
            <a:br>
              <a:rPr lang="cs-CZ" sz="2000" b="1" dirty="0" smtClean="0">
                <a:latin typeface="+mn-lt"/>
              </a:rPr>
            </a:br>
            <a:r>
              <a:rPr lang="cs-CZ" sz="2000" b="1" dirty="0" err="1" smtClean="0">
                <a:latin typeface="+mn-lt"/>
              </a:rPr>
              <a:t>Štepánka</a:t>
            </a:r>
            <a:r>
              <a:rPr lang="cs-CZ" sz="2000" b="1" dirty="0" smtClean="0">
                <a:latin typeface="+mn-lt"/>
              </a:rPr>
              <a:t> Suchardová</a:t>
            </a:r>
            <a:br>
              <a:rPr lang="cs-CZ" sz="2000" b="1" dirty="0" smtClean="0">
                <a:latin typeface="+mn-lt"/>
              </a:rPr>
            </a:br>
            <a:r>
              <a:rPr lang="cs-CZ" sz="2000" b="1" dirty="0" smtClean="0">
                <a:latin typeface="+mn-lt"/>
              </a:rPr>
              <a:t>David Drápal</a:t>
            </a:r>
            <a:endParaRPr lang="cs-CZ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Bohyně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 smtClean="0"/>
              <a:t>Matka Země – v irské mytologii Matka Země zachována v postavách Danu - matkou </a:t>
            </a:r>
            <a:r>
              <a:rPr lang="cs-CZ" dirty="0" err="1" smtClean="0"/>
              <a:t>Thuatha</a:t>
            </a:r>
            <a:r>
              <a:rPr lang="cs-CZ" dirty="0" smtClean="0"/>
              <a:t> </a:t>
            </a:r>
            <a:r>
              <a:rPr lang="cs-CZ" dirty="0" err="1" smtClean="0"/>
              <a:t>Dé</a:t>
            </a:r>
            <a:r>
              <a:rPr lang="cs-CZ" dirty="0" smtClean="0"/>
              <a:t> </a:t>
            </a:r>
            <a:r>
              <a:rPr lang="cs-CZ" dirty="0" err="1" smtClean="0"/>
              <a:t>Danna</a:t>
            </a:r>
            <a:r>
              <a:rPr lang="cs-CZ" dirty="0" smtClean="0"/>
              <a:t>. </a:t>
            </a:r>
          </a:p>
          <a:p>
            <a:r>
              <a:rPr lang="cs-CZ" dirty="0" smtClean="0"/>
              <a:t>Bohyně spodního světa - spojována s krávou - </a:t>
            </a:r>
            <a:r>
              <a:rPr lang="cs-CZ" dirty="0" err="1" smtClean="0"/>
              <a:t>Guouinda</a:t>
            </a:r>
            <a:r>
              <a:rPr lang="cs-CZ" dirty="0" smtClean="0"/>
              <a:t>, „Bílá kráva".</a:t>
            </a:r>
          </a:p>
          <a:p>
            <a:r>
              <a:rPr lang="cs-CZ" dirty="0" smtClean="0"/>
              <a:t>Bohyně střední říše - nesla přídomek </a:t>
            </a:r>
            <a:r>
              <a:rPr lang="cs-CZ" dirty="0" err="1" smtClean="0"/>
              <a:t>Medhua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b="1" i="1" dirty="0" smtClean="0"/>
              <a:t>Brigit</a:t>
            </a:r>
            <a:r>
              <a:rPr lang="cs-CZ" sz="2400" dirty="0" smtClean="0"/>
              <a:t> („vznešená“) - bohyně léčivých pramenů, ohně, řemesel, kovářství, básníků, lékařů a plodnosti, ztělesněním půdy, země </a:t>
            </a:r>
            <a:r>
              <a:rPr lang="cs-CZ" sz="2400" i="1" dirty="0" err="1" smtClean="0"/>
              <a:t>Erinnu</a:t>
            </a:r>
            <a:r>
              <a:rPr lang="cs-CZ" sz="2400" i="1" dirty="0" smtClean="0"/>
              <a:t>, </a:t>
            </a:r>
            <a:r>
              <a:rPr lang="cs-CZ" sz="2400" dirty="0" smtClean="0"/>
              <a:t>Irska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Má mnoho jmen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Bohyně horní říše - </a:t>
            </a:r>
            <a:r>
              <a:rPr lang="cs-CZ" sz="2400" dirty="0" smtClean="0"/>
              <a:t>Galské jméno je </a:t>
            </a:r>
            <a:r>
              <a:rPr lang="cs-CZ" sz="2400" b="1" dirty="0" err="1" smtClean="0"/>
              <a:t>Epona</a:t>
            </a:r>
            <a:r>
              <a:rPr lang="cs-CZ" sz="2400" b="1" dirty="0" smtClean="0"/>
              <a:t> - </a:t>
            </a:r>
            <a:r>
              <a:rPr lang="cs-CZ" sz="2400" dirty="0" smtClean="0"/>
              <a:t>bohyně koní, ochránkyně jezdců a pocestných. 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Zobrazována jako žena s koněm (případně na koni) anebo v doprovodu hříběte a  psa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Všechny čtyři bohyně jsou ve svých funkcích velmi propojené. Je otázkou, zda se dají pokládat za oddělené bohyně, nebo jestli jde pouze o jednotlivé aspekty Matky Země - Bohyně svrchovanosti.</a:t>
            </a:r>
          </a:p>
          <a:p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i="1" dirty="0" err="1" smtClean="0"/>
              <a:t>Epona</a:t>
            </a:r>
            <a:endParaRPr lang="cs-CZ" sz="3600" i="1" dirty="0"/>
          </a:p>
        </p:txBody>
      </p:sp>
      <p:pic>
        <p:nvPicPr>
          <p:cNvPr id="4" name="Zástupný symbol pro obsah 3" descr="ep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767994" cy="3801636"/>
          </a:xfrm>
        </p:spPr>
      </p:pic>
      <p:pic>
        <p:nvPicPr>
          <p:cNvPr id="5" name="Obrázek 4" descr="epona_bregen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52736"/>
            <a:ext cx="433022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Bohyně války - známá jako trojitá bohyně z irské </a:t>
            </a:r>
            <a:r>
              <a:rPr lang="cs-CZ" dirty="0" err="1" smtClean="0">
                <a:solidFill>
                  <a:srgbClr val="FFC000"/>
                </a:solidFill>
              </a:rPr>
              <a:t>mythologie</a:t>
            </a:r>
            <a:r>
              <a:rPr lang="cs-CZ" dirty="0" smtClean="0">
                <a:solidFill>
                  <a:srgbClr val="FFC000"/>
                </a:solidFill>
              </a:rPr>
              <a:t>: </a:t>
            </a:r>
            <a:r>
              <a:rPr lang="cs-CZ" b="1" dirty="0" err="1" smtClean="0">
                <a:solidFill>
                  <a:srgbClr val="FFC000"/>
                </a:solidFill>
              </a:rPr>
              <a:t>Mórrígan</a:t>
            </a:r>
            <a:r>
              <a:rPr lang="cs-CZ" dirty="0" smtClean="0">
                <a:solidFill>
                  <a:srgbClr val="FFC000"/>
                </a:solidFill>
              </a:rPr>
              <a:t> ("Velká královna"), </a:t>
            </a:r>
            <a:r>
              <a:rPr lang="cs-CZ" b="1" dirty="0" err="1" smtClean="0">
                <a:solidFill>
                  <a:srgbClr val="FFC000"/>
                </a:solidFill>
              </a:rPr>
              <a:t>Nemain</a:t>
            </a:r>
            <a:r>
              <a:rPr lang="cs-CZ" dirty="0" smtClean="0">
                <a:solidFill>
                  <a:srgbClr val="FFC000"/>
                </a:solidFill>
              </a:rPr>
              <a:t> („Bojové šílenství") </a:t>
            </a:r>
            <a:r>
              <a:rPr lang="cs-CZ" b="1" dirty="0" smtClean="0">
                <a:solidFill>
                  <a:srgbClr val="FFC000"/>
                </a:solidFill>
              </a:rPr>
              <a:t>a </a:t>
            </a:r>
            <a:r>
              <a:rPr lang="cs-CZ" b="1" dirty="0" err="1" smtClean="0">
                <a:solidFill>
                  <a:srgbClr val="FFC000"/>
                </a:solidFill>
              </a:rPr>
              <a:t>Babd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(„Vrána") 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Těmto třem bohyním se říká také </a:t>
            </a:r>
            <a:r>
              <a:rPr lang="cs-CZ" dirty="0" err="1" smtClean="0">
                <a:solidFill>
                  <a:srgbClr val="FFC000"/>
                </a:solidFill>
              </a:rPr>
              <a:t>tres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Mórrígna</a:t>
            </a:r>
            <a:r>
              <a:rPr lang="cs-CZ" dirty="0" smtClean="0">
                <a:solidFill>
                  <a:srgbClr val="FFC000"/>
                </a:solidFill>
              </a:rPr>
              <a:t> („Tři velké královny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Bohyně pramenů - existovaly také početné bohyně odpovědné za prameny, ale i bohyně řek.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Zvířecí a rostlinná symbolika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 smtClean="0"/>
              <a:t>Jelen</a:t>
            </a:r>
            <a:r>
              <a:rPr lang="cs-CZ" sz="2800" dirty="0" smtClean="0"/>
              <a:t> - symbol hojnosti a obnovy, průvodce duší. </a:t>
            </a:r>
            <a:r>
              <a:rPr lang="cs-CZ" sz="2800" dirty="0" err="1" smtClean="0"/>
              <a:t>Mýtický</a:t>
            </a:r>
            <a:r>
              <a:rPr lang="cs-CZ" sz="2800" dirty="0" smtClean="0"/>
              <a:t> předek Keltů.</a:t>
            </a:r>
            <a:endParaRPr lang="cs-CZ" sz="2800" dirty="0"/>
          </a:p>
          <a:p>
            <a:r>
              <a:rPr lang="cs-CZ" sz="2800" b="1" i="1" dirty="0" smtClean="0"/>
              <a:t>Divočák</a:t>
            </a:r>
            <a:r>
              <a:rPr lang="cs-CZ" sz="2800" b="1" dirty="0" smtClean="0"/>
              <a:t> - </a:t>
            </a:r>
            <a:r>
              <a:rPr lang="cs-CZ" sz="2800" dirty="0" smtClean="0"/>
              <a:t>symbolizoval boha stromů Esa. Figurky divočáka jsou součástí drobného keltského umění, obraz kance se </a:t>
            </a:r>
            <a:r>
              <a:rPr lang="cs-CZ" sz="2800" dirty="0" err="1" smtClean="0"/>
              <a:t>pravidelne</a:t>
            </a:r>
            <a:r>
              <a:rPr lang="cs-CZ" sz="2800" dirty="0" smtClean="0"/>
              <a:t> objevuje na mincích. </a:t>
            </a:r>
            <a:endParaRPr lang="cs-CZ" sz="2800" dirty="0"/>
          </a:p>
          <a:p>
            <a:r>
              <a:rPr lang="cs-CZ" sz="2800" b="1" i="1" dirty="0" smtClean="0"/>
              <a:t>Havrani, vrány, orlové, labutě a jeřábi</a:t>
            </a:r>
            <a:r>
              <a:rPr lang="cs-CZ" sz="2800" dirty="0" smtClean="0"/>
              <a:t>. Mluvící havran </a:t>
            </a:r>
            <a:r>
              <a:rPr lang="cs-CZ" sz="2800" dirty="0" err="1" smtClean="0"/>
              <a:t>sa</a:t>
            </a:r>
            <a:r>
              <a:rPr lang="cs-CZ" sz="2800" dirty="0" smtClean="0"/>
              <a:t> objevuje před bitvou. Vrána anebo havran jsou keltskými symboly bohů a bohyň smrti.</a:t>
            </a:r>
            <a:endParaRPr lang="cs-CZ" sz="2800" dirty="0"/>
          </a:p>
          <a:p>
            <a:r>
              <a:rPr lang="cs-CZ" sz="2800" b="1" i="1" dirty="0" smtClean="0"/>
              <a:t>Dub</a:t>
            </a:r>
            <a:r>
              <a:rPr lang="cs-CZ" sz="2800" b="1" dirty="0" smtClean="0"/>
              <a:t> – </a:t>
            </a:r>
            <a:r>
              <a:rPr lang="cs-CZ" sz="2800" dirty="0" smtClean="0"/>
              <a:t>Nejposvátnější strom, na kterém rostlo jmelí. Jmelí jako všelék. Dubům a bukům se připisovaly božské vlastnosti anebo magická síla. 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Druidové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cs-CZ" sz="3400" b="1" i="1" dirty="0" smtClean="0">
                <a:solidFill>
                  <a:srgbClr val="FFFF00"/>
                </a:solidFill>
              </a:rPr>
              <a:t>Dru</a:t>
            </a:r>
            <a:r>
              <a:rPr lang="cs-CZ" sz="3400" i="1" dirty="0" smtClean="0">
                <a:solidFill>
                  <a:srgbClr val="FFFF00"/>
                </a:solidFill>
              </a:rPr>
              <a:t> </a:t>
            </a:r>
            <a:r>
              <a:rPr lang="cs-CZ" sz="3400" dirty="0" smtClean="0">
                <a:solidFill>
                  <a:srgbClr val="FFFF00"/>
                </a:solidFill>
              </a:rPr>
              <a:t>znamená </a:t>
            </a:r>
            <a:r>
              <a:rPr lang="cs-CZ" sz="3400" b="1" dirty="0" smtClean="0">
                <a:solidFill>
                  <a:srgbClr val="FFFF00"/>
                </a:solidFill>
              </a:rPr>
              <a:t>"silný', "intenzívní", </a:t>
            </a:r>
            <a:r>
              <a:rPr lang="cs-CZ" sz="3400" b="1" i="1" dirty="0" err="1" smtClean="0">
                <a:solidFill>
                  <a:srgbClr val="FFFF00"/>
                </a:solidFill>
              </a:rPr>
              <a:t>wid</a:t>
            </a:r>
            <a:r>
              <a:rPr lang="cs-CZ" sz="3400" i="1" dirty="0" smtClean="0">
                <a:solidFill>
                  <a:srgbClr val="FFFF00"/>
                </a:solidFill>
              </a:rPr>
              <a:t> </a:t>
            </a:r>
            <a:r>
              <a:rPr lang="cs-CZ" sz="3400" dirty="0" smtClean="0">
                <a:solidFill>
                  <a:srgbClr val="FFFF00"/>
                </a:solidFill>
              </a:rPr>
              <a:t>znamená </a:t>
            </a:r>
            <a:r>
              <a:rPr lang="cs-CZ" sz="3400" b="1" dirty="0" smtClean="0">
                <a:solidFill>
                  <a:srgbClr val="FFFF00"/>
                </a:solidFill>
              </a:rPr>
              <a:t>"poznání"</a:t>
            </a:r>
            <a:r>
              <a:rPr lang="cs-CZ" sz="3400" dirty="0" smtClean="0">
                <a:solidFill>
                  <a:srgbClr val="FFFF00"/>
                </a:solidFill>
              </a:rPr>
              <a:t> a </a:t>
            </a:r>
            <a:r>
              <a:rPr lang="cs-CZ" sz="3400" b="1" dirty="0" smtClean="0">
                <a:solidFill>
                  <a:srgbClr val="FFFF00"/>
                </a:solidFill>
              </a:rPr>
              <a:t>"vědění"</a:t>
            </a:r>
            <a:r>
              <a:rPr lang="cs-CZ" sz="3400" dirty="0" smtClean="0">
                <a:solidFill>
                  <a:srgbClr val="FFFF00"/>
                </a:solidFill>
              </a:rPr>
              <a:t>. Sedm hodnostních stupňů. Na nejvyšším </a:t>
            </a:r>
            <a:r>
              <a:rPr lang="cs-CZ" sz="3400" b="1" i="1" dirty="0" err="1" smtClean="0">
                <a:solidFill>
                  <a:srgbClr val="FFFF00"/>
                </a:solidFill>
              </a:rPr>
              <a:t>ollam</a:t>
            </a:r>
            <a:r>
              <a:rPr lang="cs-CZ" sz="3400" i="1" dirty="0" smtClean="0">
                <a:solidFill>
                  <a:srgbClr val="FFFF00"/>
                </a:solidFill>
              </a:rPr>
              <a:t>. </a:t>
            </a:r>
            <a:endParaRPr lang="cs-CZ" sz="3400" dirty="0">
              <a:solidFill>
                <a:srgbClr val="FFFF00"/>
              </a:solidFill>
            </a:endParaRPr>
          </a:p>
          <a:p>
            <a:r>
              <a:rPr lang="cs-CZ" sz="3400" dirty="0" smtClean="0">
                <a:solidFill>
                  <a:srgbClr val="FFFF00"/>
                </a:solidFill>
              </a:rPr>
              <a:t>Podstata učení - víra v nesmrtelné bohy a nesmrtelnost duše. Uzavřená vrstva vzdělanců, rovnocenné postavení s keltskou aristokracií. Vystupovali i jako nezávislí soudci při </a:t>
            </a:r>
            <a:r>
              <a:rPr lang="cs-CZ" sz="3400" dirty="0" err="1" smtClean="0">
                <a:solidFill>
                  <a:srgbClr val="FFFF00"/>
                </a:solidFill>
              </a:rPr>
              <a:t>mezikmenových</a:t>
            </a:r>
            <a:r>
              <a:rPr lang="cs-CZ" sz="3400" dirty="0" smtClean="0">
                <a:solidFill>
                  <a:srgbClr val="FFFF00"/>
                </a:solidFill>
              </a:rPr>
              <a:t> sporech.</a:t>
            </a:r>
            <a:endParaRPr lang="cs-CZ" sz="3400" dirty="0">
              <a:solidFill>
                <a:srgbClr val="FFFF00"/>
              </a:solidFill>
            </a:endParaRPr>
          </a:p>
          <a:p>
            <a:r>
              <a:rPr lang="cs-CZ" sz="3400" dirty="0" smtClean="0">
                <a:solidFill>
                  <a:srgbClr val="FFFF00"/>
                </a:solidFill>
              </a:rPr>
              <a:t>Vědomosti druidů – měření času, určování příznivých a nepříznivých dní, výklad znamení </a:t>
            </a:r>
            <a:r>
              <a:rPr lang="cs-CZ" sz="3400" i="1" dirty="0" smtClean="0">
                <a:solidFill>
                  <a:srgbClr val="FFFF00"/>
                </a:solidFill>
              </a:rPr>
              <a:t>(</a:t>
            </a:r>
            <a:r>
              <a:rPr lang="cs-CZ" sz="3400" i="1" dirty="0" err="1" smtClean="0">
                <a:solidFill>
                  <a:srgbClr val="FFFF00"/>
                </a:solidFill>
              </a:rPr>
              <a:t>omina</a:t>
            </a:r>
            <a:r>
              <a:rPr lang="cs-CZ" sz="3400" i="1" dirty="0" smtClean="0">
                <a:solidFill>
                  <a:srgbClr val="FFFF00"/>
                </a:solidFill>
              </a:rPr>
              <a:t>). </a:t>
            </a:r>
            <a:endParaRPr lang="cs-CZ" sz="3400" dirty="0">
              <a:solidFill>
                <a:srgbClr val="FFFF00"/>
              </a:solidFill>
            </a:endParaRPr>
          </a:p>
          <a:p>
            <a:r>
              <a:rPr lang="cs-CZ" sz="3400" b="1" dirty="0" err="1" smtClean="0">
                <a:solidFill>
                  <a:srgbClr val="FFFF00"/>
                </a:solidFill>
              </a:rPr>
              <a:t>Cuhagovia</a:t>
            </a:r>
            <a:r>
              <a:rPr lang="cs-CZ" sz="3400" dirty="0" smtClean="0">
                <a:solidFill>
                  <a:srgbClr val="FFFF00"/>
                </a:solidFill>
              </a:rPr>
              <a:t>- pravděpodobně kněží s nižší hodností, </a:t>
            </a:r>
            <a:r>
              <a:rPr lang="cs-CZ" sz="3400" b="1" dirty="0" err="1" smtClean="0">
                <a:solidFill>
                  <a:srgbClr val="FFFF00"/>
                </a:solidFill>
              </a:rPr>
              <a:t>vatesové</a:t>
            </a:r>
            <a:r>
              <a:rPr lang="cs-CZ" sz="3400" b="1" dirty="0" smtClean="0">
                <a:solidFill>
                  <a:srgbClr val="FFFF00"/>
                </a:solidFill>
              </a:rPr>
              <a:t> – </a:t>
            </a:r>
            <a:r>
              <a:rPr lang="cs-CZ" sz="3400" dirty="0" smtClean="0">
                <a:solidFill>
                  <a:srgbClr val="FFFF00"/>
                </a:solidFill>
              </a:rPr>
              <a:t>obětující kněží, kteří byli zároveň </a:t>
            </a:r>
            <a:r>
              <a:rPr lang="cs-CZ" sz="3400" dirty="0" err="1" smtClean="0">
                <a:solidFill>
                  <a:srgbClr val="FFFF00"/>
                </a:solidFill>
              </a:rPr>
              <a:t>veštci</a:t>
            </a:r>
            <a:r>
              <a:rPr lang="cs-CZ" sz="3400" dirty="0" smtClean="0">
                <a:solidFill>
                  <a:srgbClr val="FFFF00"/>
                </a:solidFill>
              </a:rPr>
              <a:t> a proroci, tento úřad zastávaly i ženy, </a:t>
            </a:r>
            <a:r>
              <a:rPr lang="cs-CZ" sz="3400" b="1" dirty="0" err="1" smtClean="0">
                <a:solidFill>
                  <a:srgbClr val="FFFF00"/>
                </a:solidFill>
              </a:rPr>
              <a:t>gutuator</a:t>
            </a:r>
            <a:r>
              <a:rPr lang="cs-CZ" sz="3400" i="1" dirty="0" smtClean="0">
                <a:solidFill>
                  <a:srgbClr val="FFFF00"/>
                </a:solidFill>
              </a:rPr>
              <a:t>, </a:t>
            </a:r>
            <a:r>
              <a:rPr lang="cs-CZ" sz="3400" dirty="0" smtClean="0">
                <a:solidFill>
                  <a:srgbClr val="FFFF00"/>
                </a:solidFill>
              </a:rPr>
              <a:t>"otec modlitby", svolával věřící k oběti. </a:t>
            </a:r>
            <a:endParaRPr lang="cs-CZ" sz="3400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umblr_m9mumlLbde1rdjsp2o1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447234" cy="5198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Keltské svátky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100" b="1" dirty="0" err="1" smtClean="0"/>
              <a:t>Lugnasad</a:t>
            </a:r>
            <a:r>
              <a:rPr lang="cs-CZ" sz="2100" b="1" dirty="0" smtClean="0"/>
              <a:t> – 1.8 - </a:t>
            </a:r>
            <a:r>
              <a:rPr lang="cs-CZ" sz="2100" dirty="0" smtClean="0"/>
              <a:t>"</a:t>
            </a:r>
            <a:r>
              <a:rPr lang="cs-CZ" sz="2100" dirty="0" err="1" smtClean="0"/>
              <a:t>Lugova</a:t>
            </a:r>
            <a:r>
              <a:rPr lang="cs-CZ" sz="2100" dirty="0" smtClean="0"/>
              <a:t> </a:t>
            </a:r>
            <a:r>
              <a:rPr lang="cs-CZ" sz="2100" dirty="0" err="1" smtClean="0"/>
              <a:t>svadba</a:t>
            </a:r>
            <a:r>
              <a:rPr lang="cs-CZ" sz="2100" dirty="0" smtClean="0"/>
              <a:t>" – slavily se žně prvních plodů, svátek provázely hry, rodiny domlouvaly manželství „na zkoušku“. </a:t>
            </a:r>
            <a:endParaRPr lang="cs-CZ" sz="2100" dirty="0"/>
          </a:p>
          <a:p>
            <a:pPr>
              <a:lnSpc>
                <a:spcPct val="150000"/>
              </a:lnSpc>
            </a:pPr>
            <a:r>
              <a:rPr lang="cs-CZ" sz="2100" b="1" dirty="0" err="1" smtClean="0"/>
              <a:t>Samhain</a:t>
            </a:r>
            <a:r>
              <a:rPr lang="cs-CZ" sz="2100" b="1" dirty="0" smtClean="0"/>
              <a:t> – 1.11.</a:t>
            </a:r>
            <a:r>
              <a:rPr lang="cs-CZ" sz="2100" dirty="0" smtClean="0"/>
              <a:t> Slovo </a:t>
            </a:r>
            <a:r>
              <a:rPr lang="cs-CZ" sz="2100" i="1" dirty="0" err="1" smtClean="0"/>
              <a:t>Samain</a:t>
            </a:r>
            <a:r>
              <a:rPr lang="cs-CZ" sz="2100" i="1" dirty="0" smtClean="0"/>
              <a:t> </a:t>
            </a:r>
            <a:r>
              <a:rPr lang="cs-CZ" sz="2100" dirty="0" smtClean="0"/>
              <a:t>znamená "spojení". Živí se mají spojit s dušemi mrtvých. </a:t>
            </a:r>
            <a:endParaRPr lang="cs-CZ" sz="2100" dirty="0"/>
          </a:p>
          <a:p>
            <a:pPr>
              <a:lnSpc>
                <a:spcPct val="150000"/>
              </a:lnSpc>
            </a:pPr>
            <a:r>
              <a:rPr lang="cs-CZ" sz="2100" b="1" dirty="0" err="1" smtClean="0"/>
              <a:t>Imbolc</a:t>
            </a:r>
            <a:r>
              <a:rPr lang="cs-CZ" sz="2100" b="1" dirty="0" smtClean="0"/>
              <a:t> – 1.2.  </a:t>
            </a:r>
            <a:r>
              <a:rPr lang="cs-CZ" sz="2100" dirty="0" smtClean="0"/>
              <a:t>Svátek rituálního umývání a čistoty.  Nově narozená jehňátka směla pít z matčina vemene, </a:t>
            </a:r>
            <a:r>
              <a:rPr lang="cs-CZ" sz="2100" dirty="0" err="1" smtClean="0"/>
              <a:t>imbolc</a:t>
            </a:r>
            <a:r>
              <a:rPr lang="cs-CZ" sz="2100" dirty="0" smtClean="0"/>
              <a:t> znamená „přikládání jehňat k ovci“.  </a:t>
            </a:r>
            <a:endParaRPr lang="cs-CZ" sz="2100" dirty="0"/>
          </a:p>
          <a:p>
            <a:pPr>
              <a:lnSpc>
                <a:spcPct val="150000"/>
              </a:lnSpc>
            </a:pPr>
            <a:r>
              <a:rPr lang="cs-CZ" sz="2100" b="1" dirty="0" err="1" smtClean="0"/>
              <a:t>Beltaine</a:t>
            </a:r>
            <a:r>
              <a:rPr lang="cs-CZ" sz="2100" b="1" dirty="0" smtClean="0"/>
              <a:t> - 1.5. </a:t>
            </a:r>
            <a:r>
              <a:rPr lang="cs-CZ" sz="2100" dirty="0" smtClean="0"/>
              <a:t>Bel znamená "jasný, planoucí oheň".  Je svátkem počátku. Uhašené  a </a:t>
            </a:r>
            <a:r>
              <a:rPr lang="cs-CZ" sz="2100" dirty="0" err="1" smtClean="0"/>
              <a:t>znovuzapálené</a:t>
            </a:r>
            <a:r>
              <a:rPr lang="cs-CZ" sz="2100" dirty="0" smtClean="0"/>
              <a:t>  domácí ohně. Májové zvyky spjaté se sluncem.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Keltské svátky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r>
              <a:rPr lang="cs-CZ" sz="2100" b="1" dirty="0" smtClean="0"/>
              <a:t>Pálení čarodějnic (</a:t>
            </a:r>
            <a:r>
              <a:rPr lang="cs-CZ" sz="2100" b="1" dirty="0" err="1" smtClean="0"/>
              <a:t>Beltaine</a:t>
            </a:r>
            <a:r>
              <a:rPr lang="cs-CZ" sz="2100" b="1" dirty="0" smtClean="0"/>
              <a:t>) – 30.4. - 1.5. - </a:t>
            </a:r>
            <a:r>
              <a:rPr lang="cs-CZ" sz="2100" dirty="0" smtClean="0"/>
              <a:t> Ohně na posvátné půdě, proskakování skrze plameny pro požehnání od bohů-&gt; Oheň jako ochrana před zlem, Inkvizice zpodobňuje zlo jako čarodějnici</a:t>
            </a:r>
          </a:p>
          <a:p>
            <a:endParaRPr lang="cs-CZ" sz="2100" b="1" dirty="0" smtClean="0"/>
          </a:p>
          <a:p>
            <a:r>
              <a:rPr lang="cs-CZ" sz="2100" b="1" dirty="0" smtClean="0"/>
              <a:t>Dožínky  (</a:t>
            </a:r>
            <a:r>
              <a:rPr lang="cs-CZ" sz="2100" b="1" dirty="0" err="1" smtClean="0"/>
              <a:t>Lugnasad</a:t>
            </a:r>
            <a:r>
              <a:rPr lang="cs-CZ" sz="2100" b="1" dirty="0" smtClean="0"/>
              <a:t>) – 1.8. –  </a:t>
            </a:r>
            <a:r>
              <a:rPr lang="cs-CZ" sz="2100" dirty="0" smtClean="0"/>
              <a:t>tradice uctění žní, požehnání úrody, v ČR ztratili význam z politických důvodů</a:t>
            </a:r>
          </a:p>
          <a:p>
            <a:endParaRPr lang="cs-CZ" sz="2100" b="1" dirty="0" smtClean="0"/>
          </a:p>
          <a:p>
            <a:r>
              <a:rPr lang="cs-CZ" sz="2100" b="1" dirty="0" smtClean="0"/>
              <a:t>Jitřní mše (</a:t>
            </a:r>
            <a:r>
              <a:rPr lang="cs-CZ" sz="2100" b="1" dirty="0" err="1" smtClean="0"/>
              <a:t>Lugnasad</a:t>
            </a:r>
            <a:r>
              <a:rPr lang="cs-CZ" sz="2100" b="1" dirty="0" smtClean="0"/>
              <a:t>) -  </a:t>
            </a:r>
            <a:r>
              <a:rPr lang="cs-CZ" sz="2100" dirty="0" err="1" smtClean="0"/>
              <a:t>Lugnasad</a:t>
            </a:r>
            <a:r>
              <a:rPr lang="cs-CZ" sz="2100" dirty="0" smtClean="0"/>
              <a:t> ukončen vítáním slunce na kopcích -&gt; na </a:t>
            </a:r>
            <a:r>
              <a:rPr lang="cs-CZ" sz="2100" dirty="0" err="1" smtClean="0"/>
              <a:t>Croagh</a:t>
            </a:r>
            <a:r>
              <a:rPr lang="cs-CZ" sz="2100" dirty="0" smtClean="0"/>
              <a:t> Patrik se koná jitřní mše</a:t>
            </a:r>
          </a:p>
          <a:p>
            <a:endParaRPr lang="cs-CZ" sz="2100" b="1" dirty="0" smtClean="0"/>
          </a:p>
          <a:p>
            <a:r>
              <a:rPr lang="cs-CZ" sz="2100" b="1" dirty="0" smtClean="0"/>
              <a:t>Slavnost všech svatých, Dušičky  (</a:t>
            </a:r>
            <a:r>
              <a:rPr lang="cs-CZ" sz="2100" b="1" dirty="0" err="1" smtClean="0"/>
              <a:t>Samhain</a:t>
            </a:r>
            <a:r>
              <a:rPr lang="cs-CZ" sz="2100" b="1" dirty="0" smtClean="0"/>
              <a:t>) – 1.11. -</a:t>
            </a:r>
            <a:r>
              <a:rPr lang="cs-CZ" sz="2100" dirty="0" smtClean="0"/>
              <a:t> uctění mrtvých</a:t>
            </a:r>
            <a:endParaRPr lang="cs-CZ" sz="2100" b="1" dirty="0" smtClean="0"/>
          </a:p>
          <a:p>
            <a:endParaRPr lang="cs-CZ" sz="2100" b="1" dirty="0" smtClean="0"/>
          </a:p>
          <a:p>
            <a:r>
              <a:rPr lang="cs-CZ" sz="2100" b="1" dirty="0" smtClean="0"/>
              <a:t>Vánoce – Jmelí – </a:t>
            </a:r>
            <a:r>
              <a:rPr lang="cs-CZ" sz="2100" dirty="0" smtClean="0"/>
              <a:t>je spojeno se slunovraty, podle Keltů má velkou moc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 hlavy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Velký význam. Všeobecným zvykem </a:t>
            </a:r>
            <a:r>
              <a:rPr lang="cs-CZ" dirty="0" err="1" smtClean="0"/>
              <a:t>stít</a:t>
            </a:r>
            <a:r>
              <a:rPr lang="cs-CZ" dirty="0" smtClean="0"/>
              <a:t> poraženému nepříteli hlavu.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 err="1" smtClean="0"/>
              <a:t>Diodóros</a:t>
            </a:r>
            <a:r>
              <a:rPr lang="cs-CZ" b="1" dirty="0" smtClean="0"/>
              <a:t> Sicilský </a:t>
            </a:r>
            <a:r>
              <a:rPr lang="cs-CZ" dirty="0" smtClean="0"/>
              <a:t>píše: </a:t>
            </a:r>
            <a:r>
              <a:rPr lang="cs-CZ" i="1" dirty="0" smtClean="0"/>
              <a:t>„Utínají padlým nepřátelům hlavy a věší je svým koním na hřívu...a nakonec si tu nejlepší kořist doma připevní na stěnu...Hlavy obzvlášť slavných nepřátel balzamují cedrovým olejem a uchovávají je v truhle, ukazují je svým hostům...“</a:t>
            </a:r>
            <a:endParaRPr lang="cs-CZ" i="1" dirty="0"/>
          </a:p>
          <a:p>
            <a:pPr>
              <a:lnSpc>
                <a:spcPct val="150000"/>
              </a:lnSpc>
            </a:pPr>
            <a:r>
              <a:rPr lang="cs-CZ" dirty="0" smtClean="0"/>
              <a:t>Hlava symbolizovala člověka - sídlo síly.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Keltské etnikum - oblast severně od Alp, od východní Francie až po oblast jižních Čech</a:t>
            </a:r>
          </a:p>
          <a:p>
            <a:r>
              <a:rPr lang="cs-CZ" sz="2400" dirty="0" smtClean="0"/>
              <a:t>Vědomosti druidů se nesměli zapisovat, tradice se předávala pouze ústně. Písemné prameny - mniši v době mezi 6. až 11. stoletím</a:t>
            </a:r>
          </a:p>
          <a:p>
            <a:r>
              <a:rPr lang="cs-CZ" sz="2400" dirty="0" smtClean="0"/>
              <a:t>Dvě kategorie zdrojů informací o keltském náboženství- archeologické (hmotné) a historické (písemné)</a:t>
            </a:r>
          </a:p>
          <a:p>
            <a:r>
              <a:rPr lang="cs-CZ" sz="2400" dirty="0" smtClean="0"/>
              <a:t>Díla antických spisovatelů - </a:t>
            </a:r>
            <a:r>
              <a:rPr lang="cs-CZ" sz="2400" dirty="0" err="1" smtClean="0"/>
              <a:t>Herodota</a:t>
            </a:r>
            <a:r>
              <a:rPr lang="cs-CZ" sz="2400" dirty="0" smtClean="0"/>
              <a:t>, </a:t>
            </a:r>
            <a:r>
              <a:rPr lang="cs-CZ" sz="2400" dirty="0" err="1" smtClean="0"/>
              <a:t>Polybia</a:t>
            </a:r>
            <a:r>
              <a:rPr lang="cs-CZ" sz="2400" dirty="0" smtClean="0"/>
              <a:t>, </a:t>
            </a:r>
            <a:r>
              <a:rPr lang="cs-CZ" sz="2400" dirty="0" err="1" smtClean="0"/>
              <a:t>Strabóna</a:t>
            </a:r>
            <a:r>
              <a:rPr lang="cs-CZ" sz="2400" dirty="0" smtClean="0"/>
              <a:t>, </a:t>
            </a:r>
            <a:r>
              <a:rPr lang="cs-CZ" sz="2400" dirty="0" err="1" smtClean="0"/>
              <a:t>Gaia</a:t>
            </a:r>
            <a:r>
              <a:rPr lang="cs-CZ" sz="2400" dirty="0" smtClean="0"/>
              <a:t> </a:t>
            </a:r>
            <a:r>
              <a:rPr lang="cs-CZ" sz="2400" dirty="0" err="1" smtClean="0"/>
              <a:t>Iulia</a:t>
            </a:r>
            <a:r>
              <a:rPr lang="cs-CZ" sz="2400" dirty="0" smtClean="0"/>
              <a:t> </a:t>
            </a:r>
            <a:r>
              <a:rPr lang="cs-CZ" sz="2400" dirty="0" err="1" smtClean="0"/>
              <a:t>Caesara</a:t>
            </a:r>
            <a:r>
              <a:rPr lang="cs-CZ" sz="2400" dirty="0" smtClean="0"/>
              <a:t>, </a:t>
            </a:r>
            <a:r>
              <a:rPr lang="cs-CZ" sz="2400" dirty="0" err="1" smtClean="0"/>
              <a:t>Tita</a:t>
            </a:r>
            <a:r>
              <a:rPr lang="cs-CZ" sz="2400" dirty="0" smtClean="0"/>
              <a:t> </a:t>
            </a:r>
            <a:r>
              <a:rPr lang="cs-CZ" sz="2400" dirty="0" err="1" smtClean="0"/>
              <a:t>Lívia</a:t>
            </a:r>
            <a:r>
              <a:rPr lang="cs-CZ" sz="2400" dirty="0" smtClean="0"/>
              <a:t>, </a:t>
            </a:r>
            <a:r>
              <a:rPr lang="cs-CZ" sz="2400" dirty="0" err="1" smtClean="0"/>
              <a:t>Plínia</a:t>
            </a:r>
            <a:r>
              <a:rPr lang="cs-CZ" sz="2400" dirty="0" smtClean="0"/>
              <a:t> </a:t>
            </a:r>
            <a:r>
              <a:rPr lang="cs-CZ" sz="2400" dirty="0" err="1" smtClean="0"/>
              <a:t>Staršieho</a:t>
            </a:r>
            <a:r>
              <a:rPr lang="cs-CZ" sz="2400" dirty="0" smtClean="0"/>
              <a:t>, </a:t>
            </a:r>
            <a:r>
              <a:rPr lang="cs-CZ" sz="2400" dirty="0" err="1" smtClean="0"/>
              <a:t>Tacita</a:t>
            </a:r>
            <a:r>
              <a:rPr lang="cs-CZ" sz="2400" dirty="0" smtClean="0"/>
              <a:t> a </a:t>
            </a:r>
            <a:r>
              <a:rPr lang="cs-CZ" sz="2400" dirty="0" err="1" smtClean="0"/>
              <a:t>Lucana</a:t>
            </a:r>
            <a:r>
              <a:rPr lang="cs-CZ" sz="2400" dirty="0" smtClean="0"/>
              <a:t> + raně středověké legendy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Postava keltského krále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/>
              <a:t>Král </a:t>
            </a:r>
            <a:r>
              <a:rPr lang="sk-SK" sz="2800" b="1" dirty="0" smtClean="0"/>
              <a:t>u</a:t>
            </a:r>
            <a:r>
              <a:rPr lang="sk-SK" sz="2800" b="1" dirty="0"/>
              <a:t> </a:t>
            </a:r>
            <a:r>
              <a:rPr lang="sk-SK" sz="2800" b="1" dirty="0" err="1"/>
              <a:t>K</a:t>
            </a:r>
            <a:r>
              <a:rPr lang="sk-SK" sz="2800" b="1" dirty="0" err="1" smtClean="0"/>
              <a:t>eltů</a:t>
            </a:r>
            <a:r>
              <a:rPr lang="sk-SK" sz="2800" b="1" dirty="0" smtClean="0"/>
              <a:t> </a:t>
            </a:r>
            <a:r>
              <a:rPr lang="sk-SK" sz="2800" b="1" dirty="0" err="1"/>
              <a:t>zodpovědný</a:t>
            </a:r>
            <a:r>
              <a:rPr lang="sk-SK" sz="2800" b="1" dirty="0"/>
              <a:t> za vše </a:t>
            </a:r>
            <a:r>
              <a:rPr lang="sk-SK" sz="2800" dirty="0"/>
              <a:t>: počasí, </a:t>
            </a:r>
            <a:r>
              <a:rPr lang="sk-SK" sz="2800" dirty="0" err="1"/>
              <a:t>růst</a:t>
            </a:r>
            <a:r>
              <a:rPr lang="sk-SK" sz="2800" dirty="0"/>
              <a:t> </a:t>
            </a:r>
            <a:r>
              <a:rPr lang="sk-SK" sz="2800" dirty="0" err="1"/>
              <a:t>rostlin</a:t>
            </a:r>
            <a:r>
              <a:rPr lang="sk-SK" sz="2800" dirty="0"/>
              <a:t>, </a:t>
            </a:r>
            <a:r>
              <a:rPr lang="sk-SK" sz="2800" dirty="0" err="1"/>
              <a:t>plodnost</a:t>
            </a:r>
            <a:r>
              <a:rPr lang="sk-SK" sz="2800" dirty="0"/>
              <a:t> stád i zdraví a plodnosti </a:t>
            </a:r>
            <a:r>
              <a:rPr lang="sk-SK" sz="2800" dirty="0" err="1"/>
              <a:t>lidí</a:t>
            </a:r>
            <a:r>
              <a:rPr lang="sk-SK" sz="2800" dirty="0"/>
              <a:t>. To by </a:t>
            </a:r>
            <a:r>
              <a:rPr lang="sk-SK" sz="2800" dirty="0" err="1"/>
              <a:t>nebylo</a:t>
            </a:r>
            <a:r>
              <a:rPr lang="sk-SK" sz="2800" dirty="0"/>
              <a:t> možné </a:t>
            </a:r>
            <a:r>
              <a:rPr lang="sk-SK" sz="2800" dirty="0" smtClean="0"/>
              <a:t>bez </a:t>
            </a:r>
            <a:r>
              <a:rPr lang="sk-SK" sz="2800" b="1" dirty="0"/>
              <a:t>spojení s </a:t>
            </a:r>
            <a:r>
              <a:rPr lang="sk-SK" sz="2800" b="1" dirty="0" err="1"/>
              <a:t>Terra</a:t>
            </a:r>
            <a:r>
              <a:rPr lang="sk-SK" sz="2800" b="1" dirty="0"/>
              <a:t> Mater</a:t>
            </a:r>
            <a:r>
              <a:rPr lang="sk-SK" sz="2800" dirty="0"/>
              <a:t>. </a:t>
            </a:r>
            <a:r>
              <a:rPr lang="sk-SK" sz="2800" dirty="0" err="1"/>
              <a:t>Pokud</a:t>
            </a:r>
            <a:r>
              <a:rPr lang="sk-SK" sz="2800" dirty="0"/>
              <a:t> </a:t>
            </a:r>
            <a:r>
              <a:rPr lang="sk-SK" sz="2800" dirty="0" err="1"/>
              <a:t>vypukl</a:t>
            </a:r>
            <a:r>
              <a:rPr lang="sk-SK" sz="2800" dirty="0"/>
              <a:t> mor nebo </a:t>
            </a:r>
            <a:r>
              <a:rPr lang="sk-SK" sz="2800" dirty="0" err="1"/>
              <a:t>jiná</a:t>
            </a:r>
            <a:r>
              <a:rPr lang="sk-SK" sz="2800" dirty="0"/>
              <a:t> katastrofa, </a:t>
            </a:r>
            <a:r>
              <a:rPr lang="sk-SK" sz="2800" dirty="0" err="1" smtClean="0"/>
              <a:t>král</a:t>
            </a:r>
            <a:r>
              <a:rPr lang="sk-SK" sz="2800" dirty="0" smtClean="0"/>
              <a:t> </a:t>
            </a:r>
            <a:r>
              <a:rPr lang="sk-SK" sz="2800" dirty="0" err="1" smtClean="0"/>
              <a:t>sesazen</a:t>
            </a:r>
            <a:r>
              <a:rPr lang="sk-SK" sz="2800" dirty="0" smtClean="0"/>
              <a:t> nebo </a:t>
            </a:r>
            <a:r>
              <a:rPr lang="sk-SK" sz="2800" dirty="0" err="1"/>
              <a:t>zabit</a:t>
            </a:r>
            <a:r>
              <a:rPr lang="sk-SK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sz="2800" dirty="0"/>
              <a:t> </a:t>
            </a:r>
            <a:r>
              <a:rPr lang="sk-SK" sz="2800" dirty="0" smtClean="0"/>
              <a:t>Král </a:t>
            </a:r>
            <a:r>
              <a:rPr lang="sk-SK" sz="2800" dirty="0" err="1"/>
              <a:t>nebyl</a:t>
            </a:r>
            <a:r>
              <a:rPr lang="sk-SK" sz="2800" dirty="0"/>
              <a:t> </a:t>
            </a:r>
            <a:r>
              <a:rPr lang="sk-SK" sz="2800" dirty="0" err="1"/>
              <a:t>usmrcen</a:t>
            </a:r>
            <a:r>
              <a:rPr lang="sk-SK" sz="2800" dirty="0"/>
              <a:t> za trest – </a:t>
            </a:r>
            <a:r>
              <a:rPr lang="sk-SK" sz="2800" dirty="0" smtClean="0"/>
              <a:t>zabití </a:t>
            </a:r>
            <a:r>
              <a:rPr lang="sk-SK" sz="2800" dirty="0" err="1"/>
              <a:t>jako</a:t>
            </a:r>
            <a:r>
              <a:rPr lang="sk-SK" sz="2800" dirty="0"/>
              <a:t> </a:t>
            </a:r>
            <a:r>
              <a:rPr lang="sk-SK" sz="2800" dirty="0" err="1"/>
              <a:t>obět</a:t>
            </a:r>
            <a:r>
              <a:rPr lang="sk-SK" sz="2800" dirty="0"/>
              <a:t> </a:t>
            </a:r>
            <a:r>
              <a:rPr lang="sk-SK" sz="2800" dirty="0" smtClean="0"/>
              <a:t>bohu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Přechodové rituály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Víme </a:t>
            </a:r>
            <a:r>
              <a:rPr lang="cs-CZ" sz="2800" dirty="0"/>
              <a:t>o nich málo. Patřily k nim například </a:t>
            </a:r>
            <a:r>
              <a:rPr lang="cs-CZ" sz="2800" b="1" dirty="0"/>
              <a:t>udělení jména</a:t>
            </a:r>
            <a:r>
              <a:rPr lang="cs-CZ" sz="2800" dirty="0"/>
              <a:t> (na keltských pohřebištích nenacházíme batolata a kojence, pouze ve věku mezi 3. – 4. rokem mohlo být dítě přijato do komunity skrze tento rituál). </a:t>
            </a:r>
            <a:endParaRPr lang="cs-CZ" sz="2800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Další </a:t>
            </a:r>
            <a:r>
              <a:rPr lang="cs-CZ" sz="2800" dirty="0"/>
              <a:t>přechodové rituály byly například </a:t>
            </a:r>
            <a:r>
              <a:rPr lang="cs-CZ" sz="2800" b="1" dirty="0"/>
              <a:t>přijímací rituály </a:t>
            </a:r>
            <a:r>
              <a:rPr lang="cs-CZ" sz="2800" dirty="0"/>
              <a:t>do spolku bojovníků nebo </a:t>
            </a:r>
            <a:r>
              <a:rPr lang="cs-CZ" sz="2800" b="1" dirty="0"/>
              <a:t>rituály smrti.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Keltské tradice a 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cs-CZ" b="1" i="1" dirty="0" err="1" smtClean="0"/>
              <a:t>Wicca</a:t>
            </a:r>
            <a:r>
              <a:rPr lang="cs-CZ" b="1" i="1" dirty="0" smtClean="0"/>
              <a:t> </a:t>
            </a:r>
          </a:p>
          <a:p>
            <a:r>
              <a:rPr lang="sk-SK" dirty="0" err="1" smtClean="0"/>
              <a:t>Zveřejněné</a:t>
            </a:r>
            <a:r>
              <a:rPr lang="sk-SK" dirty="0" smtClean="0"/>
              <a:t> r. 1954</a:t>
            </a:r>
          </a:p>
          <a:p>
            <a:r>
              <a:rPr lang="sk-SK" dirty="0" err="1" smtClean="0"/>
              <a:t>Hlavně</a:t>
            </a:r>
            <a:r>
              <a:rPr lang="sk-SK" dirty="0" smtClean="0"/>
              <a:t> anglosaské </a:t>
            </a:r>
            <a:r>
              <a:rPr lang="sk-SK" dirty="0" err="1" smtClean="0"/>
              <a:t>země</a:t>
            </a:r>
            <a:endParaRPr lang="sk-SK" dirty="0" smtClean="0"/>
          </a:p>
          <a:p>
            <a:r>
              <a:rPr lang="sk-SK" dirty="0" smtClean="0"/>
              <a:t>Praktikuje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způsobem</a:t>
            </a:r>
            <a:r>
              <a:rPr lang="sk-SK" dirty="0" smtClean="0"/>
              <a:t> života a rituály</a:t>
            </a:r>
          </a:p>
          <a:p>
            <a:r>
              <a:rPr lang="sk-SK" dirty="0" err="1" smtClean="0"/>
              <a:t>Sabati</a:t>
            </a:r>
            <a:r>
              <a:rPr lang="sk-SK" dirty="0" smtClean="0"/>
              <a:t>= </a:t>
            </a:r>
            <a:r>
              <a:rPr lang="sk-SK" dirty="0" err="1" smtClean="0"/>
              <a:t>setkání</a:t>
            </a:r>
            <a:r>
              <a:rPr lang="sk-SK" dirty="0" smtClean="0"/>
              <a:t>, kde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vykonávají</a:t>
            </a:r>
            <a:r>
              <a:rPr lang="sk-SK" dirty="0" smtClean="0"/>
              <a:t> rituály</a:t>
            </a:r>
          </a:p>
          <a:p>
            <a:r>
              <a:rPr lang="sk-SK" dirty="0" err="1" smtClean="0"/>
              <a:t>Poznání</a:t>
            </a:r>
            <a:r>
              <a:rPr lang="sk-SK" dirty="0" smtClean="0"/>
              <a:t> seba sama, osobní rozvoj, </a:t>
            </a:r>
            <a:r>
              <a:rPr lang="sk-SK" dirty="0" err="1" smtClean="0"/>
              <a:t>poznání</a:t>
            </a:r>
            <a:r>
              <a:rPr lang="sk-SK" dirty="0" smtClean="0"/>
              <a:t> skrytých zákonitostí </a:t>
            </a:r>
            <a:r>
              <a:rPr lang="sk-SK" dirty="0" err="1" smtClean="0"/>
              <a:t>tohoto</a:t>
            </a:r>
            <a:r>
              <a:rPr lang="sk-SK" dirty="0" smtClean="0"/>
              <a:t> </a:t>
            </a:r>
            <a:r>
              <a:rPr lang="sk-SK" dirty="0" err="1" smtClean="0"/>
              <a:t>světa</a:t>
            </a:r>
            <a:r>
              <a:rPr lang="sk-SK" dirty="0" smtClean="0"/>
              <a:t> a </a:t>
            </a:r>
            <a:r>
              <a:rPr lang="sk-SK" dirty="0" err="1" smtClean="0"/>
              <a:t>naší</a:t>
            </a:r>
            <a:r>
              <a:rPr lang="sk-SK" dirty="0" smtClean="0"/>
              <a:t> role v </a:t>
            </a:r>
            <a:r>
              <a:rPr lang="sk-SK" dirty="0" err="1" smtClean="0"/>
              <a:t>něm</a:t>
            </a:r>
            <a:endParaRPr lang="sk-SK" dirty="0" smtClean="0"/>
          </a:p>
          <a:p>
            <a:r>
              <a:rPr lang="sk-SK" dirty="0" err="1" smtClean="0"/>
              <a:t>Důraz</a:t>
            </a:r>
            <a:r>
              <a:rPr lang="sk-SK" dirty="0" smtClean="0"/>
              <a:t> na skupinovou praxi: skupiny od 3-13 </a:t>
            </a:r>
            <a:r>
              <a:rPr lang="sk-SK" dirty="0" err="1" smtClean="0"/>
              <a:t>lidí</a:t>
            </a:r>
            <a:r>
              <a:rPr lang="sk-SK" dirty="0" smtClean="0"/>
              <a:t> =tzv. </a:t>
            </a:r>
            <a:r>
              <a:rPr lang="sk-SK" dirty="0" err="1" smtClean="0"/>
              <a:t>coveny</a:t>
            </a:r>
            <a:endParaRPr lang="sk-SK" dirty="0" smtClean="0"/>
          </a:p>
          <a:p>
            <a:r>
              <a:rPr lang="sk-SK" dirty="0" smtClean="0"/>
              <a:t>Praxe </a:t>
            </a:r>
            <a:r>
              <a:rPr lang="sk-SK" dirty="0" err="1" smtClean="0"/>
              <a:t>přírodní</a:t>
            </a:r>
            <a:r>
              <a:rPr lang="sk-SK" dirty="0" smtClean="0"/>
              <a:t> </a:t>
            </a:r>
            <a:r>
              <a:rPr lang="sk-SK" dirty="0" err="1" smtClean="0"/>
              <a:t>magie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2. </a:t>
            </a:r>
            <a:r>
              <a:rPr lang="sk-SK" dirty="0" err="1" smtClean="0"/>
              <a:t>října</a:t>
            </a:r>
            <a:r>
              <a:rPr lang="sk-SK" dirty="0" smtClean="0"/>
              <a:t> 2010 : </a:t>
            </a:r>
            <a:r>
              <a:rPr lang="sk-SK" dirty="0" err="1" smtClean="0"/>
              <a:t>Druidizmus</a:t>
            </a:r>
            <a:r>
              <a:rPr lang="sk-SK" dirty="0" smtClean="0"/>
              <a:t> </a:t>
            </a:r>
            <a:r>
              <a:rPr lang="sk-SK" dirty="0" err="1" smtClean="0"/>
              <a:t>uznán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samostatné </a:t>
            </a:r>
            <a:r>
              <a:rPr lang="sk-SK" dirty="0" err="1" smtClean="0"/>
              <a:t>náboženství</a:t>
            </a:r>
            <a:r>
              <a:rPr lang="sk-SK" dirty="0" smtClean="0"/>
              <a:t>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Velké</a:t>
            </a:r>
            <a:r>
              <a:rPr lang="sk-SK" dirty="0" smtClean="0"/>
              <a:t> Británii</a:t>
            </a:r>
          </a:p>
          <a:p>
            <a:r>
              <a:rPr lang="sk-SK" dirty="0" err="1" smtClean="0"/>
              <a:t>Nositel</a:t>
            </a:r>
            <a:r>
              <a:rPr lang="sk-SK" dirty="0" smtClean="0"/>
              <a:t>: </a:t>
            </a:r>
            <a:r>
              <a:rPr lang="sk-SK" dirty="0" err="1" smtClean="0"/>
              <a:t>Druidské</a:t>
            </a:r>
            <a:r>
              <a:rPr lang="sk-SK" dirty="0" smtClean="0"/>
              <a:t> združení</a:t>
            </a:r>
          </a:p>
          <a:p>
            <a:endParaRPr lang="sk-SK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i="1" dirty="0" smtClean="0"/>
              <a:t>Bůh</a:t>
            </a:r>
            <a:r>
              <a:rPr lang="cs-CZ" sz="3000" dirty="0" smtClean="0"/>
              <a:t> - veselý, zpívající a tancující, noční lovec, rohatý Bůh, symbolizuje oheň, meč, úrodu, sexualitu, slunce, předlohou zřejmě  </a:t>
            </a:r>
            <a:r>
              <a:rPr lang="cs-CZ" sz="3000" dirty="0" err="1" smtClean="0"/>
              <a:t>Cernunnos</a:t>
            </a:r>
            <a:r>
              <a:rPr lang="cs-CZ" sz="3000" dirty="0" smtClean="0"/>
              <a:t> (Keltský bůh hojnosti)</a:t>
            </a:r>
          </a:p>
          <a:p>
            <a:r>
              <a:rPr lang="cs-CZ" sz="3000" b="1" i="1" dirty="0" smtClean="0"/>
              <a:t>Bohyně</a:t>
            </a:r>
            <a:r>
              <a:rPr lang="cs-CZ" sz="3000" dirty="0" smtClean="0"/>
              <a:t> - krásná, mladá a laskavá žena, symbolizuje ji noc, magie, voda, země, plodnost, pentagram, kalich, zrcadlo</a:t>
            </a:r>
          </a:p>
          <a:p>
            <a:r>
              <a:rPr lang="cs-CZ" sz="3000" dirty="0" smtClean="0"/>
              <a:t>Má tři archetypy:</a:t>
            </a:r>
          </a:p>
          <a:p>
            <a:pPr lvl="0">
              <a:buNone/>
            </a:pPr>
            <a:r>
              <a:rPr lang="cs-CZ" sz="3000" dirty="0" smtClean="0"/>
              <a:t>		Panna (</a:t>
            </a:r>
            <a:r>
              <a:rPr lang="cs-CZ" sz="3000" dirty="0" smtClean="0">
                <a:hlinkClick r:id="rId2" tooltip="Vesta"/>
              </a:rPr>
              <a:t>Vesta</a:t>
            </a:r>
            <a:r>
              <a:rPr lang="cs-CZ" sz="3000" dirty="0" smtClean="0"/>
              <a:t>, </a:t>
            </a:r>
            <a:r>
              <a:rPr lang="cs-CZ" sz="3000" dirty="0" smtClean="0">
                <a:hlinkClick r:id="rId3" tooltip="Artemis"/>
              </a:rPr>
              <a:t>Artemis</a:t>
            </a:r>
            <a:r>
              <a:rPr lang="cs-CZ" sz="3000" dirty="0" smtClean="0"/>
              <a:t>,…),</a:t>
            </a:r>
          </a:p>
          <a:p>
            <a:pPr lvl="0">
              <a:buNone/>
            </a:pPr>
            <a:r>
              <a:rPr lang="cs-CZ" sz="3000" dirty="0" smtClean="0"/>
              <a:t>		Matka (Římska Velká matka, </a:t>
            </a:r>
            <a:r>
              <a:rPr lang="cs-CZ" sz="3000" dirty="0" err="1" smtClean="0">
                <a:hlinkClick r:id="rId4" tooltip="Gaia"/>
              </a:rPr>
              <a:t>Gaia</a:t>
            </a:r>
            <a:r>
              <a:rPr lang="cs-CZ" sz="3000" dirty="0" smtClean="0"/>
              <a:t>, indická </a:t>
            </a:r>
            <a:r>
              <a:rPr lang="cs-CZ" sz="3000" dirty="0" err="1" smtClean="0">
                <a:hlinkClick r:id="rId5" tooltip="Šakti"/>
              </a:rPr>
              <a:t>Šakti</a:t>
            </a:r>
            <a:r>
              <a:rPr lang="cs-CZ" sz="3000" dirty="0" smtClean="0"/>
              <a:t>…),</a:t>
            </a:r>
          </a:p>
          <a:p>
            <a:pPr lvl="0">
              <a:buNone/>
            </a:pPr>
            <a:r>
              <a:rPr lang="cs-CZ" sz="3000" dirty="0" smtClean="0"/>
              <a:t>		Stařena (</a:t>
            </a:r>
            <a:r>
              <a:rPr lang="cs-CZ" sz="3000" dirty="0" err="1" smtClean="0">
                <a:hlinkClick r:id="rId6" tooltip="Hekaté"/>
              </a:rPr>
              <a:t>Hekaté</a:t>
            </a:r>
            <a:r>
              <a:rPr lang="cs-CZ" sz="3000" dirty="0" smtClean="0"/>
              <a:t>, </a:t>
            </a:r>
            <a:r>
              <a:rPr lang="cs-CZ" sz="3000" dirty="0" smtClean="0">
                <a:hlinkClick r:id="rId7" tooltip="Kálí"/>
              </a:rPr>
              <a:t>Kálí</a:t>
            </a:r>
            <a:r>
              <a:rPr lang="cs-CZ" sz="3000" dirty="0" smtClean="0"/>
              <a:t>, ...)</a:t>
            </a:r>
          </a:p>
          <a:p>
            <a:r>
              <a:rPr lang="cs-CZ" sz="3000" dirty="0" smtClean="0"/>
              <a:t>Vzorem je keltská Bohyně </a:t>
            </a:r>
            <a:r>
              <a:rPr lang="cs-CZ" sz="3000" dirty="0" err="1" smtClean="0"/>
              <a:t>Brigid</a:t>
            </a:r>
            <a:endParaRPr lang="cs-CZ" sz="3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Keltské tradice a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literatuře – J. R. R. Tolkien – elfové, </a:t>
            </a:r>
            <a:r>
              <a:rPr lang="cs-CZ" dirty="0" err="1" smtClean="0"/>
              <a:t>enti</a:t>
            </a:r>
            <a:endParaRPr lang="cs-CZ" dirty="0" smtClean="0"/>
          </a:p>
          <a:p>
            <a:r>
              <a:rPr lang="cs-CZ" dirty="0" smtClean="0"/>
              <a:t>V hudbě – </a:t>
            </a:r>
            <a:r>
              <a:rPr lang="cs-CZ" dirty="0" err="1" smtClean="0"/>
              <a:t>Enya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rd_of_the_Rings_Ent_Treebeard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34934"/>
            <a:ext cx="4392488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tic_Cross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455767" cy="4711873"/>
          </a:xfrm>
          <a:prstGeom prst="rect">
            <a:avLst/>
          </a:prstGeom>
        </p:spPr>
      </p:pic>
      <p:pic>
        <p:nvPicPr>
          <p:cNvPr id="6" name="Obrázek 5" descr="imagesCAG5DG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365104"/>
            <a:ext cx="2143125" cy="2143125"/>
          </a:xfrm>
          <a:prstGeom prst="rect">
            <a:avLst/>
          </a:prstGeom>
        </p:spPr>
      </p:pic>
      <p:pic>
        <p:nvPicPr>
          <p:cNvPr id="8" name="Zástupný symbol pro obsah 7" descr="cover-image-2-celtic-symbol-of-the-holy-trinity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3" y="548680"/>
            <a:ext cx="3600400" cy="3506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Myslíte si, že mohli tradice a hodnoty keltského uctívání přírody, vyústit v dnešní zelené iniciativy?  Pokud ne, co jiného to mohlo být?</a:t>
            </a:r>
          </a:p>
          <a:p>
            <a:r>
              <a:rPr lang="sk-SK" dirty="0" smtClean="0"/>
              <a:t>Jak </a:t>
            </a:r>
            <a:r>
              <a:rPr lang="sk-SK" dirty="0" err="1" smtClean="0"/>
              <a:t>byste</a:t>
            </a:r>
            <a:r>
              <a:rPr lang="sk-SK" dirty="0" smtClean="0"/>
              <a:t> </a:t>
            </a:r>
            <a:r>
              <a:rPr lang="sk-SK" dirty="0" err="1" smtClean="0"/>
              <a:t>vysvětlili</a:t>
            </a:r>
            <a:r>
              <a:rPr lang="sk-SK" dirty="0" smtClean="0"/>
              <a:t> </a:t>
            </a:r>
            <a:r>
              <a:rPr lang="sk-SK" dirty="0" err="1" smtClean="0"/>
              <a:t>znovuobjevování</a:t>
            </a:r>
            <a:r>
              <a:rPr lang="sk-SK" dirty="0" smtClean="0"/>
              <a:t> starých polyteistických </a:t>
            </a:r>
            <a:r>
              <a:rPr lang="sk-SK" dirty="0" err="1" smtClean="0"/>
              <a:t>náboženství</a:t>
            </a:r>
            <a:r>
              <a:rPr lang="sk-SK" dirty="0" smtClean="0"/>
              <a:t> a pohanských </a:t>
            </a:r>
            <a:r>
              <a:rPr lang="sk-SK" dirty="0" err="1" smtClean="0"/>
              <a:t>kultů</a:t>
            </a:r>
            <a:r>
              <a:rPr lang="sk-SK" dirty="0" smtClean="0"/>
              <a:t> v </a:t>
            </a:r>
            <a:r>
              <a:rPr lang="sk-SK" dirty="0" err="1" smtClean="0"/>
              <a:t>současnosti</a:t>
            </a:r>
            <a:r>
              <a:rPr lang="sk-SK" dirty="0" smtClean="0"/>
              <a:t> (</a:t>
            </a:r>
            <a:r>
              <a:rPr lang="sk-SK" dirty="0" err="1" smtClean="0"/>
              <a:t>wicca</a:t>
            </a:r>
            <a:r>
              <a:rPr lang="sk-SK" dirty="0" smtClean="0"/>
              <a:t> a </a:t>
            </a:r>
            <a:r>
              <a:rPr lang="sk-SK" dirty="0" err="1" smtClean="0"/>
              <a:t>jiné</a:t>
            </a:r>
            <a:r>
              <a:rPr lang="sk-SK" smtClean="0"/>
              <a:t>) ?</a:t>
            </a:r>
            <a:endParaRPr lang="cs-CZ" dirty="0" smtClean="0"/>
          </a:p>
          <a:p>
            <a:r>
              <a:rPr lang="cs-CZ" dirty="0" smtClean="0"/>
              <a:t>Myslíte si tedy, že lze charakterizovat etnikum na základě sdíleného náboženství (přinejmenším symboliky)?</a:t>
            </a:r>
            <a:endParaRPr lang="cs-CZ" dirty="0"/>
          </a:p>
          <a:p>
            <a:r>
              <a:rPr lang="sk-SK" u="sng" dirty="0">
                <a:hlinkClick r:id="rId2"/>
              </a:rPr>
              <a:t>http://www.youtube.com/watch?v=9U0v9LHgyRY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err="1" smtClean="0"/>
              <a:t>Joseph</a:t>
            </a:r>
            <a:r>
              <a:rPr lang="sk-SK" dirty="0" smtClean="0"/>
              <a:t> </a:t>
            </a:r>
            <a:r>
              <a:rPr lang="sk-SK" dirty="0" err="1"/>
              <a:t>Campbell</a:t>
            </a:r>
            <a:r>
              <a:rPr lang="sk-SK" dirty="0"/>
              <a:t>. 2004. </a:t>
            </a:r>
            <a:r>
              <a:rPr lang="sk-SK" i="1" dirty="0"/>
              <a:t>Mýty Západu</a:t>
            </a:r>
            <a:r>
              <a:rPr lang="sk-SK" dirty="0"/>
              <a:t>. </a:t>
            </a:r>
            <a:r>
              <a:rPr lang="sk-SK" dirty="0" err="1"/>
              <a:t>Pragma</a:t>
            </a:r>
            <a:r>
              <a:rPr lang="sk-SK" dirty="0"/>
              <a:t>, Praha, 494 s.</a:t>
            </a:r>
            <a:endParaRPr lang="cs-CZ" dirty="0"/>
          </a:p>
          <a:p>
            <a:r>
              <a:rPr lang="sk-SK" dirty="0" err="1"/>
              <a:t>Ingeborg</a:t>
            </a:r>
            <a:r>
              <a:rPr lang="sk-SK" dirty="0"/>
              <a:t> </a:t>
            </a:r>
            <a:r>
              <a:rPr lang="sk-SK" dirty="0" err="1"/>
              <a:t>Clasurová</a:t>
            </a:r>
            <a:r>
              <a:rPr lang="sk-SK" dirty="0"/>
              <a:t>. 1991. </a:t>
            </a:r>
            <a:r>
              <a:rPr lang="sk-SK" i="1" dirty="0"/>
              <a:t>Keltské mýty. </a:t>
            </a:r>
            <a:r>
              <a:rPr lang="sk-SK" i="1" dirty="0" err="1"/>
              <a:t>Člověk</a:t>
            </a:r>
            <a:r>
              <a:rPr lang="sk-SK" i="1" dirty="0"/>
              <a:t> a jeho </a:t>
            </a:r>
            <a:r>
              <a:rPr lang="sk-SK" i="1" dirty="0" err="1"/>
              <a:t>Jiný</a:t>
            </a:r>
            <a:r>
              <a:rPr lang="sk-SK" i="1" dirty="0"/>
              <a:t> </a:t>
            </a:r>
            <a:r>
              <a:rPr lang="sk-SK" i="1" dirty="0" err="1"/>
              <a:t>svět</a:t>
            </a:r>
            <a:r>
              <a:rPr lang="sk-SK" dirty="0"/>
              <a:t>. Vyšehrad. 246 s. </a:t>
            </a:r>
            <a:endParaRPr lang="sk-SK" dirty="0" smtClean="0"/>
          </a:p>
          <a:p>
            <a:r>
              <a:rPr lang="cs-CZ" dirty="0" err="1" smtClean="0"/>
              <a:t>Bates</a:t>
            </a:r>
            <a:r>
              <a:rPr lang="cs-CZ" dirty="0" smtClean="0"/>
              <a:t>,B. (2005): </a:t>
            </a:r>
            <a:r>
              <a:rPr lang="cs-CZ" i="1" dirty="0" smtClean="0"/>
              <a:t>Skutečná </a:t>
            </a:r>
            <a:r>
              <a:rPr lang="cs-CZ" i="1" dirty="0" err="1" smtClean="0"/>
              <a:t>středozem</a:t>
            </a:r>
            <a:r>
              <a:rPr lang="cs-CZ" i="1" dirty="0" smtClean="0"/>
              <a:t>. </a:t>
            </a:r>
            <a:r>
              <a:rPr lang="cs-CZ" dirty="0" smtClean="0"/>
              <a:t>Praha: Mladá fronta. 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taxoft.cz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nemeton</a:t>
            </a:r>
            <a:r>
              <a:rPr lang="cs-CZ" dirty="0" smtClean="0">
                <a:hlinkClick r:id="rId2"/>
              </a:rPr>
              <a:t>/filosof/</a:t>
            </a:r>
            <a:r>
              <a:rPr lang="cs-CZ" dirty="0" err="1" smtClean="0">
                <a:hlinkClick r:id="rId2"/>
              </a:rPr>
              <a:t>karl</a:t>
            </a:r>
            <a:r>
              <a:rPr lang="cs-CZ" dirty="0" smtClean="0">
                <a:hlinkClick r:id="rId2"/>
              </a:rPr>
              <a:t>/01.htm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wicca.cz</a:t>
            </a:r>
            <a:r>
              <a:rPr lang="cs-CZ" dirty="0" smtClean="0"/>
              <a:t>,</a:t>
            </a:r>
          </a:p>
          <a:p>
            <a:r>
              <a:rPr lang="cs-CZ" dirty="0" smtClean="0">
                <a:hlinkClick r:id="rId4"/>
              </a:rPr>
              <a:t>www.m.</a:t>
            </a:r>
            <a:r>
              <a:rPr lang="cs-CZ" dirty="0" err="1" smtClean="0">
                <a:hlinkClick r:id="rId4"/>
              </a:rPr>
              <a:t>webnoviny.sk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british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druids.com</a:t>
            </a:r>
            <a:endParaRPr lang="cs-CZ" dirty="0" smtClean="0"/>
          </a:p>
          <a:p>
            <a:r>
              <a:rPr lang="cs-CZ" dirty="0" smtClean="0"/>
              <a:t>www.dragon-</a:t>
            </a:r>
            <a:r>
              <a:rPr lang="cs-CZ" dirty="0" err="1" smtClean="0"/>
              <a:t>duchess.blog.cz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Keltská božstva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Základ keltské víry – kult Velké matky, přírodních sil, mrtvých předků, uctívání pramenů, hor, stromů (dub), rostlin (jmelí, šalvěj). Žádná teologická dogmata.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Keltský pantheon – velké množství bohů, každý kmen měl vlastní bohy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Antický spisovatel </a:t>
            </a:r>
            <a:r>
              <a:rPr lang="cs-CZ" b="1" dirty="0" err="1" smtClean="0">
                <a:solidFill>
                  <a:srgbClr val="FF0000"/>
                </a:solidFill>
              </a:rPr>
              <a:t>Lucanus</a:t>
            </a:r>
            <a:r>
              <a:rPr lang="cs-CZ" b="1" dirty="0" smtClean="0">
                <a:solidFill>
                  <a:srgbClr val="FF0000"/>
                </a:solidFill>
              </a:rPr>
              <a:t> – tři hlavní keltští bohové : </a:t>
            </a:r>
            <a:r>
              <a:rPr lang="cs-CZ" b="1" dirty="0" err="1" smtClean="0">
                <a:solidFill>
                  <a:srgbClr val="FF0000"/>
                </a:solidFill>
              </a:rPr>
              <a:t>Taranis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Teutatis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a </a:t>
            </a:r>
            <a:r>
              <a:rPr lang="cs-CZ" b="1" dirty="0" err="1" smtClean="0">
                <a:solidFill>
                  <a:srgbClr val="FF0000"/>
                </a:solidFill>
              </a:rPr>
              <a:t>Esus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b="1" i="1" dirty="0" err="1" smtClean="0"/>
              <a:t>Taranis</a:t>
            </a:r>
            <a:r>
              <a:rPr lang="cs-CZ" sz="2400" dirty="0" smtClean="0"/>
              <a:t> - Pán nebes, symbolem koleso – slunce, žezlem blesk, průvodcem orel. Spadá pod něj vojevůdcovství a kult předků. Oběti zaživa upalované ve velkém proutěném koši. K </a:t>
            </a:r>
            <a:r>
              <a:rPr lang="cs-CZ" sz="2400" dirty="0" err="1" smtClean="0"/>
              <a:t>Taranisovi</a:t>
            </a:r>
            <a:r>
              <a:rPr lang="cs-CZ" sz="2400" dirty="0" smtClean="0"/>
              <a:t> má blízko irský </a:t>
            </a:r>
            <a:r>
              <a:rPr lang="cs-CZ" sz="2400" b="1" i="1" dirty="0" err="1" smtClean="0"/>
              <a:t>Dagda</a:t>
            </a:r>
            <a:r>
              <a:rPr lang="cs-CZ" sz="2400" dirty="0" smtClean="0"/>
              <a:t>. 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i="1" dirty="0" err="1" smtClean="0"/>
              <a:t>Teutates</a:t>
            </a:r>
            <a:r>
              <a:rPr lang="cs-CZ" sz="2400" dirty="0" smtClean="0"/>
              <a:t> – Podle Cézara bohem války. Jméno odvozené od „touto-</a:t>
            </a:r>
            <a:r>
              <a:rPr lang="cs-CZ" sz="2400" dirty="0" err="1" smtClean="0"/>
              <a:t>tatis</a:t>
            </a:r>
            <a:r>
              <a:rPr lang="cs-CZ" sz="2400" dirty="0" smtClean="0"/>
              <a:t>“ - otec národa/kmenu. Symbolem had s beraní hlavou. Uctívaný na vrcholcích hor. Oběti topeny ve velkých kádích.</a:t>
            </a:r>
          </a:p>
          <a:p>
            <a:pPr>
              <a:lnSpc>
                <a:spcPct val="150000"/>
              </a:lnSpc>
            </a:pPr>
            <a:r>
              <a:rPr lang="cs-CZ" sz="2400" b="1" i="1" dirty="0" err="1" smtClean="0"/>
              <a:t>Esus</a:t>
            </a:r>
            <a:r>
              <a:rPr lang="cs-CZ" sz="2400" dirty="0" smtClean="0"/>
              <a:t> – Bůh stromů. Oběti věšeny na stromy. Zobrazovaný s listy jmelí, splývá s </a:t>
            </a:r>
            <a:r>
              <a:rPr lang="cs-CZ" sz="2400" b="1" i="1" dirty="0" err="1" smtClean="0"/>
              <a:t>Cernunnem</a:t>
            </a:r>
            <a:r>
              <a:rPr lang="cs-CZ" sz="2400" dirty="0" smtClean="0"/>
              <a:t>. Jméno </a:t>
            </a:r>
            <a:r>
              <a:rPr lang="cs-CZ" sz="2400" dirty="0" err="1" smtClean="0"/>
              <a:t>Cernunnos</a:t>
            </a:r>
            <a:r>
              <a:rPr lang="cs-CZ" sz="2400" dirty="0" smtClean="0"/>
              <a:t> znamená „ten, který má temeno jako jelen“. </a:t>
            </a:r>
            <a:r>
              <a:rPr lang="cs-CZ" sz="2400" dirty="0" err="1" smtClean="0"/>
              <a:t>Esus</a:t>
            </a:r>
            <a:r>
              <a:rPr lang="cs-CZ" sz="2400" dirty="0" smtClean="0"/>
              <a:t> zobrazován jako dřevorubec se sekerou.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877272"/>
            <a:ext cx="7416824" cy="710952"/>
          </a:xfrm>
        </p:spPr>
        <p:txBody>
          <a:bodyPr>
            <a:normAutofit/>
          </a:bodyPr>
          <a:lstStyle/>
          <a:p>
            <a:r>
              <a:rPr lang="cs-CZ" sz="3200" i="1" dirty="0" err="1" smtClean="0"/>
              <a:t>Cernunnos</a:t>
            </a:r>
            <a:endParaRPr lang="cs-CZ" sz="3200" i="1" dirty="0"/>
          </a:p>
        </p:txBody>
      </p:sp>
      <p:pic>
        <p:nvPicPr>
          <p:cNvPr id="4" name="Zástupný symbol pro obsah 3" descr="cernun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6152610" cy="4983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165304"/>
            <a:ext cx="7499176" cy="508918"/>
          </a:xfrm>
        </p:spPr>
        <p:txBody>
          <a:bodyPr>
            <a:normAutofit/>
          </a:bodyPr>
          <a:lstStyle/>
          <a:p>
            <a:r>
              <a:rPr lang="cs-CZ" sz="1800" i="1" dirty="0" smtClean="0">
                <a:latin typeface="+mn-lt"/>
              </a:rPr>
              <a:t>Dřevěná konstrukce používaná </a:t>
            </a:r>
            <a:r>
              <a:rPr lang="cs-CZ" sz="1800" i="1" dirty="0">
                <a:latin typeface="+mn-lt"/>
              </a:rPr>
              <a:t>K</a:t>
            </a:r>
            <a:r>
              <a:rPr lang="cs-CZ" sz="1800" i="1" dirty="0" smtClean="0">
                <a:latin typeface="+mn-lt"/>
              </a:rPr>
              <a:t>elty při obětních rituálech podle Cézara</a:t>
            </a:r>
            <a:endParaRPr lang="cs-CZ" sz="1800" i="1" dirty="0">
              <a:latin typeface="+mn-lt"/>
            </a:endParaRPr>
          </a:p>
        </p:txBody>
      </p:sp>
      <p:pic>
        <p:nvPicPr>
          <p:cNvPr id="4" name="Zástupný symbol pro obsah 3" descr="WickerManIllust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3949030" cy="5541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Další významní bohové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sz="2600" b="1" i="1" dirty="0" err="1" smtClean="0"/>
              <a:t>Lug</a:t>
            </a:r>
            <a:r>
              <a:rPr lang="cs-CZ" sz="2600" dirty="0" smtClean="0"/>
              <a:t> – syn nebo manžel </a:t>
            </a:r>
            <a:r>
              <a:rPr lang="cs-CZ" sz="2600" dirty="0" err="1" smtClean="0"/>
              <a:t>Epony</a:t>
            </a:r>
            <a:r>
              <a:rPr lang="cs-CZ" sz="2600" dirty="0" smtClean="0"/>
              <a:t>. Ochránce rolníků, řemesel, umění a vojenských ctností, také bůh slunce. Pokládaný za vynálezce míče.</a:t>
            </a: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600" b="1" dirty="0" err="1" smtClean="0"/>
              <a:t>Belenus</a:t>
            </a:r>
            <a:r>
              <a:rPr lang="cs-CZ" sz="2600" dirty="0" smtClean="0"/>
              <a:t> – bůh slunce. Podobný </a:t>
            </a:r>
            <a:r>
              <a:rPr lang="cs-CZ" sz="2600" dirty="0" err="1" smtClean="0"/>
              <a:t>Apolónovi</a:t>
            </a:r>
            <a:r>
              <a:rPr lang="cs-CZ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s-CZ" sz="2600" b="1" dirty="0" err="1" smtClean="0"/>
              <a:t>Sucellus</a:t>
            </a:r>
            <a:r>
              <a:rPr lang="cs-CZ" sz="2600" b="1" dirty="0" smtClean="0"/>
              <a:t> </a:t>
            </a:r>
            <a:r>
              <a:rPr lang="cs-CZ" sz="2600" dirty="0" smtClean="0"/>
              <a:t>– bůh ohně, kovář, ochránce keltského řemesla.</a:t>
            </a:r>
            <a:endParaRPr lang="cs-CZ" sz="2600" dirty="0"/>
          </a:p>
          <a:p>
            <a:pPr>
              <a:lnSpc>
                <a:spcPct val="150000"/>
              </a:lnSpc>
            </a:pPr>
            <a:r>
              <a:rPr lang="cs-CZ" sz="2600" b="1" i="1" dirty="0" smtClean="0"/>
              <a:t>Triády</a:t>
            </a:r>
            <a:r>
              <a:rPr lang="cs-CZ" sz="2600" dirty="0" smtClean="0"/>
              <a:t> – tři matky, tři synové nebo tři bratři. Trojhlavé božstvo známe jen z plastik. Trojnost - znak velikosti a všemohoucnosti, také symbol vševědoucnosti – současné znalosti minulosti, přítomnosti a budoucnosti.</a:t>
            </a:r>
            <a:endParaRPr lang="cs-CZ" sz="2600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rojhlavy%20bo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532654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952</Words>
  <Application>Microsoft Office PowerPoint</Application>
  <PresentationFormat>Předvádění na obrazovce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Keltové Zuzana Andrašovová Stanislav Makeš Alexandra Punová Štepánka Suchardová David Drápal</vt:lpstr>
      <vt:lpstr>Historie</vt:lpstr>
      <vt:lpstr>Snímek 3</vt:lpstr>
      <vt:lpstr>Keltská božstva</vt:lpstr>
      <vt:lpstr>Snímek 5</vt:lpstr>
      <vt:lpstr>Cernunnos</vt:lpstr>
      <vt:lpstr>Dřevěná konstrukce používaná Kelty při obětních rituálech podle Cézara</vt:lpstr>
      <vt:lpstr>Další významní bohové</vt:lpstr>
      <vt:lpstr>Snímek 9</vt:lpstr>
      <vt:lpstr>Bohyně</vt:lpstr>
      <vt:lpstr>Snímek 11</vt:lpstr>
      <vt:lpstr>Epona</vt:lpstr>
      <vt:lpstr>Snímek 13</vt:lpstr>
      <vt:lpstr>Zvířecí a rostlinná symbolika</vt:lpstr>
      <vt:lpstr>Druidové</vt:lpstr>
      <vt:lpstr>Snímek 16</vt:lpstr>
      <vt:lpstr>Keltské svátky</vt:lpstr>
      <vt:lpstr>Keltské svátky dnes</vt:lpstr>
      <vt:lpstr>Kult hlavy</vt:lpstr>
      <vt:lpstr>Postava keltského krále </vt:lpstr>
      <vt:lpstr>Přechodové rituály</vt:lpstr>
      <vt:lpstr>Keltské tradice a současnost</vt:lpstr>
      <vt:lpstr>Snímek 23</vt:lpstr>
      <vt:lpstr>Keltské tradice a umění</vt:lpstr>
      <vt:lpstr>Snímek 25</vt:lpstr>
      <vt:lpstr>Diskuze</vt:lpstr>
      <vt:lpstr>Literatura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Štěpánka</dc:creator>
  <cp:lastModifiedBy>Natálie Müllerová</cp:lastModifiedBy>
  <cp:revision>87</cp:revision>
  <dcterms:created xsi:type="dcterms:W3CDTF">2013-04-09T19:56:56Z</dcterms:created>
  <dcterms:modified xsi:type="dcterms:W3CDTF">2013-04-11T08:34:26Z</dcterms:modified>
</cp:coreProperties>
</file>