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ms-powerpoint.presentation.macroEnabled.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8" r:id="rId5"/>
    <p:sldId id="267" r:id="rId6"/>
    <p:sldId id="261" r:id="rId7"/>
    <p:sldId id="260" r:id="rId8"/>
    <p:sldId id="269" r:id="rId9"/>
    <p:sldId id="263" r:id="rId10"/>
    <p:sldId id="270" r:id="rId11"/>
    <p:sldId id="271" r:id="rId12"/>
    <p:sldId id="272" r:id="rId13"/>
    <p:sldId id="273" r:id="rId14"/>
    <p:sldId id="274" r:id="rId15"/>
    <p:sldId id="275" r:id="rId16"/>
    <p:sldId id="276" r:id="rId17"/>
    <p:sldId id="278" r:id="rId18"/>
    <p:sldId id="279" r:id="rId19"/>
    <p:sldId id="280" r:id="rId20"/>
    <p:sldId id="265" r:id="rId21"/>
    <p:sldId id="264" r:id="rId22"/>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13"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98F926CB-ACBC-41BF-AB9D-E52A235858CF}" type="datetimeFigureOut">
              <a:rPr lang="cs-CZ" smtClean="0"/>
              <a:t>7.3.2013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F1A677C-6BE4-44D2-ADEA-457C42064186}" type="slidenum">
              <a:rPr lang="cs-CZ" smtClean="0"/>
              <a:t>‹#›</a:t>
            </a:fld>
            <a:endParaRPr lang="cs-CZ"/>
          </a:p>
        </p:txBody>
      </p:sp>
    </p:spTree>
    <p:extLst>
      <p:ext uri="{BB962C8B-B14F-4D97-AF65-F5344CB8AC3E}">
        <p14:creationId xmlns:p14="http://schemas.microsoft.com/office/powerpoint/2010/main" val="284855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8F926CB-ACBC-41BF-AB9D-E52A235858CF}" type="datetimeFigureOut">
              <a:rPr lang="cs-CZ" smtClean="0"/>
              <a:t>7.3.2013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F1A677C-6BE4-44D2-ADEA-457C42064186}" type="slidenum">
              <a:rPr lang="cs-CZ" smtClean="0"/>
              <a:t>‹#›</a:t>
            </a:fld>
            <a:endParaRPr lang="cs-CZ"/>
          </a:p>
        </p:txBody>
      </p:sp>
    </p:spTree>
    <p:extLst>
      <p:ext uri="{BB962C8B-B14F-4D97-AF65-F5344CB8AC3E}">
        <p14:creationId xmlns:p14="http://schemas.microsoft.com/office/powerpoint/2010/main" val="1738638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8F926CB-ACBC-41BF-AB9D-E52A235858CF}" type="datetimeFigureOut">
              <a:rPr lang="cs-CZ" smtClean="0"/>
              <a:t>7.3.2013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F1A677C-6BE4-44D2-ADEA-457C42064186}" type="slidenum">
              <a:rPr lang="cs-CZ" smtClean="0"/>
              <a:t>‹#›</a:t>
            </a:fld>
            <a:endParaRPr lang="cs-CZ"/>
          </a:p>
        </p:txBody>
      </p:sp>
    </p:spTree>
    <p:extLst>
      <p:ext uri="{BB962C8B-B14F-4D97-AF65-F5344CB8AC3E}">
        <p14:creationId xmlns:p14="http://schemas.microsoft.com/office/powerpoint/2010/main" val="4169510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8F926CB-ACBC-41BF-AB9D-E52A235858CF}" type="datetimeFigureOut">
              <a:rPr lang="cs-CZ" smtClean="0"/>
              <a:t>7.3.2013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F1A677C-6BE4-44D2-ADEA-457C42064186}" type="slidenum">
              <a:rPr lang="cs-CZ" smtClean="0"/>
              <a:t>‹#›</a:t>
            </a:fld>
            <a:endParaRPr lang="cs-CZ"/>
          </a:p>
        </p:txBody>
      </p:sp>
    </p:spTree>
    <p:extLst>
      <p:ext uri="{BB962C8B-B14F-4D97-AF65-F5344CB8AC3E}">
        <p14:creationId xmlns:p14="http://schemas.microsoft.com/office/powerpoint/2010/main" val="2485629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98F926CB-ACBC-41BF-AB9D-E52A235858CF}" type="datetimeFigureOut">
              <a:rPr lang="cs-CZ" smtClean="0"/>
              <a:t>7.3.2013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F1A677C-6BE4-44D2-ADEA-457C42064186}" type="slidenum">
              <a:rPr lang="cs-CZ" smtClean="0"/>
              <a:t>‹#›</a:t>
            </a:fld>
            <a:endParaRPr lang="cs-CZ"/>
          </a:p>
        </p:txBody>
      </p:sp>
    </p:spTree>
    <p:extLst>
      <p:ext uri="{BB962C8B-B14F-4D97-AF65-F5344CB8AC3E}">
        <p14:creationId xmlns:p14="http://schemas.microsoft.com/office/powerpoint/2010/main" val="1863114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8F926CB-ACBC-41BF-AB9D-E52A235858CF}" type="datetimeFigureOut">
              <a:rPr lang="cs-CZ" smtClean="0"/>
              <a:t>7.3.2013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F1A677C-6BE4-44D2-ADEA-457C42064186}" type="slidenum">
              <a:rPr lang="cs-CZ" smtClean="0"/>
              <a:t>‹#›</a:t>
            </a:fld>
            <a:endParaRPr lang="cs-CZ"/>
          </a:p>
        </p:txBody>
      </p:sp>
    </p:spTree>
    <p:extLst>
      <p:ext uri="{BB962C8B-B14F-4D97-AF65-F5344CB8AC3E}">
        <p14:creationId xmlns:p14="http://schemas.microsoft.com/office/powerpoint/2010/main" val="1398751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8F926CB-ACBC-41BF-AB9D-E52A235858CF}" type="datetimeFigureOut">
              <a:rPr lang="cs-CZ" smtClean="0"/>
              <a:t>7.3.2013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F1A677C-6BE4-44D2-ADEA-457C42064186}" type="slidenum">
              <a:rPr lang="cs-CZ" smtClean="0"/>
              <a:t>‹#›</a:t>
            </a:fld>
            <a:endParaRPr lang="cs-CZ"/>
          </a:p>
        </p:txBody>
      </p:sp>
    </p:spTree>
    <p:extLst>
      <p:ext uri="{BB962C8B-B14F-4D97-AF65-F5344CB8AC3E}">
        <p14:creationId xmlns:p14="http://schemas.microsoft.com/office/powerpoint/2010/main" val="2948588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98F926CB-ACBC-41BF-AB9D-E52A235858CF}" type="datetimeFigureOut">
              <a:rPr lang="cs-CZ" smtClean="0"/>
              <a:t>7.3.2013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F1A677C-6BE4-44D2-ADEA-457C42064186}" type="slidenum">
              <a:rPr lang="cs-CZ" smtClean="0"/>
              <a:t>‹#›</a:t>
            </a:fld>
            <a:endParaRPr lang="cs-CZ"/>
          </a:p>
        </p:txBody>
      </p:sp>
    </p:spTree>
    <p:extLst>
      <p:ext uri="{BB962C8B-B14F-4D97-AF65-F5344CB8AC3E}">
        <p14:creationId xmlns:p14="http://schemas.microsoft.com/office/powerpoint/2010/main" val="1601778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8F926CB-ACBC-41BF-AB9D-E52A235858CF}" type="datetimeFigureOut">
              <a:rPr lang="cs-CZ" smtClean="0"/>
              <a:t>7.3.2013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F1A677C-6BE4-44D2-ADEA-457C42064186}" type="slidenum">
              <a:rPr lang="cs-CZ" smtClean="0"/>
              <a:t>‹#›</a:t>
            </a:fld>
            <a:endParaRPr lang="cs-CZ"/>
          </a:p>
        </p:txBody>
      </p:sp>
    </p:spTree>
    <p:extLst>
      <p:ext uri="{BB962C8B-B14F-4D97-AF65-F5344CB8AC3E}">
        <p14:creationId xmlns:p14="http://schemas.microsoft.com/office/powerpoint/2010/main" val="212563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8F926CB-ACBC-41BF-AB9D-E52A235858CF}" type="datetimeFigureOut">
              <a:rPr lang="cs-CZ" smtClean="0"/>
              <a:t>7.3.2013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F1A677C-6BE4-44D2-ADEA-457C42064186}" type="slidenum">
              <a:rPr lang="cs-CZ" smtClean="0"/>
              <a:t>‹#›</a:t>
            </a:fld>
            <a:endParaRPr lang="cs-CZ"/>
          </a:p>
        </p:txBody>
      </p:sp>
    </p:spTree>
    <p:extLst>
      <p:ext uri="{BB962C8B-B14F-4D97-AF65-F5344CB8AC3E}">
        <p14:creationId xmlns:p14="http://schemas.microsoft.com/office/powerpoint/2010/main" val="1189909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98F926CB-ACBC-41BF-AB9D-E52A235858CF}" type="datetimeFigureOut">
              <a:rPr lang="cs-CZ" smtClean="0"/>
              <a:t>7.3.2013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F1A677C-6BE4-44D2-ADEA-457C42064186}" type="slidenum">
              <a:rPr lang="cs-CZ" smtClean="0"/>
              <a:t>‹#›</a:t>
            </a:fld>
            <a:endParaRPr lang="cs-CZ"/>
          </a:p>
        </p:txBody>
      </p:sp>
    </p:spTree>
    <p:extLst>
      <p:ext uri="{BB962C8B-B14F-4D97-AF65-F5344CB8AC3E}">
        <p14:creationId xmlns:p14="http://schemas.microsoft.com/office/powerpoint/2010/main" val="479780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926CB-ACBC-41BF-AB9D-E52A235858CF}" type="datetimeFigureOut">
              <a:rPr lang="cs-CZ" smtClean="0"/>
              <a:t>7.3.2013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1A677C-6BE4-44D2-ADEA-457C42064186}" type="slidenum">
              <a:rPr lang="cs-CZ" smtClean="0"/>
              <a:t>‹#›</a:t>
            </a:fld>
            <a:endParaRPr lang="cs-CZ"/>
          </a:p>
        </p:txBody>
      </p:sp>
    </p:spTree>
    <p:extLst>
      <p:ext uri="{BB962C8B-B14F-4D97-AF65-F5344CB8AC3E}">
        <p14:creationId xmlns:p14="http://schemas.microsoft.com/office/powerpoint/2010/main" val="2044138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buh-krestanstvi.cz/hlavni-temata/-" TargetMode="External"/><Relationship Id="rId2" Type="http://schemas.openxmlformats.org/officeDocument/2006/relationships/hyperlink" Target="http://www.googl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1196752"/>
            <a:ext cx="7772400" cy="1470025"/>
          </a:xfrm>
        </p:spPr>
        <p:txBody>
          <a:bodyPr>
            <a:normAutofit/>
          </a:bodyPr>
          <a:lstStyle/>
          <a:p>
            <a:r>
              <a:rPr lang="cs-CZ" sz="6000" dirty="0" smtClean="0"/>
              <a:t>Křesťanství</a:t>
            </a:r>
            <a:endParaRPr lang="cs-CZ" sz="6000" dirty="0"/>
          </a:p>
        </p:txBody>
      </p:sp>
      <p:sp>
        <p:nvSpPr>
          <p:cNvPr id="3" name="Podnadpis 2"/>
          <p:cNvSpPr>
            <a:spLocks noGrp="1"/>
          </p:cNvSpPr>
          <p:nvPr>
            <p:ph type="subTitle" idx="1"/>
          </p:nvPr>
        </p:nvSpPr>
        <p:spPr>
          <a:effectLst>
            <a:glow rad="228600">
              <a:schemeClr val="accent1">
                <a:satMod val="175000"/>
                <a:alpha val="40000"/>
              </a:schemeClr>
            </a:glow>
          </a:effectLst>
        </p:spPr>
        <p:txBody>
          <a:bodyPr>
            <a:normAutofit/>
          </a:bodyPr>
          <a:lstStyle/>
          <a:p>
            <a:r>
              <a:rPr lang="cs-CZ" b="1" dirty="0" smtClean="0"/>
              <a:t>Dan Hammer 397876</a:t>
            </a:r>
          </a:p>
          <a:p>
            <a:r>
              <a:rPr lang="cs-CZ" dirty="0">
                <a:effectLst>
                  <a:outerShdw blurRad="38100" dist="38100" dir="2700000" algn="tl">
                    <a:srgbClr val="000000">
                      <a:alpha val="43137"/>
                    </a:srgbClr>
                  </a:outerShdw>
                </a:effectLst>
              </a:rPr>
              <a:t>Andrea Kristinová 397719</a:t>
            </a:r>
          </a:p>
          <a:p>
            <a:r>
              <a:rPr lang="cs-CZ" dirty="0" smtClean="0">
                <a:effectLst>
                  <a:outerShdw blurRad="38100" dist="38100" dir="2700000" algn="tl">
                    <a:srgbClr val="000000">
                      <a:alpha val="43137"/>
                    </a:srgbClr>
                  </a:outerShdw>
                </a:effectLst>
              </a:rPr>
              <a:t>Martina Veselá 386134</a:t>
            </a:r>
          </a:p>
        </p:txBody>
      </p:sp>
    </p:spTree>
    <p:extLst>
      <p:ext uri="{BB962C8B-B14F-4D97-AF65-F5344CB8AC3E}">
        <p14:creationId xmlns:p14="http://schemas.microsoft.com/office/powerpoint/2010/main" val="991264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
            </a:r>
            <a:br>
              <a:rPr lang="cs-CZ" b="1" dirty="0" smtClean="0"/>
            </a:br>
            <a:r>
              <a:rPr lang="cs-CZ" b="1" dirty="0" smtClean="0"/>
              <a:t>Postavy </a:t>
            </a:r>
            <a:r>
              <a:rPr lang="cs-CZ" b="1" dirty="0"/>
              <a:t>křesťanství</a:t>
            </a:r>
            <a:r>
              <a:rPr lang="cs-CZ" dirty="0"/>
              <a:t/>
            </a:r>
            <a:br>
              <a:rPr lang="cs-CZ" dirty="0"/>
            </a:br>
            <a:endParaRPr lang="cs-CZ" dirty="0"/>
          </a:p>
        </p:txBody>
      </p:sp>
      <p:sp>
        <p:nvSpPr>
          <p:cNvPr id="3" name="Zástupný symbol pro obsah 2"/>
          <p:cNvSpPr>
            <a:spLocks noGrp="1"/>
          </p:cNvSpPr>
          <p:nvPr>
            <p:ph idx="1"/>
          </p:nvPr>
        </p:nvSpPr>
        <p:spPr/>
        <p:txBody>
          <a:bodyPr/>
          <a:lstStyle/>
          <a:p>
            <a:pPr lvl="0"/>
            <a:r>
              <a:rPr lang="cs-CZ" dirty="0" smtClean="0"/>
              <a:t>Ježíš </a:t>
            </a:r>
            <a:r>
              <a:rPr lang="cs-CZ" dirty="0"/>
              <a:t>Kristus, Panna Marie, Bůh (Hospodin)</a:t>
            </a:r>
          </a:p>
          <a:p>
            <a:pPr lvl="0"/>
            <a:r>
              <a:rPr lang="cs-CZ" dirty="0"/>
              <a:t>Bůh jako „Otec, Syn a Duch svatý“</a:t>
            </a: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9872" y="3501008"/>
            <a:ext cx="2325216" cy="2325216"/>
          </a:xfrm>
          <a:prstGeom prst="rect">
            <a:avLst/>
          </a:prstGeom>
        </p:spPr>
      </p:pic>
    </p:spTree>
    <p:extLst>
      <p:ext uri="{BB962C8B-B14F-4D97-AF65-F5344CB8AC3E}">
        <p14:creationId xmlns:p14="http://schemas.microsoft.com/office/powerpoint/2010/main" val="335002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
            </a:r>
            <a:br>
              <a:rPr lang="cs-CZ" b="1" dirty="0" smtClean="0"/>
            </a:br>
            <a:r>
              <a:rPr lang="cs-CZ" b="1" dirty="0" smtClean="0"/>
              <a:t>Svátky</a:t>
            </a:r>
            <a:r>
              <a:rPr lang="cs-CZ" b="1" dirty="0"/>
              <a:t>, tradice</a:t>
            </a:r>
            <a:r>
              <a:rPr lang="cs-CZ" dirty="0"/>
              <a:t/>
            </a:r>
            <a:br>
              <a:rPr lang="cs-CZ" dirty="0"/>
            </a:br>
            <a:endParaRPr lang="cs-CZ" dirty="0"/>
          </a:p>
        </p:txBody>
      </p:sp>
      <p:sp>
        <p:nvSpPr>
          <p:cNvPr id="3" name="Zástupný symbol pro obsah 2"/>
          <p:cNvSpPr>
            <a:spLocks noGrp="1"/>
          </p:cNvSpPr>
          <p:nvPr>
            <p:ph idx="1"/>
          </p:nvPr>
        </p:nvSpPr>
        <p:spPr/>
        <p:txBody>
          <a:bodyPr/>
          <a:lstStyle/>
          <a:p>
            <a:pPr lvl="0"/>
            <a:r>
              <a:rPr lang="cs-CZ" dirty="0" smtClean="0"/>
              <a:t>Velikonoce </a:t>
            </a:r>
            <a:r>
              <a:rPr lang="cs-CZ" dirty="0"/>
              <a:t>– zmrtvýchvstání Ježíše Krista</a:t>
            </a:r>
          </a:p>
          <a:p>
            <a:pPr lvl="0"/>
            <a:r>
              <a:rPr lang="cs-CZ" dirty="0"/>
              <a:t>Vánoce – narození Ježíše Krista</a:t>
            </a: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03848" y="2924944"/>
            <a:ext cx="2740906" cy="3654541"/>
          </a:xfrm>
          <a:prstGeom prst="rect">
            <a:avLst/>
          </a:prstGeom>
        </p:spPr>
      </p:pic>
    </p:spTree>
    <p:extLst>
      <p:ext uri="{BB962C8B-B14F-4D97-AF65-F5344CB8AC3E}">
        <p14:creationId xmlns:p14="http://schemas.microsoft.com/office/powerpoint/2010/main" val="762175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92696"/>
            <a:ext cx="8229600" cy="1786210"/>
          </a:xfrm>
        </p:spPr>
        <p:txBody>
          <a:bodyPr>
            <a:normAutofit/>
          </a:bodyPr>
          <a:lstStyle/>
          <a:p>
            <a:r>
              <a:rPr lang="cs-CZ" sz="4000" dirty="0" smtClean="0"/>
              <a:t>Vnímáte při oslavách Vánoc jejich náboženský rozměr?</a:t>
            </a:r>
            <a:endParaRPr lang="cs-CZ" sz="4000"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2564904"/>
            <a:ext cx="8275167" cy="3313956"/>
          </a:xfrm>
        </p:spPr>
      </p:pic>
    </p:spTree>
    <p:extLst>
      <p:ext uri="{BB962C8B-B14F-4D97-AF65-F5344CB8AC3E}">
        <p14:creationId xmlns:p14="http://schemas.microsoft.com/office/powerpoint/2010/main" val="1848549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lvl="0"/>
            <a:r>
              <a:rPr lang="cs-CZ" b="1" dirty="0" smtClean="0"/>
              <a:t/>
            </a:r>
            <a:br>
              <a:rPr lang="cs-CZ" b="1" dirty="0" smtClean="0"/>
            </a:br>
            <a:r>
              <a:rPr lang="cs-CZ" b="1" dirty="0" smtClean="0"/>
              <a:t>Křesťanství </a:t>
            </a:r>
            <a:r>
              <a:rPr lang="cs-CZ" b="1" dirty="0"/>
              <a:t>historicky nezůstává v konstantní formě</a:t>
            </a:r>
            <a:r>
              <a:rPr lang="cs-CZ" dirty="0"/>
              <a:t/>
            </a:r>
            <a:br>
              <a:rPr lang="cs-CZ" dirty="0"/>
            </a:br>
            <a:endParaRPr lang="cs-CZ" dirty="0"/>
          </a:p>
        </p:txBody>
      </p:sp>
      <p:sp>
        <p:nvSpPr>
          <p:cNvPr id="3" name="Zástupný symbol pro obsah 2"/>
          <p:cNvSpPr>
            <a:spLocks noGrp="1"/>
          </p:cNvSpPr>
          <p:nvPr>
            <p:ph idx="1"/>
          </p:nvPr>
        </p:nvSpPr>
        <p:spPr/>
        <p:txBody>
          <a:bodyPr/>
          <a:lstStyle/>
          <a:p>
            <a:pPr lvl="0"/>
            <a:r>
              <a:rPr lang="cs-CZ" dirty="0" smtClean="0"/>
              <a:t>jeho </a:t>
            </a:r>
            <a:r>
              <a:rPr lang="cs-CZ" dirty="0"/>
              <a:t>dnešní forma je momentální výsledek stálého vývoje</a:t>
            </a:r>
          </a:p>
          <a:p>
            <a:r>
              <a:rPr lang="cs-CZ" dirty="0"/>
              <a:t>při stávajícím kánonu (Bibli) se mohou měnit některé důrazy</a:t>
            </a:r>
          </a:p>
          <a:p>
            <a:pPr lvl="0"/>
            <a:r>
              <a:rPr lang="cs-CZ" dirty="0" err="1"/>
              <a:t>Kř</a:t>
            </a:r>
            <a:r>
              <a:rPr lang="cs-CZ" dirty="0"/>
              <a:t>. má v mnoha denominacích také mnoho perspektiv na ústřední věrouku</a:t>
            </a:r>
          </a:p>
          <a:p>
            <a:endParaRPr lang="cs-CZ" dirty="0"/>
          </a:p>
        </p:txBody>
      </p:sp>
    </p:spTree>
    <p:extLst>
      <p:ext uri="{BB962C8B-B14F-4D97-AF65-F5344CB8AC3E}">
        <p14:creationId xmlns:p14="http://schemas.microsoft.com/office/powerpoint/2010/main" val="1438315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260648"/>
            <a:ext cx="8229600" cy="4525963"/>
          </a:xfrm>
        </p:spPr>
        <p:txBody>
          <a:bodyPr/>
          <a:lstStyle/>
          <a:p>
            <a:r>
              <a:rPr lang="cs-CZ" dirty="0"/>
              <a:t>Vnímali jste, že by lidé ve vaše okolí, při debatách o islamistických extrémistech, zmiňovali inkvizici, hony na čarodějnice nebo křižácké výpravy?</a:t>
            </a: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068960"/>
            <a:ext cx="4572000" cy="3101340"/>
          </a:xfrm>
          <a:prstGeom prst="rect">
            <a:avLst/>
          </a:prstGeom>
        </p:spPr>
      </p:pic>
    </p:spTree>
    <p:extLst>
      <p:ext uri="{BB962C8B-B14F-4D97-AF65-F5344CB8AC3E}">
        <p14:creationId xmlns:p14="http://schemas.microsoft.com/office/powerpoint/2010/main" val="8595224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lvl="0"/>
            <a:r>
              <a:rPr lang="cs-CZ" b="1" dirty="0" smtClean="0"/>
              <a:t/>
            </a:r>
            <a:br>
              <a:rPr lang="cs-CZ" b="1" dirty="0" smtClean="0"/>
            </a:br>
            <a:r>
              <a:rPr lang="cs-CZ" b="1" dirty="0" smtClean="0"/>
              <a:t>Rodí </a:t>
            </a:r>
            <a:r>
              <a:rPr lang="cs-CZ" b="1" dirty="0"/>
              <a:t>Evangelium náš etický kodex?</a:t>
            </a:r>
            <a:r>
              <a:rPr lang="cs-CZ" dirty="0"/>
              <a:t/>
            </a:r>
            <a:br>
              <a:rPr lang="cs-CZ" dirty="0"/>
            </a:br>
            <a:endParaRPr lang="cs-CZ" dirty="0"/>
          </a:p>
        </p:txBody>
      </p:sp>
      <p:sp>
        <p:nvSpPr>
          <p:cNvPr id="3" name="Zástupný symbol pro obsah 2"/>
          <p:cNvSpPr>
            <a:spLocks noGrp="1"/>
          </p:cNvSpPr>
          <p:nvPr>
            <p:ph idx="1"/>
          </p:nvPr>
        </p:nvSpPr>
        <p:spPr>
          <a:xfrm>
            <a:off x="467544" y="2492896"/>
            <a:ext cx="8229600" cy="4525963"/>
          </a:xfrm>
        </p:spPr>
        <p:txBody>
          <a:bodyPr/>
          <a:lstStyle/>
          <a:p>
            <a:pPr lvl="0"/>
            <a:r>
              <a:rPr lang="cs-CZ" dirty="0" smtClean="0"/>
              <a:t>jedinečnost </a:t>
            </a:r>
            <a:r>
              <a:rPr lang="cs-CZ" dirty="0"/>
              <a:t>principu milosti</a:t>
            </a:r>
          </a:p>
          <a:p>
            <a:pPr lvl="0"/>
            <a:r>
              <a:rPr lang="cs-CZ" dirty="0"/>
              <a:t>13. kapitola v listu Korintským – </a:t>
            </a:r>
            <a:r>
              <a:rPr lang="cs-CZ" dirty="0" err="1"/>
              <a:t>agape</a:t>
            </a:r>
            <a:endParaRPr lang="cs-CZ" dirty="0"/>
          </a:p>
          <a:p>
            <a:endParaRPr lang="cs-CZ" dirty="0"/>
          </a:p>
        </p:txBody>
      </p:sp>
    </p:spTree>
    <p:extLst>
      <p:ext uri="{BB962C8B-B14F-4D97-AF65-F5344CB8AC3E}">
        <p14:creationId xmlns:p14="http://schemas.microsoft.com/office/powerpoint/2010/main" val="720438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lvl="0"/>
            <a:r>
              <a:rPr lang="cs-CZ" b="1" dirty="0" smtClean="0"/>
              <a:t/>
            </a:r>
            <a:br>
              <a:rPr lang="cs-CZ" b="1" dirty="0" smtClean="0"/>
            </a:br>
            <a:r>
              <a:rPr lang="cs-CZ" b="1" dirty="0" smtClean="0"/>
              <a:t>Struktura </a:t>
            </a:r>
            <a:r>
              <a:rPr lang="cs-CZ" b="1" dirty="0"/>
              <a:t>našich příběhů</a:t>
            </a:r>
            <a:r>
              <a:rPr lang="cs-CZ" dirty="0"/>
              <a:t/>
            </a:r>
            <a:br>
              <a:rPr lang="cs-CZ" dirty="0"/>
            </a:br>
            <a:endParaRPr lang="cs-CZ" dirty="0"/>
          </a:p>
        </p:txBody>
      </p:sp>
      <p:sp>
        <p:nvSpPr>
          <p:cNvPr id="3" name="Zástupný symbol pro obsah 2"/>
          <p:cNvSpPr>
            <a:spLocks noGrp="1"/>
          </p:cNvSpPr>
          <p:nvPr>
            <p:ph idx="1"/>
          </p:nvPr>
        </p:nvSpPr>
        <p:spPr/>
        <p:txBody>
          <a:bodyPr/>
          <a:lstStyle/>
          <a:p>
            <a:pPr lvl="0"/>
            <a:r>
              <a:rPr lang="cs-CZ" dirty="0" smtClean="0"/>
              <a:t>Outsideři</a:t>
            </a:r>
            <a:endParaRPr lang="cs-CZ" dirty="0"/>
          </a:p>
          <a:p>
            <a:pPr lvl="0"/>
            <a:r>
              <a:rPr lang="cs-CZ" dirty="0"/>
              <a:t>Happy endy</a:t>
            </a:r>
          </a:p>
          <a:p>
            <a:pPr lvl="0"/>
            <a:r>
              <a:rPr lang="cs-CZ" dirty="0" err="1"/>
              <a:t>Zacheus</a:t>
            </a:r>
            <a:endParaRPr lang="cs-CZ" dirty="0"/>
          </a:p>
          <a:p>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556792"/>
            <a:ext cx="2995004" cy="4140559"/>
          </a:xfrm>
          <a:prstGeom prst="rect">
            <a:avLst/>
          </a:prstGeom>
        </p:spPr>
      </p:pic>
    </p:spTree>
    <p:extLst>
      <p:ext uri="{BB962C8B-B14F-4D97-AF65-F5344CB8AC3E}">
        <p14:creationId xmlns:p14="http://schemas.microsoft.com/office/powerpoint/2010/main" val="186736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lvl="0"/>
            <a:r>
              <a:rPr lang="cs-CZ" b="1" dirty="0" smtClean="0"/>
              <a:t/>
            </a:r>
            <a:br>
              <a:rPr lang="cs-CZ" b="1" dirty="0" smtClean="0"/>
            </a:br>
            <a:r>
              <a:rPr lang="cs-CZ" b="1" dirty="0" smtClean="0"/>
              <a:t>Matouš </a:t>
            </a:r>
            <a:r>
              <a:rPr lang="cs-CZ" b="1" dirty="0"/>
              <a:t>28 a kolonialismus?</a:t>
            </a:r>
            <a:r>
              <a:rPr lang="cs-CZ" dirty="0"/>
              <a:t/>
            </a:r>
            <a:br>
              <a:rPr lang="cs-CZ" dirty="0"/>
            </a:br>
            <a:endParaRPr lang="cs-CZ" dirty="0"/>
          </a:p>
        </p:txBody>
      </p:sp>
      <p:sp>
        <p:nvSpPr>
          <p:cNvPr id="3" name="Zástupný symbol pro obsah 2"/>
          <p:cNvSpPr>
            <a:spLocks noGrp="1"/>
          </p:cNvSpPr>
          <p:nvPr>
            <p:ph idx="1"/>
          </p:nvPr>
        </p:nvSpPr>
        <p:spPr>
          <a:xfrm>
            <a:off x="395536" y="1772816"/>
            <a:ext cx="8229600" cy="3057203"/>
          </a:xfrm>
        </p:spPr>
        <p:txBody>
          <a:bodyPr/>
          <a:lstStyle/>
          <a:p>
            <a:pPr lvl="0"/>
            <a:r>
              <a:rPr lang="cs-CZ" dirty="0" smtClean="0"/>
              <a:t>velké </a:t>
            </a:r>
            <a:r>
              <a:rPr lang="cs-CZ" dirty="0" err="1"/>
              <a:t>pověřění</a:t>
            </a:r>
            <a:endParaRPr lang="cs-CZ" dirty="0"/>
          </a:p>
          <a:p>
            <a:pPr lvl="0"/>
            <a:r>
              <a:rPr lang="cs-CZ" dirty="0"/>
              <a:t>koncept boje o zaslíbenou zemi</a:t>
            </a: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3378200"/>
            <a:ext cx="2794000" cy="3479800"/>
          </a:xfrm>
          <a:prstGeom prst="rect">
            <a:avLst/>
          </a:prstGeom>
        </p:spPr>
      </p:pic>
    </p:spTree>
    <p:extLst>
      <p:ext uri="{BB962C8B-B14F-4D97-AF65-F5344CB8AC3E}">
        <p14:creationId xmlns:p14="http://schemas.microsoft.com/office/powerpoint/2010/main" val="1581701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lvl="0"/>
            <a:r>
              <a:rPr lang="cs-CZ" b="1" dirty="0"/>
              <a:t>Kristus </a:t>
            </a:r>
            <a:r>
              <a:rPr lang="cs-CZ" b="1" dirty="0" err="1"/>
              <a:t>internalizuje</a:t>
            </a:r>
            <a:r>
              <a:rPr lang="cs-CZ" b="1" dirty="0"/>
              <a:t> rituál a zákon</a:t>
            </a:r>
            <a:endParaRPr lang="cs-CZ" dirty="0"/>
          </a:p>
        </p:txBody>
      </p:sp>
      <p:sp>
        <p:nvSpPr>
          <p:cNvPr id="3" name="Zástupný symbol pro obsah 2"/>
          <p:cNvSpPr>
            <a:spLocks noGrp="1"/>
          </p:cNvSpPr>
          <p:nvPr>
            <p:ph idx="1"/>
          </p:nvPr>
        </p:nvSpPr>
        <p:spPr/>
        <p:txBody>
          <a:bodyPr/>
          <a:lstStyle/>
          <a:p>
            <a:pPr marL="0" lvl="0" indent="0">
              <a:buNone/>
            </a:pPr>
            <a:endParaRPr lang="cs-CZ" dirty="0" smtClean="0"/>
          </a:p>
          <a:p>
            <a:pPr lvl="0"/>
            <a:r>
              <a:rPr lang="cs-CZ" dirty="0" smtClean="0"/>
              <a:t>pojem farizejství/zákonictví</a:t>
            </a:r>
            <a:r>
              <a:rPr lang="cs-CZ" dirty="0"/>
              <a:t/>
            </a:r>
            <a:br>
              <a:rPr lang="cs-CZ" dirty="0"/>
            </a:b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140968"/>
            <a:ext cx="4457700" cy="2971800"/>
          </a:xfrm>
          <a:prstGeom prst="rect">
            <a:avLst/>
          </a:prstGeom>
        </p:spPr>
      </p:pic>
    </p:spTree>
    <p:extLst>
      <p:ext uri="{BB962C8B-B14F-4D97-AF65-F5344CB8AC3E}">
        <p14:creationId xmlns:p14="http://schemas.microsoft.com/office/powerpoint/2010/main" val="4080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lvl="0"/>
            <a:r>
              <a:rPr lang="cs-CZ" b="1" dirty="0" smtClean="0"/>
              <a:t/>
            </a:r>
            <a:br>
              <a:rPr lang="cs-CZ" b="1" dirty="0" smtClean="0"/>
            </a:br>
            <a:r>
              <a:rPr lang="cs-CZ" b="1" dirty="0" smtClean="0"/>
              <a:t>Symbolika</a:t>
            </a:r>
            <a:r>
              <a:rPr lang="cs-CZ" dirty="0"/>
              <a:t/>
            </a:r>
            <a:br>
              <a:rPr lang="cs-CZ" dirty="0"/>
            </a:br>
            <a:endParaRPr lang="cs-CZ" dirty="0"/>
          </a:p>
        </p:txBody>
      </p:sp>
      <p:sp>
        <p:nvSpPr>
          <p:cNvPr id="3" name="Zástupný symbol pro obsah 2"/>
          <p:cNvSpPr>
            <a:spLocks noGrp="1"/>
          </p:cNvSpPr>
          <p:nvPr>
            <p:ph idx="1"/>
          </p:nvPr>
        </p:nvSpPr>
        <p:spPr/>
        <p:txBody>
          <a:bodyPr/>
          <a:lstStyle/>
          <a:p>
            <a:pPr lvl="0"/>
            <a:r>
              <a:rPr lang="cs-CZ" dirty="0" smtClean="0"/>
              <a:t>kříž</a:t>
            </a:r>
            <a:endParaRPr lang="cs-CZ" dirty="0"/>
          </a:p>
          <a:p>
            <a:pPr lvl="0"/>
            <a:r>
              <a:rPr lang="cs-CZ" dirty="0"/>
              <a:t>krev/kalich a chléb</a:t>
            </a:r>
          </a:p>
          <a:p>
            <a:pPr lvl="0"/>
            <a:r>
              <a:rPr lang="cs-CZ" dirty="0"/>
              <a:t>voda a křest</a:t>
            </a:r>
          </a:p>
          <a:p>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3140968"/>
            <a:ext cx="3260052" cy="2925688"/>
          </a:xfrm>
          <a:prstGeom prst="rect">
            <a:avLst/>
          </a:prstGeom>
        </p:spPr>
      </p:pic>
    </p:spTree>
    <p:extLst>
      <p:ext uri="{BB962C8B-B14F-4D97-AF65-F5344CB8AC3E}">
        <p14:creationId xmlns:p14="http://schemas.microsoft.com/office/powerpoint/2010/main" val="13017127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98373" y="1600200"/>
            <a:ext cx="5747254" cy="4525963"/>
          </a:xfrm>
        </p:spPr>
      </p:pic>
    </p:spTree>
    <p:extLst>
      <p:ext uri="{BB962C8B-B14F-4D97-AF65-F5344CB8AC3E}">
        <p14:creationId xmlns:p14="http://schemas.microsoft.com/office/powerpoint/2010/main" val="3706914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548680"/>
            <a:ext cx="8229600" cy="5577483"/>
          </a:xfrm>
        </p:spPr>
        <p:txBody>
          <a:bodyPr>
            <a:normAutofit fontScale="85000" lnSpcReduction="20000"/>
          </a:bodyPr>
          <a:lstStyle/>
          <a:p>
            <a:r>
              <a:rPr lang="cs-CZ" dirty="0"/>
              <a:t>Jeden z nejvýznamnějších archeologů Palestiny Dr. Nelson </a:t>
            </a:r>
            <a:r>
              <a:rPr lang="cs-CZ" dirty="0" err="1"/>
              <a:t>Glueck</a:t>
            </a:r>
            <a:r>
              <a:rPr lang="cs-CZ" dirty="0"/>
              <a:t> řekl:</a:t>
            </a:r>
          </a:p>
          <a:p>
            <a:pPr marL="0" indent="0">
              <a:buNone/>
            </a:pPr>
            <a:r>
              <a:rPr lang="cs-CZ" i="1" dirty="0"/>
              <a:t>"Mohu kategoricky prohlásit, že zatím není archeologického objevu, který by vyvracel záznamy Bible. Desítky archeologických nálezů potvrzují v jasných konturách nebo v přesných detailech historické líčení Bible."</a:t>
            </a:r>
            <a:endParaRPr lang="cs-CZ" dirty="0"/>
          </a:p>
          <a:p>
            <a:r>
              <a:rPr lang="cs-CZ" dirty="0"/>
              <a:t>Známý klasický historik </a:t>
            </a:r>
            <a:r>
              <a:rPr lang="cs-CZ" dirty="0" err="1"/>
              <a:t>Colin</a:t>
            </a:r>
            <a:r>
              <a:rPr lang="cs-CZ" dirty="0"/>
              <a:t> </a:t>
            </a:r>
            <a:r>
              <a:rPr lang="cs-CZ" dirty="0" err="1"/>
              <a:t>J.Hemer</a:t>
            </a:r>
            <a:r>
              <a:rPr lang="cs-CZ" dirty="0"/>
              <a:t> ukazuje ve své knize "</a:t>
            </a:r>
            <a:r>
              <a:rPr lang="cs-CZ" dirty="0" err="1"/>
              <a:t>The</a:t>
            </a:r>
            <a:r>
              <a:rPr lang="cs-CZ" dirty="0"/>
              <a:t> </a:t>
            </a:r>
            <a:r>
              <a:rPr lang="cs-CZ" dirty="0" err="1"/>
              <a:t>Book</a:t>
            </a:r>
            <a:r>
              <a:rPr lang="cs-CZ" dirty="0"/>
              <a:t> </a:t>
            </a:r>
            <a:r>
              <a:rPr lang="cs-CZ" dirty="0" err="1"/>
              <a:t>of</a:t>
            </a:r>
            <a:r>
              <a:rPr lang="cs-CZ" dirty="0"/>
              <a:t> </a:t>
            </a:r>
            <a:r>
              <a:rPr lang="cs-CZ" dirty="0" err="1"/>
              <a:t>Acts</a:t>
            </a:r>
            <a:r>
              <a:rPr lang="cs-CZ" dirty="0"/>
              <a:t> in </a:t>
            </a:r>
            <a:r>
              <a:rPr lang="cs-CZ" dirty="0" err="1"/>
              <a:t>the</a:t>
            </a:r>
            <a:r>
              <a:rPr lang="cs-CZ" dirty="0"/>
              <a:t> </a:t>
            </a:r>
            <a:r>
              <a:rPr lang="cs-CZ" dirty="0" err="1"/>
              <a:t>Setting</a:t>
            </a:r>
            <a:r>
              <a:rPr lang="cs-CZ" dirty="0"/>
              <a:t> </a:t>
            </a:r>
            <a:r>
              <a:rPr lang="cs-CZ" dirty="0" err="1"/>
              <a:t>of</a:t>
            </a:r>
            <a:r>
              <a:rPr lang="cs-CZ" dirty="0"/>
              <a:t> </a:t>
            </a:r>
            <a:r>
              <a:rPr lang="cs-CZ" dirty="0" err="1"/>
              <a:t>Hellenistic</a:t>
            </a:r>
            <a:r>
              <a:rPr lang="cs-CZ" dirty="0"/>
              <a:t> </a:t>
            </a:r>
            <a:r>
              <a:rPr lang="cs-CZ" dirty="0" err="1"/>
              <a:t>History</a:t>
            </a:r>
            <a:r>
              <a:rPr lang="cs-CZ" dirty="0"/>
              <a:t>", jak:</a:t>
            </a:r>
          </a:p>
          <a:p>
            <a:pPr marL="0" indent="0">
              <a:buNone/>
            </a:pPr>
            <a:r>
              <a:rPr lang="cs-CZ" i="1" dirty="0"/>
              <a:t>"archeologie potvrdila nikoli desítky, ale stovky a stovky detailů z biblických zpráv o rané církvi. Potvrzeny byly i takové detaily, jako je směr vanutí větru, hloubka vody v určité vzdálenosti od břehu, druh choroby na konkrétním ostrově, jména místních hodnostářů a tak dále</a:t>
            </a:r>
            <a:r>
              <a:rPr lang="cs-CZ" i="1" dirty="0" smtClean="0"/>
              <a:t>..."</a:t>
            </a:r>
            <a:endParaRPr lang="cs-CZ" dirty="0"/>
          </a:p>
        </p:txBody>
      </p:sp>
    </p:spTree>
    <p:extLst>
      <p:ext uri="{BB962C8B-B14F-4D97-AF65-F5344CB8AC3E}">
        <p14:creationId xmlns:p14="http://schemas.microsoft.com/office/powerpoint/2010/main" val="3045268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Zdroje:</a:t>
            </a:r>
            <a:endParaRPr lang="cs-CZ" dirty="0"/>
          </a:p>
        </p:txBody>
      </p:sp>
      <p:sp>
        <p:nvSpPr>
          <p:cNvPr id="3" name="Zástupný symbol pro obsah 2"/>
          <p:cNvSpPr>
            <a:spLocks noGrp="1"/>
          </p:cNvSpPr>
          <p:nvPr>
            <p:ph idx="1"/>
          </p:nvPr>
        </p:nvSpPr>
        <p:spPr/>
        <p:txBody>
          <a:bodyPr>
            <a:normAutofit fontScale="77500" lnSpcReduction="20000"/>
          </a:bodyPr>
          <a:lstStyle/>
          <a:p>
            <a:r>
              <a:rPr lang="cs-CZ" dirty="0" smtClean="0">
                <a:hlinkClick r:id="rId2"/>
              </a:rPr>
              <a:t>www.google.com-</a:t>
            </a:r>
            <a:r>
              <a:rPr lang="cs-CZ" dirty="0" smtClean="0"/>
              <a:t> obrázky</a:t>
            </a:r>
          </a:p>
          <a:p>
            <a:r>
              <a:rPr lang="cs-CZ" dirty="0">
                <a:hlinkClick r:id="rId3"/>
              </a:rPr>
              <a:t>http://www.buh-krestanstvi.cz/hlavni-temata</a:t>
            </a:r>
            <a:r>
              <a:rPr lang="cs-CZ" dirty="0" smtClean="0">
                <a:hlinkClick r:id="rId3"/>
              </a:rPr>
              <a:t>/-</a:t>
            </a:r>
            <a:r>
              <a:rPr lang="cs-CZ" dirty="0" smtClean="0"/>
              <a:t> náměty na diskuzi</a:t>
            </a:r>
          </a:p>
          <a:p>
            <a:r>
              <a:rPr lang="cs-CZ" dirty="0"/>
              <a:t>Hromádka, J. L. 1931. </a:t>
            </a:r>
            <a:r>
              <a:rPr lang="cs-CZ" i="1" dirty="0"/>
              <a:t>Křesťanství v myšlení a životě</a:t>
            </a:r>
            <a:r>
              <a:rPr lang="cs-CZ" dirty="0"/>
              <a:t>. Praha.</a:t>
            </a:r>
          </a:p>
          <a:p>
            <a:r>
              <a:rPr lang="cs-CZ" dirty="0" err="1"/>
              <a:t>Ratzinger</a:t>
            </a:r>
            <a:r>
              <a:rPr lang="cs-CZ" dirty="0"/>
              <a:t>, Joseph. 2007. </a:t>
            </a:r>
            <a:r>
              <a:rPr lang="cs-CZ" i="1" dirty="0"/>
              <a:t>Úvod do křesťanství</a:t>
            </a:r>
            <a:r>
              <a:rPr lang="cs-CZ" dirty="0"/>
              <a:t>. Kostelní Vydří: Karmelitánské nakladatelství. </a:t>
            </a:r>
          </a:p>
          <a:p>
            <a:r>
              <a:rPr lang="cs-CZ" i="1" dirty="0"/>
              <a:t>Velký sociologický slovník</a:t>
            </a:r>
            <a:r>
              <a:rPr lang="cs-CZ" dirty="0"/>
              <a:t>. 1996. Vyd. 1. Praha: Karolinum. </a:t>
            </a:r>
            <a:endParaRPr lang="cs-CZ" dirty="0" smtClean="0"/>
          </a:p>
          <a:p>
            <a:r>
              <a:rPr lang="cs-CZ" dirty="0" smtClean="0"/>
              <a:t>Kratochvíl, Zdeněk</a:t>
            </a:r>
            <a:r>
              <a:rPr lang="cs-CZ" dirty="0"/>
              <a:t>. 1994</a:t>
            </a:r>
            <a:r>
              <a:rPr lang="cs-CZ" dirty="0" smtClean="0"/>
              <a:t>. </a:t>
            </a:r>
            <a:r>
              <a:rPr lang="cs-CZ" i="1" dirty="0" smtClean="0"/>
              <a:t>Studie </a:t>
            </a:r>
            <a:r>
              <a:rPr lang="cs-CZ" i="1" dirty="0"/>
              <a:t>o křesťanství a řecké filosofii</a:t>
            </a:r>
            <a:r>
              <a:rPr lang="cs-CZ" dirty="0"/>
              <a:t>. Praha : Česká křesťanská </a:t>
            </a:r>
            <a:r>
              <a:rPr lang="cs-CZ" dirty="0" smtClean="0"/>
              <a:t>akademie.</a:t>
            </a:r>
          </a:p>
          <a:p>
            <a:r>
              <a:rPr lang="cs-CZ" dirty="0" smtClean="0"/>
              <a:t>Sokol, </a:t>
            </a:r>
            <a:r>
              <a:rPr lang="cs-CZ" dirty="0"/>
              <a:t>Jan. </a:t>
            </a:r>
            <a:r>
              <a:rPr lang="cs-CZ" dirty="0" smtClean="0"/>
              <a:t>2004. </a:t>
            </a:r>
            <a:r>
              <a:rPr lang="cs-CZ" i="1" dirty="0" smtClean="0"/>
              <a:t>Člověk </a:t>
            </a:r>
            <a:r>
              <a:rPr lang="cs-CZ" i="1" dirty="0"/>
              <a:t>a náboženství</a:t>
            </a:r>
            <a:r>
              <a:rPr lang="cs-CZ" dirty="0"/>
              <a:t>. Praha : </a:t>
            </a:r>
            <a:r>
              <a:rPr lang="cs-CZ" dirty="0" smtClean="0"/>
              <a:t>Portál.</a:t>
            </a:r>
            <a:r>
              <a:rPr lang="cs-CZ" dirty="0"/>
              <a:t> </a:t>
            </a:r>
            <a:endParaRPr lang="cs-CZ" dirty="0" smtClean="0"/>
          </a:p>
          <a:p>
            <a:r>
              <a:rPr lang="cs-CZ" i="1" dirty="0"/>
              <a:t>Bible</a:t>
            </a:r>
            <a:r>
              <a:rPr lang="cs-CZ" dirty="0"/>
              <a:t>. 2010. Český studijní překlad. </a:t>
            </a:r>
            <a:r>
              <a:rPr lang="cs-CZ"/>
              <a:t>KMS.</a:t>
            </a:r>
          </a:p>
          <a:p>
            <a:endParaRPr lang="cs-CZ" dirty="0"/>
          </a:p>
        </p:txBody>
      </p:sp>
    </p:spTree>
    <p:extLst>
      <p:ext uri="{BB962C8B-B14F-4D97-AF65-F5344CB8AC3E}">
        <p14:creationId xmlns:p14="http://schemas.microsoft.com/office/powerpoint/2010/main" val="5048099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692696"/>
            <a:ext cx="8229600" cy="1143000"/>
          </a:xfrm>
        </p:spPr>
        <p:txBody>
          <a:bodyPr>
            <a:normAutofit fontScale="90000"/>
          </a:bodyPr>
          <a:lstStyle/>
          <a:p>
            <a:r>
              <a:rPr lang="cs-CZ" b="1" dirty="0"/>
              <a:t>Základní údaje</a:t>
            </a:r>
            <a:r>
              <a:rPr lang="cs-CZ" dirty="0"/>
              <a:t/>
            </a:r>
            <a:br>
              <a:rPr lang="cs-CZ" dirty="0"/>
            </a:br>
            <a:endParaRPr lang="cs-CZ" dirty="0"/>
          </a:p>
        </p:txBody>
      </p:sp>
      <p:sp>
        <p:nvSpPr>
          <p:cNvPr id="3" name="Zástupný symbol pro obsah 2"/>
          <p:cNvSpPr>
            <a:spLocks noGrp="1"/>
          </p:cNvSpPr>
          <p:nvPr>
            <p:ph idx="1"/>
          </p:nvPr>
        </p:nvSpPr>
        <p:spPr/>
        <p:txBody>
          <a:bodyPr>
            <a:normAutofit/>
          </a:bodyPr>
          <a:lstStyle/>
          <a:p>
            <a:pPr lvl="0"/>
            <a:r>
              <a:rPr lang="cs-CZ" sz="2800" dirty="0" smtClean="0"/>
              <a:t>křesťanství </a:t>
            </a:r>
            <a:r>
              <a:rPr lang="cs-CZ" sz="2800" dirty="0"/>
              <a:t>je nejrozšířenější náboženský směr, v současnosti 1 200 milionů vyznavačů</a:t>
            </a:r>
          </a:p>
          <a:p>
            <a:pPr lvl="0"/>
            <a:r>
              <a:rPr lang="cs-CZ" sz="2800" dirty="0"/>
              <a:t>slovo křesťanství pochází od jména Ježíše Krista</a:t>
            </a:r>
          </a:p>
          <a:p>
            <a:pPr lvl="0"/>
            <a:r>
              <a:rPr lang="cs-CZ" sz="2800" dirty="0"/>
              <a:t>monoteistické náboženství – víra v jednoho Boha</a:t>
            </a:r>
          </a:p>
          <a:p>
            <a:pPr lvl="0"/>
            <a:r>
              <a:rPr lang="cs-CZ" sz="2800" dirty="0"/>
              <a:t>3 církve: a) katolická, b) pravoslavná, c) protestantská</a:t>
            </a:r>
          </a:p>
          <a:p>
            <a:pPr lvl="0"/>
            <a:r>
              <a:rPr lang="cs-CZ" sz="2800" dirty="0"/>
              <a:t>o sjednocení tří církví se snaží hnutí zvané ekumenismus </a:t>
            </a:r>
          </a:p>
          <a:p>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4653136"/>
            <a:ext cx="1626096" cy="1626096"/>
          </a:xfrm>
          <a:prstGeom prst="rect">
            <a:avLst/>
          </a:prstGeom>
        </p:spPr>
      </p:pic>
    </p:spTree>
    <p:extLst>
      <p:ext uri="{BB962C8B-B14F-4D97-AF65-F5344CB8AC3E}">
        <p14:creationId xmlns:p14="http://schemas.microsoft.com/office/powerpoint/2010/main" val="2786394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Jaký je Váš názor na misionářské výpravy, které šířily toto náboženství?</a:t>
            </a:r>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5816" y="3180990"/>
            <a:ext cx="3657600" cy="2743200"/>
          </a:xfrm>
          <a:prstGeom prst="rect">
            <a:avLst/>
          </a:prstGeom>
        </p:spPr>
      </p:pic>
    </p:spTree>
    <p:extLst>
      <p:ext uri="{BB962C8B-B14F-4D97-AF65-F5344CB8AC3E}">
        <p14:creationId xmlns:p14="http://schemas.microsoft.com/office/powerpoint/2010/main" val="1474713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
            </a:r>
            <a:br>
              <a:rPr lang="cs-CZ" b="1" dirty="0" smtClean="0"/>
            </a:br>
            <a:r>
              <a:rPr lang="cs-CZ" b="1" dirty="0" smtClean="0"/>
              <a:t>Historie</a:t>
            </a:r>
            <a:r>
              <a:rPr lang="cs-CZ" dirty="0"/>
              <a:t/>
            </a:r>
            <a:br>
              <a:rPr lang="cs-CZ" dirty="0"/>
            </a:br>
            <a:endParaRPr lang="cs-CZ" dirty="0"/>
          </a:p>
        </p:txBody>
      </p:sp>
      <p:sp>
        <p:nvSpPr>
          <p:cNvPr id="3" name="Zástupný symbol pro obsah 2"/>
          <p:cNvSpPr>
            <a:spLocks noGrp="1"/>
          </p:cNvSpPr>
          <p:nvPr>
            <p:ph idx="1"/>
          </p:nvPr>
        </p:nvSpPr>
        <p:spPr/>
        <p:txBody>
          <a:bodyPr/>
          <a:lstStyle/>
          <a:p>
            <a:pPr lvl="0"/>
            <a:r>
              <a:rPr lang="cs-CZ" dirty="0" smtClean="0"/>
              <a:t>křesťanství </a:t>
            </a:r>
            <a:r>
              <a:rPr lang="cs-CZ" dirty="0"/>
              <a:t>vzniká při narození Ježíše Krista </a:t>
            </a:r>
            <a:r>
              <a:rPr lang="cs-CZ" dirty="0">
                <a:sym typeface="Wingdings"/>
              </a:rPr>
              <a:t></a:t>
            </a:r>
            <a:r>
              <a:rPr lang="cs-CZ" dirty="0"/>
              <a:t> letopočet</a:t>
            </a:r>
          </a:p>
          <a:p>
            <a:pPr lvl="0"/>
            <a:r>
              <a:rPr lang="cs-CZ" dirty="0"/>
              <a:t>Ježíš byl nazaretský kazatel, který jako „syn boží“ předával víru, poté ukřižován a vnímán jako spasitel lidí</a:t>
            </a:r>
          </a:p>
          <a:p>
            <a:pPr lvl="0"/>
            <a:r>
              <a:rPr lang="cs-CZ" dirty="0"/>
              <a:t>dnes proces sekularizace</a:t>
            </a:r>
          </a:p>
          <a:p>
            <a:endParaRPr lang="cs-CZ" dirty="0"/>
          </a:p>
        </p:txBody>
      </p:sp>
    </p:spTree>
    <p:extLst>
      <p:ext uri="{BB962C8B-B14F-4D97-AF65-F5344CB8AC3E}">
        <p14:creationId xmlns:p14="http://schemas.microsoft.com/office/powerpoint/2010/main" val="3778990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4000" dirty="0" smtClean="0"/>
              <a:t>Bůh ano církev ne?</a:t>
            </a:r>
            <a:endParaRPr lang="cs-CZ" sz="4000"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300192" y="1772816"/>
            <a:ext cx="2286000" cy="3121152"/>
          </a:xfrm>
        </p:spPr>
      </p:pic>
      <p:sp>
        <p:nvSpPr>
          <p:cNvPr id="5" name="Obdélník 4"/>
          <p:cNvSpPr/>
          <p:nvPr/>
        </p:nvSpPr>
        <p:spPr>
          <a:xfrm>
            <a:off x="683568" y="1844824"/>
            <a:ext cx="5184576" cy="3970318"/>
          </a:xfrm>
          <a:prstGeom prst="rect">
            <a:avLst/>
          </a:prstGeom>
        </p:spPr>
        <p:txBody>
          <a:bodyPr wrap="square">
            <a:spAutoFit/>
          </a:bodyPr>
          <a:lstStyle/>
          <a:p>
            <a:r>
              <a:rPr lang="cs-CZ" sz="2800" dirty="0" smtClean="0"/>
              <a:t>Sčítání </a:t>
            </a:r>
            <a:r>
              <a:rPr lang="cs-CZ" sz="2800" dirty="0"/>
              <a:t>lidu z roku 2011 ukazuje stále se zesilující trend tohoto přesvědčení. Ačkoliv je potřeba brát tyto výsledky s notnou dávkou opatrnosti, ukazují, že kolem 700.000 občanů ČR věří v Boha, ale bez církve. Lidé se tedy nebojí přiznat víru v Boha, ale nehlásí se k žádné konkrétní církvi. </a:t>
            </a:r>
          </a:p>
        </p:txBody>
      </p:sp>
    </p:spTree>
    <p:extLst>
      <p:ext uri="{BB962C8B-B14F-4D97-AF65-F5344CB8AC3E}">
        <p14:creationId xmlns:p14="http://schemas.microsoft.com/office/powerpoint/2010/main" val="1671832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
            </a:r>
            <a:br>
              <a:rPr lang="cs-CZ" b="1" dirty="0" smtClean="0"/>
            </a:br>
            <a:r>
              <a:rPr lang="cs-CZ" b="1" dirty="0" smtClean="0"/>
              <a:t>Základní </a:t>
            </a:r>
            <a:r>
              <a:rPr lang="cs-CZ" b="1" dirty="0"/>
              <a:t>metafyzické principy a etika</a:t>
            </a:r>
            <a:r>
              <a:rPr lang="cs-CZ" dirty="0"/>
              <a:t/>
            </a:r>
            <a:br>
              <a:rPr lang="cs-CZ" dirty="0"/>
            </a:b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76365" y="2648669"/>
            <a:ext cx="2767635" cy="4209331"/>
          </a:xfrm>
        </p:spPr>
      </p:pic>
      <p:sp>
        <p:nvSpPr>
          <p:cNvPr id="5" name="Obdélník 4"/>
          <p:cNvSpPr/>
          <p:nvPr/>
        </p:nvSpPr>
        <p:spPr>
          <a:xfrm>
            <a:off x="539552" y="1340768"/>
            <a:ext cx="4572000" cy="5016758"/>
          </a:xfrm>
          <a:prstGeom prst="rect">
            <a:avLst/>
          </a:prstGeom>
        </p:spPr>
        <p:txBody>
          <a:bodyPr>
            <a:spAutoFit/>
          </a:bodyPr>
          <a:lstStyle/>
          <a:p>
            <a:pPr lvl="0"/>
            <a:r>
              <a:rPr lang="cs-CZ" sz="3200" dirty="0" smtClean="0"/>
              <a:t>- vnímání </a:t>
            </a:r>
            <a:r>
              <a:rPr lang="cs-CZ" sz="3200" dirty="0"/>
              <a:t>času ve stylu před naším letopočtem a po našem letopočtu</a:t>
            </a:r>
          </a:p>
          <a:p>
            <a:pPr lvl="0"/>
            <a:r>
              <a:rPr lang="cs-CZ" sz="3200" dirty="0" smtClean="0"/>
              <a:t>- víra </a:t>
            </a:r>
            <a:r>
              <a:rPr lang="cs-CZ" sz="3200" dirty="0"/>
              <a:t>v dobro a zlo (nebe a peklo), v obnovu vztahu mezi lidmi, Bohem a přírodou</a:t>
            </a:r>
          </a:p>
          <a:p>
            <a:pPr lvl="0"/>
            <a:r>
              <a:rPr lang="cs-CZ" sz="3200" dirty="0" smtClean="0"/>
              <a:t>- morální </a:t>
            </a:r>
            <a:r>
              <a:rPr lang="cs-CZ" sz="3200" dirty="0"/>
              <a:t>principy symbolizuje „desatero božích přikázání“</a:t>
            </a:r>
          </a:p>
        </p:txBody>
      </p:sp>
    </p:spTree>
    <p:extLst>
      <p:ext uri="{BB962C8B-B14F-4D97-AF65-F5344CB8AC3E}">
        <p14:creationId xmlns:p14="http://schemas.microsoft.com/office/powerpoint/2010/main" val="37788061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
            </a:r>
            <a:br>
              <a:rPr lang="cs-CZ" b="1" dirty="0" smtClean="0"/>
            </a:br>
            <a:r>
              <a:rPr lang="cs-CZ" b="1" dirty="0" smtClean="0"/>
              <a:t>Symboly </a:t>
            </a:r>
            <a:r>
              <a:rPr lang="cs-CZ" b="1" dirty="0"/>
              <a:t>a symbolika</a:t>
            </a:r>
            <a:r>
              <a:rPr lang="cs-CZ" dirty="0"/>
              <a:t/>
            </a:r>
            <a:br>
              <a:rPr lang="cs-CZ" dirty="0"/>
            </a:br>
            <a:endParaRPr lang="cs-CZ" dirty="0"/>
          </a:p>
        </p:txBody>
      </p:sp>
      <p:sp>
        <p:nvSpPr>
          <p:cNvPr id="3" name="Zástupný symbol pro obsah 2"/>
          <p:cNvSpPr>
            <a:spLocks noGrp="1"/>
          </p:cNvSpPr>
          <p:nvPr>
            <p:ph idx="1"/>
          </p:nvPr>
        </p:nvSpPr>
        <p:spPr/>
        <p:txBody>
          <a:bodyPr/>
          <a:lstStyle/>
          <a:p>
            <a:pPr lvl="0"/>
            <a:r>
              <a:rPr lang="cs-CZ" dirty="0" smtClean="0"/>
              <a:t>kříž </a:t>
            </a:r>
            <a:r>
              <a:rPr lang="cs-CZ" dirty="0"/>
              <a:t>(krucifix) – symbolika smrti Ježíše Krista</a:t>
            </a:r>
          </a:p>
          <a:p>
            <a:pPr lvl="0"/>
            <a:r>
              <a:rPr lang="cs-CZ" dirty="0"/>
              <a:t>Bible – „písmo svaté“, základní principy křesťanství</a:t>
            </a:r>
          </a:p>
          <a:p>
            <a:pPr lvl="0"/>
            <a:r>
              <a:rPr lang="cs-CZ" dirty="0" err="1"/>
              <a:t>motlitby</a:t>
            </a:r>
            <a:r>
              <a:rPr lang="cs-CZ" dirty="0"/>
              <a:t> – posilují víru v Boha </a:t>
            </a:r>
            <a:endParaRPr lang="cs-CZ" dirty="0" smtClean="0"/>
          </a:p>
          <a:p>
            <a:pPr marL="0" lvl="0" indent="0">
              <a:buNone/>
            </a:pPr>
            <a:r>
              <a:rPr lang="cs-CZ" dirty="0" smtClean="0"/>
              <a:t>(</a:t>
            </a:r>
            <a:r>
              <a:rPr lang="cs-CZ" dirty="0"/>
              <a:t>Otče náš), obracení k </a:t>
            </a:r>
            <a:r>
              <a:rPr lang="cs-CZ" dirty="0" smtClean="0"/>
              <a:t>Bohu</a:t>
            </a:r>
          </a:p>
          <a:p>
            <a:pPr marL="0" lvl="0" indent="0">
              <a:buNone/>
            </a:pPr>
            <a:r>
              <a:rPr lang="cs-CZ" dirty="0" smtClean="0"/>
              <a:t> </a:t>
            </a:r>
            <a:r>
              <a:rPr lang="cs-CZ" dirty="0"/>
              <a:t>v těžkých životních chvílích apod.</a:t>
            </a:r>
          </a:p>
          <a:p>
            <a:endParaRPr lang="cs-CZ" dirty="0"/>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6216" y="3284984"/>
            <a:ext cx="2289274" cy="3118460"/>
          </a:xfrm>
          <a:prstGeom prst="rect">
            <a:avLst/>
          </a:prstGeom>
        </p:spPr>
      </p:pic>
    </p:spTree>
    <p:extLst>
      <p:ext uri="{BB962C8B-B14F-4D97-AF65-F5344CB8AC3E}">
        <p14:creationId xmlns:p14="http://schemas.microsoft.com/office/powerpoint/2010/main" val="449771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96752"/>
            <a:ext cx="8229600" cy="1156990"/>
          </a:xfrm>
        </p:spPr>
        <p:txBody>
          <a:bodyPr>
            <a:noAutofit/>
          </a:bodyPr>
          <a:lstStyle/>
          <a:p>
            <a:r>
              <a:rPr lang="cs-CZ" sz="2800" dirty="0"/>
              <a:t>„V poddanosti Kristu se podřizujte jedni druhým: ženy svým mužům jako Pánu, protože muž je hlavou ženy, jako Kristus je hlavou církve, těla, které spasil. Ale jako církev je podřízena Kristu, tak ženy mají být ve všem podřízeny svým mužům. Muži, milujte své ženy, jako si Kristus zamiloval církev a sám se za ni obětoval“ (Efezským 5,21-25).</a:t>
            </a:r>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3645024"/>
            <a:ext cx="6034617" cy="3212976"/>
          </a:xfrm>
        </p:spPr>
      </p:pic>
    </p:spTree>
    <p:extLst>
      <p:ext uri="{BB962C8B-B14F-4D97-AF65-F5344CB8AC3E}">
        <p14:creationId xmlns:p14="http://schemas.microsoft.com/office/powerpoint/2010/main" val="725461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431</Words>
  <Application>Microsoft Office PowerPoint</Application>
  <PresentationFormat>Předvádění na obrazovce (4:3)</PresentationFormat>
  <Paragraphs>70</Paragraphs>
  <Slides>21</Slides>
  <Notes>0</Notes>
  <HiddenSlides>0</HiddenSlides>
  <MMClips>0</MMClips>
  <ScaleCrop>false</ScaleCrop>
  <HeadingPairs>
    <vt:vector size="4" baseType="variant">
      <vt:variant>
        <vt:lpstr>Motiv</vt:lpstr>
      </vt:variant>
      <vt:variant>
        <vt:i4>1</vt:i4>
      </vt:variant>
      <vt:variant>
        <vt:lpstr>Nadpisy snímků</vt:lpstr>
      </vt:variant>
      <vt:variant>
        <vt:i4>21</vt:i4>
      </vt:variant>
    </vt:vector>
  </HeadingPairs>
  <TitlesOfParts>
    <vt:vector size="22" baseType="lpstr">
      <vt:lpstr>Motiv systému Office</vt:lpstr>
      <vt:lpstr>Křesťanství</vt:lpstr>
      <vt:lpstr>Prezentace aplikace PowerPoint</vt:lpstr>
      <vt:lpstr>Základní údaje </vt:lpstr>
      <vt:lpstr>Prezentace aplikace PowerPoint</vt:lpstr>
      <vt:lpstr> Historie </vt:lpstr>
      <vt:lpstr>Bůh ano církev ne?</vt:lpstr>
      <vt:lpstr> Základní metafyzické principy a etika </vt:lpstr>
      <vt:lpstr> Symboly a symbolika </vt:lpstr>
      <vt:lpstr>„V poddanosti Kristu se podřizujte jedni druhým: ženy svým mužům jako Pánu, protože muž je hlavou ženy, jako Kristus je hlavou církve, těla, které spasil. Ale jako církev je podřízena Kristu, tak ženy mají být ve všem podřízeny svým mužům. Muži, milujte své ženy, jako si Kristus zamiloval církev a sám se za ni obětoval“ (Efezským 5,21-25).</vt:lpstr>
      <vt:lpstr> Postavy křesťanství </vt:lpstr>
      <vt:lpstr> Svátky, tradice </vt:lpstr>
      <vt:lpstr>Vnímáte při oslavách Vánoc jejich náboženský rozměr?</vt:lpstr>
      <vt:lpstr> Křesťanství historicky nezůstává v konstantní formě </vt:lpstr>
      <vt:lpstr>Prezentace aplikace PowerPoint</vt:lpstr>
      <vt:lpstr> Rodí Evangelium náš etický kodex? </vt:lpstr>
      <vt:lpstr> Struktura našich příběhů </vt:lpstr>
      <vt:lpstr> Matouš 28 a kolonialismus? </vt:lpstr>
      <vt:lpstr>Kristus internalizuje rituál a zákon</vt:lpstr>
      <vt:lpstr> Symbolika </vt:lpstr>
      <vt:lpstr>Prezentace aplikace PowerPoint</vt:lpstr>
      <vt:lpstr>Zdroje: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Křesťanství</dc:title>
  <dc:creator>Martinka</dc:creator>
  <cp:lastModifiedBy>Martinka</cp:lastModifiedBy>
  <cp:revision>12</cp:revision>
  <dcterms:created xsi:type="dcterms:W3CDTF">2013-03-06T13:48:51Z</dcterms:created>
  <dcterms:modified xsi:type="dcterms:W3CDTF">2013-03-07T10:30:12Z</dcterms:modified>
</cp:coreProperties>
</file>