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468" r:id="rId2"/>
    <p:sldId id="471" r:id="rId3"/>
    <p:sldId id="387" r:id="rId4"/>
    <p:sldId id="465" r:id="rId5"/>
    <p:sldId id="466" r:id="rId6"/>
    <p:sldId id="467" r:id="rId7"/>
    <p:sldId id="553" r:id="rId8"/>
    <p:sldId id="533" r:id="rId9"/>
    <p:sldId id="534" r:id="rId10"/>
    <p:sldId id="535" r:id="rId11"/>
    <p:sldId id="536" r:id="rId12"/>
    <p:sldId id="538" r:id="rId13"/>
    <p:sldId id="539" r:id="rId14"/>
    <p:sldId id="540" r:id="rId15"/>
    <p:sldId id="537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431" r:id="rId2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654" autoAdjust="0"/>
    <p:restoredTop sz="94802" autoAdjust="0"/>
  </p:normalViewPr>
  <p:slideViewPr>
    <p:cSldViewPr>
      <p:cViewPr varScale="1">
        <p:scale>
          <a:sx n="106" d="100"/>
          <a:sy n="106" d="100"/>
        </p:scale>
        <p:origin x="17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FCE77-BB74-4A31-8E71-E6788D373B0A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B5823C81-0503-40AD-BECC-788611F0780F}">
      <dgm:prSet phldrT="[Text]" custT="1"/>
      <dgm:spPr/>
      <dgm:t>
        <a:bodyPr/>
        <a:lstStyle/>
        <a:p>
          <a:r>
            <a:rPr lang="cs-CZ" sz="2000" dirty="0" smtClean="0"/>
            <a:t/>
          </a:r>
          <a:br>
            <a:rPr lang="cs-CZ" sz="2000" dirty="0" smtClean="0"/>
          </a:br>
          <a:r>
            <a:rPr lang="cs-CZ" sz="2000" dirty="0" smtClean="0"/>
            <a:t/>
          </a:r>
          <a:br>
            <a:rPr lang="cs-CZ" sz="2000" dirty="0" smtClean="0"/>
          </a:br>
          <a:r>
            <a:rPr lang="cs-CZ" sz="2000" b="1" dirty="0" smtClean="0"/>
            <a:t>Strategie </a:t>
          </a:r>
          <a:br>
            <a:rPr lang="cs-CZ" sz="2000" b="1" dirty="0" smtClean="0"/>
          </a:br>
          <a:r>
            <a:rPr lang="cs-CZ" sz="1600" b="1" dirty="0" smtClean="0">
              <a:latin typeface="Arial Narrow" pitchFamily="34" charset="0"/>
            </a:rPr>
            <a:t>(Jak? Herní plán)</a:t>
          </a:r>
          <a:endParaRPr lang="cs-CZ" sz="2000" b="1" dirty="0"/>
        </a:p>
      </dgm:t>
    </dgm:pt>
    <dgm:pt modelId="{87442732-4598-4778-962D-F5483B29A984}" type="parTrans" cxnId="{33E6EA60-D162-41B5-BA74-EB0B25B86829}">
      <dgm:prSet/>
      <dgm:spPr/>
      <dgm:t>
        <a:bodyPr/>
        <a:lstStyle/>
        <a:p>
          <a:endParaRPr lang="cs-CZ"/>
        </a:p>
      </dgm:t>
    </dgm:pt>
    <dgm:pt modelId="{E806F20E-B270-4C8A-B40F-465E3D8FFD33}" type="sibTrans" cxnId="{33E6EA60-D162-41B5-BA74-EB0B25B86829}">
      <dgm:prSet/>
      <dgm:spPr/>
      <dgm:t>
        <a:bodyPr/>
        <a:lstStyle/>
        <a:p>
          <a:endParaRPr lang="cs-CZ"/>
        </a:p>
      </dgm:t>
    </dgm:pt>
    <dgm:pt modelId="{DA6D9814-0D61-42C4-95F9-667D0F542AF6}">
      <dgm:prSet phldrT="[Text]" custT="1"/>
      <dgm:spPr/>
      <dgm:t>
        <a:bodyPr/>
        <a:lstStyle/>
        <a:p>
          <a:r>
            <a:rPr lang="cs-CZ" sz="2000" dirty="0" smtClean="0"/>
            <a:t>Vize </a:t>
          </a:r>
          <a:br>
            <a:rPr lang="cs-CZ" sz="2000" dirty="0" smtClean="0"/>
          </a:br>
          <a:r>
            <a:rPr lang="cs-CZ" sz="2000" dirty="0" smtClean="0"/>
            <a:t>(Kam se chcete dostat za 3-5 let?)</a:t>
          </a:r>
          <a:endParaRPr lang="cs-CZ" sz="2000" dirty="0"/>
        </a:p>
      </dgm:t>
    </dgm:pt>
    <dgm:pt modelId="{0C5F9826-9585-448D-A4CE-D33BEA6BD5A6}" type="parTrans" cxnId="{1042F26C-A655-4F93-B798-032317C2048D}">
      <dgm:prSet/>
      <dgm:spPr/>
      <dgm:t>
        <a:bodyPr/>
        <a:lstStyle/>
        <a:p>
          <a:endParaRPr lang="cs-CZ"/>
        </a:p>
      </dgm:t>
    </dgm:pt>
    <dgm:pt modelId="{864C7AF2-61EE-407C-88A0-08ACF4427EFA}" type="sibTrans" cxnId="{1042F26C-A655-4F93-B798-032317C2048D}">
      <dgm:prSet/>
      <dgm:spPr/>
      <dgm:t>
        <a:bodyPr/>
        <a:lstStyle/>
        <a:p>
          <a:endParaRPr lang="cs-CZ"/>
        </a:p>
      </dgm:t>
    </dgm:pt>
    <dgm:pt modelId="{12A5A033-22B9-4F45-A27C-278664FB7116}">
      <dgm:prSet phldrT="[Text]" custT="1"/>
      <dgm:spPr/>
      <dgm:t>
        <a:bodyPr/>
        <a:lstStyle/>
        <a:p>
          <a:r>
            <a:rPr lang="cs-CZ" sz="2000" dirty="0" smtClean="0"/>
            <a:t>Mise = poslání </a:t>
          </a:r>
          <a:br>
            <a:rPr lang="cs-CZ" sz="2000" dirty="0" smtClean="0"/>
          </a:br>
          <a:r>
            <a:rPr lang="cs-CZ" sz="2000" dirty="0" smtClean="0"/>
            <a:t>(Proč má existovat právě Vaše podnikání?)</a:t>
          </a:r>
          <a:endParaRPr lang="cs-CZ" sz="2000" dirty="0"/>
        </a:p>
      </dgm:t>
    </dgm:pt>
    <dgm:pt modelId="{85591C8C-460B-4BAE-97A4-317018BF1F86}" type="parTrans" cxnId="{068BAD27-90CB-4E34-9317-065AF5B38A61}">
      <dgm:prSet/>
      <dgm:spPr/>
      <dgm:t>
        <a:bodyPr/>
        <a:lstStyle/>
        <a:p>
          <a:endParaRPr lang="cs-CZ"/>
        </a:p>
      </dgm:t>
    </dgm:pt>
    <dgm:pt modelId="{2C7416BE-2B73-4B0C-88C9-270346C26B15}" type="sibTrans" cxnId="{068BAD27-90CB-4E34-9317-065AF5B38A61}">
      <dgm:prSet/>
      <dgm:spPr/>
      <dgm:t>
        <a:bodyPr/>
        <a:lstStyle/>
        <a:p>
          <a:endParaRPr lang="cs-CZ"/>
        </a:p>
      </dgm:t>
    </dgm:pt>
    <dgm:pt modelId="{9E77856E-6F55-4F3B-A7DC-269FD9EDBBA7}">
      <dgm:prSet phldrT="[Text]" custT="1"/>
      <dgm:spPr/>
      <dgm:t>
        <a:bodyPr/>
        <a:lstStyle/>
        <a:p>
          <a:r>
            <a:rPr lang="cs-CZ" sz="2000" dirty="0" smtClean="0"/>
            <a:t>Vyznávané hodnoty</a:t>
          </a:r>
        </a:p>
        <a:p>
          <a:r>
            <a:rPr lang="cs-CZ" sz="2000" dirty="0" smtClean="0"/>
            <a:t>(Co vyznáváme? Základní postoje, normy chování, etické kodexy)</a:t>
          </a:r>
          <a:endParaRPr lang="cs-CZ" sz="2000" dirty="0"/>
        </a:p>
      </dgm:t>
    </dgm:pt>
    <dgm:pt modelId="{1F01395F-D467-402E-A8D5-9FD6CC66D7D2}" type="parTrans" cxnId="{73C30BC0-913B-45D2-93F9-46F6DB503488}">
      <dgm:prSet/>
      <dgm:spPr/>
      <dgm:t>
        <a:bodyPr/>
        <a:lstStyle/>
        <a:p>
          <a:endParaRPr lang="cs-CZ"/>
        </a:p>
      </dgm:t>
    </dgm:pt>
    <dgm:pt modelId="{ABC8FB44-43E2-467F-8AAA-410315E8645B}" type="sibTrans" cxnId="{73C30BC0-913B-45D2-93F9-46F6DB503488}">
      <dgm:prSet/>
      <dgm:spPr/>
      <dgm:t>
        <a:bodyPr/>
        <a:lstStyle/>
        <a:p>
          <a:endParaRPr lang="cs-CZ"/>
        </a:p>
      </dgm:t>
    </dgm:pt>
    <dgm:pt modelId="{2E4974C0-83A7-41D7-AFC3-8FB353709A01}" type="pres">
      <dgm:prSet presAssocID="{D06FCE77-BB74-4A31-8E71-E6788D373B0A}" presName="Name0" presStyleCnt="0">
        <dgm:presLayoutVars>
          <dgm:dir/>
          <dgm:animLvl val="lvl"/>
          <dgm:resizeHandles val="exact"/>
        </dgm:presLayoutVars>
      </dgm:prSet>
      <dgm:spPr/>
    </dgm:pt>
    <dgm:pt modelId="{3C72AFF9-C885-4A1B-A7B1-40500782A050}" type="pres">
      <dgm:prSet presAssocID="{B5823C81-0503-40AD-BECC-788611F0780F}" presName="Name8" presStyleCnt="0"/>
      <dgm:spPr/>
    </dgm:pt>
    <dgm:pt modelId="{DAC61A9C-F0C6-4A7A-9660-ED99CA75D29F}" type="pres">
      <dgm:prSet presAssocID="{B5823C81-0503-40AD-BECC-788611F0780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E3F0F9-5A59-4D5D-B49F-93AD64D37CF7}" type="pres">
      <dgm:prSet presAssocID="{B5823C81-0503-40AD-BECC-788611F078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1F9774-CAC0-47BB-82E4-3D8C034C6268}" type="pres">
      <dgm:prSet presAssocID="{DA6D9814-0D61-42C4-95F9-667D0F542AF6}" presName="Name8" presStyleCnt="0"/>
      <dgm:spPr/>
    </dgm:pt>
    <dgm:pt modelId="{A7F6A7E9-E943-41B1-B5D8-F3ECA0C1E251}" type="pres">
      <dgm:prSet presAssocID="{DA6D9814-0D61-42C4-95F9-667D0F542AF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ABDF26-92FC-4820-9B6A-384AFA2F91CA}" type="pres">
      <dgm:prSet presAssocID="{DA6D9814-0D61-42C4-95F9-667D0F542A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C932FD-E7FD-4CDE-A5DE-C82BD5480C32}" type="pres">
      <dgm:prSet presAssocID="{12A5A033-22B9-4F45-A27C-278664FB7116}" presName="Name8" presStyleCnt="0"/>
      <dgm:spPr/>
    </dgm:pt>
    <dgm:pt modelId="{AFDD3822-9946-436B-BC2A-DCA94C30DBB9}" type="pres">
      <dgm:prSet presAssocID="{12A5A033-22B9-4F45-A27C-278664FB711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3FCBB0-164D-4D66-B5F1-417AC29EBA47}" type="pres">
      <dgm:prSet presAssocID="{12A5A033-22B9-4F45-A27C-278664FB71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3EB663-C7D2-47E0-B948-4ABAF4FB68D5}" type="pres">
      <dgm:prSet presAssocID="{9E77856E-6F55-4F3B-A7DC-269FD9EDBBA7}" presName="Name8" presStyleCnt="0"/>
      <dgm:spPr/>
    </dgm:pt>
    <dgm:pt modelId="{700797D1-5FBA-4CD9-9B93-1E3699303524}" type="pres">
      <dgm:prSet presAssocID="{9E77856E-6F55-4F3B-A7DC-269FD9EDBBA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9D55BB-AD91-4BBB-A588-13781D1B8411}" type="pres">
      <dgm:prSet presAssocID="{9E77856E-6F55-4F3B-A7DC-269FD9EDBB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3ACD08E-8999-46C1-B7E7-FB70B193A7B8}" type="presOf" srcId="{DA6D9814-0D61-42C4-95F9-667D0F542AF6}" destId="{07ABDF26-92FC-4820-9B6A-384AFA2F91CA}" srcOrd="1" destOrd="0" presId="urn:microsoft.com/office/officeart/2005/8/layout/pyramid1"/>
    <dgm:cxn modelId="{33E6EA60-D162-41B5-BA74-EB0B25B86829}" srcId="{D06FCE77-BB74-4A31-8E71-E6788D373B0A}" destId="{B5823C81-0503-40AD-BECC-788611F0780F}" srcOrd="0" destOrd="0" parTransId="{87442732-4598-4778-962D-F5483B29A984}" sibTransId="{E806F20E-B270-4C8A-B40F-465E3D8FFD33}"/>
    <dgm:cxn modelId="{1042F26C-A655-4F93-B798-032317C2048D}" srcId="{D06FCE77-BB74-4A31-8E71-E6788D373B0A}" destId="{DA6D9814-0D61-42C4-95F9-667D0F542AF6}" srcOrd="1" destOrd="0" parTransId="{0C5F9826-9585-448D-A4CE-D33BEA6BD5A6}" sibTransId="{864C7AF2-61EE-407C-88A0-08ACF4427EFA}"/>
    <dgm:cxn modelId="{7EDE4542-45CB-4CCB-B965-3309542EB8D6}" type="presOf" srcId="{DA6D9814-0D61-42C4-95F9-667D0F542AF6}" destId="{A7F6A7E9-E943-41B1-B5D8-F3ECA0C1E251}" srcOrd="0" destOrd="0" presId="urn:microsoft.com/office/officeart/2005/8/layout/pyramid1"/>
    <dgm:cxn modelId="{C6567173-2012-433F-A2A1-1F7B115F3E16}" type="presOf" srcId="{B5823C81-0503-40AD-BECC-788611F0780F}" destId="{DAC61A9C-F0C6-4A7A-9660-ED99CA75D29F}" srcOrd="0" destOrd="0" presId="urn:microsoft.com/office/officeart/2005/8/layout/pyramid1"/>
    <dgm:cxn modelId="{2147CBEF-84A9-4FC4-AB40-E79DA38D86E8}" type="presOf" srcId="{D06FCE77-BB74-4A31-8E71-E6788D373B0A}" destId="{2E4974C0-83A7-41D7-AFC3-8FB353709A01}" srcOrd="0" destOrd="0" presId="urn:microsoft.com/office/officeart/2005/8/layout/pyramid1"/>
    <dgm:cxn modelId="{963A188B-2818-479E-ABD8-114319DD7A4A}" type="presOf" srcId="{9E77856E-6F55-4F3B-A7DC-269FD9EDBBA7}" destId="{299D55BB-AD91-4BBB-A588-13781D1B8411}" srcOrd="1" destOrd="0" presId="urn:microsoft.com/office/officeart/2005/8/layout/pyramid1"/>
    <dgm:cxn modelId="{068BAD27-90CB-4E34-9317-065AF5B38A61}" srcId="{D06FCE77-BB74-4A31-8E71-E6788D373B0A}" destId="{12A5A033-22B9-4F45-A27C-278664FB7116}" srcOrd="2" destOrd="0" parTransId="{85591C8C-460B-4BAE-97A4-317018BF1F86}" sibTransId="{2C7416BE-2B73-4B0C-88C9-270346C26B15}"/>
    <dgm:cxn modelId="{73C30BC0-913B-45D2-93F9-46F6DB503488}" srcId="{D06FCE77-BB74-4A31-8E71-E6788D373B0A}" destId="{9E77856E-6F55-4F3B-A7DC-269FD9EDBBA7}" srcOrd="3" destOrd="0" parTransId="{1F01395F-D467-402E-A8D5-9FD6CC66D7D2}" sibTransId="{ABC8FB44-43E2-467F-8AAA-410315E8645B}"/>
    <dgm:cxn modelId="{DCA31BD0-13EF-45F0-A043-AFBE7E890335}" type="presOf" srcId="{12A5A033-22B9-4F45-A27C-278664FB7116}" destId="{AFDD3822-9946-436B-BC2A-DCA94C30DBB9}" srcOrd="0" destOrd="0" presId="urn:microsoft.com/office/officeart/2005/8/layout/pyramid1"/>
    <dgm:cxn modelId="{1BDD20A3-ED46-4B86-9857-B8ED6004275F}" type="presOf" srcId="{B5823C81-0503-40AD-BECC-788611F0780F}" destId="{04E3F0F9-5A59-4D5D-B49F-93AD64D37CF7}" srcOrd="1" destOrd="0" presId="urn:microsoft.com/office/officeart/2005/8/layout/pyramid1"/>
    <dgm:cxn modelId="{E28BA59F-21A8-4FB3-AFA9-4643C177C283}" type="presOf" srcId="{12A5A033-22B9-4F45-A27C-278664FB7116}" destId="{953FCBB0-164D-4D66-B5F1-417AC29EBA47}" srcOrd="1" destOrd="0" presId="urn:microsoft.com/office/officeart/2005/8/layout/pyramid1"/>
    <dgm:cxn modelId="{55D04F04-2301-4ABF-A34F-D80499AF6D15}" type="presOf" srcId="{9E77856E-6F55-4F3B-A7DC-269FD9EDBBA7}" destId="{700797D1-5FBA-4CD9-9B93-1E3699303524}" srcOrd="0" destOrd="0" presId="urn:microsoft.com/office/officeart/2005/8/layout/pyramid1"/>
    <dgm:cxn modelId="{B0DFC9D2-26B7-4312-9C7A-0C4881D9C7B7}" type="presParOf" srcId="{2E4974C0-83A7-41D7-AFC3-8FB353709A01}" destId="{3C72AFF9-C885-4A1B-A7B1-40500782A050}" srcOrd="0" destOrd="0" presId="urn:microsoft.com/office/officeart/2005/8/layout/pyramid1"/>
    <dgm:cxn modelId="{0AD9B6D0-5A3C-4672-A1D4-07EB34F3E7AF}" type="presParOf" srcId="{3C72AFF9-C885-4A1B-A7B1-40500782A050}" destId="{DAC61A9C-F0C6-4A7A-9660-ED99CA75D29F}" srcOrd="0" destOrd="0" presId="urn:microsoft.com/office/officeart/2005/8/layout/pyramid1"/>
    <dgm:cxn modelId="{38847CA0-934A-4CF2-BA67-57F6F2EE83E5}" type="presParOf" srcId="{3C72AFF9-C885-4A1B-A7B1-40500782A050}" destId="{04E3F0F9-5A59-4D5D-B49F-93AD64D37CF7}" srcOrd="1" destOrd="0" presId="urn:microsoft.com/office/officeart/2005/8/layout/pyramid1"/>
    <dgm:cxn modelId="{93F85E62-083B-4812-A509-8E9BCCC1BE6B}" type="presParOf" srcId="{2E4974C0-83A7-41D7-AFC3-8FB353709A01}" destId="{931F9774-CAC0-47BB-82E4-3D8C034C6268}" srcOrd="1" destOrd="0" presId="urn:microsoft.com/office/officeart/2005/8/layout/pyramid1"/>
    <dgm:cxn modelId="{7D11EDBF-A48F-400A-8A96-A5AC1B6CEBD4}" type="presParOf" srcId="{931F9774-CAC0-47BB-82E4-3D8C034C6268}" destId="{A7F6A7E9-E943-41B1-B5D8-F3ECA0C1E251}" srcOrd="0" destOrd="0" presId="urn:microsoft.com/office/officeart/2005/8/layout/pyramid1"/>
    <dgm:cxn modelId="{4E0C6C80-6923-4A67-A9CC-59605F5A331D}" type="presParOf" srcId="{931F9774-CAC0-47BB-82E4-3D8C034C6268}" destId="{07ABDF26-92FC-4820-9B6A-384AFA2F91CA}" srcOrd="1" destOrd="0" presId="urn:microsoft.com/office/officeart/2005/8/layout/pyramid1"/>
    <dgm:cxn modelId="{7522011E-4276-467D-87F0-0E50D3C03F18}" type="presParOf" srcId="{2E4974C0-83A7-41D7-AFC3-8FB353709A01}" destId="{5AC932FD-E7FD-4CDE-A5DE-C82BD5480C32}" srcOrd="2" destOrd="0" presId="urn:microsoft.com/office/officeart/2005/8/layout/pyramid1"/>
    <dgm:cxn modelId="{6E77C022-9AFD-4455-827F-C90CA186C776}" type="presParOf" srcId="{5AC932FD-E7FD-4CDE-A5DE-C82BD5480C32}" destId="{AFDD3822-9946-436B-BC2A-DCA94C30DBB9}" srcOrd="0" destOrd="0" presId="urn:microsoft.com/office/officeart/2005/8/layout/pyramid1"/>
    <dgm:cxn modelId="{3D038BA2-B609-4E31-88FD-8CEF20D38057}" type="presParOf" srcId="{5AC932FD-E7FD-4CDE-A5DE-C82BD5480C32}" destId="{953FCBB0-164D-4D66-B5F1-417AC29EBA47}" srcOrd="1" destOrd="0" presId="urn:microsoft.com/office/officeart/2005/8/layout/pyramid1"/>
    <dgm:cxn modelId="{18B115CE-5912-466D-8315-1643576281EC}" type="presParOf" srcId="{2E4974C0-83A7-41D7-AFC3-8FB353709A01}" destId="{6E3EB663-C7D2-47E0-B948-4ABAF4FB68D5}" srcOrd="3" destOrd="0" presId="urn:microsoft.com/office/officeart/2005/8/layout/pyramid1"/>
    <dgm:cxn modelId="{9647DDDB-B2A6-4D40-A03C-8B9A11667E0B}" type="presParOf" srcId="{6E3EB663-C7D2-47E0-B948-4ABAF4FB68D5}" destId="{700797D1-5FBA-4CD9-9B93-1E3699303524}" srcOrd="0" destOrd="0" presId="urn:microsoft.com/office/officeart/2005/8/layout/pyramid1"/>
    <dgm:cxn modelId="{93AADAFC-5629-4B96-8E3D-CA7E87EE9EF0}" type="presParOf" srcId="{6E3EB663-C7D2-47E0-B948-4ABAF4FB68D5}" destId="{299D55BB-AD91-4BBB-A588-13781D1B84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35C3B-B2A2-4B3B-B241-3D22C183B7A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D705DC-E91A-4DC2-9BCB-A1AF3A251625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 smtClean="0"/>
            <a:t>Konkurenti stávající </a:t>
          </a:r>
          <a:endParaRPr lang="cs-CZ" dirty="0"/>
        </a:p>
      </dgm:t>
    </dgm:pt>
    <dgm:pt modelId="{4031B558-3519-4F15-B5AE-D2381774C51D}" type="parTrans" cxnId="{7D67FB86-73FC-469C-AEF2-54E1522AB3B9}">
      <dgm:prSet/>
      <dgm:spPr/>
      <dgm:t>
        <a:bodyPr/>
        <a:lstStyle/>
        <a:p>
          <a:endParaRPr lang="cs-CZ"/>
        </a:p>
      </dgm:t>
    </dgm:pt>
    <dgm:pt modelId="{04B709A9-82E6-4413-9E83-1AF5B2987656}" type="sibTrans" cxnId="{7D67FB86-73FC-469C-AEF2-54E1522AB3B9}">
      <dgm:prSet/>
      <dgm:spPr/>
      <dgm:t>
        <a:bodyPr/>
        <a:lstStyle/>
        <a:p>
          <a:endParaRPr lang="cs-CZ"/>
        </a:p>
      </dgm:t>
    </dgm:pt>
    <dgm:pt modelId="{D5D57AB6-9DF1-40A2-8478-9C691FF5F786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 smtClean="0"/>
            <a:t>Vstup nových konkurentů</a:t>
          </a:r>
          <a:endParaRPr lang="cs-CZ" dirty="0"/>
        </a:p>
      </dgm:t>
    </dgm:pt>
    <dgm:pt modelId="{E3BAF51E-E547-4E26-B4EE-2E79A30D72D7}" type="parTrans" cxnId="{2F4D7E60-6B0A-44CA-A67B-C095B0978DB8}">
      <dgm:prSet/>
      <dgm:spPr/>
      <dgm:t>
        <a:bodyPr/>
        <a:lstStyle/>
        <a:p>
          <a:endParaRPr lang="cs-CZ"/>
        </a:p>
      </dgm:t>
    </dgm:pt>
    <dgm:pt modelId="{27AF008C-ECD6-4B70-A62F-68FF781399DF}" type="sibTrans" cxnId="{2F4D7E60-6B0A-44CA-A67B-C095B0978DB8}">
      <dgm:prSet/>
      <dgm:spPr/>
      <dgm:t>
        <a:bodyPr/>
        <a:lstStyle/>
        <a:p>
          <a:endParaRPr lang="cs-CZ"/>
        </a:p>
      </dgm:t>
    </dgm:pt>
    <dgm:pt modelId="{BB13868D-B93D-48C9-80FB-4BDB7C943959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Síla</a:t>
          </a:r>
          <a:r>
            <a:rPr lang="cs-CZ" dirty="0" smtClean="0"/>
            <a:t> </a:t>
          </a:r>
          <a:r>
            <a:rPr lang="cs-CZ" dirty="0" smtClean="0">
              <a:solidFill>
                <a:schemeClr val="tx1"/>
              </a:solidFill>
            </a:rPr>
            <a:t>zákazníků</a:t>
          </a:r>
          <a:endParaRPr lang="cs-CZ" dirty="0">
            <a:solidFill>
              <a:schemeClr val="tx1"/>
            </a:solidFill>
          </a:endParaRPr>
        </a:p>
      </dgm:t>
    </dgm:pt>
    <dgm:pt modelId="{15708275-15A2-44A4-B267-E0EA05558C05}" type="parTrans" cxnId="{44FD19A8-2137-4297-8495-FACE9B771C15}">
      <dgm:prSet/>
      <dgm:spPr/>
      <dgm:t>
        <a:bodyPr/>
        <a:lstStyle/>
        <a:p>
          <a:endParaRPr lang="cs-CZ"/>
        </a:p>
      </dgm:t>
    </dgm:pt>
    <dgm:pt modelId="{42D3FD7D-48B5-4799-A64E-8D65C6E0471D}" type="sibTrans" cxnId="{44FD19A8-2137-4297-8495-FACE9B771C15}">
      <dgm:prSet/>
      <dgm:spPr/>
      <dgm:t>
        <a:bodyPr/>
        <a:lstStyle/>
        <a:p>
          <a:endParaRPr lang="cs-CZ"/>
        </a:p>
      </dgm:t>
    </dgm:pt>
    <dgm:pt modelId="{85C3C987-79D1-4A8B-AD32-E00A529AF431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 smtClean="0"/>
            <a:t>Nebezpečí substitutů</a:t>
          </a:r>
          <a:endParaRPr lang="cs-CZ" dirty="0"/>
        </a:p>
      </dgm:t>
    </dgm:pt>
    <dgm:pt modelId="{AD433B00-AB55-4210-8500-0E4FE49FF86C}" type="parTrans" cxnId="{E5E6875E-1DC0-4BE0-9594-AA40DADDD270}">
      <dgm:prSet/>
      <dgm:spPr/>
      <dgm:t>
        <a:bodyPr/>
        <a:lstStyle/>
        <a:p>
          <a:endParaRPr lang="cs-CZ"/>
        </a:p>
      </dgm:t>
    </dgm:pt>
    <dgm:pt modelId="{0CF77E96-8A93-4926-A0CF-525C69D10D46}" type="sibTrans" cxnId="{E5E6875E-1DC0-4BE0-9594-AA40DADDD270}">
      <dgm:prSet/>
      <dgm:spPr/>
      <dgm:t>
        <a:bodyPr/>
        <a:lstStyle/>
        <a:p>
          <a:endParaRPr lang="cs-CZ"/>
        </a:p>
      </dgm:t>
    </dgm:pt>
    <dgm:pt modelId="{6CFCA014-5CB3-433E-BF81-FF39259C9EE3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Síla</a:t>
          </a:r>
          <a:r>
            <a:rPr lang="cs-CZ" dirty="0" smtClean="0"/>
            <a:t> </a:t>
          </a:r>
          <a:r>
            <a:rPr lang="cs-CZ" dirty="0" smtClean="0">
              <a:solidFill>
                <a:schemeClr val="tx1"/>
              </a:solidFill>
            </a:rPr>
            <a:t>dodavatelů</a:t>
          </a:r>
          <a:endParaRPr lang="cs-CZ" dirty="0">
            <a:solidFill>
              <a:schemeClr val="tx1"/>
            </a:solidFill>
          </a:endParaRPr>
        </a:p>
      </dgm:t>
    </dgm:pt>
    <dgm:pt modelId="{1674A51A-E78B-4E45-9201-06E4A8E59536}" type="parTrans" cxnId="{69AA5545-EEB4-4B62-AA6A-17DA6FA8A0F8}">
      <dgm:prSet/>
      <dgm:spPr/>
      <dgm:t>
        <a:bodyPr/>
        <a:lstStyle/>
        <a:p>
          <a:endParaRPr lang="cs-CZ"/>
        </a:p>
      </dgm:t>
    </dgm:pt>
    <dgm:pt modelId="{949DC26B-6937-4D85-A943-096CC27F5C3D}" type="sibTrans" cxnId="{69AA5545-EEB4-4B62-AA6A-17DA6FA8A0F8}">
      <dgm:prSet/>
      <dgm:spPr/>
      <dgm:t>
        <a:bodyPr/>
        <a:lstStyle/>
        <a:p>
          <a:endParaRPr lang="cs-CZ"/>
        </a:p>
      </dgm:t>
    </dgm:pt>
    <dgm:pt modelId="{C5921A9C-BEC0-479B-9033-8A3B8B138DA8}" type="pres">
      <dgm:prSet presAssocID="{80635C3B-B2A2-4B3B-B241-3D22C183B7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BA01BA-5190-4E3A-9ECA-B8744845CD18}" type="pres">
      <dgm:prSet presAssocID="{22D705DC-E91A-4DC2-9BCB-A1AF3A251625}" presName="centerShape" presStyleLbl="node0" presStyleIdx="0" presStyleCnt="1"/>
      <dgm:spPr/>
      <dgm:t>
        <a:bodyPr/>
        <a:lstStyle/>
        <a:p>
          <a:endParaRPr lang="cs-CZ"/>
        </a:p>
      </dgm:t>
    </dgm:pt>
    <dgm:pt modelId="{0D3EFBBC-1B95-44C6-9B80-4EE1D15CD1E5}" type="pres">
      <dgm:prSet presAssocID="{E3BAF51E-E547-4E26-B4EE-2E79A30D72D7}" presName="Name9" presStyleLbl="parChTrans1D2" presStyleIdx="0" presStyleCnt="4"/>
      <dgm:spPr/>
      <dgm:t>
        <a:bodyPr/>
        <a:lstStyle/>
        <a:p>
          <a:endParaRPr lang="cs-CZ"/>
        </a:p>
      </dgm:t>
    </dgm:pt>
    <dgm:pt modelId="{2B16D061-480B-40CD-86EF-B64B90112EC7}" type="pres">
      <dgm:prSet presAssocID="{E3BAF51E-E547-4E26-B4EE-2E79A30D72D7}" presName="connTx" presStyleLbl="parChTrans1D2" presStyleIdx="0" presStyleCnt="4"/>
      <dgm:spPr/>
      <dgm:t>
        <a:bodyPr/>
        <a:lstStyle/>
        <a:p>
          <a:endParaRPr lang="cs-CZ"/>
        </a:p>
      </dgm:t>
    </dgm:pt>
    <dgm:pt modelId="{63560C66-CA83-4F85-B7A8-91F90D509C0D}" type="pres">
      <dgm:prSet presAssocID="{D5D57AB6-9DF1-40A2-8478-9C691FF5F7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1515EB-EF32-4E63-BBF7-7760E500E8C3}" type="pres">
      <dgm:prSet presAssocID="{15708275-15A2-44A4-B267-E0EA05558C05}" presName="Name9" presStyleLbl="parChTrans1D2" presStyleIdx="1" presStyleCnt="4"/>
      <dgm:spPr/>
      <dgm:t>
        <a:bodyPr/>
        <a:lstStyle/>
        <a:p>
          <a:endParaRPr lang="cs-CZ"/>
        </a:p>
      </dgm:t>
    </dgm:pt>
    <dgm:pt modelId="{12839684-1597-4598-9F57-3AE80830DBCC}" type="pres">
      <dgm:prSet presAssocID="{15708275-15A2-44A4-B267-E0EA05558C05}" presName="connTx" presStyleLbl="parChTrans1D2" presStyleIdx="1" presStyleCnt="4"/>
      <dgm:spPr/>
      <dgm:t>
        <a:bodyPr/>
        <a:lstStyle/>
        <a:p>
          <a:endParaRPr lang="cs-CZ"/>
        </a:p>
      </dgm:t>
    </dgm:pt>
    <dgm:pt modelId="{5DFA7117-FA19-4C6E-BBC5-4D67F1C80973}" type="pres">
      <dgm:prSet presAssocID="{BB13868D-B93D-48C9-80FB-4BDB7C9439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0B41F4-0ED7-4262-A138-0429383CFA61}" type="pres">
      <dgm:prSet presAssocID="{AD433B00-AB55-4210-8500-0E4FE49FF86C}" presName="Name9" presStyleLbl="parChTrans1D2" presStyleIdx="2" presStyleCnt="4"/>
      <dgm:spPr/>
      <dgm:t>
        <a:bodyPr/>
        <a:lstStyle/>
        <a:p>
          <a:endParaRPr lang="cs-CZ"/>
        </a:p>
      </dgm:t>
    </dgm:pt>
    <dgm:pt modelId="{EC3D450C-24BA-4184-B0E9-29E19B6356AB}" type="pres">
      <dgm:prSet presAssocID="{AD433B00-AB55-4210-8500-0E4FE49FF86C}" presName="connTx" presStyleLbl="parChTrans1D2" presStyleIdx="2" presStyleCnt="4"/>
      <dgm:spPr/>
      <dgm:t>
        <a:bodyPr/>
        <a:lstStyle/>
        <a:p>
          <a:endParaRPr lang="cs-CZ"/>
        </a:p>
      </dgm:t>
    </dgm:pt>
    <dgm:pt modelId="{71FD7DA8-BF26-420D-87CF-08B26598C28B}" type="pres">
      <dgm:prSet presAssocID="{85C3C987-79D1-4A8B-AD32-E00A529AF4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029539-2B3C-46C4-AC5D-75AAF37A4232}" type="pres">
      <dgm:prSet presAssocID="{1674A51A-E78B-4E45-9201-06E4A8E59536}" presName="Name9" presStyleLbl="parChTrans1D2" presStyleIdx="3" presStyleCnt="4"/>
      <dgm:spPr/>
      <dgm:t>
        <a:bodyPr/>
        <a:lstStyle/>
        <a:p>
          <a:endParaRPr lang="cs-CZ"/>
        </a:p>
      </dgm:t>
    </dgm:pt>
    <dgm:pt modelId="{439F9B95-0757-4391-BD47-0EB5B030379D}" type="pres">
      <dgm:prSet presAssocID="{1674A51A-E78B-4E45-9201-06E4A8E59536}" presName="connTx" presStyleLbl="parChTrans1D2" presStyleIdx="3" presStyleCnt="4"/>
      <dgm:spPr/>
      <dgm:t>
        <a:bodyPr/>
        <a:lstStyle/>
        <a:p>
          <a:endParaRPr lang="cs-CZ"/>
        </a:p>
      </dgm:t>
    </dgm:pt>
    <dgm:pt modelId="{9C4D7A88-F137-44C4-8349-B5283F9CAECF}" type="pres">
      <dgm:prSet presAssocID="{6CFCA014-5CB3-433E-BF81-FF39259C9E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B4BC59-E2E5-4B3D-B4C4-BBFC2DCAD98D}" type="presOf" srcId="{E3BAF51E-E547-4E26-B4EE-2E79A30D72D7}" destId="{2B16D061-480B-40CD-86EF-B64B90112EC7}" srcOrd="1" destOrd="0" presId="urn:microsoft.com/office/officeart/2005/8/layout/radial1"/>
    <dgm:cxn modelId="{0E461FF4-D45A-442F-9713-737CD84B67CB}" type="presOf" srcId="{85C3C987-79D1-4A8B-AD32-E00A529AF431}" destId="{71FD7DA8-BF26-420D-87CF-08B26598C28B}" srcOrd="0" destOrd="0" presId="urn:microsoft.com/office/officeart/2005/8/layout/radial1"/>
    <dgm:cxn modelId="{5A3F0A96-02A9-4780-9D2B-D1F3D2C05052}" type="presOf" srcId="{22D705DC-E91A-4DC2-9BCB-A1AF3A251625}" destId="{8EBA01BA-5190-4E3A-9ECA-B8744845CD18}" srcOrd="0" destOrd="0" presId="urn:microsoft.com/office/officeart/2005/8/layout/radial1"/>
    <dgm:cxn modelId="{78D11ABA-7841-44DD-AAD9-C361AE1B6B2E}" type="presOf" srcId="{AD433B00-AB55-4210-8500-0E4FE49FF86C}" destId="{7B0B41F4-0ED7-4262-A138-0429383CFA61}" srcOrd="0" destOrd="0" presId="urn:microsoft.com/office/officeart/2005/8/layout/radial1"/>
    <dgm:cxn modelId="{1E0A8382-1BB5-4281-897C-A3476D9CAADC}" type="presOf" srcId="{15708275-15A2-44A4-B267-E0EA05558C05}" destId="{AE1515EB-EF32-4E63-BBF7-7760E500E8C3}" srcOrd="0" destOrd="0" presId="urn:microsoft.com/office/officeart/2005/8/layout/radial1"/>
    <dgm:cxn modelId="{B5824180-8F84-4E2A-9510-3C619A269A44}" type="presOf" srcId="{80635C3B-B2A2-4B3B-B241-3D22C183B7A4}" destId="{C5921A9C-BEC0-479B-9033-8A3B8B138DA8}" srcOrd="0" destOrd="0" presId="urn:microsoft.com/office/officeart/2005/8/layout/radial1"/>
    <dgm:cxn modelId="{3B7304D3-BFE6-4855-8A0A-A68529D52972}" type="presOf" srcId="{15708275-15A2-44A4-B267-E0EA05558C05}" destId="{12839684-1597-4598-9F57-3AE80830DBCC}" srcOrd="1" destOrd="0" presId="urn:microsoft.com/office/officeart/2005/8/layout/radial1"/>
    <dgm:cxn modelId="{6129C9AD-2DBD-4D92-BFF1-4DA2BD22C94D}" type="presOf" srcId="{E3BAF51E-E547-4E26-B4EE-2E79A30D72D7}" destId="{0D3EFBBC-1B95-44C6-9B80-4EE1D15CD1E5}" srcOrd="0" destOrd="0" presId="urn:microsoft.com/office/officeart/2005/8/layout/radial1"/>
    <dgm:cxn modelId="{BB5DF154-F8F0-4B5B-82A9-3E3E7A94C315}" type="presOf" srcId="{AD433B00-AB55-4210-8500-0E4FE49FF86C}" destId="{EC3D450C-24BA-4184-B0E9-29E19B6356AB}" srcOrd="1" destOrd="0" presId="urn:microsoft.com/office/officeart/2005/8/layout/radial1"/>
    <dgm:cxn modelId="{44FD19A8-2137-4297-8495-FACE9B771C15}" srcId="{22D705DC-E91A-4DC2-9BCB-A1AF3A251625}" destId="{BB13868D-B93D-48C9-80FB-4BDB7C943959}" srcOrd="1" destOrd="0" parTransId="{15708275-15A2-44A4-B267-E0EA05558C05}" sibTransId="{42D3FD7D-48B5-4799-A64E-8D65C6E0471D}"/>
    <dgm:cxn modelId="{E5E6875E-1DC0-4BE0-9594-AA40DADDD270}" srcId="{22D705DC-E91A-4DC2-9BCB-A1AF3A251625}" destId="{85C3C987-79D1-4A8B-AD32-E00A529AF431}" srcOrd="2" destOrd="0" parTransId="{AD433B00-AB55-4210-8500-0E4FE49FF86C}" sibTransId="{0CF77E96-8A93-4926-A0CF-525C69D10D46}"/>
    <dgm:cxn modelId="{F83021D6-3B24-403F-83E2-2B7C031A93E8}" type="presOf" srcId="{D5D57AB6-9DF1-40A2-8478-9C691FF5F786}" destId="{63560C66-CA83-4F85-B7A8-91F90D509C0D}" srcOrd="0" destOrd="0" presId="urn:microsoft.com/office/officeart/2005/8/layout/radial1"/>
    <dgm:cxn modelId="{7D67FB86-73FC-469C-AEF2-54E1522AB3B9}" srcId="{80635C3B-B2A2-4B3B-B241-3D22C183B7A4}" destId="{22D705DC-E91A-4DC2-9BCB-A1AF3A251625}" srcOrd="0" destOrd="0" parTransId="{4031B558-3519-4F15-B5AE-D2381774C51D}" sibTransId="{04B709A9-82E6-4413-9E83-1AF5B2987656}"/>
    <dgm:cxn modelId="{5F1D447D-CAE7-49A0-80A9-1CF5D0D716B2}" type="presOf" srcId="{1674A51A-E78B-4E45-9201-06E4A8E59536}" destId="{439F9B95-0757-4391-BD47-0EB5B030379D}" srcOrd="1" destOrd="0" presId="urn:microsoft.com/office/officeart/2005/8/layout/radial1"/>
    <dgm:cxn modelId="{2F4D7E60-6B0A-44CA-A67B-C095B0978DB8}" srcId="{22D705DC-E91A-4DC2-9BCB-A1AF3A251625}" destId="{D5D57AB6-9DF1-40A2-8478-9C691FF5F786}" srcOrd="0" destOrd="0" parTransId="{E3BAF51E-E547-4E26-B4EE-2E79A30D72D7}" sibTransId="{27AF008C-ECD6-4B70-A62F-68FF781399DF}"/>
    <dgm:cxn modelId="{38FA0056-65E1-4B3B-B494-72D4ADFE2ED9}" type="presOf" srcId="{BB13868D-B93D-48C9-80FB-4BDB7C943959}" destId="{5DFA7117-FA19-4C6E-BBC5-4D67F1C80973}" srcOrd="0" destOrd="0" presId="urn:microsoft.com/office/officeart/2005/8/layout/radial1"/>
    <dgm:cxn modelId="{69AA5545-EEB4-4B62-AA6A-17DA6FA8A0F8}" srcId="{22D705DC-E91A-4DC2-9BCB-A1AF3A251625}" destId="{6CFCA014-5CB3-433E-BF81-FF39259C9EE3}" srcOrd="3" destOrd="0" parTransId="{1674A51A-E78B-4E45-9201-06E4A8E59536}" sibTransId="{949DC26B-6937-4D85-A943-096CC27F5C3D}"/>
    <dgm:cxn modelId="{77010865-DB6B-4723-85CF-C524A114E52C}" type="presOf" srcId="{1674A51A-E78B-4E45-9201-06E4A8E59536}" destId="{6F029539-2B3C-46C4-AC5D-75AAF37A4232}" srcOrd="0" destOrd="0" presId="urn:microsoft.com/office/officeart/2005/8/layout/radial1"/>
    <dgm:cxn modelId="{5BBC4066-5591-4D30-BB4D-814DF815BF84}" type="presOf" srcId="{6CFCA014-5CB3-433E-BF81-FF39259C9EE3}" destId="{9C4D7A88-F137-44C4-8349-B5283F9CAECF}" srcOrd="0" destOrd="0" presId="urn:microsoft.com/office/officeart/2005/8/layout/radial1"/>
    <dgm:cxn modelId="{F44EAB3E-98EA-4276-A99E-1611F62BDF17}" type="presParOf" srcId="{C5921A9C-BEC0-479B-9033-8A3B8B138DA8}" destId="{8EBA01BA-5190-4E3A-9ECA-B8744845CD18}" srcOrd="0" destOrd="0" presId="urn:microsoft.com/office/officeart/2005/8/layout/radial1"/>
    <dgm:cxn modelId="{289D2EA6-834D-42F9-9761-83E76FF686E6}" type="presParOf" srcId="{C5921A9C-BEC0-479B-9033-8A3B8B138DA8}" destId="{0D3EFBBC-1B95-44C6-9B80-4EE1D15CD1E5}" srcOrd="1" destOrd="0" presId="urn:microsoft.com/office/officeart/2005/8/layout/radial1"/>
    <dgm:cxn modelId="{7390DF3C-DFFD-474E-A57B-B950705E5C20}" type="presParOf" srcId="{0D3EFBBC-1B95-44C6-9B80-4EE1D15CD1E5}" destId="{2B16D061-480B-40CD-86EF-B64B90112EC7}" srcOrd="0" destOrd="0" presId="urn:microsoft.com/office/officeart/2005/8/layout/radial1"/>
    <dgm:cxn modelId="{9125C2BB-8BFB-4FC6-B035-94D30574D97B}" type="presParOf" srcId="{C5921A9C-BEC0-479B-9033-8A3B8B138DA8}" destId="{63560C66-CA83-4F85-B7A8-91F90D509C0D}" srcOrd="2" destOrd="0" presId="urn:microsoft.com/office/officeart/2005/8/layout/radial1"/>
    <dgm:cxn modelId="{C9D78B08-EED4-4BB2-9E7C-F3F88050D808}" type="presParOf" srcId="{C5921A9C-BEC0-479B-9033-8A3B8B138DA8}" destId="{AE1515EB-EF32-4E63-BBF7-7760E500E8C3}" srcOrd="3" destOrd="0" presId="urn:microsoft.com/office/officeart/2005/8/layout/radial1"/>
    <dgm:cxn modelId="{996EF9B6-7602-48DA-8829-6FFF1D467028}" type="presParOf" srcId="{AE1515EB-EF32-4E63-BBF7-7760E500E8C3}" destId="{12839684-1597-4598-9F57-3AE80830DBCC}" srcOrd="0" destOrd="0" presId="urn:microsoft.com/office/officeart/2005/8/layout/radial1"/>
    <dgm:cxn modelId="{251C1814-3E40-4D92-A3AA-C0A4C63CC3B3}" type="presParOf" srcId="{C5921A9C-BEC0-479B-9033-8A3B8B138DA8}" destId="{5DFA7117-FA19-4C6E-BBC5-4D67F1C80973}" srcOrd="4" destOrd="0" presId="urn:microsoft.com/office/officeart/2005/8/layout/radial1"/>
    <dgm:cxn modelId="{B34D56FC-5B14-47B8-A76F-8A65A35B2F4F}" type="presParOf" srcId="{C5921A9C-BEC0-479B-9033-8A3B8B138DA8}" destId="{7B0B41F4-0ED7-4262-A138-0429383CFA61}" srcOrd="5" destOrd="0" presId="urn:microsoft.com/office/officeart/2005/8/layout/radial1"/>
    <dgm:cxn modelId="{76C89D47-314B-40F8-BC78-FC682294357F}" type="presParOf" srcId="{7B0B41F4-0ED7-4262-A138-0429383CFA61}" destId="{EC3D450C-24BA-4184-B0E9-29E19B6356AB}" srcOrd="0" destOrd="0" presId="urn:microsoft.com/office/officeart/2005/8/layout/radial1"/>
    <dgm:cxn modelId="{CAC7C059-5D26-4DDB-A433-CFC386E896F4}" type="presParOf" srcId="{C5921A9C-BEC0-479B-9033-8A3B8B138DA8}" destId="{71FD7DA8-BF26-420D-87CF-08B26598C28B}" srcOrd="6" destOrd="0" presId="urn:microsoft.com/office/officeart/2005/8/layout/radial1"/>
    <dgm:cxn modelId="{D690A5C0-3475-48B8-8C32-C68E4B0385AB}" type="presParOf" srcId="{C5921A9C-BEC0-479B-9033-8A3B8B138DA8}" destId="{6F029539-2B3C-46C4-AC5D-75AAF37A4232}" srcOrd="7" destOrd="0" presId="urn:microsoft.com/office/officeart/2005/8/layout/radial1"/>
    <dgm:cxn modelId="{624BFFE4-8903-4CC3-9717-E837878E54EB}" type="presParOf" srcId="{6F029539-2B3C-46C4-AC5D-75AAF37A4232}" destId="{439F9B95-0757-4391-BD47-0EB5B030379D}" srcOrd="0" destOrd="0" presId="urn:microsoft.com/office/officeart/2005/8/layout/radial1"/>
    <dgm:cxn modelId="{5F8F7621-DE28-4C6D-A6C8-96122623225D}" type="presParOf" srcId="{C5921A9C-BEC0-479B-9033-8A3B8B138DA8}" destId="{9C4D7A88-F137-44C4-8349-B5283F9CAEC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A0505-238D-447F-8F34-9CDF5C4D3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165E08-EF30-491F-A32C-32C0DE648883}">
      <dgm:prSet phldrT="[Text]" custT="1"/>
      <dgm:spPr/>
      <dgm:t>
        <a:bodyPr/>
        <a:lstStyle/>
        <a:p>
          <a:r>
            <a:rPr lang="cs-CZ" sz="1400" dirty="0" smtClean="0">
              <a:solidFill>
                <a:schemeClr val="tx1"/>
              </a:solidFill>
            </a:rPr>
            <a:t>vstup</a:t>
          </a:r>
          <a:endParaRPr lang="cs-CZ" sz="1300" dirty="0">
            <a:solidFill>
              <a:schemeClr val="tx1"/>
            </a:solidFill>
          </a:endParaRPr>
        </a:p>
      </dgm:t>
    </dgm:pt>
    <dgm:pt modelId="{347DBAFF-78E5-47CD-8149-CAA7B0B310DD}" type="parTrans" cxnId="{35250D3D-C698-4C99-AE36-32701615E1FC}">
      <dgm:prSet/>
      <dgm:spPr/>
      <dgm:t>
        <a:bodyPr/>
        <a:lstStyle/>
        <a:p>
          <a:endParaRPr lang="cs-CZ"/>
        </a:p>
      </dgm:t>
    </dgm:pt>
    <dgm:pt modelId="{CCEE495B-BC3F-43C4-BA9F-9891A98EFDB0}" type="sibTrans" cxnId="{35250D3D-C698-4C99-AE36-32701615E1FC}">
      <dgm:prSet/>
      <dgm:spPr/>
      <dgm:t>
        <a:bodyPr/>
        <a:lstStyle/>
        <a:p>
          <a:endParaRPr lang="cs-CZ"/>
        </a:p>
      </dgm:t>
    </dgm:pt>
    <dgm:pt modelId="{504E658E-BE37-4803-9274-2ED16D0DF2F7}">
      <dgm:prSet phldrT="[Text]"/>
      <dgm:spPr/>
      <dgm:t>
        <a:bodyPr/>
        <a:lstStyle/>
        <a:p>
          <a:r>
            <a:rPr lang="cs-CZ" dirty="0" smtClean="0"/>
            <a:t>Klíčoví dodavatelé</a:t>
          </a:r>
          <a:endParaRPr lang="cs-CZ" dirty="0"/>
        </a:p>
      </dgm:t>
    </dgm:pt>
    <dgm:pt modelId="{A0801A60-53CF-4CC4-A215-D20AC13D8293}" type="parTrans" cxnId="{A03450C2-9573-48BE-B9E1-AE148DD12DFE}">
      <dgm:prSet/>
      <dgm:spPr/>
      <dgm:t>
        <a:bodyPr/>
        <a:lstStyle/>
        <a:p>
          <a:endParaRPr lang="cs-CZ"/>
        </a:p>
      </dgm:t>
    </dgm:pt>
    <dgm:pt modelId="{D7DBC52C-741F-49FA-A8E8-2E1257C11DD2}" type="sibTrans" cxnId="{A03450C2-9573-48BE-B9E1-AE148DD12DFE}">
      <dgm:prSet/>
      <dgm:spPr/>
      <dgm:t>
        <a:bodyPr/>
        <a:lstStyle/>
        <a:p>
          <a:endParaRPr lang="cs-CZ"/>
        </a:p>
      </dgm:t>
    </dgm:pt>
    <dgm:pt modelId="{9F1D86DA-DF6D-4B19-8EC9-1747300A8075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provoz</a:t>
          </a:r>
          <a:endParaRPr lang="cs-CZ" dirty="0">
            <a:solidFill>
              <a:schemeClr val="tx1"/>
            </a:solidFill>
          </a:endParaRPr>
        </a:p>
      </dgm:t>
    </dgm:pt>
    <dgm:pt modelId="{B99531A3-B840-41CA-854A-33F90BEE4671}" type="parTrans" cxnId="{38068A2B-92F4-4E22-8E50-949556745FA6}">
      <dgm:prSet/>
      <dgm:spPr/>
      <dgm:t>
        <a:bodyPr/>
        <a:lstStyle/>
        <a:p>
          <a:endParaRPr lang="cs-CZ"/>
        </a:p>
      </dgm:t>
    </dgm:pt>
    <dgm:pt modelId="{AD321FBF-671A-4745-A746-8A961131B068}" type="sibTrans" cxnId="{38068A2B-92F4-4E22-8E50-949556745FA6}">
      <dgm:prSet/>
      <dgm:spPr/>
      <dgm:t>
        <a:bodyPr/>
        <a:lstStyle/>
        <a:p>
          <a:endParaRPr lang="cs-CZ"/>
        </a:p>
      </dgm:t>
    </dgm:pt>
    <dgm:pt modelId="{5A0E450D-ECE3-4A6D-B566-1D3B07C61570}">
      <dgm:prSet phldrT="[Text]"/>
      <dgm:spPr/>
      <dgm:t>
        <a:bodyPr/>
        <a:lstStyle/>
        <a:p>
          <a:r>
            <a:rPr lang="cs-CZ" dirty="0" smtClean="0"/>
            <a:t>Jak vyrobíte/poskytnete svůj výrobek/službu?</a:t>
          </a:r>
          <a:endParaRPr lang="cs-CZ" dirty="0"/>
        </a:p>
      </dgm:t>
    </dgm:pt>
    <dgm:pt modelId="{C0D82F0B-5D20-4844-BB09-E246B1C8C37C}" type="parTrans" cxnId="{6DA5CE86-6133-47DE-8ECA-124E1D37DEF0}">
      <dgm:prSet/>
      <dgm:spPr/>
      <dgm:t>
        <a:bodyPr/>
        <a:lstStyle/>
        <a:p>
          <a:endParaRPr lang="cs-CZ"/>
        </a:p>
      </dgm:t>
    </dgm:pt>
    <dgm:pt modelId="{96EB5BAE-476B-401C-9B27-80C8CEAF3799}" type="sibTrans" cxnId="{6DA5CE86-6133-47DE-8ECA-124E1D37DEF0}">
      <dgm:prSet/>
      <dgm:spPr/>
      <dgm:t>
        <a:bodyPr/>
        <a:lstStyle/>
        <a:p>
          <a:endParaRPr lang="cs-CZ"/>
        </a:p>
      </dgm:t>
    </dgm:pt>
    <dgm:pt modelId="{8A781EF4-68FB-4EDC-8274-C439277E734D}">
      <dgm:prSet phldrT="[Text]"/>
      <dgm:spPr/>
      <dgm:t>
        <a:bodyPr/>
        <a:lstStyle/>
        <a:p>
          <a:r>
            <a:rPr lang="cs-CZ" dirty="0" smtClean="0"/>
            <a:t>Technologie, lidé, znalosti</a:t>
          </a:r>
          <a:endParaRPr lang="cs-CZ" dirty="0"/>
        </a:p>
      </dgm:t>
    </dgm:pt>
    <dgm:pt modelId="{09DA1C1B-8EB9-4176-8215-77A73141B8E9}" type="parTrans" cxnId="{7AAFEE55-C87F-4729-82C5-9F6AF3A2DC11}">
      <dgm:prSet/>
      <dgm:spPr/>
      <dgm:t>
        <a:bodyPr/>
        <a:lstStyle/>
        <a:p>
          <a:endParaRPr lang="cs-CZ"/>
        </a:p>
      </dgm:t>
    </dgm:pt>
    <dgm:pt modelId="{02F07CE4-BE5D-48D6-85DD-6B33DB048B83}" type="sibTrans" cxnId="{7AAFEE55-C87F-4729-82C5-9F6AF3A2DC11}">
      <dgm:prSet/>
      <dgm:spPr/>
      <dgm:t>
        <a:bodyPr/>
        <a:lstStyle/>
        <a:p>
          <a:endParaRPr lang="cs-CZ"/>
        </a:p>
      </dgm:t>
    </dgm:pt>
    <dgm:pt modelId="{F467ACC3-BB60-49B6-9C11-AAA1B44319C1}">
      <dgm:prSet phldrT="[Text]"/>
      <dgm:spPr/>
      <dgm:t>
        <a:bodyPr/>
        <a:lstStyle/>
        <a:p>
          <a:r>
            <a:rPr lang="cs-CZ" dirty="0" err="1" smtClean="0">
              <a:solidFill>
                <a:schemeClr val="tx1"/>
              </a:solidFill>
            </a:rPr>
            <a:t>distibuce</a:t>
          </a:r>
          <a:endParaRPr lang="cs-CZ" dirty="0">
            <a:solidFill>
              <a:schemeClr val="tx1"/>
            </a:solidFill>
          </a:endParaRPr>
        </a:p>
      </dgm:t>
    </dgm:pt>
    <dgm:pt modelId="{B3E302CE-FAFB-4FE2-9DCC-A72EC3E2ACE7}" type="parTrans" cxnId="{9D1E9E5F-4314-4AF9-8EA4-4DE199DB943D}">
      <dgm:prSet/>
      <dgm:spPr/>
      <dgm:t>
        <a:bodyPr/>
        <a:lstStyle/>
        <a:p>
          <a:endParaRPr lang="cs-CZ"/>
        </a:p>
      </dgm:t>
    </dgm:pt>
    <dgm:pt modelId="{0EC75DAF-6507-411E-9AD3-2A4A857E31A8}" type="sibTrans" cxnId="{9D1E9E5F-4314-4AF9-8EA4-4DE199DB943D}">
      <dgm:prSet/>
      <dgm:spPr/>
      <dgm:t>
        <a:bodyPr/>
        <a:lstStyle/>
        <a:p>
          <a:endParaRPr lang="cs-CZ"/>
        </a:p>
      </dgm:t>
    </dgm:pt>
    <dgm:pt modelId="{1D14492B-FE21-43EB-A03D-D767C96D4AA3}">
      <dgm:prSet phldrT="[Text]"/>
      <dgm:spPr/>
      <dgm:t>
        <a:bodyPr/>
        <a:lstStyle/>
        <a:p>
          <a:r>
            <a:rPr lang="cs-CZ" dirty="0" smtClean="0"/>
            <a:t>Jak se zviditelníte, přesvědčíte zákazníka?</a:t>
          </a:r>
          <a:endParaRPr lang="cs-CZ" dirty="0"/>
        </a:p>
      </dgm:t>
    </dgm:pt>
    <dgm:pt modelId="{E1C0F96A-8A7F-4D01-A09D-3546B5417416}" type="parTrans" cxnId="{082FDC15-8983-4C6C-AC44-FF511D6B164F}">
      <dgm:prSet/>
      <dgm:spPr/>
      <dgm:t>
        <a:bodyPr/>
        <a:lstStyle/>
        <a:p>
          <a:endParaRPr lang="cs-CZ"/>
        </a:p>
      </dgm:t>
    </dgm:pt>
    <dgm:pt modelId="{751FC595-B81E-438A-924D-D8C78723172B}" type="sibTrans" cxnId="{082FDC15-8983-4C6C-AC44-FF511D6B164F}">
      <dgm:prSet/>
      <dgm:spPr/>
      <dgm:t>
        <a:bodyPr/>
        <a:lstStyle/>
        <a:p>
          <a:endParaRPr lang="cs-CZ"/>
        </a:p>
      </dgm:t>
    </dgm:pt>
    <dgm:pt modelId="{4D116885-44D1-4E02-8E6C-210153CE8B63}">
      <dgm:prSet phldrT="[Text]"/>
      <dgm:spPr/>
      <dgm:t>
        <a:bodyPr/>
        <a:lstStyle/>
        <a:p>
          <a:r>
            <a:rPr lang="cs-CZ" dirty="0" smtClean="0"/>
            <a:t>Jak si udržíte stávající zákazníky?</a:t>
          </a:r>
          <a:endParaRPr lang="cs-CZ" dirty="0"/>
        </a:p>
      </dgm:t>
    </dgm:pt>
    <dgm:pt modelId="{B606CA8E-CFDF-4847-8C9B-7CC24C358833}" type="parTrans" cxnId="{93DAFCB4-11EB-4B7E-90BF-343A53A19B8A}">
      <dgm:prSet/>
      <dgm:spPr/>
      <dgm:t>
        <a:bodyPr/>
        <a:lstStyle/>
        <a:p>
          <a:endParaRPr lang="cs-CZ"/>
        </a:p>
      </dgm:t>
    </dgm:pt>
    <dgm:pt modelId="{15D706E4-F6F8-4C64-BD14-754E44171FF0}" type="sibTrans" cxnId="{93DAFCB4-11EB-4B7E-90BF-343A53A19B8A}">
      <dgm:prSet/>
      <dgm:spPr/>
      <dgm:t>
        <a:bodyPr/>
        <a:lstStyle/>
        <a:p>
          <a:endParaRPr lang="cs-CZ"/>
        </a:p>
      </dgm:t>
    </dgm:pt>
    <dgm:pt modelId="{0B6F7E1A-4A04-41CD-B548-FF76CBADB164}">
      <dgm:prSet phldrT="[Text]"/>
      <dgm:spPr/>
      <dgm:t>
        <a:bodyPr/>
        <a:lstStyle/>
        <a:p>
          <a:r>
            <a:rPr lang="cs-CZ" dirty="0" smtClean="0"/>
            <a:t>Odkud budete zásobovat hlavní provoz?</a:t>
          </a:r>
          <a:endParaRPr lang="cs-CZ" dirty="0"/>
        </a:p>
      </dgm:t>
    </dgm:pt>
    <dgm:pt modelId="{D0D94FCF-180A-4FD0-A14F-2978C2B8C282}" type="parTrans" cxnId="{448898FF-BD40-4A5F-AF44-D334F2B90E82}">
      <dgm:prSet/>
      <dgm:spPr/>
      <dgm:t>
        <a:bodyPr/>
        <a:lstStyle/>
        <a:p>
          <a:endParaRPr lang="cs-CZ"/>
        </a:p>
      </dgm:t>
    </dgm:pt>
    <dgm:pt modelId="{9B521D06-FD92-4AF8-850F-49F9EEDEAD06}" type="sibTrans" cxnId="{448898FF-BD40-4A5F-AF44-D334F2B90E82}">
      <dgm:prSet/>
      <dgm:spPr/>
      <dgm:t>
        <a:bodyPr/>
        <a:lstStyle/>
        <a:p>
          <a:endParaRPr lang="cs-CZ"/>
        </a:p>
      </dgm:t>
    </dgm:pt>
    <dgm:pt modelId="{D3BD166F-48B1-4F9F-8E5F-0E122705F53A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marketing</a:t>
          </a:r>
          <a:endParaRPr lang="cs-CZ" dirty="0">
            <a:solidFill>
              <a:schemeClr val="tx1"/>
            </a:solidFill>
          </a:endParaRPr>
        </a:p>
      </dgm:t>
    </dgm:pt>
    <dgm:pt modelId="{B5B2116A-013C-4A35-A301-026BBE3EBF84}" type="parTrans" cxnId="{04BE866D-0DFB-47A1-8854-A96FFA97DCCB}">
      <dgm:prSet/>
      <dgm:spPr/>
      <dgm:t>
        <a:bodyPr/>
        <a:lstStyle/>
        <a:p>
          <a:endParaRPr lang="cs-CZ"/>
        </a:p>
      </dgm:t>
    </dgm:pt>
    <dgm:pt modelId="{28016318-B0BA-4029-BD56-8F79FD6256D2}" type="sibTrans" cxnId="{04BE866D-0DFB-47A1-8854-A96FFA97DCCB}">
      <dgm:prSet/>
      <dgm:spPr/>
      <dgm:t>
        <a:bodyPr/>
        <a:lstStyle/>
        <a:p>
          <a:endParaRPr lang="cs-CZ"/>
        </a:p>
      </dgm:t>
    </dgm:pt>
    <dgm:pt modelId="{F0644C36-062C-42EB-9FB4-7DA79B44D94B}">
      <dgm:prSet/>
      <dgm:spPr/>
      <dgm:t>
        <a:bodyPr/>
        <a:lstStyle/>
        <a:p>
          <a:r>
            <a:rPr lang="cs-CZ" dirty="0" smtClean="0"/>
            <a:t>Jak dostanete své produkty k zákazníkovi?</a:t>
          </a:r>
          <a:endParaRPr lang="cs-CZ" dirty="0"/>
        </a:p>
      </dgm:t>
    </dgm:pt>
    <dgm:pt modelId="{FF746D5C-36C2-4866-ADBF-D653F98CD917}" type="parTrans" cxnId="{FECD007C-1005-445F-A79A-64A654883F58}">
      <dgm:prSet/>
      <dgm:spPr/>
      <dgm:t>
        <a:bodyPr/>
        <a:lstStyle/>
        <a:p>
          <a:endParaRPr lang="cs-CZ"/>
        </a:p>
      </dgm:t>
    </dgm:pt>
    <dgm:pt modelId="{AA8434E1-F04E-48D1-A514-27C3E277373F}" type="sibTrans" cxnId="{FECD007C-1005-445F-A79A-64A654883F58}">
      <dgm:prSet/>
      <dgm:spPr/>
      <dgm:t>
        <a:bodyPr/>
        <a:lstStyle/>
        <a:p>
          <a:endParaRPr lang="cs-CZ"/>
        </a:p>
      </dgm:t>
    </dgm:pt>
    <dgm:pt modelId="{947557F1-00FD-4D80-AEF8-285384C3DDB3}" type="pres">
      <dgm:prSet presAssocID="{605A0505-238D-447F-8F34-9CDF5C4D3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B691A91-DB04-4125-8B9C-3EDC3FBF6267}" type="pres">
      <dgm:prSet presAssocID="{C4165E08-EF30-491F-A32C-32C0DE648883}" presName="composite" presStyleCnt="0"/>
      <dgm:spPr/>
    </dgm:pt>
    <dgm:pt modelId="{A02124FD-B242-4CCB-9978-B30C1A69E0C9}" type="pres">
      <dgm:prSet presAssocID="{C4165E08-EF30-491F-A32C-32C0DE64888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CE3D68-B310-4BD2-8822-69B7C81BCE42}" type="pres">
      <dgm:prSet presAssocID="{C4165E08-EF30-491F-A32C-32C0DE64888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3206EB-3E2C-4A97-AC13-DD4FB0E0C8FD}" type="pres">
      <dgm:prSet presAssocID="{CCEE495B-BC3F-43C4-BA9F-9891A98EFDB0}" presName="sp" presStyleCnt="0"/>
      <dgm:spPr/>
    </dgm:pt>
    <dgm:pt modelId="{92A6EE35-4260-4223-9B9E-52D3BB4BCF88}" type="pres">
      <dgm:prSet presAssocID="{9F1D86DA-DF6D-4B19-8EC9-1747300A8075}" presName="composite" presStyleCnt="0"/>
      <dgm:spPr/>
    </dgm:pt>
    <dgm:pt modelId="{93354398-78A4-477B-AA12-48A6FBDE81ED}" type="pres">
      <dgm:prSet presAssocID="{9F1D86DA-DF6D-4B19-8EC9-1747300A807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3506FF-C08F-4D12-B902-6F218D668AC0}" type="pres">
      <dgm:prSet presAssocID="{9F1D86DA-DF6D-4B19-8EC9-1747300A807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B4217D-C0ED-47FC-86EB-9246A4A61D04}" type="pres">
      <dgm:prSet presAssocID="{AD321FBF-671A-4745-A746-8A961131B068}" presName="sp" presStyleCnt="0"/>
      <dgm:spPr/>
    </dgm:pt>
    <dgm:pt modelId="{163E3EC7-DE0A-49AA-8AE7-D0683C5F97FE}" type="pres">
      <dgm:prSet presAssocID="{F467ACC3-BB60-49B6-9C11-AAA1B44319C1}" presName="composite" presStyleCnt="0"/>
      <dgm:spPr/>
    </dgm:pt>
    <dgm:pt modelId="{747F5456-A05B-48A2-91B9-182026CD9911}" type="pres">
      <dgm:prSet presAssocID="{F467ACC3-BB60-49B6-9C11-AAA1B44319C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FD2AAD-D75C-4153-A232-ED278F9A2580}" type="pres">
      <dgm:prSet presAssocID="{F467ACC3-BB60-49B6-9C11-AAA1B44319C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370CEB-CE2E-4026-9DA3-A4734E0D3C20}" type="pres">
      <dgm:prSet presAssocID="{0EC75DAF-6507-411E-9AD3-2A4A857E31A8}" presName="sp" presStyleCnt="0"/>
      <dgm:spPr/>
    </dgm:pt>
    <dgm:pt modelId="{73289E36-B629-43BD-9BF9-AEDD380771E0}" type="pres">
      <dgm:prSet presAssocID="{D3BD166F-48B1-4F9F-8E5F-0E122705F53A}" presName="composite" presStyleCnt="0"/>
      <dgm:spPr/>
    </dgm:pt>
    <dgm:pt modelId="{3AD106CB-A405-4172-ACFC-2FBB188C8460}" type="pres">
      <dgm:prSet presAssocID="{D3BD166F-48B1-4F9F-8E5F-0E122705F53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7981CF-7B31-4382-8365-3C5960F04E3B}" type="pres">
      <dgm:prSet presAssocID="{D3BD166F-48B1-4F9F-8E5F-0E122705F53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E1460A-2791-4FC5-9F16-6559B07BCC49}" type="presOf" srcId="{1D14492B-FE21-43EB-A03D-D767C96D4AA3}" destId="{D07981CF-7B31-4382-8365-3C5960F04E3B}" srcOrd="0" destOrd="0" presId="urn:microsoft.com/office/officeart/2005/8/layout/chevron2"/>
    <dgm:cxn modelId="{3A073F5F-A41A-44F3-8118-8A3317577283}" type="presOf" srcId="{D3BD166F-48B1-4F9F-8E5F-0E122705F53A}" destId="{3AD106CB-A405-4172-ACFC-2FBB188C8460}" srcOrd="0" destOrd="0" presId="urn:microsoft.com/office/officeart/2005/8/layout/chevron2"/>
    <dgm:cxn modelId="{082FDC15-8983-4C6C-AC44-FF511D6B164F}" srcId="{D3BD166F-48B1-4F9F-8E5F-0E122705F53A}" destId="{1D14492B-FE21-43EB-A03D-D767C96D4AA3}" srcOrd="0" destOrd="0" parTransId="{E1C0F96A-8A7F-4D01-A09D-3546B5417416}" sibTransId="{751FC595-B81E-438A-924D-D8C78723172B}"/>
    <dgm:cxn modelId="{69ED88D8-B2C2-41D8-946D-EE0ADB5CF827}" type="presOf" srcId="{C4165E08-EF30-491F-A32C-32C0DE648883}" destId="{A02124FD-B242-4CCB-9978-B30C1A69E0C9}" srcOrd="0" destOrd="0" presId="urn:microsoft.com/office/officeart/2005/8/layout/chevron2"/>
    <dgm:cxn modelId="{04BE866D-0DFB-47A1-8854-A96FFA97DCCB}" srcId="{605A0505-238D-447F-8F34-9CDF5C4D3D19}" destId="{D3BD166F-48B1-4F9F-8E5F-0E122705F53A}" srcOrd="3" destOrd="0" parTransId="{B5B2116A-013C-4A35-A301-026BBE3EBF84}" sibTransId="{28016318-B0BA-4029-BD56-8F79FD6256D2}"/>
    <dgm:cxn modelId="{B956A6BE-E338-4FC7-86E8-9F80D02C4BFF}" type="presOf" srcId="{5A0E450D-ECE3-4A6D-B566-1D3B07C61570}" destId="{9A3506FF-C08F-4D12-B902-6F218D668AC0}" srcOrd="0" destOrd="0" presId="urn:microsoft.com/office/officeart/2005/8/layout/chevron2"/>
    <dgm:cxn modelId="{8F51D230-3A6A-4ED8-B6C6-13C468DDE7C8}" type="presOf" srcId="{4D116885-44D1-4E02-8E6C-210153CE8B63}" destId="{D07981CF-7B31-4382-8365-3C5960F04E3B}" srcOrd="0" destOrd="1" presId="urn:microsoft.com/office/officeart/2005/8/layout/chevron2"/>
    <dgm:cxn modelId="{93DAFCB4-11EB-4B7E-90BF-343A53A19B8A}" srcId="{D3BD166F-48B1-4F9F-8E5F-0E122705F53A}" destId="{4D116885-44D1-4E02-8E6C-210153CE8B63}" srcOrd="1" destOrd="0" parTransId="{B606CA8E-CFDF-4847-8C9B-7CC24C358833}" sibTransId="{15D706E4-F6F8-4C64-BD14-754E44171FF0}"/>
    <dgm:cxn modelId="{35250D3D-C698-4C99-AE36-32701615E1FC}" srcId="{605A0505-238D-447F-8F34-9CDF5C4D3D19}" destId="{C4165E08-EF30-491F-A32C-32C0DE648883}" srcOrd="0" destOrd="0" parTransId="{347DBAFF-78E5-47CD-8149-CAA7B0B310DD}" sibTransId="{CCEE495B-BC3F-43C4-BA9F-9891A98EFDB0}"/>
    <dgm:cxn modelId="{838C52EF-5142-43EE-AB37-85C912F0B7BE}" type="presOf" srcId="{8A781EF4-68FB-4EDC-8274-C439277E734D}" destId="{9A3506FF-C08F-4D12-B902-6F218D668AC0}" srcOrd="0" destOrd="1" presId="urn:microsoft.com/office/officeart/2005/8/layout/chevron2"/>
    <dgm:cxn modelId="{9D1E9E5F-4314-4AF9-8EA4-4DE199DB943D}" srcId="{605A0505-238D-447F-8F34-9CDF5C4D3D19}" destId="{F467ACC3-BB60-49B6-9C11-AAA1B44319C1}" srcOrd="2" destOrd="0" parTransId="{B3E302CE-FAFB-4FE2-9DCC-A72EC3E2ACE7}" sibTransId="{0EC75DAF-6507-411E-9AD3-2A4A857E31A8}"/>
    <dgm:cxn modelId="{7AAFEE55-C87F-4729-82C5-9F6AF3A2DC11}" srcId="{9F1D86DA-DF6D-4B19-8EC9-1747300A8075}" destId="{8A781EF4-68FB-4EDC-8274-C439277E734D}" srcOrd="1" destOrd="0" parTransId="{09DA1C1B-8EB9-4176-8215-77A73141B8E9}" sibTransId="{02F07CE4-BE5D-48D6-85DD-6B33DB048B83}"/>
    <dgm:cxn modelId="{0282CC38-2230-4E92-8DEE-2B0A6071315B}" type="presOf" srcId="{504E658E-BE37-4803-9274-2ED16D0DF2F7}" destId="{3ACE3D68-B310-4BD2-8822-69B7C81BCE42}" srcOrd="0" destOrd="0" presId="urn:microsoft.com/office/officeart/2005/8/layout/chevron2"/>
    <dgm:cxn modelId="{6DA5CE86-6133-47DE-8ECA-124E1D37DEF0}" srcId="{9F1D86DA-DF6D-4B19-8EC9-1747300A8075}" destId="{5A0E450D-ECE3-4A6D-B566-1D3B07C61570}" srcOrd="0" destOrd="0" parTransId="{C0D82F0B-5D20-4844-BB09-E246B1C8C37C}" sibTransId="{96EB5BAE-476B-401C-9B27-80C8CEAF3799}"/>
    <dgm:cxn modelId="{31633502-64CD-47C8-BBFF-73E14759E912}" type="presOf" srcId="{605A0505-238D-447F-8F34-9CDF5C4D3D19}" destId="{947557F1-00FD-4D80-AEF8-285384C3DDB3}" srcOrd="0" destOrd="0" presId="urn:microsoft.com/office/officeart/2005/8/layout/chevron2"/>
    <dgm:cxn modelId="{FECD007C-1005-445F-A79A-64A654883F58}" srcId="{F467ACC3-BB60-49B6-9C11-AAA1B44319C1}" destId="{F0644C36-062C-42EB-9FB4-7DA79B44D94B}" srcOrd="0" destOrd="0" parTransId="{FF746D5C-36C2-4866-ADBF-D653F98CD917}" sibTransId="{AA8434E1-F04E-48D1-A514-27C3E277373F}"/>
    <dgm:cxn modelId="{38068A2B-92F4-4E22-8E50-949556745FA6}" srcId="{605A0505-238D-447F-8F34-9CDF5C4D3D19}" destId="{9F1D86DA-DF6D-4B19-8EC9-1747300A8075}" srcOrd="1" destOrd="0" parTransId="{B99531A3-B840-41CA-854A-33F90BEE4671}" sibTransId="{AD321FBF-671A-4745-A746-8A961131B068}"/>
    <dgm:cxn modelId="{18F23AE8-E385-4CA0-999A-FE546A0EAF77}" type="presOf" srcId="{9F1D86DA-DF6D-4B19-8EC9-1747300A8075}" destId="{93354398-78A4-477B-AA12-48A6FBDE81ED}" srcOrd="0" destOrd="0" presId="urn:microsoft.com/office/officeart/2005/8/layout/chevron2"/>
    <dgm:cxn modelId="{59FEE5BA-9F09-4A91-93CC-7D2D21FE9198}" type="presOf" srcId="{F0644C36-062C-42EB-9FB4-7DA79B44D94B}" destId="{09FD2AAD-D75C-4153-A232-ED278F9A2580}" srcOrd="0" destOrd="0" presId="urn:microsoft.com/office/officeart/2005/8/layout/chevron2"/>
    <dgm:cxn modelId="{2D8E7E78-62C5-4C00-B20F-D5FBB3778BB0}" type="presOf" srcId="{0B6F7E1A-4A04-41CD-B548-FF76CBADB164}" destId="{3ACE3D68-B310-4BD2-8822-69B7C81BCE42}" srcOrd="0" destOrd="1" presId="urn:microsoft.com/office/officeart/2005/8/layout/chevron2"/>
    <dgm:cxn modelId="{27C50F67-0CB9-4EAB-B117-A4B881FCA8F1}" type="presOf" srcId="{F467ACC3-BB60-49B6-9C11-AAA1B44319C1}" destId="{747F5456-A05B-48A2-91B9-182026CD9911}" srcOrd="0" destOrd="0" presId="urn:microsoft.com/office/officeart/2005/8/layout/chevron2"/>
    <dgm:cxn modelId="{A03450C2-9573-48BE-B9E1-AE148DD12DFE}" srcId="{C4165E08-EF30-491F-A32C-32C0DE648883}" destId="{504E658E-BE37-4803-9274-2ED16D0DF2F7}" srcOrd="0" destOrd="0" parTransId="{A0801A60-53CF-4CC4-A215-D20AC13D8293}" sibTransId="{D7DBC52C-741F-49FA-A8E8-2E1257C11DD2}"/>
    <dgm:cxn modelId="{448898FF-BD40-4A5F-AF44-D334F2B90E82}" srcId="{C4165E08-EF30-491F-A32C-32C0DE648883}" destId="{0B6F7E1A-4A04-41CD-B548-FF76CBADB164}" srcOrd="1" destOrd="0" parTransId="{D0D94FCF-180A-4FD0-A14F-2978C2B8C282}" sibTransId="{9B521D06-FD92-4AF8-850F-49F9EEDEAD06}"/>
    <dgm:cxn modelId="{0E45CC9E-59C1-4F6A-9255-A8B823A90F9B}" type="presParOf" srcId="{947557F1-00FD-4D80-AEF8-285384C3DDB3}" destId="{3B691A91-DB04-4125-8B9C-3EDC3FBF6267}" srcOrd="0" destOrd="0" presId="urn:microsoft.com/office/officeart/2005/8/layout/chevron2"/>
    <dgm:cxn modelId="{C61661BE-E988-4F14-BE5C-80F2F46BA2F2}" type="presParOf" srcId="{3B691A91-DB04-4125-8B9C-3EDC3FBF6267}" destId="{A02124FD-B242-4CCB-9978-B30C1A69E0C9}" srcOrd="0" destOrd="0" presId="urn:microsoft.com/office/officeart/2005/8/layout/chevron2"/>
    <dgm:cxn modelId="{82280672-0CD2-4906-99BF-38D5081D2A86}" type="presParOf" srcId="{3B691A91-DB04-4125-8B9C-3EDC3FBF6267}" destId="{3ACE3D68-B310-4BD2-8822-69B7C81BCE42}" srcOrd="1" destOrd="0" presId="urn:microsoft.com/office/officeart/2005/8/layout/chevron2"/>
    <dgm:cxn modelId="{A667B2E0-A602-4290-B7DD-1688C9C735D4}" type="presParOf" srcId="{947557F1-00FD-4D80-AEF8-285384C3DDB3}" destId="{693206EB-3E2C-4A97-AC13-DD4FB0E0C8FD}" srcOrd="1" destOrd="0" presId="urn:microsoft.com/office/officeart/2005/8/layout/chevron2"/>
    <dgm:cxn modelId="{3C927FA5-5B7A-4A30-A3E2-F585F039B3DC}" type="presParOf" srcId="{947557F1-00FD-4D80-AEF8-285384C3DDB3}" destId="{92A6EE35-4260-4223-9B9E-52D3BB4BCF88}" srcOrd="2" destOrd="0" presId="urn:microsoft.com/office/officeart/2005/8/layout/chevron2"/>
    <dgm:cxn modelId="{B3D6AE47-313C-476B-8F7C-A9B696E17D08}" type="presParOf" srcId="{92A6EE35-4260-4223-9B9E-52D3BB4BCF88}" destId="{93354398-78A4-477B-AA12-48A6FBDE81ED}" srcOrd="0" destOrd="0" presId="urn:microsoft.com/office/officeart/2005/8/layout/chevron2"/>
    <dgm:cxn modelId="{0ACF5B41-2A33-4931-870F-8C5C4DB21F8B}" type="presParOf" srcId="{92A6EE35-4260-4223-9B9E-52D3BB4BCF88}" destId="{9A3506FF-C08F-4D12-B902-6F218D668AC0}" srcOrd="1" destOrd="0" presId="urn:microsoft.com/office/officeart/2005/8/layout/chevron2"/>
    <dgm:cxn modelId="{C0249D9A-574B-449D-9B93-3A97CBDB93C0}" type="presParOf" srcId="{947557F1-00FD-4D80-AEF8-285384C3DDB3}" destId="{2BB4217D-C0ED-47FC-86EB-9246A4A61D04}" srcOrd="3" destOrd="0" presId="urn:microsoft.com/office/officeart/2005/8/layout/chevron2"/>
    <dgm:cxn modelId="{2845BBDB-BEC7-4606-84B9-011DFC3A9D5E}" type="presParOf" srcId="{947557F1-00FD-4D80-AEF8-285384C3DDB3}" destId="{163E3EC7-DE0A-49AA-8AE7-D0683C5F97FE}" srcOrd="4" destOrd="0" presId="urn:microsoft.com/office/officeart/2005/8/layout/chevron2"/>
    <dgm:cxn modelId="{D04F246C-14B4-4072-8F55-6500F5D753B3}" type="presParOf" srcId="{163E3EC7-DE0A-49AA-8AE7-D0683C5F97FE}" destId="{747F5456-A05B-48A2-91B9-182026CD9911}" srcOrd="0" destOrd="0" presId="urn:microsoft.com/office/officeart/2005/8/layout/chevron2"/>
    <dgm:cxn modelId="{CD333ECA-926D-4C8B-A6C6-744D561098FD}" type="presParOf" srcId="{163E3EC7-DE0A-49AA-8AE7-D0683C5F97FE}" destId="{09FD2AAD-D75C-4153-A232-ED278F9A2580}" srcOrd="1" destOrd="0" presId="urn:microsoft.com/office/officeart/2005/8/layout/chevron2"/>
    <dgm:cxn modelId="{D33FFA02-E8D4-4C86-8B70-4AD81A738641}" type="presParOf" srcId="{947557F1-00FD-4D80-AEF8-285384C3DDB3}" destId="{09370CEB-CE2E-4026-9DA3-A4734E0D3C20}" srcOrd="5" destOrd="0" presId="urn:microsoft.com/office/officeart/2005/8/layout/chevron2"/>
    <dgm:cxn modelId="{96CD6741-8257-404F-8026-39035BA8F5D8}" type="presParOf" srcId="{947557F1-00FD-4D80-AEF8-285384C3DDB3}" destId="{73289E36-B629-43BD-9BF9-AEDD380771E0}" srcOrd="6" destOrd="0" presId="urn:microsoft.com/office/officeart/2005/8/layout/chevron2"/>
    <dgm:cxn modelId="{37E9E47B-1C44-4FE1-8905-7C84D2C7DC87}" type="presParOf" srcId="{73289E36-B629-43BD-9BF9-AEDD380771E0}" destId="{3AD106CB-A405-4172-ACFC-2FBB188C8460}" srcOrd="0" destOrd="0" presId="urn:microsoft.com/office/officeart/2005/8/layout/chevron2"/>
    <dgm:cxn modelId="{5F705738-2649-463F-9C8D-F9CF5BD83F42}" type="presParOf" srcId="{73289E36-B629-43BD-9BF9-AEDD380771E0}" destId="{D07981CF-7B31-4382-8365-3C5960F04E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61A9C-F0C6-4A7A-9660-ED99CA75D29F}">
      <dsp:nvSpPr>
        <dsp:cNvPr id="0" name=""/>
        <dsp:cNvSpPr/>
      </dsp:nvSpPr>
      <dsp:spPr>
        <a:xfrm>
          <a:off x="3024336" y="0"/>
          <a:ext cx="2016224" cy="1152128"/>
        </a:xfrm>
        <a:prstGeom prst="trapezoid">
          <a:avLst>
            <a:gd name="adj" fmla="val 87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/>
          </a:r>
          <a:br>
            <a:rPr lang="cs-CZ" sz="2000" kern="1200" dirty="0" smtClean="0"/>
          </a:br>
          <a:r>
            <a:rPr lang="cs-CZ" sz="2000" kern="1200" dirty="0" smtClean="0"/>
            <a:t/>
          </a:r>
          <a:br>
            <a:rPr lang="cs-CZ" sz="2000" kern="1200" dirty="0" smtClean="0"/>
          </a:br>
          <a:r>
            <a:rPr lang="cs-CZ" sz="2000" b="1" kern="1200" dirty="0" smtClean="0"/>
            <a:t>Strategie </a:t>
          </a:r>
          <a:br>
            <a:rPr lang="cs-CZ" sz="2000" b="1" kern="1200" dirty="0" smtClean="0"/>
          </a:br>
          <a:r>
            <a:rPr lang="cs-CZ" sz="1600" b="1" kern="1200" dirty="0" smtClean="0">
              <a:latin typeface="Arial Narrow" pitchFamily="34" charset="0"/>
            </a:rPr>
            <a:t>(Jak? Herní plán)</a:t>
          </a:r>
          <a:endParaRPr lang="cs-CZ" sz="2000" b="1" kern="1200" dirty="0"/>
        </a:p>
      </dsp:txBody>
      <dsp:txXfrm>
        <a:off x="3024336" y="0"/>
        <a:ext cx="2016224" cy="1152128"/>
      </dsp:txXfrm>
    </dsp:sp>
    <dsp:sp modelId="{A7F6A7E9-E943-41B1-B5D8-F3ECA0C1E251}">
      <dsp:nvSpPr>
        <dsp:cNvPr id="0" name=""/>
        <dsp:cNvSpPr/>
      </dsp:nvSpPr>
      <dsp:spPr>
        <a:xfrm>
          <a:off x="2016224" y="1152128"/>
          <a:ext cx="4032448" cy="1152128"/>
        </a:xfrm>
        <a:prstGeom prst="trapezoid">
          <a:avLst>
            <a:gd name="adj" fmla="val 87500"/>
          </a:avLst>
        </a:prstGeom>
        <a:solidFill>
          <a:schemeClr val="accent1">
            <a:shade val="80000"/>
            <a:hueOff val="0"/>
            <a:satOff val="-16195"/>
            <a:lumOff val="1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Vize </a:t>
          </a:r>
          <a:br>
            <a:rPr lang="cs-CZ" sz="2000" kern="1200" dirty="0" smtClean="0"/>
          </a:br>
          <a:r>
            <a:rPr lang="cs-CZ" sz="2000" kern="1200" dirty="0" smtClean="0"/>
            <a:t>(Kam se chcete dostat za 3-5 let?)</a:t>
          </a:r>
          <a:endParaRPr lang="cs-CZ" sz="2000" kern="1200" dirty="0"/>
        </a:p>
      </dsp:txBody>
      <dsp:txXfrm>
        <a:off x="2721902" y="1152128"/>
        <a:ext cx="2621091" cy="1152128"/>
      </dsp:txXfrm>
    </dsp:sp>
    <dsp:sp modelId="{AFDD3822-9946-436B-BC2A-DCA94C30DBB9}">
      <dsp:nvSpPr>
        <dsp:cNvPr id="0" name=""/>
        <dsp:cNvSpPr/>
      </dsp:nvSpPr>
      <dsp:spPr>
        <a:xfrm>
          <a:off x="1008112" y="2304256"/>
          <a:ext cx="6048672" cy="1152128"/>
        </a:xfrm>
        <a:prstGeom prst="trapezoid">
          <a:avLst>
            <a:gd name="adj" fmla="val 87500"/>
          </a:avLst>
        </a:prstGeom>
        <a:solidFill>
          <a:schemeClr val="accent1">
            <a:shade val="80000"/>
            <a:hueOff val="0"/>
            <a:satOff val="-32389"/>
            <a:lumOff val="2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Mise = poslání </a:t>
          </a:r>
          <a:br>
            <a:rPr lang="cs-CZ" sz="2000" kern="1200" dirty="0" smtClean="0"/>
          </a:br>
          <a:r>
            <a:rPr lang="cs-CZ" sz="2000" kern="1200" dirty="0" smtClean="0"/>
            <a:t>(Proč má existovat právě Vaše podnikání?)</a:t>
          </a:r>
          <a:endParaRPr lang="cs-CZ" sz="2000" kern="1200" dirty="0"/>
        </a:p>
      </dsp:txBody>
      <dsp:txXfrm>
        <a:off x="2066629" y="2304256"/>
        <a:ext cx="3931636" cy="1152128"/>
      </dsp:txXfrm>
    </dsp:sp>
    <dsp:sp modelId="{700797D1-5FBA-4CD9-9B93-1E3699303524}">
      <dsp:nvSpPr>
        <dsp:cNvPr id="0" name=""/>
        <dsp:cNvSpPr/>
      </dsp:nvSpPr>
      <dsp:spPr>
        <a:xfrm>
          <a:off x="0" y="3456384"/>
          <a:ext cx="8064896" cy="1152128"/>
        </a:xfrm>
        <a:prstGeom prst="trapezoid">
          <a:avLst>
            <a:gd name="adj" fmla="val 87500"/>
          </a:avLst>
        </a:prstGeom>
        <a:solidFill>
          <a:schemeClr val="accent1">
            <a:shade val="80000"/>
            <a:hueOff val="0"/>
            <a:satOff val="-48584"/>
            <a:lumOff val="36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Vyznávané hodnoty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(Co vyznáváme? Základní postoje, normy chování, etické kodexy)</a:t>
          </a:r>
          <a:endParaRPr lang="cs-CZ" sz="2000" kern="1200" dirty="0"/>
        </a:p>
      </dsp:txBody>
      <dsp:txXfrm>
        <a:off x="1411356" y="3456384"/>
        <a:ext cx="5242182" cy="1152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A01BA-5190-4E3A-9ECA-B8744845CD18}">
      <dsp:nvSpPr>
        <dsp:cNvPr id="0" name=""/>
        <dsp:cNvSpPr/>
      </dsp:nvSpPr>
      <dsp:spPr>
        <a:xfrm>
          <a:off x="2851293" y="1591153"/>
          <a:ext cx="1210180" cy="121018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Konkurenti stávající </a:t>
          </a:r>
          <a:endParaRPr lang="cs-CZ" sz="1300" kern="1200" dirty="0"/>
        </a:p>
      </dsp:txBody>
      <dsp:txXfrm>
        <a:off x="3028520" y="1768380"/>
        <a:ext cx="855726" cy="855726"/>
      </dsp:txXfrm>
    </dsp:sp>
    <dsp:sp modelId="{0D3EFBBC-1B95-44C6-9B80-4EE1D15CD1E5}">
      <dsp:nvSpPr>
        <dsp:cNvPr id="0" name=""/>
        <dsp:cNvSpPr/>
      </dsp:nvSpPr>
      <dsp:spPr>
        <a:xfrm rot="16200000">
          <a:off x="3274851" y="1393864"/>
          <a:ext cx="363065" cy="31511"/>
        </a:xfrm>
        <a:custGeom>
          <a:avLst/>
          <a:gdLst/>
          <a:ahLst/>
          <a:cxnLst/>
          <a:rect l="0" t="0" r="0" b="0"/>
          <a:pathLst>
            <a:path>
              <a:moveTo>
                <a:pt x="0" y="15755"/>
              </a:moveTo>
              <a:lnTo>
                <a:pt x="363065" y="15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47307" y="1400544"/>
        <a:ext cx="18153" cy="18153"/>
      </dsp:txXfrm>
    </dsp:sp>
    <dsp:sp modelId="{63560C66-CA83-4F85-B7A8-91F90D509C0D}">
      <dsp:nvSpPr>
        <dsp:cNvPr id="0" name=""/>
        <dsp:cNvSpPr/>
      </dsp:nvSpPr>
      <dsp:spPr>
        <a:xfrm>
          <a:off x="2851293" y="17907"/>
          <a:ext cx="1210180" cy="121018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Vstup nových konkurentů</a:t>
          </a:r>
          <a:endParaRPr lang="cs-CZ" sz="1300" kern="1200" dirty="0"/>
        </a:p>
      </dsp:txBody>
      <dsp:txXfrm>
        <a:off x="3028520" y="195134"/>
        <a:ext cx="855726" cy="855726"/>
      </dsp:txXfrm>
    </dsp:sp>
    <dsp:sp modelId="{AE1515EB-EF32-4E63-BBF7-7760E500E8C3}">
      <dsp:nvSpPr>
        <dsp:cNvPr id="0" name=""/>
        <dsp:cNvSpPr/>
      </dsp:nvSpPr>
      <dsp:spPr>
        <a:xfrm>
          <a:off x="4061474" y="2180488"/>
          <a:ext cx="363065" cy="31511"/>
        </a:xfrm>
        <a:custGeom>
          <a:avLst/>
          <a:gdLst/>
          <a:ahLst/>
          <a:cxnLst/>
          <a:rect l="0" t="0" r="0" b="0"/>
          <a:pathLst>
            <a:path>
              <a:moveTo>
                <a:pt x="0" y="15755"/>
              </a:moveTo>
              <a:lnTo>
                <a:pt x="363065" y="15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233930" y="2187167"/>
        <a:ext cx="18153" cy="18153"/>
      </dsp:txXfrm>
    </dsp:sp>
    <dsp:sp modelId="{5DFA7117-FA19-4C6E-BBC5-4D67F1C80973}">
      <dsp:nvSpPr>
        <dsp:cNvPr id="0" name=""/>
        <dsp:cNvSpPr/>
      </dsp:nvSpPr>
      <dsp:spPr>
        <a:xfrm>
          <a:off x="4424540" y="1591153"/>
          <a:ext cx="1210180" cy="121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tx1"/>
              </a:solidFill>
            </a:rPr>
            <a:t>Síla</a:t>
          </a:r>
          <a:r>
            <a:rPr lang="cs-CZ" sz="1300" kern="1200" dirty="0" smtClean="0"/>
            <a:t> </a:t>
          </a:r>
          <a:r>
            <a:rPr lang="cs-CZ" sz="1300" kern="1200" dirty="0" smtClean="0">
              <a:solidFill>
                <a:schemeClr val="tx1"/>
              </a:solidFill>
            </a:rPr>
            <a:t>zákazníků</a:t>
          </a:r>
          <a:endParaRPr lang="cs-CZ" sz="1300" kern="1200" dirty="0">
            <a:solidFill>
              <a:schemeClr val="tx1"/>
            </a:solidFill>
          </a:endParaRPr>
        </a:p>
      </dsp:txBody>
      <dsp:txXfrm>
        <a:off x="4601767" y="1768380"/>
        <a:ext cx="855726" cy="855726"/>
      </dsp:txXfrm>
    </dsp:sp>
    <dsp:sp modelId="{7B0B41F4-0ED7-4262-A138-0429383CFA61}">
      <dsp:nvSpPr>
        <dsp:cNvPr id="0" name=""/>
        <dsp:cNvSpPr/>
      </dsp:nvSpPr>
      <dsp:spPr>
        <a:xfrm rot="5400000">
          <a:off x="3274851" y="2967111"/>
          <a:ext cx="363065" cy="31511"/>
        </a:xfrm>
        <a:custGeom>
          <a:avLst/>
          <a:gdLst/>
          <a:ahLst/>
          <a:cxnLst/>
          <a:rect l="0" t="0" r="0" b="0"/>
          <a:pathLst>
            <a:path>
              <a:moveTo>
                <a:pt x="0" y="15755"/>
              </a:moveTo>
              <a:lnTo>
                <a:pt x="363065" y="15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47307" y="2973790"/>
        <a:ext cx="18153" cy="18153"/>
      </dsp:txXfrm>
    </dsp:sp>
    <dsp:sp modelId="{71FD7DA8-BF26-420D-87CF-08B26598C28B}">
      <dsp:nvSpPr>
        <dsp:cNvPr id="0" name=""/>
        <dsp:cNvSpPr/>
      </dsp:nvSpPr>
      <dsp:spPr>
        <a:xfrm>
          <a:off x="2851293" y="3164400"/>
          <a:ext cx="1210180" cy="121018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Nebezpečí substitutů</a:t>
          </a:r>
          <a:endParaRPr lang="cs-CZ" sz="1300" kern="1200" dirty="0"/>
        </a:p>
      </dsp:txBody>
      <dsp:txXfrm>
        <a:off x="3028520" y="3341627"/>
        <a:ext cx="855726" cy="855726"/>
      </dsp:txXfrm>
    </dsp:sp>
    <dsp:sp modelId="{6F029539-2B3C-46C4-AC5D-75AAF37A4232}">
      <dsp:nvSpPr>
        <dsp:cNvPr id="0" name=""/>
        <dsp:cNvSpPr/>
      </dsp:nvSpPr>
      <dsp:spPr>
        <a:xfrm rot="10800000">
          <a:off x="2488227" y="2180488"/>
          <a:ext cx="363065" cy="31511"/>
        </a:xfrm>
        <a:custGeom>
          <a:avLst/>
          <a:gdLst/>
          <a:ahLst/>
          <a:cxnLst/>
          <a:rect l="0" t="0" r="0" b="0"/>
          <a:pathLst>
            <a:path>
              <a:moveTo>
                <a:pt x="0" y="15755"/>
              </a:moveTo>
              <a:lnTo>
                <a:pt x="363065" y="15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2660684" y="2187167"/>
        <a:ext cx="18153" cy="18153"/>
      </dsp:txXfrm>
    </dsp:sp>
    <dsp:sp modelId="{9C4D7A88-F137-44C4-8349-B5283F9CAECF}">
      <dsp:nvSpPr>
        <dsp:cNvPr id="0" name=""/>
        <dsp:cNvSpPr/>
      </dsp:nvSpPr>
      <dsp:spPr>
        <a:xfrm>
          <a:off x="1278047" y="1591153"/>
          <a:ext cx="1210180" cy="121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tx1"/>
              </a:solidFill>
            </a:rPr>
            <a:t>Síla</a:t>
          </a:r>
          <a:r>
            <a:rPr lang="cs-CZ" sz="1300" kern="1200" dirty="0" smtClean="0"/>
            <a:t> </a:t>
          </a:r>
          <a:r>
            <a:rPr lang="cs-CZ" sz="1300" kern="1200" dirty="0" smtClean="0">
              <a:solidFill>
                <a:schemeClr val="tx1"/>
              </a:solidFill>
            </a:rPr>
            <a:t>dodavatelů</a:t>
          </a:r>
          <a:endParaRPr lang="cs-CZ" sz="1300" kern="1200" dirty="0">
            <a:solidFill>
              <a:schemeClr val="tx1"/>
            </a:solidFill>
          </a:endParaRPr>
        </a:p>
      </dsp:txBody>
      <dsp:txXfrm>
        <a:off x="1455274" y="1768380"/>
        <a:ext cx="855726" cy="855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24FD-B242-4CCB-9978-B30C1A69E0C9}">
      <dsp:nvSpPr>
        <dsp:cNvPr id="0" name=""/>
        <dsp:cNvSpPr/>
      </dsp:nvSpPr>
      <dsp:spPr>
        <a:xfrm rot="5400000">
          <a:off x="-170451" y="172455"/>
          <a:ext cx="1136341" cy="795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</a:rPr>
            <a:t>vstup</a:t>
          </a:r>
          <a:endParaRPr lang="cs-CZ" sz="1300" kern="1200" dirty="0">
            <a:solidFill>
              <a:schemeClr val="tx1"/>
            </a:solidFill>
          </a:endParaRPr>
        </a:p>
      </dsp:txBody>
      <dsp:txXfrm rot="-5400000">
        <a:off x="1" y="399722"/>
        <a:ext cx="795438" cy="340903"/>
      </dsp:txXfrm>
    </dsp:sp>
    <dsp:sp modelId="{3ACE3D68-B310-4BD2-8822-69B7C81BCE42}">
      <dsp:nvSpPr>
        <dsp:cNvPr id="0" name=""/>
        <dsp:cNvSpPr/>
      </dsp:nvSpPr>
      <dsp:spPr>
        <a:xfrm rot="5400000">
          <a:off x="3160756" y="-2363313"/>
          <a:ext cx="738621" cy="5469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Klíčoví dodavatelé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Odkud budete zásobovat hlavní provoz?</a:t>
          </a:r>
          <a:endParaRPr lang="cs-CZ" sz="1900" kern="1200" dirty="0"/>
        </a:p>
      </dsp:txBody>
      <dsp:txXfrm rot="-5400000">
        <a:off x="795439" y="38061"/>
        <a:ext cx="5433200" cy="666507"/>
      </dsp:txXfrm>
    </dsp:sp>
    <dsp:sp modelId="{93354398-78A4-477B-AA12-48A6FBDE81ED}">
      <dsp:nvSpPr>
        <dsp:cNvPr id="0" name=""/>
        <dsp:cNvSpPr/>
      </dsp:nvSpPr>
      <dsp:spPr>
        <a:xfrm rot="5400000">
          <a:off x="-170451" y="1160491"/>
          <a:ext cx="1136341" cy="795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tx1"/>
              </a:solidFill>
            </a:rPr>
            <a:t>provoz</a:t>
          </a:r>
          <a:endParaRPr lang="cs-CZ" sz="1300" kern="1200" dirty="0">
            <a:solidFill>
              <a:schemeClr val="tx1"/>
            </a:solidFill>
          </a:endParaRPr>
        </a:p>
      </dsp:txBody>
      <dsp:txXfrm rot="-5400000">
        <a:off x="1" y="1387758"/>
        <a:ext cx="795438" cy="340903"/>
      </dsp:txXfrm>
    </dsp:sp>
    <dsp:sp modelId="{9A3506FF-C08F-4D12-B902-6F218D668AC0}">
      <dsp:nvSpPr>
        <dsp:cNvPr id="0" name=""/>
        <dsp:cNvSpPr/>
      </dsp:nvSpPr>
      <dsp:spPr>
        <a:xfrm rot="5400000">
          <a:off x="3160756" y="-1375277"/>
          <a:ext cx="738621" cy="5469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Jak vyrobíte/poskytnete svůj výrobek/službu?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Technologie, lidé, znalosti</a:t>
          </a:r>
          <a:endParaRPr lang="cs-CZ" sz="1900" kern="1200" dirty="0"/>
        </a:p>
      </dsp:txBody>
      <dsp:txXfrm rot="-5400000">
        <a:off x="795439" y="1026097"/>
        <a:ext cx="5433200" cy="666507"/>
      </dsp:txXfrm>
    </dsp:sp>
    <dsp:sp modelId="{747F5456-A05B-48A2-91B9-182026CD9911}">
      <dsp:nvSpPr>
        <dsp:cNvPr id="0" name=""/>
        <dsp:cNvSpPr/>
      </dsp:nvSpPr>
      <dsp:spPr>
        <a:xfrm rot="5400000">
          <a:off x="-170451" y="2148526"/>
          <a:ext cx="1136341" cy="795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err="1" smtClean="0">
              <a:solidFill>
                <a:schemeClr val="tx1"/>
              </a:solidFill>
            </a:rPr>
            <a:t>distibuce</a:t>
          </a:r>
          <a:endParaRPr lang="cs-CZ" sz="1300" kern="1200" dirty="0">
            <a:solidFill>
              <a:schemeClr val="tx1"/>
            </a:solidFill>
          </a:endParaRPr>
        </a:p>
      </dsp:txBody>
      <dsp:txXfrm rot="-5400000">
        <a:off x="1" y="2375793"/>
        <a:ext cx="795438" cy="340903"/>
      </dsp:txXfrm>
    </dsp:sp>
    <dsp:sp modelId="{09FD2AAD-D75C-4153-A232-ED278F9A2580}">
      <dsp:nvSpPr>
        <dsp:cNvPr id="0" name=""/>
        <dsp:cNvSpPr/>
      </dsp:nvSpPr>
      <dsp:spPr>
        <a:xfrm rot="5400000">
          <a:off x="3160756" y="-387242"/>
          <a:ext cx="738621" cy="5469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Jak dostanete své produkty k zákazníkovi?</a:t>
          </a:r>
          <a:endParaRPr lang="cs-CZ" sz="1900" kern="1200" dirty="0"/>
        </a:p>
      </dsp:txBody>
      <dsp:txXfrm rot="-5400000">
        <a:off x="795439" y="2014132"/>
        <a:ext cx="5433200" cy="666507"/>
      </dsp:txXfrm>
    </dsp:sp>
    <dsp:sp modelId="{3AD106CB-A405-4172-ACFC-2FBB188C8460}">
      <dsp:nvSpPr>
        <dsp:cNvPr id="0" name=""/>
        <dsp:cNvSpPr/>
      </dsp:nvSpPr>
      <dsp:spPr>
        <a:xfrm rot="5400000">
          <a:off x="-170451" y="3136561"/>
          <a:ext cx="1136341" cy="795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tx1"/>
              </a:solidFill>
            </a:rPr>
            <a:t>marketing</a:t>
          </a:r>
          <a:endParaRPr lang="cs-CZ" sz="1300" kern="1200" dirty="0">
            <a:solidFill>
              <a:schemeClr val="tx1"/>
            </a:solidFill>
          </a:endParaRPr>
        </a:p>
      </dsp:txBody>
      <dsp:txXfrm rot="-5400000">
        <a:off x="1" y="3363828"/>
        <a:ext cx="795438" cy="340903"/>
      </dsp:txXfrm>
    </dsp:sp>
    <dsp:sp modelId="{D07981CF-7B31-4382-8365-3C5960F04E3B}">
      <dsp:nvSpPr>
        <dsp:cNvPr id="0" name=""/>
        <dsp:cNvSpPr/>
      </dsp:nvSpPr>
      <dsp:spPr>
        <a:xfrm rot="5400000">
          <a:off x="3160756" y="600792"/>
          <a:ext cx="738621" cy="5469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Jak se zviditelníte, přesvědčíte zákazníka?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Jak si udržíte stávající zákazníky?</a:t>
          </a:r>
          <a:endParaRPr lang="cs-CZ" sz="1900" kern="1200" dirty="0"/>
        </a:p>
      </dsp:txBody>
      <dsp:txXfrm rot="-5400000">
        <a:off x="795439" y="3002167"/>
        <a:ext cx="5433200" cy="666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24462CB-DCE2-4770-880C-D447FAA61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6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4715A7A-604A-4C94-ADAA-7257FB27A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41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EBA9C8-113A-4183-BEE0-F2CB3C0BFB4F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9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59E602-808C-4733-A6B8-3510062EF041}" type="slidenum">
              <a:rPr lang="cs-CZ" sz="1300"/>
              <a:pPr algn="r" eaLnBrk="1" hangingPunct="1"/>
              <a:t>10</a:t>
            </a:fld>
            <a:endParaRPr lang="cs-CZ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3392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44F5A6-BF73-4861-8838-A0FA57B3C55C}" type="slidenum">
              <a:rPr lang="cs-CZ" sz="1300"/>
              <a:pPr algn="r" eaLnBrk="1" hangingPunct="1"/>
              <a:t>11</a:t>
            </a:fld>
            <a:endParaRPr lang="cs-CZ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2515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D476A7A-DF2E-482F-B06B-3CE53F971E3B}" type="slidenum">
              <a:rPr lang="cs-CZ" sz="1300"/>
              <a:pPr algn="r" eaLnBrk="1" hangingPunct="1"/>
              <a:t>23</a:t>
            </a:fld>
            <a:endParaRPr lang="cs-CZ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1511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BFE5C5-9C62-4628-85B0-F9471A240B77}" type="slidenum">
              <a:rPr lang="cs-CZ" sz="1300"/>
              <a:pPr algn="r" eaLnBrk="1" hangingPunct="1"/>
              <a:t>24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2570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199F6B-FC48-4CFC-BC5E-BCA6337716F4}" type="slidenum">
              <a:rPr lang="cs-CZ" sz="1300"/>
              <a:pPr algn="r" eaLnBrk="1" hangingPunct="1"/>
              <a:t>25</a:t>
            </a:fld>
            <a:endParaRPr lang="cs-CZ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7" tIns="49513" rIns="99027" bIns="49513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72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1905000" y="2819400"/>
            <a:ext cx="6629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E54411-B3B8-469B-AA4B-BB19ED8A98B2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1B18-2497-45A7-8FD1-02E1AC34DF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8092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9BDF-A628-43B4-8EEA-E5C6AADC16AD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5B132-CB3D-4920-8F17-D1DF38BE69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8417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47E7-FC77-42F2-B87F-A8CE5B9B7FCF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951C-1793-49AD-B825-DDC7B917AE6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6406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A0A4-2C0A-418D-B1BF-BAD3DC70F24B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1DE6-35A9-47ED-B857-DA77A6A7AFD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6138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9BF8-2B2D-41B7-9BA4-F91290135631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F2426-60A4-4995-B52B-F6990766B40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603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96EA-D702-420B-81A0-9445BE46AC63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A025-53BB-4EDC-AC40-2B1124460F0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248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D51C-A3CA-4BCD-AE59-0A902DC4F810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4D950-C42E-4A92-9012-FF5B353651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904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126A5-1A7A-42DB-8E28-8CEC60B71392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598A-7E38-462D-9FAC-8AF3E7F370C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1363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5E74-74A0-4D87-9F8F-1432EC73CFF1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1E3C-C683-4176-8CF1-BA32FB063D9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0842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1BD4-A38A-4A0A-9A71-3B1B5D09F145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2A78-A575-44FD-A270-F684EA34042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509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9F5BA-BB0F-4B2B-A960-094F9FEF407D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FE11-B732-404F-B41E-4C2624989A2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9627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301C-199B-49C7-AC51-5F85D9FCC056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1D0D-C205-4277-AFD8-B3DEFD81CA4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407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7C2B8A8F-A92F-4581-8823-BDF8EBE8D1F1}" type="datetime8">
              <a:rPr lang="cs-CZ" altLang="en-US"/>
              <a:pPr>
                <a:defRPr/>
              </a:pPr>
              <a:t>18.2.2014 7:58</a:t>
            </a:fld>
            <a:endParaRPr lang="cs-CZ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044B24-3F9D-4285-8248-8CF337F61AB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ca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kopni.me/" TargetMode="External"/><Relationship Id="rId5" Type="http://schemas.openxmlformats.org/officeDocument/2006/relationships/hyperlink" Target="http://www.kreativcisobe.cz/" TargetMode="External"/><Relationship Id="rId4" Type="http://schemas.openxmlformats.org/officeDocument/2006/relationships/hyperlink" Target="http://www.fondomat.cz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ENS238</a:t>
            </a:r>
            <a:br>
              <a:rPr lang="cs-CZ" smtClean="0"/>
            </a:br>
            <a:r>
              <a:rPr lang="cs-CZ" smtClean="0"/>
              <a:t>Zakládání firmy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657600"/>
            <a:ext cx="6248400" cy="1754188"/>
          </a:xfrm>
        </p:spPr>
        <p:txBody>
          <a:bodyPr/>
          <a:lstStyle/>
          <a:p>
            <a:pPr algn="ctr" eaLnBrk="1" hangingPunct="1"/>
            <a:r>
              <a:rPr lang="cs-CZ" sz="2800" dirty="0" smtClean="0"/>
              <a:t>Ladislav Šiška</a:t>
            </a:r>
          </a:p>
          <a:p>
            <a:pPr algn="ctr" eaLnBrk="1" hangingPunct="1"/>
            <a:r>
              <a:rPr lang="cs-CZ" sz="2400" dirty="0" err="1" smtClean="0"/>
              <a:t>Ladislav.siska</a:t>
            </a:r>
            <a:r>
              <a:rPr lang="en-US" sz="2400" dirty="0" smtClean="0"/>
              <a:t>@</a:t>
            </a:r>
            <a:r>
              <a:rPr lang="cs-CZ" sz="2400" dirty="0" smtClean="0"/>
              <a:t>econ.muni.cz</a:t>
            </a:r>
          </a:p>
          <a:p>
            <a:pPr algn="ctr" eaLnBrk="1" hangingPunct="1"/>
            <a:endParaRPr lang="cs-CZ" sz="1800" dirty="0" smtClean="0"/>
          </a:p>
          <a:p>
            <a:pPr algn="ctr" eaLnBrk="1" hangingPunct="1"/>
            <a:r>
              <a:rPr lang="cs-CZ" sz="1800" dirty="0" smtClean="0"/>
              <a:t>konzultační hodiny </a:t>
            </a:r>
          </a:p>
          <a:p>
            <a:pPr algn="ctr" eaLnBrk="1" hangingPunct="1"/>
            <a:r>
              <a:rPr lang="cs-CZ" sz="1800" dirty="0" smtClean="0"/>
              <a:t>Út 10:30 – 12:30 ESF MU, místnost 650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07375" cy="868362"/>
          </a:xfrm>
        </p:spPr>
        <p:txBody>
          <a:bodyPr/>
          <a:lstStyle/>
          <a:p>
            <a:pPr eaLnBrk="1" hangingPunct="1"/>
            <a:r>
              <a:rPr lang="cs-CZ" smtClean="0"/>
              <a:t>Právnické osoby (=korporace)</a:t>
            </a:r>
            <a:endParaRPr lang="cs-CZ" b="0" smtClean="0">
              <a:latin typeface="Arial Narrow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2875"/>
            <a:ext cx="8439150" cy="5292725"/>
          </a:xfrm>
        </p:spPr>
        <p:txBody>
          <a:bodyPr/>
          <a:lstStyle/>
          <a:p>
            <a:pPr eaLnBrk="1" hangingPunct="1"/>
            <a:r>
              <a:rPr lang="cs-CZ" b="1" dirty="0" smtClean="0"/>
              <a:t>umělé </a:t>
            </a:r>
            <a:r>
              <a:rPr lang="cs-CZ" dirty="0" smtClean="0"/>
              <a:t>právní subjekty</a:t>
            </a:r>
          </a:p>
          <a:p>
            <a:pPr lvl="1" eaLnBrk="1" hangingPunct="1"/>
            <a:r>
              <a:rPr lang="cs-CZ" sz="2400" dirty="0" smtClean="0"/>
              <a:t>způsobilé k právům a povinnostem, k právním úkonům</a:t>
            </a:r>
          </a:p>
          <a:p>
            <a:pPr lvl="1" eaLnBrk="1" hangingPunct="1"/>
            <a:r>
              <a:rPr lang="cs-CZ" sz="2400" dirty="0" smtClean="0"/>
              <a:t>obch. společnosti </a:t>
            </a:r>
          </a:p>
          <a:p>
            <a:pPr lvl="2" eaLnBrk="1" hangingPunct="1"/>
            <a:r>
              <a:rPr lang="cs-CZ" sz="2100" dirty="0" smtClean="0"/>
              <a:t>od 2014 zákonem o obchodních korporacích (90/2012 Sb.)</a:t>
            </a:r>
          </a:p>
          <a:p>
            <a:pPr eaLnBrk="1" hangingPunct="1"/>
            <a:r>
              <a:rPr lang="cs-CZ" dirty="0" smtClean="0"/>
              <a:t>za společnost </a:t>
            </a:r>
            <a:r>
              <a:rPr lang="cs-CZ" b="1" dirty="0" smtClean="0"/>
              <a:t>jedná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cs-CZ" sz="2400" dirty="0" smtClean="0"/>
              <a:t>Statutární orgán</a:t>
            </a:r>
          </a:p>
          <a:p>
            <a:pPr lvl="1" eaLnBrk="1" hangingPunct="1"/>
            <a:r>
              <a:rPr lang="cs-CZ" sz="2400" dirty="0" smtClean="0"/>
              <a:t>Pověřený zaměstnanec</a:t>
            </a:r>
          </a:p>
          <a:p>
            <a:pPr lvl="1" eaLnBrk="1" hangingPunct="1"/>
            <a:r>
              <a:rPr lang="cs-CZ" sz="2400" dirty="0" smtClean="0"/>
              <a:t>Osoba v provozovně          </a:t>
            </a:r>
          </a:p>
          <a:p>
            <a:pPr lvl="1" eaLnBrk="1" hangingPunct="1"/>
            <a:r>
              <a:rPr lang="cs-CZ" sz="2400" dirty="0" smtClean="0"/>
              <a:t>Zmocněnec na základě plné moci</a:t>
            </a:r>
          </a:p>
          <a:p>
            <a:pPr lvl="1" eaLnBrk="1" hangingPunct="1"/>
            <a:r>
              <a:rPr lang="cs-CZ" sz="2400" dirty="0" smtClean="0"/>
              <a:t>Prokurista (speciální typ plné moci)</a:t>
            </a: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10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4353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51238"/>
            <a:ext cx="58753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07375" cy="868362"/>
          </a:xfrm>
        </p:spPr>
        <p:txBody>
          <a:bodyPr/>
          <a:lstStyle/>
          <a:p>
            <a:pPr eaLnBrk="1" hangingPunct="1"/>
            <a:r>
              <a:rPr lang="cs-CZ" smtClean="0"/>
              <a:t>Obchodní společnosti</a:t>
            </a:r>
            <a:endParaRPr lang="cs-CZ" b="0" smtClean="0">
              <a:latin typeface="Arial Narrow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439150" cy="5292725"/>
          </a:xfrm>
        </p:spPr>
        <p:txBody>
          <a:bodyPr/>
          <a:lstStyle/>
          <a:p>
            <a:pPr eaLnBrk="1" hangingPunct="1"/>
            <a:r>
              <a:rPr lang="cs-CZ" b="1" smtClean="0"/>
              <a:t>založení</a:t>
            </a:r>
          </a:p>
          <a:p>
            <a:pPr eaLnBrk="1" hangingPunct="1"/>
            <a:r>
              <a:rPr lang="cs-CZ" b="1" smtClean="0"/>
              <a:t>vznik </a:t>
            </a:r>
            <a:endParaRPr lang="cs-CZ" smtClean="0"/>
          </a:p>
          <a:p>
            <a:pPr lvl="1" eaLnBrk="1" hangingPunct="1"/>
            <a:r>
              <a:rPr lang="cs-CZ" smtClean="0"/>
              <a:t>zápisem do </a:t>
            </a:r>
            <a:r>
              <a:rPr lang="cs-CZ" b="1" u="sng" smtClean="0"/>
              <a:t>obchodního rejstříku</a:t>
            </a:r>
          </a:p>
          <a:p>
            <a:pPr lvl="2" eaLnBrk="1" hangingPunct="1"/>
            <a:r>
              <a:rPr lang="cs-CZ" smtClean="0"/>
              <a:t>veřejný seznam podnikatelů + sbírka listin</a:t>
            </a:r>
          </a:p>
          <a:p>
            <a:pPr lvl="2" eaLnBrk="1" hangingPunct="1"/>
            <a:r>
              <a:rPr lang="cs-CZ" smtClean="0"/>
              <a:t>ochrana třetích osob</a:t>
            </a:r>
            <a:endParaRPr lang="cs-CZ" b="1" u="sng" smtClean="0"/>
          </a:p>
          <a:p>
            <a:pPr eaLnBrk="1" hangingPunct="1"/>
            <a:r>
              <a:rPr lang="cs-CZ" b="1" smtClean="0"/>
              <a:t>členění českých:</a:t>
            </a:r>
            <a:br>
              <a:rPr lang="cs-CZ" b="1" smtClean="0"/>
            </a:br>
            <a:r>
              <a:rPr lang="cs-CZ" sz="2000" smtClean="0">
                <a:latin typeface="Arial Narrow" pitchFamily="34" charset="0"/>
              </a:rPr>
              <a:t>(x Evropská společnost …)</a:t>
            </a:r>
            <a:endParaRPr lang="cs-CZ" sz="2000" b="1" smtClean="0">
              <a:latin typeface="Arial Narrow" pitchFamily="34" charset="0"/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11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4093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268413"/>
            <a:ext cx="6781800" cy="1512887"/>
          </a:xfrm>
        </p:spPr>
        <p:txBody>
          <a:bodyPr/>
          <a:lstStyle/>
          <a:p>
            <a:pPr algn="ctr" eaLnBrk="1" hangingPunct="1"/>
            <a:r>
              <a:rPr lang="cs-CZ" sz="4400" smtClean="0">
                <a:solidFill>
                  <a:schemeClr val="tx1"/>
                </a:solidFill>
              </a:rPr>
              <a:t>Podnikatelský plán</a:t>
            </a:r>
            <a:r>
              <a:rPr lang="cs-CZ" sz="4400" b="0" smtClean="0">
                <a:solidFill>
                  <a:schemeClr val="tx1"/>
                </a:solidFill>
              </a:rPr>
              <a:t/>
            </a:r>
            <a:br>
              <a:rPr lang="cs-CZ" sz="4400" b="0" smtClean="0">
                <a:solidFill>
                  <a:schemeClr val="tx1"/>
                </a:solidFill>
              </a:rPr>
            </a:br>
            <a:r>
              <a:rPr lang="cs-CZ" sz="2800" b="0" smtClean="0">
                <a:solidFill>
                  <a:schemeClr val="tx1"/>
                </a:solidFill>
              </a:rPr>
              <a:t>(=Podnikatelský záměr, Business plan)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19200" y="3505200"/>
            <a:ext cx="5562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/>
              <a:t>aneb nástroj pro sdělení </a:t>
            </a:r>
            <a:br>
              <a:rPr lang="cs-CZ" sz="2400" b="1"/>
            </a:br>
            <a:r>
              <a:rPr lang="cs-CZ" sz="2400" b="1"/>
              <a:t>představy o Vašem podnikání budoucím investorům, partnerům, ...</a:t>
            </a: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12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34583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eaLnBrk="1" hangingPunct="1"/>
            <a:r>
              <a:rPr lang="cs-CZ" smtClean="0"/>
              <a:t>Podnikatelský plán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435975" cy="4789487"/>
          </a:xfrm>
        </p:spPr>
        <p:txBody>
          <a:bodyPr/>
          <a:lstStyle/>
          <a:p>
            <a:pPr eaLnBrk="1" hangingPunct="1"/>
            <a:r>
              <a:rPr lang="cs-CZ" sz="2200" b="1" smtClean="0"/>
              <a:t>Hlavní komunikační nástroj směrem k potenciálním investorům a stakeholderům obecně</a:t>
            </a:r>
            <a:endParaRPr lang="cs-CZ" sz="2300" b="1" smtClean="0"/>
          </a:p>
          <a:p>
            <a:pPr eaLnBrk="1" hangingPunct="1"/>
            <a:r>
              <a:rPr lang="cs-CZ" sz="2200" b="1" smtClean="0"/>
              <a:t>Jeden z příkladů doporučené struktury:</a:t>
            </a:r>
            <a:br>
              <a:rPr lang="cs-CZ" sz="2200" b="1" smtClean="0"/>
            </a:br>
            <a:r>
              <a:rPr lang="cs-CZ" sz="1600" b="1" smtClean="0"/>
              <a:t>(dle Srpová: Podnikatelský plán, 2007, s. 11)</a:t>
            </a:r>
            <a:endParaRPr lang="cs-CZ" sz="2200" b="1" smtClean="0"/>
          </a:p>
          <a:p>
            <a:pPr lvl="1" eaLnBrk="1" hangingPunct="1"/>
            <a:r>
              <a:rPr lang="cs-CZ" sz="2000" smtClean="0"/>
              <a:t>Shrnutí </a:t>
            </a:r>
          </a:p>
          <a:p>
            <a:pPr lvl="1" eaLnBrk="1" hangingPunct="1"/>
            <a:r>
              <a:rPr lang="cs-CZ" sz="2000" smtClean="0"/>
              <a:t>Profesní a osobní údaje o podnikateli(ích)</a:t>
            </a:r>
          </a:p>
          <a:p>
            <a:pPr lvl="1" eaLnBrk="1" hangingPunct="1"/>
            <a:r>
              <a:rPr lang="cs-CZ" sz="2000" smtClean="0"/>
              <a:t>Popis podnikatelské příležitosti</a:t>
            </a:r>
          </a:p>
          <a:p>
            <a:pPr lvl="1" eaLnBrk="1" hangingPunct="1"/>
            <a:r>
              <a:rPr lang="cs-CZ" sz="2000" smtClean="0"/>
              <a:t>Majetkoprávní vztahy </a:t>
            </a:r>
          </a:p>
          <a:p>
            <a:pPr lvl="1" eaLnBrk="1" hangingPunct="1"/>
            <a:r>
              <a:rPr lang="cs-CZ" sz="2000" smtClean="0"/>
              <a:t>Technicko-technologická část projektu, materiálové a energetické vstupy </a:t>
            </a:r>
          </a:p>
          <a:p>
            <a:pPr lvl="1" eaLnBrk="1" hangingPunct="1"/>
            <a:r>
              <a:rPr lang="cs-CZ" sz="2000" smtClean="0"/>
              <a:t>Postavení na trhu, konkurence, marketing, způsob prodeje</a:t>
            </a:r>
          </a:p>
          <a:p>
            <a:pPr lvl="1" eaLnBrk="1" hangingPunct="1"/>
            <a:r>
              <a:rPr lang="cs-CZ" sz="2000" smtClean="0"/>
              <a:t>Finanční plán – očekávané zisky, příjmy/výdaje, majetek a jeho financování</a:t>
            </a:r>
          </a:p>
          <a:p>
            <a:pPr lvl="1" eaLnBrk="1" hangingPunct="1"/>
            <a:r>
              <a:rPr lang="cs-CZ" sz="2000" smtClean="0"/>
              <a:t>Předpoklady úspěchu vs. rizika projektu</a:t>
            </a:r>
          </a:p>
        </p:txBody>
      </p:sp>
      <p:sp>
        <p:nvSpPr>
          <p:cNvPr id="1024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731F5-6D3F-4973-840C-793BB6FC73CD}" type="datetime8">
              <a:rPr lang="cs-CZ" altLang="en-US" smtClean="0"/>
              <a:pPr eaLnBrk="1" hangingPunct="1"/>
              <a:t>18.2.2014 7:58</a:t>
            </a:fld>
            <a:endParaRPr lang="cs-CZ" altLang="en-US" smtClean="0"/>
          </a:p>
        </p:txBody>
      </p:sp>
      <p:sp>
        <p:nvSpPr>
          <p:cNvPr id="1024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E559B1-A650-45EA-BB0F-7F1FAFA6EEAA}" type="slidenum">
              <a:rPr lang="cs-CZ" altLang="en-US" smtClean="0"/>
              <a:pPr eaLnBrk="1" hangingPunct="1"/>
              <a:t>13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4078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eaLnBrk="1" hangingPunct="1"/>
            <a:r>
              <a:rPr lang="cs-CZ" smtClean="0"/>
              <a:t>Podnikatelský plán – srovnání doporučených struktur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4103687" cy="4789487"/>
          </a:xfrm>
        </p:spPr>
        <p:txBody>
          <a:bodyPr/>
          <a:lstStyle/>
          <a:p>
            <a:pPr eaLnBrk="1" hangingPunct="1"/>
            <a:r>
              <a:rPr lang="cs-CZ" sz="2000" b="1" smtClean="0"/>
              <a:t>doc. Srpová</a:t>
            </a:r>
            <a:r>
              <a:rPr lang="cs-CZ" sz="1800" b="1" smtClean="0"/>
              <a:t/>
            </a:r>
            <a:br>
              <a:rPr lang="cs-CZ" sz="1800" b="1" smtClean="0"/>
            </a:br>
            <a:r>
              <a:rPr lang="cs-CZ" sz="1400" b="1" smtClean="0"/>
              <a:t>Podnikatelský plán, 2007, s. 11</a:t>
            </a:r>
            <a:endParaRPr lang="cs-CZ" sz="2000" b="1" smtClean="0"/>
          </a:p>
          <a:p>
            <a:pPr lvl="1" eaLnBrk="1" hangingPunct="1"/>
            <a:r>
              <a:rPr lang="cs-CZ" sz="1800" smtClean="0"/>
              <a:t>Shrnutí </a:t>
            </a:r>
          </a:p>
          <a:p>
            <a:pPr lvl="1" eaLnBrk="1" hangingPunct="1"/>
            <a:r>
              <a:rPr lang="cs-CZ" sz="1800" smtClean="0"/>
              <a:t>Profesní a osobní údaje o podnikateli(ích)</a:t>
            </a:r>
          </a:p>
          <a:p>
            <a:pPr lvl="1" eaLnBrk="1" hangingPunct="1"/>
            <a:r>
              <a:rPr lang="cs-CZ" sz="1800" smtClean="0"/>
              <a:t>Popis podnikatelské příležitosti</a:t>
            </a:r>
          </a:p>
          <a:p>
            <a:pPr lvl="1" eaLnBrk="1" hangingPunct="1"/>
            <a:r>
              <a:rPr lang="cs-CZ" sz="1800" smtClean="0"/>
              <a:t>Majetkoprávní vztahy </a:t>
            </a:r>
          </a:p>
          <a:p>
            <a:pPr lvl="1" eaLnBrk="1" hangingPunct="1"/>
            <a:r>
              <a:rPr lang="cs-CZ" sz="1800" smtClean="0"/>
              <a:t>Technicko-technologická část </a:t>
            </a:r>
          </a:p>
          <a:p>
            <a:pPr lvl="1" eaLnBrk="1" hangingPunct="1"/>
            <a:r>
              <a:rPr lang="cs-CZ" sz="1800" smtClean="0"/>
              <a:t>Postavení na trhu, konkurence, marketing</a:t>
            </a:r>
          </a:p>
          <a:p>
            <a:pPr lvl="1" eaLnBrk="1" hangingPunct="1"/>
            <a:r>
              <a:rPr lang="cs-CZ" sz="1800" smtClean="0"/>
              <a:t>Finanční plán – očekávané zisky, příjmy/výdaje, majetek a jeho financování</a:t>
            </a:r>
          </a:p>
          <a:p>
            <a:pPr lvl="1" eaLnBrk="1" hangingPunct="1"/>
            <a:r>
              <a:rPr lang="cs-CZ" sz="1800" smtClean="0"/>
              <a:t>Předpoklady úspěchu vs. rizika projektu</a:t>
            </a:r>
          </a:p>
        </p:txBody>
      </p:sp>
      <p:sp>
        <p:nvSpPr>
          <p:cNvPr id="1126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3DE8A7-5624-4B94-8593-3EDFA0D90A5F}" type="datetime8">
              <a:rPr lang="cs-CZ" altLang="en-US" smtClean="0"/>
              <a:pPr eaLnBrk="1" hangingPunct="1"/>
              <a:t>18.2.2014 7:58</a:t>
            </a:fld>
            <a:endParaRPr lang="cs-CZ" altLang="en-US" smtClean="0"/>
          </a:p>
        </p:txBody>
      </p:sp>
      <p:sp>
        <p:nvSpPr>
          <p:cNvPr id="1126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7C145-9D76-4F93-A0BB-31F4ACE1018B}" type="slidenum">
              <a:rPr lang="cs-CZ" altLang="en-US" smtClean="0"/>
              <a:pPr eaLnBrk="1" hangingPunct="1"/>
              <a:t>14</a:t>
            </a:fld>
            <a:endParaRPr lang="cs-CZ" altLang="en-US" smtClean="0"/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4930775" y="1341438"/>
            <a:ext cx="3887788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cs-CZ" sz="2000" b="1"/>
              <a:t>www.Entrepreneur.com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Mission Statement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The Team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Market Summary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Opportunities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Business Concept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Competition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Goals and Objectives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Financial Plan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Resource Requirements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Risks and Rewards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/>
              <a:t>Key Issues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4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2238"/>
            <a:ext cx="8588375" cy="1295400"/>
          </a:xfrm>
        </p:spPr>
        <p:txBody>
          <a:bodyPr/>
          <a:lstStyle/>
          <a:p>
            <a:pPr eaLnBrk="1" hangingPunct="1"/>
            <a:r>
              <a:rPr lang="cs-CZ" smtClean="0"/>
              <a:t>Strategie vlastního podnikání</a:t>
            </a:r>
            <a:br>
              <a:rPr lang="cs-CZ" smtClean="0"/>
            </a:br>
            <a:endParaRPr lang="cs-CZ" smtClean="0"/>
          </a:p>
        </p:txBody>
      </p:sp>
      <p:sp>
        <p:nvSpPr>
          <p:cNvPr id="8195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F62BE-F45E-4CB4-A086-6DA9A1D826C4}" type="datetime8">
              <a:rPr lang="cs-CZ" altLang="en-US" smtClean="0"/>
              <a:pPr eaLnBrk="1" hangingPunct="1"/>
              <a:t>18.2.2014 7:58</a:t>
            </a:fld>
            <a:endParaRPr lang="cs-CZ" altLang="en-US" smtClean="0"/>
          </a:p>
        </p:txBody>
      </p:sp>
      <p:sp>
        <p:nvSpPr>
          <p:cNvPr id="8196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44F741-D2EE-4903-BE95-B9132BFA47FB}" type="slidenum">
              <a:rPr lang="cs-CZ" altLang="en-US" smtClean="0"/>
              <a:pPr eaLnBrk="1" hangingPunct="1"/>
              <a:t>15</a:t>
            </a:fld>
            <a:endParaRPr lang="cs-CZ" alt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5491450"/>
              </p:ext>
            </p:extLst>
          </p:nvPr>
        </p:nvGraphicFramePr>
        <p:xfrm>
          <a:off x="251520" y="1124744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9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797D1-5FBA-4CD9-9B93-1E369930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00797D1-5FBA-4CD9-9B93-1E369930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D3822-9946-436B-BC2A-DCA94C30D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FDD3822-9946-436B-BC2A-DCA94C30D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F6A7E9-E943-41B1-B5D8-F3ECA0C1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7F6A7E9-E943-41B1-B5D8-F3ECA0C1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C61A9C-F0C6-4A7A-9660-ED99CA75D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AC61A9C-F0C6-4A7A-9660-ED99CA75D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</a:t>
            </a:r>
            <a:r>
              <a:rPr lang="cs-CZ" smtClean="0"/>
              <a:t>ý</a:t>
            </a:r>
            <a:r>
              <a:rPr lang="en-US" smtClean="0"/>
              <a:t>m</a:t>
            </a:r>
            <a:r>
              <a:rPr lang="cs-CZ" smtClean="0"/>
              <a:t> realizátorů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Jmenný seznam klíčových pozic</a:t>
            </a:r>
            <a:r>
              <a:rPr lang="en-US" smtClean="0"/>
              <a:t>.</a:t>
            </a:r>
          </a:p>
          <a:p>
            <a:r>
              <a:rPr lang="cs-CZ" smtClean="0"/>
              <a:t>Hlavní znalosti a úspěchy ve vztahu k předmětu podnikání. </a:t>
            </a:r>
            <a:endParaRPr lang="en-US" smtClean="0"/>
          </a:p>
          <a:p>
            <a:r>
              <a:rPr lang="cs-CZ" smtClean="0"/>
              <a:t>Délka praxe</a:t>
            </a:r>
            <a:r>
              <a:rPr lang="en-US" smtClean="0"/>
              <a:t>.</a:t>
            </a: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16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3528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Situace na cílovém trhu 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Minulost, přítomnost a budoucnost cílového trhu</a:t>
            </a:r>
            <a:r>
              <a:rPr lang="en-US" smtClean="0"/>
              <a:t>.</a:t>
            </a:r>
          </a:p>
          <a:p>
            <a:pPr lvl="1"/>
            <a:r>
              <a:rPr lang="cs-CZ" smtClean="0"/>
              <a:t>Přehled změn a výhled ohledně:</a:t>
            </a:r>
          </a:p>
          <a:p>
            <a:pPr lvl="2"/>
            <a:r>
              <a:rPr lang="cs-CZ" smtClean="0"/>
              <a:t>růstu trhu, </a:t>
            </a:r>
          </a:p>
          <a:p>
            <a:pPr lvl="2"/>
            <a:r>
              <a:rPr lang="cs-CZ" smtClean="0"/>
              <a:t>tržního podílu hlavních hráčů, </a:t>
            </a:r>
          </a:p>
          <a:p>
            <a:pPr lvl="2"/>
            <a:r>
              <a:rPr lang="cs-CZ" smtClean="0"/>
              <a:t>charakteru konkurence a příležitostech pro Vaše podnikání.</a:t>
            </a:r>
            <a:endParaRPr lang="en-US" smtClean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17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1051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Podnikatelská příležitost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Bílé místo na trhu</a:t>
            </a:r>
          </a:p>
          <a:p>
            <a:pPr lvl="1"/>
            <a:r>
              <a:rPr lang="cs-CZ" b="1" smtClean="0"/>
              <a:t>Problém zákazníka</a:t>
            </a:r>
            <a:r>
              <a:rPr lang="cs-CZ" smtClean="0"/>
              <a:t>, který chcete vyřešit a který neřeší jiní, nebo špatně řeší jiní.</a:t>
            </a:r>
            <a:br>
              <a:rPr lang="cs-CZ" smtClean="0"/>
            </a:br>
            <a:endParaRPr lang="en-US" smtClean="0"/>
          </a:p>
          <a:p>
            <a:r>
              <a:rPr lang="cs-CZ" smtClean="0"/>
              <a:t>Vaše řešení</a:t>
            </a:r>
          </a:p>
          <a:p>
            <a:pPr lvl="1"/>
            <a:r>
              <a:rPr lang="cs-CZ" smtClean="0"/>
              <a:t>Jak Váš produkt/služba odstraní zákazníkův problém?</a:t>
            </a:r>
          </a:p>
          <a:p>
            <a:pPr lvl="1"/>
            <a:r>
              <a:rPr lang="cs-CZ" smtClean="0"/>
              <a:t>Co přesvědčí zákazníka zvolit právě Vás?</a:t>
            </a:r>
            <a:endParaRPr lang="en-US" smtClean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18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3052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cs-CZ" smtClean="0"/>
              <a:t>Konkurence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18487" cy="4933950"/>
          </a:xfrm>
        </p:spPr>
        <p:txBody>
          <a:bodyPr/>
          <a:lstStyle/>
          <a:p>
            <a:r>
              <a:rPr lang="cs-CZ" smtClean="0"/>
              <a:t>Seznam hlavních konkurentů.</a:t>
            </a:r>
            <a:endParaRPr lang="en-US" smtClean="0"/>
          </a:p>
          <a:p>
            <a:r>
              <a:rPr lang="cs-CZ" smtClean="0"/>
              <a:t>Jak se od nich odlišíte?</a:t>
            </a:r>
          </a:p>
          <a:p>
            <a:r>
              <a:rPr lang="cs-CZ" smtClean="0"/>
              <a:t>M.E.Porter </a:t>
            </a:r>
            <a:br>
              <a:rPr lang="cs-CZ" smtClean="0"/>
            </a:br>
            <a:r>
              <a:rPr lang="cs-CZ" smtClean="0"/>
              <a:t>(5 konkurenčních sil)</a:t>
            </a:r>
          </a:p>
          <a:p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8344129"/>
              </p:ext>
            </p:extLst>
          </p:nvPr>
        </p:nvGraphicFramePr>
        <p:xfrm>
          <a:off x="2123728" y="2132856"/>
          <a:ext cx="69127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19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6965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553200" cy="1143000"/>
          </a:xfrm>
        </p:spPr>
        <p:txBody>
          <a:bodyPr/>
          <a:lstStyle/>
          <a:p>
            <a:pPr eaLnBrk="1" hangingPunct="1"/>
            <a:r>
              <a:rPr lang="cs-CZ" smtClean="0"/>
              <a:t>Obsah prezentace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876800"/>
          </a:xfrm>
        </p:spPr>
        <p:txBody>
          <a:bodyPr/>
          <a:lstStyle/>
          <a:p>
            <a:pPr eaLnBrk="1" hangingPunct="1"/>
            <a:r>
              <a:rPr lang="cs-CZ" dirty="0" smtClean="0"/>
              <a:t>Předmět a podmínky ukončení</a:t>
            </a:r>
          </a:p>
          <a:p>
            <a:pPr eaLnBrk="1" hangingPunct="1"/>
            <a:r>
              <a:rPr lang="cs-CZ" dirty="0" smtClean="0"/>
              <a:t>Podnikání </a:t>
            </a:r>
          </a:p>
          <a:p>
            <a:pPr eaLnBrk="1" hangingPunct="1"/>
            <a:r>
              <a:rPr lang="cs-CZ" b="1" dirty="0" smtClean="0"/>
              <a:t>Podnikatelský záměr / plán</a:t>
            </a:r>
          </a:p>
          <a:p>
            <a:pPr lvl="1" eaLnBrk="1" hangingPunct="1"/>
            <a:r>
              <a:rPr lang="cs-CZ" dirty="0" smtClean="0"/>
              <a:t>účel</a:t>
            </a:r>
          </a:p>
          <a:p>
            <a:pPr lvl="1" eaLnBrk="1" hangingPunct="1"/>
            <a:r>
              <a:rPr lang="cs-CZ" dirty="0" smtClean="0"/>
              <a:t>hlavní prvky</a:t>
            </a:r>
          </a:p>
          <a:p>
            <a:pPr lvl="1" eaLnBrk="1" hangingPunct="1"/>
            <a:r>
              <a:rPr lang="cs-CZ" dirty="0" smtClean="0"/>
              <a:t>forma</a:t>
            </a:r>
          </a:p>
          <a:p>
            <a:pPr eaLnBrk="1" hangingPunct="1"/>
            <a:endParaRPr lang="cs-CZ" dirty="0" smtClean="0"/>
          </a:p>
        </p:txBody>
      </p:sp>
      <p:sp>
        <p:nvSpPr>
          <p:cNvPr id="4100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4101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</a:t>
            </a:fld>
            <a:endParaRPr lang="cs-CZ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</a:t>
            </a:r>
            <a:r>
              <a:rPr lang="cs-CZ" smtClean="0"/>
              <a:t>model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Též označován za hodnototvorný řetězec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5009782"/>
              </p:ext>
            </p:extLst>
          </p:nvPr>
        </p:nvGraphicFramePr>
        <p:xfrm>
          <a:off x="1259632" y="2348880"/>
          <a:ext cx="62646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20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8087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22238"/>
            <a:ext cx="7543800" cy="1295400"/>
          </a:xfrm>
        </p:spPr>
        <p:txBody>
          <a:bodyPr/>
          <a:lstStyle/>
          <a:p>
            <a:r>
              <a:rPr lang="cs-CZ" smtClean="0"/>
              <a:t>Hlavní cíle, termíny, měřítka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2088"/>
            <a:ext cx="829468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323850" y="659288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730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Rizika a jejich řízení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smtClean="0"/>
              <a:t>Identifikace</a:t>
            </a:r>
            <a:r>
              <a:rPr lang="cs-CZ" smtClean="0"/>
              <a:t> hlavních rizik </a:t>
            </a:r>
          </a:p>
          <a:p>
            <a:pPr lvl="1"/>
            <a:r>
              <a:rPr lang="cs-CZ" smtClean="0"/>
              <a:t>ideálně odhad pravděpodobnosti</a:t>
            </a:r>
          </a:p>
          <a:p>
            <a:pPr lvl="1"/>
            <a:r>
              <a:rPr lang="cs-CZ" smtClean="0"/>
              <a:t>potenciální dopady na Vaše podnikání</a:t>
            </a:r>
          </a:p>
          <a:p>
            <a:pPr lvl="1"/>
            <a:endParaRPr lang="en-US" smtClean="0"/>
          </a:p>
          <a:p>
            <a:r>
              <a:rPr lang="cs-CZ" smtClean="0"/>
              <a:t>Možnosti </a:t>
            </a:r>
            <a:r>
              <a:rPr lang="cs-CZ" b="1" smtClean="0"/>
              <a:t>řešení</a:t>
            </a:r>
            <a:r>
              <a:rPr lang="cs-CZ" smtClean="0"/>
              <a:t> rizik</a:t>
            </a:r>
          </a:p>
          <a:p>
            <a:pPr lvl="1"/>
            <a:r>
              <a:rPr lang="cs-CZ" smtClean="0"/>
              <a:t>přijetí rizika</a:t>
            </a:r>
          </a:p>
          <a:p>
            <a:pPr lvl="1"/>
            <a:r>
              <a:rPr lang="cs-CZ" smtClean="0"/>
              <a:t>…</a:t>
            </a:r>
          </a:p>
          <a:p>
            <a:pPr lvl="1"/>
            <a:r>
              <a:rPr lang="cs-CZ" smtClean="0"/>
              <a:t>eliminace</a:t>
            </a:r>
            <a:endParaRPr lang="en-US" smtClean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22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40381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781300"/>
            <a:ext cx="50069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pPr eaLnBrk="1" hangingPunct="1"/>
            <a:r>
              <a:rPr lang="cs-CZ" smtClean="0"/>
              <a:t>Finanční plán (1)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2875"/>
            <a:ext cx="8763000" cy="529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b="1" dirty="0" smtClean="0"/>
              <a:t>Ziskovost projektu </a:t>
            </a:r>
            <a:r>
              <a:rPr lang="cs-CZ" dirty="0" smtClean="0"/>
              <a:t>(rozpočtová výsledovka)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 smtClean="0"/>
              <a:t>vhodné rozdělit si na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b="1" dirty="0" smtClean="0"/>
              <a:t>Jednorázové </a:t>
            </a:r>
            <a:r>
              <a:rPr lang="cs-CZ" dirty="0" smtClean="0"/>
              <a:t>náklady při založení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b="1" dirty="0" smtClean="0"/>
              <a:t>Vlastní provoz: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 smtClean="0"/>
              <a:t>+ Očekávané tržby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 smtClean="0"/>
              <a:t>-  Variabilní náklady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200" dirty="0" smtClean="0"/>
              <a:t>_________________________________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 smtClean="0"/>
              <a:t>= Marže</a:t>
            </a:r>
            <a:endParaRPr lang="cs-CZ" dirty="0"/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100" dirty="0" smtClean="0"/>
              <a:t>- Fixní náklady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200" dirty="0" smtClean="0"/>
              <a:t>_________________________________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 smtClean="0"/>
              <a:t>= Provozní zisk/ztráta</a:t>
            </a:r>
          </a:p>
          <a:p>
            <a:pPr marL="693737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100" dirty="0" smtClean="0"/>
          </a:p>
          <a:p>
            <a:pPr marL="1143000" lvl="2" indent="-228600" eaLnBrk="1" hangingPunct="1">
              <a:lnSpc>
                <a:spcPct val="80000"/>
              </a:lnSpc>
              <a:defRPr/>
            </a:pPr>
            <a:endParaRPr lang="cs-CZ" sz="2100" dirty="0" smtClean="0"/>
          </a:p>
          <a:p>
            <a:pPr marL="1143000" lvl="2" indent="-228600" eaLnBrk="1" hangingPunct="1">
              <a:lnSpc>
                <a:spcPct val="80000"/>
              </a:lnSpc>
              <a:defRPr/>
            </a:pPr>
            <a:endParaRPr lang="cs-CZ" sz="2100" dirty="0" smtClean="0"/>
          </a:p>
          <a:p>
            <a:pPr marL="1143000" lvl="2" indent="-228600" eaLnBrk="1" hangingPunct="1">
              <a:lnSpc>
                <a:spcPct val="80000"/>
              </a:lnSpc>
              <a:defRPr/>
            </a:pPr>
            <a:endParaRPr lang="cs-CZ" sz="2100" dirty="0" smtClean="0"/>
          </a:p>
          <a:p>
            <a:pPr marL="1143000" lvl="2" indent="-228600" eaLnBrk="1" hangingPunct="1">
              <a:lnSpc>
                <a:spcPct val="80000"/>
              </a:lnSpc>
              <a:defRPr/>
            </a:pPr>
            <a:endParaRPr lang="cs-CZ" sz="21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cs-CZ" sz="2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cs-CZ" sz="2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cs-CZ" sz="2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cs-CZ" sz="2200" dirty="0" smtClean="0"/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360363" y="6092825"/>
            <a:ext cx="87630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endParaRPr lang="cs-CZ" sz="300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23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41540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eaLnBrk="1" hangingPunct="1"/>
            <a:r>
              <a:rPr lang="cs-CZ" sz="4000" smtClean="0"/>
              <a:t>Finanční plán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4391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jednorázové („investiční“) náklady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veškeré náklady, které vzniknou se založením podnikání (</a:t>
            </a:r>
            <a:r>
              <a:rPr lang="cs-CZ" b="1" dirty="0" smtClean="0"/>
              <a:t>fixní</a:t>
            </a:r>
            <a:r>
              <a:rPr lang="cs-CZ" dirty="0" smtClean="0"/>
              <a:t>)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cs-CZ" dirty="0" smtClean="0"/>
              <a:t>např. vybavení provozovny zbožím, náklady na externí služby (projektová dokumentace, „</a:t>
            </a:r>
            <a:r>
              <a:rPr lang="cs-CZ" dirty="0" err="1" smtClean="0"/>
              <a:t>inženýring</a:t>
            </a:r>
            <a:r>
              <a:rPr lang="cs-CZ" dirty="0" smtClean="0"/>
              <a:t>“ atd.)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provozní náklady a výnosy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veškeré náklady a výnosy, které poplynou po startu podnikání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cs-CZ" dirty="0" smtClean="0"/>
              <a:t>tržby a s nimi související </a:t>
            </a:r>
            <a:r>
              <a:rPr lang="cs-CZ" b="1" dirty="0" smtClean="0"/>
              <a:t>variabilní náklady</a:t>
            </a:r>
            <a:r>
              <a:rPr lang="cs-CZ" dirty="0" smtClean="0"/>
              <a:t> (tržby za zboží a náklady na jeho pořízení)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cs-CZ" b="1" dirty="0" smtClean="0"/>
              <a:t>fixní náklady</a:t>
            </a:r>
            <a:r>
              <a:rPr lang="cs-CZ" dirty="0" smtClean="0"/>
              <a:t> typu nákladů za nájem, mzdy provozních zaměstnanců, časově dohodnuté dodávky dodavatelů 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24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17988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pPr eaLnBrk="1" hangingPunct="1"/>
            <a:r>
              <a:rPr lang="cs-CZ" smtClean="0"/>
              <a:t>Finanční plán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2875"/>
            <a:ext cx="8763000" cy="5292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sz="2800" b="1" smtClean="0"/>
              <a:t>Rozpočet příjmů a výdajů (=cash flow)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jednorázové výdaje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provozní příjmy, výdaje </a:t>
            </a:r>
          </a:p>
          <a:p>
            <a:pPr marL="1143000" lvl="2" indent="-228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=&gt;</a:t>
            </a:r>
            <a:r>
              <a:rPr lang="cs-CZ" sz="2800" b="1" smtClean="0"/>
              <a:t> potřeba financování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800" b="1" smtClean="0"/>
              <a:t>Zdroje financování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3F = family-friends-fools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dotace, podpora z veřejných rozpočtů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banky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rizikový kapitál - </a:t>
            </a:r>
            <a:r>
              <a:rPr lang="en-US" sz="2400" smtClean="0"/>
              <a:t>Czech Private Equity and Venture Capital Association</a:t>
            </a:r>
            <a:r>
              <a:rPr lang="cs-CZ" sz="2400" smtClean="0"/>
              <a:t> </a:t>
            </a:r>
            <a:r>
              <a:rPr lang="cs-CZ" sz="2400" smtClean="0">
                <a:hlinkClick r:id="rId3"/>
              </a:rPr>
              <a:t>http://www.cvca.cz</a:t>
            </a:r>
            <a:endParaRPr lang="cs-CZ" sz="2400" smtClean="0"/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sz="2800" smtClean="0"/>
              <a:t>crowdfunding - </a:t>
            </a:r>
            <a:r>
              <a:rPr lang="cs-CZ" sz="2400" u="sng" smtClean="0">
                <a:hlinkClick r:id="rId4"/>
              </a:rPr>
              <a:t>http://www.fondomat.cz</a:t>
            </a:r>
            <a:r>
              <a:rPr lang="cs-CZ" sz="2400" smtClean="0"/>
              <a:t>, </a:t>
            </a:r>
            <a:r>
              <a:rPr lang="cs-CZ" sz="2400" u="sng" smtClean="0">
                <a:hlinkClick r:id="rId5"/>
              </a:rPr>
              <a:t>http://www.kreativcisobe.cz/</a:t>
            </a:r>
            <a:r>
              <a:rPr lang="cs-CZ" sz="2400" smtClean="0"/>
              <a:t>, </a:t>
            </a:r>
            <a:r>
              <a:rPr lang="cs-CZ" sz="2400" u="sng" smtClean="0">
                <a:hlinkClick r:id="rId6"/>
              </a:rPr>
              <a:t>http://www.nakopni.me/</a:t>
            </a:r>
            <a:endParaRPr lang="cs-CZ" sz="2400" smtClean="0"/>
          </a:p>
          <a:p>
            <a:pPr marL="1143000" lvl="2" indent="-228600" eaLnBrk="1" hangingPunct="1">
              <a:lnSpc>
                <a:spcPct val="80000"/>
              </a:lnSpc>
            </a:pPr>
            <a:endParaRPr lang="cs-CZ" sz="2800" smtClean="0"/>
          </a:p>
          <a:p>
            <a:pPr marL="1143000" lvl="2" indent="-228600" eaLnBrk="1" hangingPunct="1">
              <a:lnSpc>
                <a:spcPct val="80000"/>
              </a:lnSpc>
            </a:pPr>
            <a:endParaRPr lang="cs-CZ" sz="2800" smtClean="0"/>
          </a:p>
          <a:p>
            <a:pPr marL="1143000" lvl="2" indent="-228600" eaLnBrk="1" hangingPunct="1">
              <a:lnSpc>
                <a:spcPct val="80000"/>
              </a:lnSpc>
            </a:pPr>
            <a:endParaRPr lang="cs-CZ" sz="2800" smtClean="0"/>
          </a:p>
          <a:p>
            <a:pPr marL="1143000" lvl="2" indent="-228600" eaLnBrk="1" hangingPunct="1">
              <a:lnSpc>
                <a:spcPct val="80000"/>
              </a:lnSpc>
            </a:pPr>
            <a:endParaRPr lang="cs-CZ" sz="2800" smtClean="0"/>
          </a:p>
          <a:p>
            <a:pPr lvl="1" eaLnBrk="1" hangingPunct="1">
              <a:lnSpc>
                <a:spcPct val="80000"/>
              </a:lnSpc>
            </a:pPr>
            <a:endParaRPr lang="cs-CZ" sz="2800" smtClean="0"/>
          </a:p>
          <a:p>
            <a:pPr lvl="1" eaLnBrk="1" hangingPunct="1">
              <a:lnSpc>
                <a:spcPct val="80000"/>
              </a:lnSpc>
            </a:pPr>
            <a:endParaRPr lang="cs-CZ" sz="2800" smtClean="0"/>
          </a:p>
          <a:p>
            <a:pPr lvl="1" eaLnBrk="1" hangingPunct="1">
              <a:lnSpc>
                <a:spcPct val="80000"/>
              </a:lnSpc>
            </a:pPr>
            <a:endParaRPr lang="cs-CZ" sz="2800" smtClean="0"/>
          </a:p>
          <a:p>
            <a:pPr lvl="1" eaLnBrk="1" hangingPunct="1">
              <a:lnSpc>
                <a:spcPct val="80000"/>
              </a:lnSpc>
            </a:pPr>
            <a:endParaRPr lang="cs-CZ" sz="2800" smtClean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25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30343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5029200"/>
            <a:ext cx="3598863" cy="1081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267200" y="4038600"/>
            <a:ext cx="3598863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Finanční plán (4)</a:t>
            </a:r>
            <a:br>
              <a:rPr lang="cs-CZ" smtClean="0"/>
            </a:br>
            <a:r>
              <a:rPr lang="cs-CZ" sz="3200" smtClean="0"/>
              <a:t>Rozvaha - </a:t>
            </a:r>
            <a:r>
              <a:rPr lang="cs-CZ" sz="3200" b="0" smtClean="0"/>
              <a:t>výkaz majetku a zdrojů</a:t>
            </a:r>
            <a:endParaRPr lang="cs-CZ" b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37338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smtClean="0"/>
              <a:t>AKTIVA </a:t>
            </a:r>
            <a:r>
              <a:rPr lang="cs-CZ" sz="2000" smtClean="0">
                <a:latin typeface="Arial Narrow" pitchFamily="34" charset="0"/>
              </a:rPr>
              <a:t>(majetkové hodnoty)</a:t>
            </a:r>
            <a:endParaRPr lang="cs-CZ" sz="2000" b="1" smtClean="0">
              <a:latin typeface="Arial Narrow" pitchFamily="34" charset="0"/>
            </a:endParaRPr>
          </a:p>
          <a:p>
            <a:r>
              <a:rPr lang="cs-CZ" sz="2000" smtClean="0"/>
              <a:t>Dlouhodobý majetek(stáláA)</a:t>
            </a:r>
          </a:p>
          <a:p>
            <a:pPr lvl="1"/>
            <a:r>
              <a:rPr lang="cs-CZ" sz="1800" smtClean="0"/>
              <a:t>Pořizovací ceny</a:t>
            </a:r>
          </a:p>
          <a:p>
            <a:pPr lvl="1"/>
            <a:r>
              <a:rPr lang="cs-CZ" sz="1800" smtClean="0"/>
              <a:t>- Oprávky (</a:t>
            </a:r>
            <a:r>
              <a:rPr lang="cs-CZ" sz="1800" smtClean="0">
                <a:latin typeface="Arial Narrow" pitchFamily="34" charset="0"/>
              </a:rPr>
              <a:t>kumulace odpisů</a:t>
            </a:r>
            <a:r>
              <a:rPr lang="cs-CZ" sz="1800" smtClean="0"/>
              <a:t>)</a:t>
            </a:r>
          </a:p>
          <a:p>
            <a:r>
              <a:rPr lang="cs-CZ" sz="2000" smtClean="0"/>
              <a:t>Oběžná aktiva</a:t>
            </a:r>
          </a:p>
          <a:p>
            <a:pPr lvl="1"/>
            <a:r>
              <a:rPr lang="cs-CZ" sz="1800" smtClean="0"/>
              <a:t>Pohledávky</a:t>
            </a:r>
          </a:p>
          <a:p>
            <a:pPr lvl="1"/>
            <a:r>
              <a:rPr lang="cs-CZ" sz="1800" smtClean="0"/>
              <a:t>Zásoby </a:t>
            </a:r>
          </a:p>
          <a:p>
            <a:pPr lvl="2"/>
            <a:r>
              <a:rPr lang="cs-CZ" sz="1700" smtClean="0"/>
              <a:t>Materiál </a:t>
            </a:r>
          </a:p>
          <a:p>
            <a:pPr lvl="2"/>
            <a:r>
              <a:rPr lang="cs-CZ" sz="1700" smtClean="0"/>
              <a:t>Výrobky, NV, polotovary</a:t>
            </a:r>
          </a:p>
          <a:p>
            <a:pPr lvl="2"/>
            <a:r>
              <a:rPr lang="cs-CZ" sz="1700" smtClean="0"/>
              <a:t>Zboží</a:t>
            </a:r>
          </a:p>
          <a:p>
            <a:pPr lvl="1"/>
            <a:r>
              <a:rPr lang="cs-CZ" sz="1800" smtClean="0"/>
              <a:t>Finanční majetek</a:t>
            </a:r>
          </a:p>
          <a:p>
            <a:pPr lvl="2"/>
            <a:r>
              <a:rPr lang="cs-CZ" sz="1700" smtClean="0"/>
              <a:t>Peníze</a:t>
            </a:r>
          </a:p>
          <a:p>
            <a:pPr lvl="2"/>
            <a:r>
              <a:rPr lang="cs-CZ" sz="1700" smtClean="0"/>
              <a:t>Bankovní účty</a:t>
            </a:r>
          </a:p>
          <a:p>
            <a:endParaRPr lang="cs-CZ" sz="200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76400"/>
            <a:ext cx="3505200" cy="44116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smtClean="0"/>
              <a:t>PASIVA </a:t>
            </a:r>
            <a:r>
              <a:rPr lang="cs-CZ" sz="2200" smtClean="0">
                <a:latin typeface="Arial Narrow" pitchFamily="34" charset="0"/>
              </a:rPr>
              <a:t>(zdroje financování)</a:t>
            </a:r>
            <a:endParaRPr lang="cs-CZ" sz="2200" b="1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200" smtClean="0"/>
              <a:t>Vlastní kapitál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Základní kapitál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Kapitálové fondy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Fondy ze zisků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Kumulované výsledky min. období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Výsledek hospodaření běžného období</a:t>
            </a:r>
          </a:p>
          <a:p>
            <a:pPr>
              <a:lnSpc>
                <a:spcPct val="90000"/>
              </a:lnSpc>
            </a:pPr>
            <a:r>
              <a:rPr lang="cs-CZ" sz="2200" smtClean="0"/>
              <a:t>Cizí zdroje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Závazky </a:t>
            </a:r>
            <a:r>
              <a:rPr lang="cs-CZ" sz="2000" smtClean="0">
                <a:latin typeface="Arial Narrow" pitchFamily="34" charset="0"/>
              </a:rPr>
              <a:t>(krátko-, dlouhodobé)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Bankovní úvěry </a:t>
            </a:r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26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42694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6781800" cy="3276600"/>
          </a:xfrm>
        </p:spPr>
        <p:txBody>
          <a:bodyPr/>
          <a:lstStyle/>
          <a:p>
            <a:pPr eaLnBrk="1" hangingPunct="1"/>
            <a:r>
              <a:rPr lang="cs-CZ" sz="4400" b="0" smtClean="0"/>
              <a:t>Děkuji za pozornost!</a:t>
            </a: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27</a:t>
            </a:fld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6781800" cy="1676400"/>
          </a:xfrm>
        </p:spPr>
        <p:txBody>
          <a:bodyPr/>
          <a:lstStyle/>
          <a:p>
            <a:pPr algn="ctr" eaLnBrk="1" hangingPunct="1"/>
            <a:r>
              <a:rPr lang="cs-CZ" sz="4400" smtClean="0"/>
              <a:t>Předmět </a:t>
            </a:r>
            <a:br>
              <a:rPr lang="cs-CZ" sz="4400" smtClean="0"/>
            </a:br>
            <a:r>
              <a:rPr lang="cs-CZ" sz="4400" smtClean="0"/>
              <a:t> </a:t>
            </a:r>
            <a:r>
              <a:rPr lang="cs-CZ" smtClean="0"/>
              <a:t>ENS238</a:t>
            </a:r>
            <a:br>
              <a:rPr lang="cs-CZ" smtClean="0"/>
            </a:br>
            <a:r>
              <a:rPr lang="cs-CZ" smtClean="0"/>
              <a:t>Zakládání firmy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/>
              <a:t>a podmínky jeho ukončení</a:t>
            </a: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3</a:t>
            </a:fld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0" smtClean="0"/>
              <a:t>ENS238</a:t>
            </a:r>
            <a:br>
              <a:rPr lang="cs-CZ" b="0" smtClean="0"/>
            </a:br>
            <a:r>
              <a:rPr lang="cs-CZ" smtClean="0"/>
              <a:t>Zakládání firmy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/>
              <a:t>Hlavní cíle:</a:t>
            </a:r>
            <a:r>
              <a:rPr lang="cs-CZ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osvojit si základy podnikání vč. jeho strategie a forem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pracovat s finančními výkazy obchodních společností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dokázat sestavit podnikatelský plán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105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 smtClean="0"/>
              <a:t>Základní literatura</a:t>
            </a:r>
            <a:r>
              <a:rPr lang="cs-CZ" sz="24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smtClean="0"/>
              <a:t>prezentace z přednášek (IS)</a:t>
            </a:r>
            <a:endParaRPr lang="cs-CZ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/>
              <a:t>SRPOVÁ, J. a kol. Podnikatelský plán a strategie. 1. vyd. Praha: </a:t>
            </a:r>
            <a:r>
              <a:rPr lang="cs-CZ" sz="1800" dirty="0" err="1"/>
              <a:t>Grada</a:t>
            </a:r>
            <a:r>
              <a:rPr lang="cs-CZ" sz="1800" dirty="0"/>
              <a:t> </a:t>
            </a:r>
            <a:r>
              <a:rPr lang="cs-CZ" sz="1800" dirty="0" err="1"/>
              <a:t>Publishing</a:t>
            </a:r>
            <a:r>
              <a:rPr lang="cs-CZ" sz="1800" dirty="0"/>
              <a:t>, 2011. 194 s. ISBN 978-80-247-4103-1.</a:t>
            </a:r>
            <a:endParaRPr lang="cs-CZ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/>
              <a:t>KORÁB, V. a kol. Podnikatelský plán. 1.vyd. Brno: </a:t>
            </a:r>
            <a:r>
              <a:rPr lang="cs-CZ" sz="1800" dirty="0" err="1"/>
              <a:t>Computer</a:t>
            </a:r>
            <a:r>
              <a:rPr lang="cs-CZ" sz="1800" dirty="0"/>
              <a:t> </a:t>
            </a:r>
            <a:r>
              <a:rPr lang="cs-CZ" sz="1800" dirty="0" err="1"/>
              <a:t>Press</a:t>
            </a:r>
            <a:r>
              <a:rPr lang="cs-CZ" sz="1800" dirty="0"/>
              <a:t>, 2007. 216 s. ISBN 978-80-251-1605-0.</a:t>
            </a:r>
            <a:endParaRPr lang="cs-CZ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smtClean="0"/>
              <a:t>KAPLAN, </a:t>
            </a:r>
            <a:r>
              <a:rPr lang="en-US" sz="1800" dirty="0" smtClean="0"/>
              <a:t>Robert S.</a:t>
            </a:r>
            <a:r>
              <a:rPr lang="cs-CZ" sz="1800" dirty="0" smtClean="0"/>
              <a:t>, NORTON</a:t>
            </a:r>
            <a:r>
              <a:rPr lang="en-US" sz="1800" dirty="0" smtClean="0"/>
              <a:t>, David P.</a:t>
            </a:r>
            <a:r>
              <a:rPr lang="cs-CZ" sz="1800" dirty="0" smtClean="0"/>
              <a:t> </a:t>
            </a:r>
            <a:r>
              <a:rPr lang="en-US" sz="1800" i="1" dirty="0" smtClean="0"/>
              <a:t>Strategy maps : converting intangible assets into tangible outcomes.</a:t>
            </a:r>
            <a:r>
              <a:rPr lang="en-US" sz="1800" dirty="0" smtClean="0"/>
              <a:t> Boston : Harvard Business School Press, 2004.xviii, 454 s. 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2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2000" dirty="0" smtClean="0"/>
          </a:p>
        </p:txBody>
      </p:sp>
      <p:sp>
        <p:nvSpPr>
          <p:cNvPr id="614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D8B1C4-45B5-4DBC-A78E-1D59CDD60E4A}" type="datetime8">
              <a:rPr lang="cs-CZ" altLang="en-US"/>
              <a:pPr eaLnBrk="1" hangingPunct="1"/>
              <a:t>18.2.2014 7:58</a:t>
            </a:fld>
            <a:endParaRPr lang="cs-CZ" altLang="en-US"/>
          </a:p>
        </p:txBody>
      </p:sp>
      <p:sp>
        <p:nvSpPr>
          <p:cNvPr id="614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C8EF7F-F0E6-4826-BD08-EA27CB67E252}" type="slidenum">
              <a:rPr lang="cs-CZ" altLang="en-US" smtClean="0"/>
              <a:pPr eaLnBrk="1" hangingPunct="1"/>
              <a:t>4</a:t>
            </a:fld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543800" cy="1295400"/>
          </a:xfrm>
        </p:spPr>
        <p:txBody>
          <a:bodyPr/>
          <a:lstStyle/>
          <a:p>
            <a:pPr eaLnBrk="1" hangingPunct="1"/>
            <a:r>
              <a:rPr lang="cs-CZ" b="0" smtClean="0"/>
              <a:t>ENS238</a:t>
            </a:r>
            <a:br>
              <a:rPr lang="cs-CZ" b="0" smtClean="0"/>
            </a:br>
            <a:r>
              <a:rPr lang="cs-CZ" smtClean="0"/>
              <a:t>Zakládání firmy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Předpokládaný průběh:</a:t>
            </a:r>
            <a:endParaRPr lang="cs-CZ" sz="2400" dirty="0" smtClean="0"/>
          </a:p>
          <a:p>
            <a:pPr lvl="2" eaLnBrk="1" hangingPunct="1">
              <a:lnSpc>
                <a:spcPct val="90000"/>
              </a:lnSpc>
            </a:pPr>
            <a:endParaRPr lang="cs-CZ" sz="1800" dirty="0" smtClean="0"/>
          </a:p>
          <a:p>
            <a:pPr lvl="2" eaLnBrk="1" hangingPunct="1">
              <a:lnSpc>
                <a:spcPct val="90000"/>
              </a:lnSpc>
            </a:pPr>
            <a:endParaRPr lang="cs-CZ" sz="1600" dirty="0" smtClean="0"/>
          </a:p>
          <a:p>
            <a:pPr lvl="2" eaLnBrk="1" hangingPunct="1">
              <a:lnSpc>
                <a:spcPct val="90000"/>
              </a:lnSpc>
            </a:pPr>
            <a:endParaRPr lang="cs-CZ" sz="1600" dirty="0" smtClean="0"/>
          </a:p>
          <a:p>
            <a:pPr lvl="2" eaLnBrk="1" hangingPunct="1">
              <a:lnSpc>
                <a:spcPct val="90000"/>
              </a:lnSpc>
            </a:pPr>
            <a:endParaRPr lang="cs-CZ" sz="2000" dirty="0" smtClean="0"/>
          </a:p>
        </p:txBody>
      </p:sp>
      <p:sp>
        <p:nvSpPr>
          <p:cNvPr id="717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11017F-43C4-4D23-BADF-CD585D180A2E}" type="datetime8">
              <a:rPr lang="cs-CZ" altLang="en-US"/>
              <a:pPr eaLnBrk="1" hangingPunct="1"/>
              <a:t>18.2.2014 7:58</a:t>
            </a:fld>
            <a:endParaRPr lang="cs-CZ" altLang="en-US"/>
          </a:p>
        </p:txBody>
      </p:sp>
      <p:sp>
        <p:nvSpPr>
          <p:cNvPr id="7173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FD924F-BB3E-41DE-AA57-476E2E613F7B}" type="slidenum">
              <a:rPr lang="cs-CZ" altLang="en-US" smtClean="0"/>
              <a:pPr eaLnBrk="1" hangingPunct="1"/>
              <a:t>5</a:t>
            </a:fld>
            <a:endParaRPr lang="cs-CZ" altLang="en-US" smtClean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9" y="2132856"/>
            <a:ext cx="842787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0" dirty="0" smtClean="0"/>
              <a:t>ENS238</a:t>
            </a:r>
            <a:br>
              <a:rPr lang="cs-CZ" b="0" dirty="0" smtClean="0"/>
            </a:br>
            <a:r>
              <a:rPr lang="cs-CZ" dirty="0" smtClean="0"/>
              <a:t>Zakládání firmy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9914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100" b="1" dirty="0" smtClean="0"/>
              <a:t>Zkouška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700" b="1" dirty="0" smtClean="0"/>
              <a:t>30 b. test 22. dubna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700" b="1" dirty="0" smtClean="0"/>
              <a:t>10 b. návštěva JIC dne 30.4. ve 13. hod.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700" b="1" dirty="0" smtClean="0"/>
              <a:t>60 b. obhajoba semestrální práce </a:t>
            </a:r>
            <a:r>
              <a:rPr lang="cs-CZ" sz="2700" dirty="0" smtClean="0"/>
              <a:t>v podobě malého vlastního podnikatelského záměru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i="1" dirty="0" smtClean="0"/>
              <a:t>3 normostrany představení záměru a jeho věcné podstaty</a:t>
            </a:r>
            <a:br>
              <a:rPr lang="cs-CZ" sz="2000" i="1" dirty="0" smtClean="0"/>
            </a:br>
            <a:r>
              <a:rPr lang="cs-CZ" sz="2000" i="1" dirty="0" smtClean="0"/>
              <a:t>5 normostran finanční část vč. zdůvodnění hlavních rozpočtovaných položek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i="1" dirty="0" smtClean="0"/>
              <a:t>Lze zpracovat i v týmu – počet </a:t>
            </a:r>
            <a:r>
              <a:rPr lang="cs-CZ" sz="2000" i="1" dirty="0" smtClean="0"/>
              <a:t>požadovaných </a:t>
            </a:r>
            <a:r>
              <a:rPr lang="cs-CZ" sz="2000" i="1" dirty="0" smtClean="0"/>
              <a:t>stránek násobkem počtu členů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i="1" dirty="0" smtClean="0"/>
              <a:t>zpracovaná </a:t>
            </a:r>
            <a:r>
              <a:rPr lang="cs-CZ" sz="2000" i="1" dirty="0" smtClean="0"/>
              <a:t>semestrální práce alespoň 2 dny před obhajobou vložena do </a:t>
            </a:r>
            <a:r>
              <a:rPr lang="cs-CZ" sz="2000" i="1" dirty="0" err="1" smtClean="0"/>
              <a:t>Odevzdávárny</a:t>
            </a:r>
            <a:r>
              <a:rPr lang="cs-CZ" sz="2000" i="1" dirty="0" smtClean="0"/>
              <a:t> ve studijních materiálech předmětu</a:t>
            </a:r>
            <a:endParaRPr lang="cs-CZ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cs-CZ" sz="3100" dirty="0" smtClean="0"/>
              <a:t>termíny v IS, na které se bude přihlašovat</a:t>
            </a:r>
          </a:p>
          <a:p>
            <a:pPr lvl="1" eaLnBrk="1" hangingPunct="1">
              <a:lnSpc>
                <a:spcPct val="90000"/>
              </a:lnSpc>
            </a:pPr>
            <a:endParaRPr lang="cs-CZ" sz="2700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819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B146D7-B520-40CE-8F85-798EC999D089}" type="slidenum">
              <a:rPr lang="cs-CZ" altLang="en-US" smtClean="0"/>
              <a:pPr eaLnBrk="1" hangingPunct="1"/>
              <a:t>6</a:t>
            </a:fld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ENS238 </a:t>
            </a:r>
            <a:r>
              <a:rPr lang="cs-CZ" dirty="0" smtClean="0"/>
              <a:t>Zakládání firmy</a:t>
            </a:r>
            <a:br>
              <a:rPr lang="cs-CZ" dirty="0" smtClean="0"/>
            </a:br>
            <a:r>
              <a:rPr lang="cs-CZ" dirty="0" smtClean="0"/>
              <a:t>Výsledné hodnocení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209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 smtClean="0"/>
              <a:t>do hodnocení vstupuje: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/>
              <a:t>písemný test (30%)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/>
              <a:t>exkurze na JIC (10%)</a:t>
            </a:r>
          </a:p>
          <a:p>
            <a:pPr lvl="1">
              <a:lnSpc>
                <a:spcPct val="90000"/>
              </a:lnSpc>
            </a:pPr>
            <a:r>
              <a:rPr lang="cs-CZ" sz="2200" b="1" dirty="0" smtClean="0"/>
              <a:t>kvalita podnikatelského záměru (60%)</a:t>
            </a:r>
          </a:p>
          <a:p>
            <a:pPr>
              <a:lnSpc>
                <a:spcPct val="90000"/>
              </a:lnSpc>
            </a:pPr>
            <a:r>
              <a:rPr lang="cs-CZ" sz="2200" b="1" dirty="0" smtClean="0"/>
              <a:t>hodnocení</a:t>
            </a:r>
            <a:r>
              <a:rPr lang="cs-CZ" sz="2200" dirty="0" smtClean="0"/>
              <a:t>:</a:t>
            </a:r>
          </a:p>
          <a:p>
            <a:pPr>
              <a:lnSpc>
                <a:spcPct val="90000"/>
              </a:lnSpc>
            </a:pPr>
            <a:endParaRPr lang="cs-CZ" sz="2200" dirty="0" smtClean="0"/>
          </a:p>
        </p:txBody>
      </p:sp>
      <p:graphicFrame>
        <p:nvGraphicFramePr>
          <p:cNvPr id="107524" name="Group 4"/>
          <p:cNvGraphicFramePr>
            <a:graphicFrameLocks noGrp="1"/>
          </p:cNvGraphicFramePr>
          <p:nvPr/>
        </p:nvGraphicFramePr>
        <p:xfrm>
          <a:off x="2843213" y="3716338"/>
          <a:ext cx="4775200" cy="2835276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</a:tblGrid>
              <a:tr h="640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Stupeň</a:t>
                      </a:r>
                    </a:p>
                  </a:txBody>
                  <a:tcPr marT="45732" marB="4573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Procento minimální úspěšnosti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7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15172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052513"/>
            <a:ext cx="6781800" cy="1676400"/>
          </a:xfrm>
        </p:spPr>
        <p:txBody>
          <a:bodyPr/>
          <a:lstStyle/>
          <a:p>
            <a:pPr algn="ctr" eaLnBrk="1" hangingPunct="1"/>
            <a:r>
              <a:rPr lang="cs-CZ" sz="4400" smtClean="0">
                <a:solidFill>
                  <a:schemeClr val="tx1"/>
                </a:solidFill>
              </a:rPr>
              <a:t>Podnikání a podnik </a:t>
            </a: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15822-B989-4425-8081-3CBAC97DD3C3}" type="datetime8">
              <a:rPr lang="cs-CZ" altLang="en-US"/>
              <a:pPr eaLnBrk="1" hangingPunct="1"/>
              <a:t>18.2.2014 7:58</a:t>
            </a:fld>
            <a:endParaRPr lang="cs-CZ" alt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D7772-98B3-4FE6-B9C3-97AC5003ED3B}" type="slidenum">
              <a:rPr lang="cs-CZ" altLang="en-US" smtClean="0"/>
              <a:pPr eaLnBrk="1" hangingPunct="1"/>
              <a:t>8</a:t>
            </a:fld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Podnikání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600" dirty="0" smtClean="0"/>
              <a:t>Charakteristiky: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2200" b="1" dirty="0" smtClean="0"/>
              <a:t>Podnikáním </a:t>
            </a:r>
            <a:r>
              <a:rPr lang="cs-CZ" sz="2200" dirty="0" smtClean="0"/>
              <a:t>se rozumí </a:t>
            </a:r>
            <a:r>
              <a:rPr lang="cs-CZ" sz="2200" b="1" dirty="0" smtClean="0"/>
              <a:t>soustavná činnost </a:t>
            </a:r>
            <a:r>
              <a:rPr lang="cs-CZ" sz="2200" dirty="0" smtClean="0"/>
              <a:t>prováděná </a:t>
            </a:r>
            <a:r>
              <a:rPr lang="cs-CZ" sz="2200" b="1" dirty="0" smtClean="0"/>
              <a:t>samostatně </a:t>
            </a:r>
            <a:r>
              <a:rPr lang="cs-CZ" sz="2200" dirty="0" smtClean="0"/>
              <a:t>podnikatelem </a:t>
            </a:r>
            <a:r>
              <a:rPr lang="cs-CZ" sz="2200" b="1" dirty="0" smtClean="0"/>
              <a:t>vlastním jménem </a:t>
            </a:r>
            <a:r>
              <a:rPr lang="cs-CZ" sz="2200" dirty="0" smtClean="0"/>
              <a:t>a </a:t>
            </a:r>
            <a:r>
              <a:rPr lang="cs-CZ" sz="2200" b="1" dirty="0" smtClean="0"/>
              <a:t>na vlastní odpovědnost za účelem dosažení zisku</a:t>
            </a:r>
            <a:r>
              <a:rPr lang="cs-CZ" sz="2200" dirty="0" smtClean="0"/>
              <a:t>.</a:t>
            </a:r>
          </a:p>
          <a:p>
            <a:pPr eaLnBrk="1" hangingPunct="1"/>
            <a:r>
              <a:rPr lang="cs-CZ" b="1" dirty="0" smtClean="0"/>
              <a:t>forma podnikání:</a:t>
            </a:r>
          </a:p>
          <a:p>
            <a:pPr lvl="2" eaLnBrk="1" hangingPunct="1"/>
            <a:r>
              <a:rPr lang="cs-CZ" sz="2100" b="1" dirty="0" smtClean="0"/>
              <a:t>fyzická osoba </a:t>
            </a:r>
            <a:r>
              <a:rPr lang="cs-CZ" sz="2100" dirty="0" smtClean="0"/>
              <a:t>- zpravidla na základě </a:t>
            </a:r>
            <a:br>
              <a:rPr lang="cs-CZ" sz="2100" dirty="0" smtClean="0"/>
            </a:br>
            <a:r>
              <a:rPr lang="cs-CZ" sz="2100" dirty="0" smtClean="0"/>
              <a:t>živnostenského oprávnění, </a:t>
            </a:r>
            <a:br>
              <a:rPr lang="cs-CZ" sz="2100" dirty="0" smtClean="0"/>
            </a:br>
            <a:r>
              <a:rPr lang="cs-CZ" sz="2100" dirty="0" smtClean="0"/>
              <a:t>nebo zvláštních předpisů (svobodná povolání)</a:t>
            </a:r>
          </a:p>
          <a:p>
            <a:pPr lvl="2" eaLnBrk="1" hangingPunct="1"/>
            <a:r>
              <a:rPr lang="cs-CZ" sz="2100" b="1" dirty="0" smtClean="0"/>
              <a:t>obchodní společnosti </a:t>
            </a:r>
            <a:r>
              <a:rPr lang="cs-CZ" sz="2100" dirty="0" smtClean="0"/>
              <a:t>– zejména kapitálové (rovněž mají živnostenské oprávnění jako fyzické osoby)</a:t>
            </a:r>
          </a:p>
          <a:p>
            <a:pPr lvl="2" eaLnBrk="1" hangingPunct="1"/>
            <a:endParaRPr lang="cs-CZ" sz="2100" dirty="0" smtClean="0"/>
          </a:p>
        </p:txBody>
      </p:sp>
      <p:sp>
        <p:nvSpPr>
          <p:cNvPr id="512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836F3E-FDDD-4B15-B503-4411456739CA}" type="datetime8">
              <a:rPr lang="cs-CZ" altLang="en-US" smtClean="0"/>
              <a:pPr eaLnBrk="1" hangingPunct="1"/>
              <a:t>18.2.2014 7:58</a:t>
            </a:fld>
            <a:endParaRPr lang="cs-CZ" altLang="en-US" smtClean="0"/>
          </a:p>
        </p:txBody>
      </p:sp>
      <p:sp>
        <p:nvSpPr>
          <p:cNvPr id="512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27882-16FE-4D48-A8C2-4884C6BEE0BE}" type="slidenum">
              <a:rPr lang="cs-CZ" altLang="en-US" smtClean="0"/>
              <a:pPr eaLnBrk="1" hangingPunct="1"/>
              <a:t>9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8234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4260</TotalTime>
  <Words>930</Words>
  <Application>Microsoft Office PowerPoint</Application>
  <PresentationFormat>Předvádění na obrazovce (4:3)</PresentationFormat>
  <Paragraphs>304</Paragraphs>
  <Slides>27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Times New Roman</vt:lpstr>
      <vt:lpstr>Wingdings</vt:lpstr>
      <vt:lpstr>Síť</vt:lpstr>
      <vt:lpstr>ENS238 Zakládání firmy</vt:lpstr>
      <vt:lpstr>Obsah prezentace</vt:lpstr>
      <vt:lpstr>Předmět   ENS238 Zakládání firmy</vt:lpstr>
      <vt:lpstr>ENS238 Zakládání firmy</vt:lpstr>
      <vt:lpstr>ENS238 Zakládání firmy</vt:lpstr>
      <vt:lpstr>ENS238 Zakládání firmy</vt:lpstr>
      <vt:lpstr>ENS238 Zakládání firmy Výsledné hodnocení</vt:lpstr>
      <vt:lpstr>Podnikání a podnik </vt:lpstr>
      <vt:lpstr>Podnikání </vt:lpstr>
      <vt:lpstr>Právnické osoby (=korporace)</vt:lpstr>
      <vt:lpstr>Obchodní společnosti</vt:lpstr>
      <vt:lpstr>Podnikatelský plán (=Podnikatelský záměr, Business plan)</vt:lpstr>
      <vt:lpstr>Podnikatelský plán</vt:lpstr>
      <vt:lpstr>Podnikatelský plán – srovnání doporučených struktur</vt:lpstr>
      <vt:lpstr>Strategie vlastního podnikání </vt:lpstr>
      <vt:lpstr>Tým realizátorů</vt:lpstr>
      <vt:lpstr>Situace na cílovém trhu </vt:lpstr>
      <vt:lpstr>Podnikatelská příležitost</vt:lpstr>
      <vt:lpstr>Konkurence</vt:lpstr>
      <vt:lpstr>Business model</vt:lpstr>
      <vt:lpstr>Hlavní cíle, termíny, měřítka</vt:lpstr>
      <vt:lpstr>Rizika a jejich řízení</vt:lpstr>
      <vt:lpstr>Finanční plán (1)</vt:lpstr>
      <vt:lpstr>Finanční plán (2)</vt:lpstr>
      <vt:lpstr>Finanční plán (3)</vt:lpstr>
      <vt:lpstr>Finanční plán (4) Rozvaha - výkaz majetku a zdrojů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ENS238</dc:title>
  <dc:creator>Ladislav Šiška</dc:creator>
  <cp:lastModifiedBy>Ucitel</cp:lastModifiedBy>
  <cp:revision>147</cp:revision>
  <dcterms:created xsi:type="dcterms:W3CDTF">2006-11-02T16:52:33Z</dcterms:created>
  <dcterms:modified xsi:type="dcterms:W3CDTF">2014-02-18T08:32:16Z</dcterms:modified>
</cp:coreProperties>
</file>