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86" r:id="rId8"/>
    <p:sldId id="263" r:id="rId9"/>
    <p:sldId id="276" r:id="rId10"/>
    <p:sldId id="277" r:id="rId11"/>
    <p:sldId id="278" r:id="rId12"/>
    <p:sldId id="279" r:id="rId13"/>
    <p:sldId id="280" r:id="rId14"/>
    <p:sldId id="285" r:id="rId15"/>
    <p:sldId id="282" r:id="rId16"/>
    <p:sldId id="284" r:id="rId17"/>
    <p:sldId id="283" r:id="rId18"/>
    <p:sldId id="28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387" autoAdjust="0"/>
  </p:normalViewPr>
  <p:slideViewPr>
    <p:cSldViewPr>
      <p:cViewPr>
        <p:scale>
          <a:sx n="59" d="100"/>
          <a:sy n="59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DDD76-A57B-458E-AFB1-98DADB823A37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69FCF-F9E6-44C0-8E6F-1CBAE98206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66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Eroze půdy stejně jako eroze hornin nebo koryt vodních toků je přirozeným procesem v krajině. </a:t>
            </a:r>
          </a:p>
          <a:p>
            <a:r>
              <a:rPr lang="cs-CZ" dirty="0" smtClean="0"/>
              <a:t>K erozi půdy docházelo i v minulosti. (např. na níže</a:t>
            </a:r>
            <a:r>
              <a:rPr lang="cs-CZ" baseline="0" dirty="0" smtClean="0"/>
              <a:t> poležené části pozemku)</a:t>
            </a:r>
          </a:p>
          <a:p>
            <a:endParaRPr lang="cs-CZ" baseline="0" dirty="0" smtClean="0"/>
          </a:p>
          <a:p>
            <a:r>
              <a:rPr lang="cs-CZ" dirty="0" smtClean="0"/>
              <a:t>Problémem současné zemědělské krajiny je tzv. nadměrná (zrychlená) eroze zemědělské půdy, </a:t>
            </a:r>
          </a:p>
          <a:p>
            <a:r>
              <a:rPr lang="cs-CZ" dirty="0" smtClean="0"/>
              <a:t>kdy dochází k odnosu povrchových vrstev půdy rychlostí vyšší než rychlost přirozené tvorby </a:t>
            </a:r>
          </a:p>
          <a:p>
            <a:r>
              <a:rPr lang="cs-CZ" dirty="0" smtClean="0"/>
              <a:t>půdy z půdotvorného substrátu a k následným škodám na pozemcích (ztráta úrodné vrstvy půdy, </a:t>
            </a:r>
          </a:p>
          <a:p>
            <a:r>
              <a:rPr lang="cs-CZ" dirty="0" smtClean="0"/>
              <a:t>poškození plodin) i mimo pozemky (zanášení komunikací, tvorba sedimentů ve vodních tocích </a:t>
            </a:r>
          </a:p>
          <a:p>
            <a:r>
              <a:rPr lang="cs-CZ" dirty="0" smtClean="0"/>
              <a:t>nebo vodních nádržích). Snížení nebo zastavení nadměrné eroze je cílem protierozních způsobů </a:t>
            </a:r>
          </a:p>
          <a:p>
            <a:r>
              <a:rPr lang="cs-CZ" dirty="0" smtClean="0"/>
              <a:t>hospodaření na zemědělské půdě. 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04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Rozsah eroze </a:t>
            </a:r>
          </a:p>
          <a:p>
            <a:r>
              <a:rPr lang="cs-CZ" b="1" dirty="0" smtClean="0"/>
              <a:t>V České republice jsou půdy ohroženy vodní i větrnou erozí. Závažnější dopady přináší vodní </a:t>
            </a:r>
          </a:p>
          <a:p>
            <a:r>
              <a:rPr lang="cs-CZ" b="1" dirty="0" smtClean="0"/>
              <a:t>eroze půdy. </a:t>
            </a:r>
          </a:p>
          <a:p>
            <a:r>
              <a:rPr lang="cs-CZ" dirty="0" smtClean="0"/>
              <a:t>- Podstatou větrné eroze je působení větru na povrch půdy. Za určitých okolností dochází k odnosu </a:t>
            </a:r>
          </a:p>
          <a:p>
            <a:r>
              <a:rPr lang="cs-CZ" dirty="0" smtClean="0"/>
              <a:t>zeminy a jejímu následnému ukládání na pozemku nebo mimo pozemek. Větrná eroze je velmi </a:t>
            </a:r>
          </a:p>
          <a:p>
            <a:r>
              <a:rPr lang="cs-CZ" dirty="0" smtClean="0"/>
              <a:t>často i zdrojem sekundární prašnosti. </a:t>
            </a:r>
          </a:p>
          <a:p>
            <a:r>
              <a:rPr lang="cs-CZ" dirty="0" smtClean="0"/>
              <a:t>- Ledovcová eroze </a:t>
            </a:r>
          </a:p>
          <a:p>
            <a:r>
              <a:rPr lang="cs-CZ" dirty="0" smtClean="0"/>
              <a:t>Projevy ledovcové eroze, tj. působení ledovců na zemský povrch není problémem zemědělských </a:t>
            </a:r>
          </a:p>
          <a:p>
            <a:r>
              <a:rPr lang="cs-CZ" dirty="0" smtClean="0"/>
              <a:t>půd. S projevy ledovcové eroze (čelní a boční morény, horská plesa apod.) se dnes setkáváme </a:t>
            </a:r>
          </a:p>
          <a:p>
            <a:r>
              <a:rPr lang="cs-CZ" dirty="0" smtClean="0"/>
              <a:t>zejména ve vysokohorské krajině (např. Vysoké Tatry). </a:t>
            </a:r>
          </a:p>
          <a:p>
            <a:r>
              <a:rPr lang="cs-CZ" dirty="0" smtClean="0"/>
              <a:t>- Gravitační eroze </a:t>
            </a:r>
          </a:p>
          <a:p>
            <a:r>
              <a:rPr lang="cs-CZ" dirty="0" smtClean="0"/>
              <a:t>Příčinou gravitační eroze je gravitační síla, která způsobuje pohyb hornin a sedimentů. Probíhá na </a:t>
            </a:r>
          </a:p>
          <a:p>
            <a:r>
              <a:rPr lang="cs-CZ" dirty="0" smtClean="0"/>
              <a:t>všech svazích, ve větších rozměrech může mít katastrofální důsledky.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40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Vodní eroze zemědělských půd vzniká působením vody na částečky půdy v důsledku dopadu </a:t>
            </a:r>
          </a:p>
          <a:p>
            <a:r>
              <a:rPr lang="cs-CZ" dirty="0" smtClean="0"/>
              <a:t>kapek deště na povrch půdy (popř. vodou z tajícího sněhu) a následným plošným nebo </a:t>
            </a:r>
          </a:p>
          <a:p>
            <a:r>
              <a:rPr lang="cs-CZ" dirty="0" smtClean="0"/>
              <a:t>soustředěným odtokem. Destrukce půdních částeček, jejich rozplavování, přesun a následné </a:t>
            </a:r>
          </a:p>
          <a:p>
            <a:r>
              <a:rPr lang="cs-CZ" dirty="0" smtClean="0"/>
              <a:t>ukládání je podstatou vodní eroze půd. Eroze způsobená vodou může mít ještě podobu fluviální </a:t>
            </a:r>
          </a:p>
          <a:p>
            <a:r>
              <a:rPr lang="cs-CZ" dirty="0" smtClean="0"/>
              <a:t>eroze (eroze vyvolaná proudící vodou) nebo eroze vyvolané vlnící se mořskou vodou (příbojem) </a:t>
            </a:r>
          </a:p>
          <a:p>
            <a:r>
              <a:rPr lang="cs-CZ" dirty="0" smtClean="0"/>
              <a:t>na mořském pobřeží.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55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Příčiny a souvislosti současné vysoké erozní ohroženosti půd </a:t>
            </a:r>
          </a:p>
          <a:p>
            <a:r>
              <a:rPr lang="cs-CZ" dirty="0" smtClean="0"/>
              <a:t>Zornění zemědělské půdy </a:t>
            </a:r>
          </a:p>
          <a:p>
            <a:r>
              <a:rPr lang="cs-CZ" dirty="0" smtClean="0"/>
              <a:t>Zornění zemědělské půdy (podíl výměry orné půdy na výměře zemědělské půdy) je v České </a:t>
            </a:r>
          </a:p>
          <a:p>
            <a:r>
              <a:rPr lang="cs-CZ" dirty="0" smtClean="0"/>
              <a:t>republice vysoké a podílí se na vysokém erozním ohrožení orné půdy. Nejenže zornění je vysoké, </a:t>
            </a:r>
          </a:p>
          <a:p>
            <a:r>
              <a:rPr lang="cs-CZ" dirty="0" smtClean="0"/>
              <a:t>ale výrazně neklesá. Podle údajů ČSÚ z dat katastru nemovitostí vyplývá, že zornění v roce 1993 </a:t>
            </a:r>
          </a:p>
          <a:p>
            <a:r>
              <a:rPr lang="cs-CZ" dirty="0" smtClean="0"/>
              <a:t>bylo 74,1%, které kleslo v roce 2006 na úroveň 71,4%. V roce 2006 bylo nejvyšší zornění na </a:t>
            </a:r>
          </a:p>
          <a:p>
            <a:r>
              <a:rPr lang="cs-CZ" dirty="0" smtClean="0"/>
              <a:t>území Jihomoravského a Středočeského kraje (83,2%), nejnižší hodnota zornění je v kraji </a:t>
            </a:r>
          </a:p>
          <a:p>
            <a:r>
              <a:rPr lang="cs-CZ" dirty="0" smtClean="0"/>
              <a:t>Karlovarském. Podle výměry orné půdy (2 547 304 ha) a zemědělské půdy (3 531 374 ha) </a:t>
            </a:r>
          </a:p>
          <a:p>
            <a:r>
              <a:rPr lang="cs-CZ" dirty="0" smtClean="0"/>
              <a:t>evidované v LPIS je zornění přibližně 72,1% </a:t>
            </a:r>
          </a:p>
          <a:p>
            <a:r>
              <a:rPr lang="cs-CZ" dirty="0" smtClean="0"/>
              <a:t>Zornění je významným faktorem přispívajícím k vysokému eroznímu ohrožení orné půdy, ale je </a:t>
            </a:r>
          </a:p>
          <a:p>
            <a:r>
              <a:rPr lang="cs-CZ" dirty="0" smtClean="0"/>
              <a:t>nutné vliv tohoto faktoru posuzovat v kontextu dalších faktorů (sklonitost a velikost pozemků </a:t>
            </a:r>
          </a:p>
          <a:p>
            <a:r>
              <a:rPr lang="cs-CZ" dirty="0" smtClean="0"/>
              <a:t>apod.), protože v minulosti byla některá území České republiky zorněna více než dnes, a přesto </a:t>
            </a:r>
          </a:p>
          <a:p>
            <a:r>
              <a:rPr lang="cs-CZ" dirty="0" smtClean="0"/>
              <a:t>intenzita eroze nebyla tak vysoká jako dnes. </a:t>
            </a:r>
          </a:p>
          <a:p>
            <a:r>
              <a:rPr lang="cs-CZ" dirty="0" smtClean="0"/>
              <a:t>Scelování pozemků v minulosti </a:t>
            </a:r>
          </a:p>
          <a:p>
            <a:r>
              <a:rPr lang="cs-CZ" dirty="0" smtClean="0"/>
              <a:t>Scelování pozemků v minulosti vedlo k nárůstu průměrné velikosti půdních bloků. Ze statistik </a:t>
            </a:r>
          </a:p>
          <a:p>
            <a:r>
              <a:rPr lang="cs-CZ" dirty="0" smtClean="0"/>
              <a:t>LPIS (2004) vyplývá, že 5,2% zemědělské půdy tvoří půdní bloky s velikostí nad 100 ha. </a:t>
            </a:r>
          </a:p>
          <a:p>
            <a:r>
              <a:rPr lang="cs-CZ" dirty="0" smtClean="0"/>
              <a:t>Největší podíl zemědělské půdy (30,84%) je tvořen půdními bloky o velikosti 20 – 50 ha. </a:t>
            </a:r>
          </a:p>
          <a:p>
            <a:r>
              <a:rPr lang="cs-CZ" dirty="0" smtClean="0"/>
              <a:t>Velikost půdních bloků z pohledu erozní ohroženosti je nutno posuzovat s ohledem na další </a:t>
            </a:r>
          </a:p>
          <a:p>
            <a:r>
              <a:rPr lang="cs-CZ" dirty="0" smtClean="0"/>
              <a:t>faktory (např. sklonitost pozemku, vlastnosti půdy apod.). </a:t>
            </a:r>
          </a:p>
          <a:p>
            <a:r>
              <a:rPr lang="cs-CZ" dirty="0" smtClean="0"/>
              <a:t>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13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Velké půdní bloky bez krajinných prvků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Rozdílná velikost půdních bloků na česko-rakouském pomezí </a:t>
            </a:r>
          </a:p>
          <a:p>
            <a:r>
              <a:rPr lang="cs-CZ" dirty="0" smtClean="0"/>
              <a:t>Odstraňování krajinných prvků </a:t>
            </a:r>
          </a:p>
          <a:p>
            <a:r>
              <a:rPr lang="cs-CZ" dirty="0" smtClean="0"/>
              <a:t>V minulosti docházelo rovněž k odstranění krajinných prvků, které měly velmi často i protierozní </a:t>
            </a:r>
          </a:p>
          <a:p>
            <a:r>
              <a:rPr lang="cs-CZ" dirty="0" smtClean="0"/>
              <a:t>význam. Protierozní meze, stromořadí v krajině a polní cesty tvořily přirozené překážky </a:t>
            </a:r>
          </a:p>
          <a:p>
            <a:r>
              <a:rPr lang="cs-CZ" dirty="0" smtClean="0"/>
              <a:t>soustředěnému odtoku vody z pozemků a podporovaly infiltraci vody na zemědělské půdy. </a:t>
            </a:r>
          </a:p>
          <a:p>
            <a:r>
              <a:rPr lang="cs-CZ" dirty="0" smtClean="0"/>
              <a:t>Podle údajů uvedených v programovém dokumentu HRDP 2004 – 2006 došlo k úbytku </a:t>
            </a:r>
          </a:p>
          <a:p>
            <a:r>
              <a:rPr lang="cs-CZ" dirty="0" smtClean="0"/>
              <a:t>krajinných prvků v následujícím rozsahu: 4 000 km, 3 600 ha rozptýlené zeleně, 49 000 km mezí </a:t>
            </a:r>
          </a:p>
          <a:p>
            <a:r>
              <a:rPr lang="cs-CZ" dirty="0" smtClean="0"/>
              <a:t>a 158 000 km polních cest. </a:t>
            </a:r>
          </a:p>
          <a:p>
            <a:r>
              <a:rPr lang="cs-CZ" dirty="0" smtClean="0"/>
              <a:t>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14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Stabilizovaná dráha soustředěného odtoku vody z pozemku v minulosti (vlevo) a dráha </a:t>
            </a:r>
          </a:p>
          <a:p>
            <a:r>
              <a:rPr lang="cs-CZ" dirty="0" smtClean="0"/>
              <a:t>soustředěného odtoku vody z pozemku s projevy eroze v současnosti (vpravo) </a:t>
            </a:r>
          </a:p>
          <a:p>
            <a:r>
              <a:rPr lang="cs-CZ" dirty="0" smtClean="0"/>
              <a:t>Hospodaření na pronajaté půdě </a:t>
            </a:r>
          </a:p>
          <a:p>
            <a:r>
              <a:rPr lang="cs-CZ" dirty="0" smtClean="0"/>
              <a:t>V České republice činí podíl hospodaření na pronajaté půdě 86%, což je v podmínkách EU jedna </a:t>
            </a:r>
          </a:p>
          <a:p>
            <a:r>
              <a:rPr lang="cs-CZ" dirty="0" smtClean="0"/>
              <a:t>z nejvyšších hodnot. Vyšší podíl hospodaření na pronajaté zemědělské půdě je pouze na </a:t>
            </a:r>
          </a:p>
          <a:p>
            <a:r>
              <a:rPr lang="cs-CZ" dirty="0" smtClean="0"/>
              <a:t>Slovensku (92%). Podíl pronajaté půdy v EU-25 je přibližně 45%. </a:t>
            </a:r>
          </a:p>
          <a:p>
            <a:r>
              <a:rPr lang="cs-CZ" dirty="0" smtClean="0"/>
              <a:t>Hospodaření na pronajaté půdě je určitou bariérou pro realizaci protierozních opatření </a:t>
            </a:r>
          </a:p>
          <a:p>
            <a:r>
              <a:rPr lang="cs-CZ" dirty="0" smtClean="0"/>
              <a:t>organizačního charakteru (např. zatravnění) nebo biotechnického charakteru (protierozní meze a </a:t>
            </a:r>
          </a:p>
          <a:p>
            <a:r>
              <a:rPr lang="cs-CZ" dirty="0" smtClean="0"/>
              <a:t>další). </a:t>
            </a:r>
          </a:p>
          <a:p>
            <a:r>
              <a:rPr lang="cs-CZ" dirty="0" smtClean="0"/>
              <a:t>Pokles stavů hospodářských zvířat </a:t>
            </a:r>
          </a:p>
          <a:p>
            <a:r>
              <a:rPr lang="cs-CZ" dirty="0" smtClean="0"/>
              <a:t>V posledních desetiletích jsme svědky významného poklesu stavů hospodářských zvířat, což je </a:t>
            </a:r>
          </a:p>
          <a:p>
            <a:r>
              <a:rPr lang="cs-CZ" dirty="0" smtClean="0"/>
              <a:t>z pohledu obsahu organické hmoty v půdě velmi negativní jev. Stavy skotu klesly z 3,506 mil. ks </a:t>
            </a:r>
          </a:p>
          <a:p>
            <a:r>
              <a:rPr lang="cs-CZ" dirty="0" smtClean="0"/>
              <a:t>v roce 1990 na úroveň 1,344 mil. ks v roce 2011, u prasat klesly počty z hodnoty 4,790 mil. ks </a:t>
            </a:r>
          </a:p>
          <a:p>
            <a:r>
              <a:rPr lang="cs-CZ" dirty="0" smtClean="0"/>
              <a:t>(1990) na úroveň 1,349 ks (2011). Tyto negativní trendy se projevují v rostoucím počtu </a:t>
            </a:r>
          </a:p>
          <a:p>
            <a:r>
              <a:rPr lang="cs-CZ" dirty="0" smtClean="0"/>
              <a:t>zemědělských podniků hospodařících bez živočišné výroby nebo ve skutečnosti, kdy část </a:t>
            </a:r>
          </a:p>
          <a:p>
            <a:r>
              <a:rPr lang="cs-CZ" dirty="0" smtClean="0"/>
              <a:t>travních porostů již neslouží ke krmení zvířat.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15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Změny v osevních plochách pěstovaných plodin </a:t>
            </a:r>
          </a:p>
          <a:p>
            <a:r>
              <a:rPr lang="cs-CZ" dirty="0" smtClean="0"/>
              <a:t>Významné změny v osevních plochách v České republice rovněž přispívají k nárůstu erozní </a:t>
            </a:r>
          </a:p>
          <a:p>
            <a:r>
              <a:rPr lang="cs-CZ" dirty="0" smtClean="0"/>
              <a:t>ohroženosti půd. Zvýšení ploch kukuřice na jedné straně (např. u kukuřice na zrno z plochy </a:t>
            </a:r>
          </a:p>
          <a:p>
            <a:r>
              <a:rPr lang="cs-CZ" dirty="0" smtClean="0"/>
              <a:t>45 000 ha v roce 1990 na plochu 110 000 ha v roce 2011), pokles víceletých pícnin na orné půdě </a:t>
            </a:r>
          </a:p>
          <a:p>
            <a:r>
              <a:rPr lang="cs-CZ" dirty="0" smtClean="0"/>
              <a:t>na straně druhé je skutečností, která se nepříznivě projevuje v hodnotě faktoru ochranného vlivu </a:t>
            </a:r>
          </a:p>
          <a:p>
            <a:r>
              <a:rPr lang="cs-CZ" dirty="0" smtClean="0"/>
              <a:t>vegetace. Rovněž zjednodušení nebo absence osevních postupů a pokles počtu pěstovaných </a:t>
            </a:r>
          </a:p>
          <a:p>
            <a:r>
              <a:rPr lang="cs-CZ" dirty="0" smtClean="0"/>
              <a:t>plodin (snížení druhové diverzity zemědělských plodin) přispívá k nárůstu erozní ohroženosti </a:t>
            </a:r>
          </a:p>
          <a:p>
            <a:r>
              <a:rPr lang="cs-CZ" dirty="0" smtClean="0"/>
              <a:t>našich půd. </a:t>
            </a:r>
          </a:p>
          <a:p>
            <a:r>
              <a:rPr lang="cs-CZ" dirty="0" smtClean="0"/>
              <a:t>Změny ve využití krajiny </a:t>
            </a:r>
          </a:p>
          <a:p>
            <a:r>
              <a:rPr lang="cs-CZ" dirty="0" smtClean="0"/>
              <a:t>Změny ve využití krajiny (změny </a:t>
            </a:r>
            <a:r>
              <a:rPr lang="cs-CZ" dirty="0" err="1" smtClean="0"/>
              <a:t>land</a:t>
            </a:r>
            <a:r>
              <a:rPr lang="cs-CZ" dirty="0" smtClean="0"/>
              <a:t> use) zejména v podobě záborů půdy pro stavební účely </a:t>
            </a:r>
          </a:p>
          <a:p>
            <a:r>
              <a:rPr lang="cs-CZ" dirty="0" smtClean="0"/>
              <a:t>jsou nezvratným procesem v krajině, kdy dochází k omezení nebo ztráty funkcí půdy. Zábory </a:t>
            </a:r>
          </a:p>
          <a:p>
            <a:r>
              <a:rPr lang="cs-CZ" dirty="0" smtClean="0"/>
              <a:t>půdy jsou významným degradačním procesem podle evropské Strategie ochrany půdy. Od roku </a:t>
            </a:r>
          </a:p>
          <a:p>
            <a:r>
              <a:rPr lang="cs-CZ" dirty="0" smtClean="0"/>
              <a:t>1927 ubylo 851 000 ha zemědělské půdy. V současné době se odhaduje denní ztráta půdy téměř </a:t>
            </a:r>
          </a:p>
          <a:p>
            <a:r>
              <a:rPr lang="cs-CZ" dirty="0" smtClean="0"/>
              <a:t>15 ha, výměra zcela asfaltových a betonových ploch (komunikace, parkoviště) činí 2 500 km2</a:t>
            </a:r>
          </a:p>
          <a:p>
            <a:r>
              <a:rPr lang="cs-CZ" dirty="0" smtClean="0"/>
              <a:t>. </a:t>
            </a:r>
          </a:p>
          <a:p>
            <a:r>
              <a:rPr lang="cs-CZ" dirty="0" smtClean="0"/>
              <a:t>Tyto změny v </a:t>
            </a:r>
            <a:r>
              <a:rPr lang="cs-CZ" dirty="0" err="1" smtClean="0"/>
              <a:t>land</a:t>
            </a:r>
            <a:r>
              <a:rPr lang="cs-CZ" dirty="0" smtClean="0"/>
              <a:t> use (tj. ve využívání krajiny) se podílejí i na změnách mikroklimatu, </a:t>
            </a:r>
          </a:p>
          <a:p>
            <a:r>
              <a:rPr lang="cs-CZ" dirty="0" smtClean="0"/>
              <a:t>odtokových a teplotních poměrech, které následně jsou v podobě zvýšeného výskytu přívalových </a:t>
            </a:r>
          </a:p>
          <a:p>
            <a:r>
              <a:rPr lang="cs-CZ" dirty="0" smtClean="0"/>
              <a:t>srážek jednou z příčin erozního ohrožení půd v České republice.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Zpevněné plochy v naší krajině narušují mikroklimatické poměry v území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16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Nevhodná agrotechnika plodin a jejich rozmístění na pozemcích </a:t>
            </a:r>
          </a:p>
          <a:p>
            <a:r>
              <a:rPr lang="cs-CZ" dirty="0" smtClean="0"/>
              <a:t>Nevhodná agrotechnika hlavních zemědělských plodin (pěstování zejména širokořádkových </a:t>
            </a:r>
          </a:p>
          <a:p>
            <a:r>
              <a:rPr lang="cs-CZ" dirty="0" smtClean="0"/>
              <a:t>plodin bez použití </a:t>
            </a:r>
            <a:r>
              <a:rPr lang="cs-CZ" dirty="0" err="1" smtClean="0"/>
              <a:t>půdoochranných</a:t>
            </a:r>
            <a:r>
              <a:rPr lang="cs-CZ" dirty="0" smtClean="0"/>
              <a:t> technologií) nebo jejich nevhodné rozmisťování na </a:t>
            </a:r>
          </a:p>
          <a:p>
            <a:r>
              <a:rPr lang="cs-CZ" dirty="0" smtClean="0"/>
              <a:t>pozemcích (pěstování zejména širokořádkových plodin na svažitých a velkých pozemcích) vede </a:t>
            </a:r>
          </a:p>
          <a:p>
            <a:r>
              <a:rPr lang="cs-CZ" dirty="0" smtClean="0"/>
              <a:t>velmi často k nadměrné erozi půdy. </a:t>
            </a:r>
          </a:p>
          <a:p>
            <a:r>
              <a:rPr lang="cs-CZ" dirty="0" smtClean="0"/>
              <a:t>I když současná agrotechnika není zdaleka jedinou příčinou vysoké erozní ohroženosti půdy, jsou </a:t>
            </a:r>
          </a:p>
          <a:p>
            <a:r>
              <a:rPr lang="cs-CZ" dirty="0" smtClean="0"/>
              <a:t>případy, které vedou k nadměrné erozi.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Pěstování kukuřice na svazích (vlevo), popř. opakovaně po sobě (vpravo) vede k nadměrné erozi </a:t>
            </a:r>
          </a:p>
          <a:p>
            <a:r>
              <a:rPr lang="cs-CZ" dirty="0" smtClean="0"/>
              <a:t>Změny klimatu </a:t>
            </a:r>
          </a:p>
          <a:p>
            <a:r>
              <a:rPr lang="cs-CZ" dirty="0" smtClean="0"/>
              <a:t>V posledních desetiletích se velmi často hovoří o klimatických změnách. Bez ohledu na tyto </a:t>
            </a:r>
          </a:p>
          <a:p>
            <a:r>
              <a:rPr lang="cs-CZ" dirty="0" smtClean="0"/>
              <a:t>diskuse je možno hovořit o určité rozkolísanosti počasí a zvýšeném množství případů výskytu </a:t>
            </a:r>
          </a:p>
          <a:p>
            <a:r>
              <a:rPr lang="cs-CZ" dirty="0" smtClean="0"/>
              <a:t>přívalových srážek a bleskových povodní.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0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•Snížení výnosů v důsledku vodní eroze: </a:t>
            </a:r>
          </a:p>
          <a:p>
            <a:r>
              <a:rPr lang="cs-CZ" dirty="0" smtClean="0"/>
              <a:t> slabě erodované půdy – snížení výnosů o 15 - 20%, </a:t>
            </a:r>
          </a:p>
          <a:p>
            <a:r>
              <a:rPr lang="cs-CZ" dirty="0" smtClean="0"/>
              <a:t> středně erodované půdy – snížení výnosů o 40 - 50%, </a:t>
            </a:r>
          </a:p>
          <a:p>
            <a:r>
              <a:rPr lang="cs-CZ" dirty="0" smtClean="0"/>
              <a:t> silně erodované půdy – snížení výnosů o 75%. </a:t>
            </a:r>
          </a:p>
          <a:p>
            <a:r>
              <a:rPr lang="cs-CZ" dirty="0" smtClean="0"/>
              <a:t>Přímé škody na zemědělské půdě a pěstovaných plodinách </a:t>
            </a:r>
          </a:p>
          <a:p>
            <a:r>
              <a:rPr lang="cs-CZ" dirty="0" smtClean="0"/>
              <a:t> odnos ornice (včetně humusu, živin, ale i reziduí pesticidů apod.), </a:t>
            </a:r>
          </a:p>
          <a:p>
            <a:r>
              <a:rPr lang="cs-CZ" dirty="0" smtClean="0"/>
              <a:t> přímé poškození rostlin erozí, </a:t>
            </a:r>
          </a:p>
          <a:p>
            <a:r>
              <a:rPr lang="cs-CZ" dirty="0" smtClean="0"/>
              <a:t> náklady na asanaci erozních rýh atd.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21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Sedimenty v nádržích </a:t>
            </a:r>
          </a:p>
          <a:p>
            <a:r>
              <a:rPr lang="cs-CZ" dirty="0" smtClean="0"/>
              <a:t>V důsledku vodní eroze jsou zanášeny vodní nádrže zejména s vysokým zorněním a zvýšenou </a:t>
            </a:r>
          </a:p>
          <a:p>
            <a:r>
              <a:rPr lang="cs-CZ" dirty="0" smtClean="0"/>
              <a:t>erozní činností.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Těžba sedimentů v údolní nádrži (Plumlov, únor 2011)  Zemědělský svaz ČR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7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Půdoochranné</a:t>
            </a:r>
            <a:r>
              <a:rPr lang="cs-CZ" dirty="0" smtClean="0"/>
              <a:t> technologie pro silně erozně ohrožené půdy </a:t>
            </a:r>
          </a:p>
          <a:p>
            <a:r>
              <a:rPr lang="cs-CZ" dirty="0" smtClean="0"/>
              <a:t>Mezi </a:t>
            </a:r>
            <a:r>
              <a:rPr lang="cs-CZ" dirty="0" err="1" smtClean="0"/>
              <a:t>půdoochranné</a:t>
            </a:r>
            <a:r>
              <a:rPr lang="cs-CZ" dirty="0" smtClean="0"/>
              <a:t> technologie týkající se pěstování řepky a obilnin na silně erozně ohrožené </a:t>
            </a:r>
          </a:p>
          <a:p>
            <a:r>
              <a:rPr lang="cs-CZ" dirty="0" smtClean="0"/>
              <a:t>půdě náleží: </a:t>
            </a:r>
          </a:p>
          <a:p>
            <a:r>
              <a:rPr lang="cs-CZ" dirty="0" smtClean="0"/>
              <a:t> </a:t>
            </a:r>
            <a:r>
              <a:rPr lang="cs-CZ" dirty="0" err="1" smtClean="0"/>
              <a:t>bezorebné</a:t>
            </a:r>
            <a:r>
              <a:rPr lang="cs-CZ" dirty="0" smtClean="0"/>
              <a:t> setí/sázení, </a:t>
            </a:r>
          </a:p>
          <a:p>
            <a:r>
              <a:rPr lang="cs-CZ" dirty="0" smtClean="0"/>
              <a:t> setí/sázení do mulče, </a:t>
            </a:r>
          </a:p>
          <a:p>
            <a:r>
              <a:rPr lang="cs-CZ" dirty="0" smtClean="0"/>
              <a:t> setí/sázení do mělké podmítky, </a:t>
            </a:r>
          </a:p>
          <a:p>
            <a:r>
              <a:rPr lang="cs-CZ" dirty="0" smtClean="0"/>
              <a:t> setí/sázení do ochranné plodiny, </a:t>
            </a:r>
          </a:p>
          <a:p>
            <a:r>
              <a:rPr lang="cs-CZ" dirty="0" smtClean="0"/>
              <a:t> důlkování.</a:t>
            </a:r>
          </a:p>
          <a:p>
            <a:r>
              <a:rPr lang="cs-CZ" dirty="0" err="1" smtClean="0"/>
              <a:t>Půdoochranné</a:t>
            </a:r>
            <a:r>
              <a:rPr lang="cs-CZ" dirty="0" smtClean="0"/>
              <a:t> technologie pro mírně erozně ohrožené půdy </a:t>
            </a:r>
          </a:p>
          <a:p>
            <a:r>
              <a:rPr lang="cs-CZ" dirty="0" err="1" smtClean="0"/>
              <a:t>Půdoochranné</a:t>
            </a:r>
            <a:r>
              <a:rPr lang="cs-CZ" dirty="0" smtClean="0"/>
              <a:t> technologie pro mírně erozně ohrožené půdy jsou dvojího druhu: </a:t>
            </a:r>
          </a:p>
          <a:p>
            <a:r>
              <a:rPr lang="cs-CZ" dirty="0" smtClean="0"/>
              <a:t> </a:t>
            </a:r>
            <a:r>
              <a:rPr lang="cs-CZ" dirty="0" err="1" smtClean="0"/>
              <a:t>půdoochranné</a:t>
            </a:r>
            <a:r>
              <a:rPr lang="cs-CZ" dirty="0" smtClean="0"/>
              <a:t> technologie použitelné pro silně erozně ohroženou půdu, </a:t>
            </a:r>
          </a:p>
          <a:p>
            <a:r>
              <a:rPr lang="cs-CZ" dirty="0" smtClean="0"/>
              <a:t> tzv. specifické </a:t>
            </a:r>
            <a:r>
              <a:rPr lang="cs-CZ" dirty="0" err="1" smtClean="0"/>
              <a:t>půdoochranné</a:t>
            </a:r>
            <a:r>
              <a:rPr lang="cs-CZ" dirty="0" smtClean="0"/>
              <a:t> technologie pro mírně erozně ohroženou půdu: </a:t>
            </a:r>
          </a:p>
          <a:p>
            <a:r>
              <a:rPr lang="cs-CZ" dirty="0" smtClean="0"/>
              <a:t>o přerušovací pásy (P1, P2, P3), </a:t>
            </a:r>
          </a:p>
          <a:p>
            <a:r>
              <a:rPr lang="cs-CZ" dirty="0" smtClean="0"/>
              <a:t>o zasakovací pásy (Z0, Z1, Z2, Z3), </a:t>
            </a:r>
          </a:p>
          <a:p>
            <a:r>
              <a:rPr lang="cs-CZ" dirty="0" smtClean="0"/>
              <a:t>o osetí souvratí (S0, S1, S2, S3), </a:t>
            </a:r>
          </a:p>
          <a:p>
            <a:r>
              <a:rPr lang="cs-CZ" dirty="0" smtClean="0"/>
              <a:t>o setí/sázení po vrstevnici (V0, V1, V2, V3, V4) </a:t>
            </a:r>
          </a:p>
          <a:p>
            <a:r>
              <a:rPr lang="cs-CZ" dirty="0" smtClean="0"/>
              <a:t>o </a:t>
            </a:r>
            <a:r>
              <a:rPr lang="cs-CZ" dirty="0" err="1" smtClean="0"/>
              <a:t>odkameňování</a:t>
            </a:r>
            <a:r>
              <a:rPr lang="cs-CZ" dirty="0" smtClean="0"/>
              <a:t> (K). </a:t>
            </a:r>
          </a:p>
          <a:p>
            <a:r>
              <a:rPr lang="cs-CZ" dirty="0" smtClean="0"/>
              <a:t>Z výše uvedeného textu vyplývá, že pro mírně erozně ohroženou půdu můžeme při pěstování </a:t>
            </a:r>
          </a:p>
          <a:p>
            <a:r>
              <a:rPr lang="cs-CZ" dirty="0" smtClean="0"/>
              <a:t>širokořádkových plodin použít </a:t>
            </a:r>
            <a:r>
              <a:rPr lang="cs-CZ" dirty="0" err="1" smtClean="0"/>
              <a:t>půdoochranné</a:t>
            </a:r>
            <a:r>
              <a:rPr lang="cs-CZ" dirty="0" smtClean="0"/>
              <a:t> technologie platné i pro silně erozně ohroženou </a:t>
            </a:r>
          </a:p>
          <a:p>
            <a:r>
              <a:rPr lang="cs-CZ" dirty="0" smtClean="0"/>
              <a:t>půdu.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73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Organizační protierozní opatření </a:t>
            </a:r>
          </a:p>
          <a:p>
            <a:r>
              <a:rPr lang="cs-CZ" dirty="0" smtClean="0"/>
              <a:t>Tvar a velikost pozemku </a:t>
            </a:r>
          </a:p>
          <a:p>
            <a:r>
              <a:rPr lang="cs-CZ" dirty="0" smtClean="0"/>
              <a:t>Účelné přerozdělení a nové uspořádání pozemků zemědělské půdy je podstatou každých </a:t>
            </a:r>
          </a:p>
          <a:p>
            <a:r>
              <a:rPr lang="cs-CZ" dirty="0" smtClean="0"/>
              <a:t>pozemkových úprav - bez ohledu na to, o jaký stupeň jejich vývoje se jedná a bez ohledu na stát, </a:t>
            </a:r>
          </a:p>
          <a:p>
            <a:r>
              <a:rPr lang="cs-CZ" dirty="0" smtClean="0"/>
              <a:t>ve kterém se provádějí. </a:t>
            </a:r>
          </a:p>
          <a:p>
            <a:r>
              <a:rPr lang="cs-CZ" dirty="0" smtClean="0"/>
              <a:t>Delimitace kultur </a:t>
            </a:r>
          </a:p>
          <a:p>
            <a:r>
              <a:rPr lang="cs-CZ" dirty="0" smtClean="0"/>
              <a:t>Delimitace kultur se chápe jako prostorová a funkční optimalizace pozemku sloužící </a:t>
            </a:r>
          </a:p>
          <a:p>
            <a:r>
              <a:rPr lang="cs-CZ" dirty="0" smtClean="0"/>
              <a:t>k pěstování jednotlivých kultur. Představuje členění kultur v rámci organizace půdního fondu na </a:t>
            </a:r>
          </a:p>
          <a:p>
            <a:r>
              <a:rPr lang="cs-CZ" dirty="0" smtClean="0"/>
              <a:t>ornou půdu, zahrady, louky, pastviny, vinice, sady a chmelnice. </a:t>
            </a:r>
          </a:p>
          <a:p>
            <a:r>
              <a:rPr lang="cs-CZ" dirty="0" smtClean="0"/>
              <a:t>Ochranné zatravnění </a:t>
            </a:r>
          </a:p>
          <a:p>
            <a:r>
              <a:rPr lang="cs-CZ" dirty="0" smtClean="0"/>
              <a:t>Ochranné zatravnění se aplikuje na orné půdě větších sklonů. Optimálně zapojený travní porost je </a:t>
            </a:r>
          </a:p>
          <a:p>
            <a:r>
              <a:rPr lang="cs-CZ" dirty="0" smtClean="0"/>
              <a:t>nejlepší ochranou jak pro plošné zatravnění, tak pro vegetační zpevnění liniových prvků. Kvalitní </a:t>
            </a:r>
          </a:p>
          <a:p>
            <a:r>
              <a:rPr lang="cs-CZ" dirty="0" smtClean="0"/>
              <a:t>vegetační kryt s odpovídajícími parametry, který je pěstován a ošetřován na erozně ohrožených </a:t>
            </a:r>
          </a:p>
          <a:p>
            <a:r>
              <a:rPr lang="cs-CZ" dirty="0" smtClean="0"/>
              <a:t>lokalitách, je nejdůležitější část tohoto opatření, přičemž jsou preferovány trávy výběžkaté tvořící </a:t>
            </a:r>
          </a:p>
          <a:p>
            <a:r>
              <a:rPr lang="cs-CZ" dirty="0" smtClean="0"/>
              <a:t>pevný drn (zejména u protierozních opatření liniového charakteru). </a:t>
            </a:r>
          </a:p>
          <a:p>
            <a:r>
              <a:rPr lang="cs-CZ" dirty="0" smtClean="0"/>
              <a:t>Zatravnění </a:t>
            </a:r>
            <a:r>
              <a:rPr lang="cs-CZ" dirty="0" err="1" smtClean="0"/>
              <a:t>meziřadí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Účelem zatravnění </a:t>
            </a:r>
            <a:r>
              <a:rPr lang="cs-CZ" dirty="0" err="1" smtClean="0"/>
              <a:t>meziřadí</a:t>
            </a:r>
            <a:r>
              <a:rPr lang="cs-CZ" dirty="0" smtClean="0"/>
              <a:t> v sadech, vinicích a chmelnicích erozně ohrožených, je zajištění </a:t>
            </a:r>
          </a:p>
          <a:p>
            <a:r>
              <a:rPr lang="cs-CZ" dirty="0" smtClean="0"/>
              <a:t>vegetačního krytu půdy plodinou s vysokým protierozním účinkem.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46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Ochranné zatravnění </a:t>
            </a:r>
            <a:r>
              <a:rPr lang="cs-CZ" dirty="0" err="1" smtClean="0"/>
              <a:t>meziřadí</a:t>
            </a:r>
            <a:r>
              <a:rPr lang="cs-CZ" dirty="0" smtClean="0"/>
              <a:t> ve vinici </a:t>
            </a:r>
          </a:p>
          <a:p>
            <a:r>
              <a:rPr lang="cs-CZ" dirty="0" smtClean="0"/>
              <a:t>Ochranné zalesnění </a:t>
            </a:r>
          </a:p>
          <a:p>
            <a:r>
              <a:rPr lang="cs-CZ" dirty="0" smtClean="0"/>
              <a:t>Zalesnění slouží v prvé řadě pro ochranu půdy před erozí (zalesnění účelové) používáme </a:t>
            </a:r>
          </a:p>
          <a:p>
            <a:r>
              <a:rPr lang="cs-CZ" dirty="0" smtClean="0"/>
              <a:t>nejčastěji ve dvojí formě a to jako plošné zalesnění a ochranné lesní pásy. </a:t>
            </a:r>
          </a:p>
          <a:p>
            <a:r>
              <a:rPr lang="cs-CZ" dirty="0" smtClean="0"/>
              <a:t>Protierozní rozmísťování plodin </a:t>
            </a:r>
          </a:p>
          <a:p>
            <a:r>
              <a:rPr lang="cs-CZ" dirty="0" smtClean="0"/>
              <a:t>Protierozní rozmísťování plodin je třeba chápat jako využití přirozené ochrany plodin proti erozi </a:t>
            </a:r>
          </a:p>
          <a:p>
            <a:r>
              <a:rPr lang="cs-CZ" dirty="0" smtClean="0"/>
              <a:t>při tradičním způsobu pěstování vybraných plodin na svažitých pozemcích. </a:t>
            </a:r>
          </a:p>
          <a:p>
            <a:r>
              <a:rPr lang="cs-CZ" dirty="0" smtClean="0"/>
              <a:t>Protierozní osevní postupy </a:t>
            </a:r>
          </a:p>
          <a:p>
            <a:r>
              <a:rPr lang="cs-CZ" dirty="0" smtClean="0"/>
              <a:t>Protierozní osevní postup je nepostradatelným řešením na erozně ohrožených pozemcích, kde </a:t>
            </a:r>
          </a:p>
          <a:p>
            <a:r>
              <a:rPr lang="cs-CZ" dirty="0" smtClean="0"/>
              <a:t>nelze z organizačních a technologických důvodů uplatnit jiný způsob rozmisťování protierozních </a:t>
            </a:r>
          </a:p>
          <a:p>
            <a:r>
              <a:rPr lang="cs-CZ" dirty="0" smtClean="0"/>
              <a:t>plodin. Protierozní uspořádání pozemků a plodin v osevních postupech využívá především </a:t>
            </a:r>
          </a:p>
          <a:p>
            <a:r>
              <a:rPr lang="cs-CZ" dirty="0" smtClean="0"/>
              <a:t>protierozně ochranných účinků plodin. Jsou to opatření organizační, nenákladná, upravující </a:t>
            </a:r>
          </a:p>
          <a:p>
            <a:r>
              <a:rPr lang="cs-CZ" dirty="0" smtClean="0"/>
              <a:t>zejména organizaci a strukturu plodin.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47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Pásové střídání plodin </a:t>
            </a:r>
          </a:p>
          <a:p>
            <a:r>
              <a:rPr lang="cs-CZ" dirty="0" smtClean="0"/>
              <a:t>Pásové střídání plodin sleduje snížení erozního účinku vložením různě širokých pásů </a:t>
            </a:r>
          </a:p>
          <a:p>
            <a:r>
              <a:rPr lang="cs-CZ" dirty="0" smtClean="0"/>
              <a:t>s plodinami erozně méně ohroženými (travní porost, vojtěška, jetel, příp. obilovina) na pozemek s </a:t>
            </a:r>
          </a:p>
          <a:p>
            <a:r>
              <a:rPr lang="cs-CZ" dirty="0" smtClean="0"/>
              <a:t>pěstovanou erozně ohroženou plodinou. </a:t>
            </a:r>
          </a:p>
          <a:p>
            <a:r>
              <a:rPr lang="cs-CZ" dirty="0" smtClean="0"/>
              <a:t>Agrotechnické protierozní opatření </a:t>
            </a:r>
          </a:p>
          <a:p>
            <a:r>
              <a:rPr lang="cs-CZ" dirty="0" smtClean="0"/>
              <a:t>Protierozní agrotechnika na orné půdě </a:t>
            </a:r>
          </a:p>
          <a:p>
            <a:r>
              <a:rPr lang="cs-CZ" dirty="0" smtClean="0"/>
              <a:t>Jedná se o protierozní způsoby pěstování hlavních zemědělských plodin - výsev do ochranné </a:t>
            </a:r>
          </a:p>
          <a:p>
            <a:r>
              <a:rPr lang="cs-CZ" dirty="0" smtClean="0"/>
              <a:t>plodiny, strniště, mulče nebo posklizňových zbytků.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Ukázka protierozní agrotechniky (ozimá pšenice s posklizňovými zbytky po předplodině – </a:t>
            </a:r>
          </a:p>
          <a:p>
            <a:r>
              <a:rPr lang="cs-CZ" dirty="0" smtClean="0"/>
              <a:t>kukuřice) </a:t>
            </a:r>
          </a:p>
          <a:p>
            <a:r>
              <a:rPr lang="cs-CZ" dirty="0" smtClean="0"/>
              <a:t>Hrázkování/důlkování </a:t>
            </a:r>
          </a:p>
          <a:p>
            <a:r>
              <a:rPr lang="cs-CZ" dirty="0" smtClean="0"/>
              <a:t>Účelem hrázkování </a:t>
            </a:r>
            <a:r>
              <a:rPr lang="cs-CZ" dirty="0" err="1" smtClean="0"/>
              <a:t>meziřadí</a:t>
            </a:r>
            <a:r>
              <a:rPr lang="cs-CZ" dirty="0" smtClean="0"/>
              <a:t> a důlkování povrchu půdy je zabránění vzniku povrchového odtoku </a:t>
            </a:r>
          </a:p>
          <a:p>
            <a:r>
              <a:rPr lang="cs-CZ" dirty="0" smtClean="0"/>
              <a:t>vytvořením dostatečných prostor pro spadlé srážky přímo na pozemku. Obě technologie se </a:t>
            </a:r>
          </a:p>
          <a:p>
            <a:r>
              <a:rPr lang="cs-CZ" dirty="0" smtClean="0"/>
              <a:t>realizují speciálními stroji - hrázkovačem nebo důlkovačem.  Zemědělský svaz ČR </a:t>
            </a:r>
          </a:p>
          <a:p>
            <a:r>
              <a:rPr lang="cs-CZ" dirty="0" smtClean="0"/>
              <a:t>_____________________________________________________________________________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48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SPOLUFINANCOVÁNO EVROPSKOU UNIÍ </a:t>
            </a:r>
          </a:p>
          <a:p>
            <a:r>
              <a:rPr lang="cs-CZ" dirty="0" smtClean="0"/>
              <a:t>EVROPSKÝ ZEMĚDĚLSKÝ FOND PRO ROZVOJ </a:t>
            </a:r>
          </a:p>
          <a:p>
            <a:r>
              <a:rPr lang="cs-CZ" dirty="0" smtClean="0"/>
              <a:t>VENKOVA: EVROPA INVESTUJE </a:t>
            </a:r>
          </a:p>
          <a:p>
            <a:r>
              <a:rPr lang="cs-CZ" dirty="0" smtClean="0"/>
              <a:t>DO VENKOVSKÝCH OBLASTÍ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Mulčování </a:t>
            </a:r>
          </a:p>
          <a:p>
            <a:r>
              <a:rPr lang="cs-CZ" dirty="0" smtClean="0"/>
              <a:t>Mulčování (nastýlání) půdy ve vinicích a sadech spočívá v zajištění </a:t>
            </a:r>
            <a:r>
              <a:rPr lang="cs-CZ" dirty="0" err="1" smtClean="0"/>
              <a:t>nastýlky</a:t>
            </a:r>
            <a:r>
              <a:rPr lang="cs-CZ" dirty="0" smtClean="0"/>
              <a:t> organické hmoty v </a:t>
            </a:r>
          </a:p>
          <a:p>
            <a:r>
              <a:rPr lang="cs-CZ" dirty="0" smtClean="0"/>
              <a:t>tloušťce 10 - 20 cm. Při dočasném nastýlání se dává vrstva 10 - 15 cm po ukončení jarních prací </a:t>
            </a:r>
          </a:p>
          <a:p>
            <a:r>
              <a:rPr lang="cs-CZ" dirty="0" smtClean="0"/>
              <a:t>a na podzim se zaorá. Trvalé nastýlání spočívá v přidávání organické hmoty tak, aby její výška </a:t>
            </a:r>
          </a:p>
          <a:p>
            <a:r>
              <a:rPr lang="cs-CZ" dirty="0" smtClean="0"/>
              <a:t>zabránila prorůstání plevelů, tj. asi 20 cm. </a:t>
            </a:r>
          </a:p>
          <a:p>
            <a:r>
              <a:rPr lang="cs-CZ" dirty="0" smtClean="0"/>
              <a:t>Biotechnická a technická protierozní opatření </a:t>
            </a:r>
          </a:p>
          <a:p>
            <a:r>
              <a:rPr lang="cs-CZ" dirty="0" smtClean="0"/>
              <a:t>Mezi nejčastěji realizovaná protierozní opatření biotechnického a technického charakteru patří </a:t>
            </a:r>
          </a:p>
          <a:p>
            <a:r>
              <a:rPr lang="cs-CZ" dirty="0" smtClean="0"/>
              <a:t>následující opatření. </a:t>
            </a:r>
          </a:p>
          <a:p>
            <a:r>
              <a:rPr lang="cs-CZ" dirty="0" smtClean="0"/>
              <a:t> protierozní meze, </a:t>
            </a:r>
          </a:p>
          <a:p>
            <a:r>
              <a:rPr lang="cs-CZ" dirty="0" smtClean="0"/>
              <a:t> protierozní </a:t>
            </a:r>
            <a:r>
              <a:rPr lang="cs-CZ" dirty="0" err="1" smtClean="0"/>
              <a:t>průlehy</a:t>
            </a:r>
            <a:r>
              <a:rPr lang="cs-CZ" dirty="0" smtClean="0"/>
              <a:t>, </a:t>
            </a:r>
          </a:p>
          <a:p>
            <a:r>
              <a:rPr lang="cs-CZ" dirty="0" smtClean="0"/>
              <a:t> protierozní příkopy, </a:t>
            </a:r>
          </a:p>
          <a:p>
            <a:r>
              <a:rPr lang="cs-CZ" dirty="0" smtClean="0"/>
              <a:t> protierozní hrázky, </a:t>
            </a:r>
          </a:p>
          <a:p>
            <a:r>
              <a:rPr lang="cs-CZ" dirty="0" smtClean="0"/>
              <a:t> stabilizace drah soustředěného odtoku, </a:t>
            </a:r>
          </a:p>
          <a:p>
            <a:r>
              <a:rPr lang="cs-CZ" dirty="0" smtClean="0"/>
              <a:t> ochranné nádrže, </a:t>
            </a:r>
          </a:p>
          <a:p>
            <a:r>
              <a:rPr lang="cs-CZ" dirty="0" smtClean="0"/>
              <a:t> terasování, </a:t>
            </a:r>
          </a:p>
          <a:p>
            <a:r>
              <a:rPr lang="cs-CZ" dirty="0" smtClean="0"/>
              <a:t> polní cesty s protierozní funkcí.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FCF-F9E6-44C0-8E6F-1CBAE98206C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27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BC6E3D-ABB8-4DA4-9EE4-13DA93719E1B}" type="datetimeFigureOut">
              <a:rPr lang="cs-CZ" smtClean="0"/>
              <a:t>23.4.2014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87683F-C072-4FCB-9A14-DA4F6030E29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cz/aplikace/geohazardy/" TargetMode="External"/><Relationship Id="rId2" Type="http://schemas.openxmlformats.org/officeDocument/2006/relationships/hyperlink" Target="http://www.ivzops.cz/files/Kompletn%C3%AD%20sborn%C3%ADk%20Eroze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cs-CZ" sz="8000" dirty="0" smtClean="0">
                <a:latin typeface="Comic Sans MS" panose="030F0702030302020204" pitchFamily="66" charset="0"/>
              </a:rPr>
              <a:t>Eroze</a:t>
            </a:r>
            <a:endParaRPr lang="cs-CZ" sz="8000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1371600"/>
          </a:xfrm>
        </p:spPr>
        <p:txBody>
          <a:bodyPr/>
          <a:lstStyle/>
          <a:p>
            <a:pPr algn="ctr"/>
            <a:r>
              <a:rPr lang="cs-CZ" b="1" dirty="0" smtClean="0">
                <a:latin typeface="Comic Sans MS" panose="030F0702030302020204" pitchFamily="66" charset="0"/>
              </a:rPr>
              <a:t>ENS264 – Šetrné </a:t>
            </a:r>
            <a:r>
              <a:rPr lang="cs-CZ" b="1" dirty="0" smtClean="0">
                <a:latin typeface="Comic Sans MS" panose="030F0702030302020204" pitchFamily="66" charset="0"/>
              </a:rPr>
              <a:t>metody hospodaření </a:t>
            </a:r>
            <a:r>
              <a:rPr lang="cs-CZ" b="1" dirty="0" smtClean="0">
                <a:latin typeface="Comic Sans MS" panose="030F0702030302020204" pitchFamily="66" charset="0"/>
              </a:rPr>
              <a:t>v krajině</a:t>
            </a:r>
          </a:p>
          <a:p>
            <a:pPr algn="ctr"/>
            <a:endParaRPr lang="cs-CZ" dirty="0">
              <a:latin typeface="Comic Sans MS" panose="030F0702030302020204" pitchFamily="66" charset="0"/>
            </a:endParaRPr>
          </a:p>
          <a:p>
            <a:pPr algn="ctr"/>
            <a:r>
              <a:rPr lang="cs-CZ" dirty="0" smtClean="0">
                <a:latin typeface="Comic Sans MS" panose="030F0702030302020204" pitchFamily="66" charset="0"/>
              </a:rPr>
              <a:t>Jakub </a:t>
            </a:r>
            <a:r>
              <a:rPr lang="cs-CZ" dirty="0" err="1" smtClean="0">
                <a:latin typeface="Comic Sans MS" panose="030F0702030302020204" pitchFamily="66" charset="0"/>
              </a:rPr>
              <a:t>Opršal</a:t>
            </a:r>
            <a:r>
              <a:rPr lang="cs-CZ" dirty="0" smtClean="0">
                <a:latin typeface="Comic Sans MS" panose="030F0702030302020204" pitchFamily="66" charset="0"/>
              </a:rPr>
              <a:t>, Monika Pelcová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10600" cy="5184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4922490"/>
          </a:xfrm>
        </p:spPr>
        <p:txBody>
          <a:bodyPr/>
          <a:lstStyle/>
          <a:p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56176" y="6218238"/>
            <a:ext cx="4292241" cy="6397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23528" y="620688"/>
            <a:ext cx="4290556" cy="3941763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Větrná eroze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7583840"/>
              </p:ext>
            </p:extLst>
          </p:nvPr>
        </p:nvGraphicFramePr>
        <p:xfrm>
          <a:off x="683568" y="1916832"/>
          <a:ext cx="42894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13"/>
                <a:gridCol w="214471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Stupeň</a:t>
                      </a:r>
                      <a:r>
                        <a:rPr lang="cs-CZ" baseline="0" dirty="0" smtClean="0">
                          <a:latin typeface="Comic Sans MS" panose="030F0702030302020204" pitchFamily="66" charset="0"/>
                        </a:rPr>
                        <a:t> ohrožení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Podíl (%)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Nejohroženější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3,15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Silně ohrožené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1,80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Ohrožené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5,77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Mírně ohrožené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7,34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Náchylné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7,02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6" y="6438900"/>
            <a:ext cx="8686800" cy="838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Škodlivé projevy vodní eroze v zemědělství </a:t>
            </a: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•</a:t>
            </a:r>
            <a:r>
              <a:rPr lang="cs-CZ" dirty="0"/>
              <a:t>Snížení výnosů zemědělských plodin </a:t>
            </a:r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•</a:t>
            </a:r>
            <a:r>
              <a:rPr lang="cs-CZ" dirty="0" smtClean="0"/>
              <a:t>Přímé </a:t>
            </a:r>
            <a:r>
              <a:rPr lang="cs-CZ" dirty="0"/>
              <a:t>škody na zemědělské půdě a </a:t>
            </a:r>
            <a:r>
              <a:rPr lang="cs-CZ" dirty="0" smtClean="0"/>
              <a:t>pěstovaných</a:t>
            </a:r>
          </a:p>
          <a:p>
            <a:pPr marL="0" indent="0">
              <a:buNone/>
            </a:pPr>
            <a:r>
              <a:rPr lang="cs-CZ" dirty="0" smtClean="0"/>
              <a:t>  plodinách 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•</a:t>
            </a:r>
            <a:r>
              <a:rPr lang="cs-CZ" dirty="0"/>
              <a:t> Sedimenty v nádržích 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Protierozní opatření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95341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Zákazy a </a:t>
            </a:r>
            <a:r>
              <a:rPr lang="cs-CZ" dirty="0" smtClean="0">
                <a:latin typeface="Comic Sans MS" panose="030F0702030302020204" pitchFamily="66" charset="0"/>
              </a:rPr>
              <a:t>omezení</a:t>
            </a:r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- zákaz </a:t>
            </a:r>
            <a:r>
              <a:rPr lang="cs-CZ" dirty="0">
                <a:latin typeface="Comic Sans MS" panose="030F0702030302020204" pitchFamily="66" charset="0"/>
              </a:rPr>
              <a:t>pěstování širokořádkových plodin </a:t>
            </a:r>
            <a:r>
              <a:rPr lang="cs-CZ" dirty="0" smtClean="0">
                <a:latin typeface="Comic Sans MS" panose="030F0702030302020204" pitchFamily="66" charset="0"/>
              </a:rPr>
              <a:t>(kukuřice, brambory, řepa, bob setý, sója, slunečnice), některé lze pěstovat s využitím </a:t>
            </a:r>
            <a:r>
              <a:rPr lang="cs-CZ" dirty="0" err="1" smtClean="0">
                <a:latin typeface="Comic Sans MS" panose="030F0702030302020204" pitchFamily="66" charset="0"/>
              </a:rPr>
              <a:t>půdoochranných</a:t>
            </a:r>
            <a:r>
              <a:rPr lang="cs-CZ" dirty="0" smtClean="0">
                <a:latin typeface="Comic Sans MS" panose="030F0702030302020204" pitchFamily="66" charset="0"/>
              </a:rPr>
              <a:t> technologií</a:t>
            </a: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Protierozní ochrana půd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000" dirty="0" smtClean="0">
                <a:latin typeface="Comic Sans MS" panose="030F0702030302020204" pitchFamily="66" charset="0"/>
              </a:rPr>
              <a:t>tvar a velikost pozemku, delimitace kultur*, ochranné zatravnění, zatravnění </a:t>
            </a:r>
            <a:r>
              <a:rPr lang="cs-CZ" sz="3000" dirty="0" err="1" smtClean="0">
                <a:latin typeface="Comic Sans MS" panose="030F0702030302020204" pitchFamily="66" charset="0"/>
              </a:rPr>
              <a:t>meziřadí</a:t>
            </a:r>
            <a:r>
              <a:rPr lang="cs-CZ" sz="3000" dirty="0" smtClean="0">
                <a:latin typeface="Comic Sans MS" panose="030F0702030302020204" pitchFamily="66" charset="0"/>
              </a:rPr>
              <a:t>, ochranné zalesnění, protierozní rozmísťování plodin, protierozní osevní postupy, pásové střídání plodin = </a:t>
            </a:r>
            <a:r>
              <a:rPr lang="cs-CZ" sz="3000" b="1" dirty="0" smtClean="0">
                <a:latin typeface="Comic Sans MS" panose="030F0702030302020204" pitchFamily="66" charset="0"/>
              </a:rPr>
              <a:t>organizační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 algn="just">
              <a:buNone/>
            </a:pPr>
            <a:r>
              <a:rPr lang="cs-CZ" sz="1800" dirty="0">
                <a:latin typeface="Comic Sans MS" panose="030F0702030302020204" pitchFamily="66" charset="0"/>
              </a:rPr>
              <a:t>*Delimitace kultur se chápe jako prostorová a funkční optimalizace pozemku sloužící </a:t>
            </a:r>
            <a:r>
              <a:rPr lang="cs-CZ" sz="1800" dirty="0" smtClean="0">
                <a:latin typeface="Comic Sans MS" panose="030F0702030302020204" pitchFamily="66" charset="0"/>
              </a:rPr>
              <a:t>k </a:t>
            </a:r>
            <a:r>
              <a:rPr lang="cs-CZ" sz="1800" dirty="0">
                <a:latin typeface="Comic Sans MS" panose="030F0702030302020204" pitchFamily="66" charset="0"/>
              </a:rPr>
              <a:t>pěstování jednotlivých kultur. Představuje členění kultur v rámci organizace půdního fondu na </a:t>
            </a:r>
            <a:r>
              <a:rPr lang="cs-CZ" sz="1800" dirty="0" smtClean="0">
                <a:latin typeface="Comic Sans MS" panose="030F0702030302020204" pitchFamily="66" charset="0"/>
              </a:rPr>
              <a:t>ornou </a:t>
            </a:r>
            <a:r>
              <a:rPr lang="cs-CZ" sz="1800" dirty="0">
                <a:latin typeface="Comic Sans MS" panose="030F0702030302020204" pitchFamily="66" charset="0"/>
              </a:rPr>
              <a:t>půdu, zahrady, louky, pastviny, vinice, sady a chmelnice.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2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39552" y="4581128"/>
            <a:ext cx="8392992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latin typeface="Comic Sans MS" panose="030F0702030302020204" pitchFamily="66" charset="0"/>
              </a:rPr>
              <a:t>Ochranné zatravnění </a:t>
            </a:r>
            <a:r>
              <a:rPr lang="cs-CZ" sz="1800" i="1" dirty="0" err="1">
                <a:latin typeface="Comic Sans MS" panose="030F0702030302020204" pitchFamily="66" charset="0"/>
              </a:rPr>
              <a:t>meziřadí</a:t>
            </a:r>
            <a:r>
              <a:rPr lang="cs-CZ" sz="1800" i="1" dirty="0">
                <a:latin typeface="Comic Sans MS" panose="030F0702030302020204" pitchFamily="66" charset="0"/>
              </a:rPr>
              <a:t> ve vinici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33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0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438900"/>
            <a:ext cx="8686800" cy="838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548680"/>
            <a:ext cx="8587680" cy="553144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3000" dirty="0" smtClean="0">
                <a:latin typeface="Comic Sans MS" panose="030F0702030302020204" pitchFamily="66" charset="0"/>
              </a:rPr>
              <a:t>protierozní agrotechnika na orné půdě, hrázkování/důlkování*, mulčování = </a:t>
            </a:r>
            <a:r>
              <a:rPr lang="cs-CZ" sz="3000" b="1" dirty="0" smtClean="0">
                <a:latin typeface="Comic Sans MS" panose="030F0702030302020204" pitchFamily="66" charset="0"/>
              </a:rPr>
              <a:t>agrotechnická</a:t>
            </a:r>
          </a:p>
          <a:p>
            <a:pPr>
              <a:buFontTx/>
              <a:buChar char="-"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anose="030F0702030302020204" pitchFamily="66" charset="0"/>
              </a:rPr>
              <a:t>*Účelem hrázkování </a:t>
            </a:r>
            <a:r>
              <a:rPr lang="cs-CZ" sz="1800" dirty="0" err="1">
                <a:latin typeface="Comic Sans MS" panose="030F0702030302020204" pitchFamily="66" charset="0"/>
              </a:rPr>
              <a:t>meziřadí</a:t>
            </a:r>
            <a:r>
              <a:rPr lang="cs-CZ" sz="1800" dirty="0">
                <a:latin typeface="Comic Sans MS" panose="030F0702030302020204" pitchFamily="66" charset="0"/>
              </a:rPr>
              <a:t> a důlkování povrchu půdy je zabránění vzniku povrchového odtoku </a:t>
            </a:r>
            <a:r>
              <a:rPr lang="cs-CZ" sz="1800" dirty="0" smtClean="0">
                <a:latin typeface="Comic Sans MS" panose="030F0702030302020204" pitchFamily="66" charset="0"/>
              </a:rPr>
              <a:t>vytvořením </a:t>
            </a:r>
            <a:r>
              <a:rPr lang="cs-CZ" sz="1800" dirty="0">
                <a:latin typeface="Comic Sans MS" panose="030F0702030302020204" pitchFamily="66" charset="0"/>
              </a:rPr>
              <a:t>dostatečných prostor pro spadlé srážky přímo na pozemku. </a:t>
            </a:r>
            <a:endParaRPr lang="cs-CZ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cs-CZ" sz="2900" dirty="0" smtClean="0">
                <a:latin typeface="Comic Sans MS" panose="030F0702030302020204" pitchFamily="66" charset="0"/>
              </a:rPr>
              <a:t>protierozní </a:t>
            </a:r>
            <a:r>
              <a:rPr lang="cs-CZ" sz="2900" dirty="0">
                <a:latin typeface="Comic Sans MS" panose="030F0702030302020204" pitchFamily="66" charset="0"/>
              </a:rPr>
              <a:t>meze, </a:t>
            </a:r>
            <a:r>
              <a:rPr lang="cs-CZ" sz="2900" dirty="0" smtClean="0">
                <a:latin typeface="Comic Sans MS" panose="030F0702030302020204" pitchFamily="66" charset="0"/>
              </a:rPr>
              <a:t>protierozní </a:t>
            </a:r>
            <a:r>
              <a:rPr lang="cs-CZ" sz="2900" dirty="0" err="1">
                <a:latin typeface="Comic Sans MS" panose="030F0702030302020204" pitchFamily="66" charset="0"/>
              </a:rPr>
              <a:t>průlehy</a:t>
            </a:r>
            <a:r>
              <a:rPr lang="cs-CZ" sz="2900" dirty="0" smtClean="0">
                <a:latin typeface="Comic Sans MS" panose="030F0702030302020204" pitchFamily="66" charset="0"/>
              </a:rPr>
              <a:t>, protierozní </a:t>
            </a:r>
            <a:r>
              <a:rPr lang="cs-CZ" sz="2900" dirty="0">
                <a:latin typeface="Comic Sans MS" panose="030F0702030302020204" pitchFamily="66" charset="0"/>
              </a:rPr>
              <a:t>příkopy, </a:t>
            </a:r>
            <a:r>
              <a:rPr lang="cs-CZ" sz="2900" dirty="0" smtClean="0">
                <a:latin typeface="Comic Sans MS" panose="030F0702030302020204" pitchFamily="66" charset="0"/>
              </a:rPr>
              <a:t>protierozní </a:t>
            </a:r>
            <a:r>
              <a:rPr lang="cs-CZ" sz="2900" dirty="0">
                <a:latin typeface="Comic Sans MS" panose="030F0702030302020204" pitchFamily="66" charset="0"/>
              </a:rPr>
              <a:t>hrázky, </a:t>
            </a:r>
            <a:r>
              <a:rPr lang="cs-CZ" sz="2900" dirty="0" smtClean="0">
                <a:latin typeface="Comic Sans MS" panose="030F0702030302020204" pitchFamily="66" charset="0"/>
              </a:rPr>
              <a:t>stabilizace </a:t>
            </a:r>
            <a:r>
              <a:rPr lang="cs-CZ" sz="2900" dirty="0">
                <a:latin typeface="Comic Sans MS" panose="030F0702030302020204" pitchFamily="66" charset="0"/>
              </a:rPr>
              <a:t>drah soustředěného odtoku, </a:t>
            </a:r>
            <a:r>
              <a:rPr lang="cs-CZ" sz="2900" dirty="0" smtClean="0">
                <a:latin typeface="Comic Sans MS" panose="030F0702030302020204" pitchFamily="66" charset="0"/>
              </a:rPr>
              <a:t>ochranné </a:t>
            </a:r>
            <a:r>
              <a:rPr lang="cs-CZ" sz="2900" dirty="0">
                <a:latin typeface="Comic Sans MS" panose="030F0702030302020204" pitchFamily="66" charset="0"/>
              </a:rPr>
              <a:t>nádrže, </a:t>
            </a:r>
            <a:r>
              <a:rPr lang="cs-CZ" sz="2900" dirty="0" smtClean="0">
                <a:latin typeface="Comic Sans MS" panose="030F0702030302020204" pitchFamily="66" charset="0"/>
              </a:rPr>
              <a:t>terasování</a:t>
            </a:r>
            <a:r>
              <a:rPr lang="cs-CZ" sz="2900" dirty="0">
                <a:latin typeface="Comic Sans MS" panose="030F0702030302020204" pitchFamily="66" charset="0"/>
              </a:rPr>
              <a:t>, </a:t>
            </a:r>
            <a:r>
              <a:rPr lang="cs-CZ" sz="2900" dirty="0" smtClean="0">
                <a:latin typeface="Comic Sans MS" panose="030F0702030302020204" pitchFamily="66" charset="0"/>
              </a:rPr>
              <a:t>polní </a:t>
            </a:r>
            <a:r>
              <a:rPr lang="cs-CZ" sz="2900" dirty="0">
                <a:latin typeface="Comic Sans MS" panose="030F0702030302020204" pitchFamily="66" charset="0"/>
              </a:rPr>
              <a:t>cesty s protierozní </a:t>
            </a:r>
            <a:r>
              <a:rPr lang="cs-CZ" sz="2900" dirty="0" smtClean="0">
                <a:latin typeface="Comic Sans MS" panose="030F0702030302020204" pitchFamily="66" charset="0"/>
              </a:rPr>
              <a:t>funkcí = </a:t>
            </a:r>
            <a:r>
              <a:rPr lang="cs-CZ" sz="2900" b="1" dirty="0" smtClean="0">
                <a:latin typeface="Comic Sans MS" panose="030F0702030302020204" pitchFamily="66" charset="0"/>
              </a:rPr>
              <a:t>biotechnická a technická</a:t>
            </a:r>
            <a:endParaRPr lang="cs-CZ" sz="2900" b="1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cs-CZ" sz="2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5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39552" y="4869160"/>
            <a:ext cx="8325706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latin typeface="Comic Sans MS" panose="030F0702030302020204" pitchFamily="66" charset="0"/>
              </a:rPr>
              <a:t>Ukázka protierozní agrotechniky (ozimá pšenice s posklizňovými zbytky po předplodině </a:t>
            </a:r>
            <a:r>
              <a:rPr lang="cs-CZ" sz="1800" i="1" dirty="0" smtClean="0">
                <a:latin typeface="Comic Sans MS" panose="030F0702030302020204" pitchFamily="66" charset="0"/>
              </a:rPr>
              <a:t>–  kukuřice)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63420" cy="37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437376"/>
            <a:ext cx="8686800" cy="8412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4869160"/>
            <a:ext cx="8668072" cy="145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latin typeface="Comic Sans MS" panose="030F0702030302020204" pitchFamily="66" charset="0"/>
              </a:rPr>
              <a:t>Stabilizovaná dráha soustředěného odtoku vody z pozemku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40768"/>
            <a:ext cx="8461627" cy="34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anose="030F0702030302020204" pitchFamily="66" charset="0"/>
              </a:rPr>
              <a:t>Děkujeme za pozornost</a:t>
            </a:r>
            <a:endParaRPr lang="cs-CZ" sz="2800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81444" y="548681"/>
            <a:ext cx="8683044" cy="27363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Zdroje: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Comic Sans MS" panose="030F0702030302020204" pitchFamily="66" charset="0"/>
                <a:hlinkClick r:id="rId2"/>
              </a:rPr>
              <a:t>http</a:t>
            </a:r>
            <a:r>
              <a:rPr lang="cs-CZ" sz="1600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cs-CZ" sz="1600" dirty="0" smtClean="0">
                <a:latin typeface="Comic Sans MS" panose="030F0702030302020204" pitchFamily="66" charset="0"/>
                <a:hlinkClick r:id="rId2"/>
              </a:rPr>
              <a:t>www.ivzops.cz/files/Kompletn%C3%AD%20sborn%C3%ADk%20Eroze.pdf</a:t>
            </a:r>
            <a:endParaRPr lang="cs-CZ" sz="16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Comic Sans MS" panose="030F0702030302020204" pitchFamily="66" charset="0"/>
                <a:hlinkClick r:id="rId3"/>
              </a:rPr>
              <a:t>http</a:t>
            </a:r>
            <a:r>
              <a:rPr lang="cs-CZ" sz="1600" dirty="0">
                <a:latin typeface="Comic Sans MS" panose="030F0702030302020204" pitchFamily="66" charset="0"/>
                <a:hlinkClick r:id="rId3"/>
              </a:rPr>
              <a:t>://www.geology.cz/aplikace/geohazardy</a:t>
            </a:r>
            <a:r>
              <a:rPr lang="cs-CZ" sz="1600" dirty="0" smtClean="0">
                <a:latin typeface="Comic Sans MS" panose="030F0702030302020204" pitchFamily="66" charset="0"/>
                <a:hlinkClick r:id="rId3"/>
              </a:rPr>
              <a:t>/</a:t>
            </a:r>
            <a:endParaRPr lang="cs-CZ" sz="16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Comic Sans MS" panose="030F0702030302020204" pitchFamily="66" charset="0"/>
              </a:rPr>
              <a:t>ŠARAPATKA</a:t>
            </a:r>
            <a:r>
              <a:rPr lang="cs-CZ" sz="1600" dirty="0">
                <a:latin typeface="Comic Sans MS" panose="030F0702030302020204" pitchFamily="66" charset="0"/>
              </a:rPr>
              <a:t>, Bořivoj a </a:t>
            </a:r>
            <a:r>
              <a:rPr lang="cs-CZ" sz="1600" dirty="0" err="1">
                <a:latin typeface="Comic Sans MS" panose="030F0702030302020204" pitchFamily="66" charset="0"/>
              </a:rPr>
              <a:t>Urs</a:t>
            </a:r>
            <a:r>
              <a:rPr lang="cs-CZ" sz="1600" dirty="0">
                <a:latin typeface="Comic Sans MS" panose="030F0702030302020204" pitchFamily="66" charset="0"/>
              </a:rPr>
              <a:t> NIGGLI. Zemědělství a krajina: cesty k vzájemnému souladu. </a:t>
            </a:r>
            <a:r>
              <a:rPr lang="cs-CZ" sz="1600" dirty="0" smtClean="0">
                <a:latin typeface="Comic Sans MS" panose="030F0702030302020204" pitchFamily="66" charset="0"/>
              </a:rPr>
              <a:t>Olomouc</a:t>
            </a:r>
            <a:r>
              <a:rPr lang="cs-CZ" sz="1600" dirty="0">
                <a:latin typeface="Comic Sans MS" panose="030F0702030302020204" pitchFamily="66" charset="0"/>
              </a:rPr>
              <a:t>: Univerzita Palackého v Olomouci, </a:t>
            </a:r>
            <a:r>
              <a:rPr lang="cs-CZ" sz="1600" dirty="0" smtClean="0">
                <a:latin typeface="Comic Sans MS" panose="030F0702030302020204" pitchFamily="66" charset="0"/>
              </a:rPr>
              <a:t>2008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Comic Sans MS" panose="030F0702030302020204" pitchFamily="66" charset="0"/>
              </a:rPr>
              <a:t>KUTÍLEK</a:t>
            </a:r>
            <a:r>
              <a:rPr lang="cs-CZ" sz="1600" dirty="0">
                <a:latin typeface="Comic Sans MS" panose="030F0702030302020204" pitchFamily="66" charset="0"/>
              </a:rPr>
              <a:t>, Miroslav. Půda planety Země. Praha: Dokořán, </a:t>
            </a:r>
            <a:r>
              <a:rPr lang="cs-CZ" sz="1600" dirty="0" smtClean="0">
                <a:latin typeface="Comic Sans MS" panose="030F0702030302020204" pitchFamily="66" charset="0"/>
              </a:rPr>
              <a:t>2012</a:t>
            </a:r>
          </a:p>
          <a:p>
            <a:pPr>
              <a:buFontTx/>
              <a:buChar char="-"/>
            </a:pPr>
            <a:endParaRPr lang="cs-CZ" sz="1600" dirty="0">
              <a:latin typeface="Comic Sans MS" panose="030F0702030302020204" pitchFamily="66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7605985" cy="2467943"/>
          </a:xfrm>
        </p:spPr>
      </p:pic>
    </p:spTree>
    <p:extLst>
      <p:ext uri="{BB962C8B-B14F-4D97-AF65-F5344CB8AC3E}">
        <p14:creationId xmlns:p14="http://schemas.microsoft.com/office/powerpoint/2010/main" val="35000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Co je to eroze?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Jedna z definic eroze říká, že „eroze je přirozený proces rozrušování a transportu objektů </a:t>
            </a:r>
            <a:r>
              <a:rPr lang="cs-CZ" dirty="0" smtClean="0">
                <a:latin typeface="Comic Sans MS" panose="030F0702030302020204" pitchFamily="66" charset="0"/>
              </a:rPr>
              <a:t>na zemském </a:t>
            </a:r>
            <a:r>
              <a:rPr lang="cs-CZ" dirty="0">
                <a:latin typeface="Comic Sans MS" panose="030F0702030302020204" pitchFamily="66" charset="0"/>
              </a:rPr>
              <a:t>povrchu (půda, horniny, skála…). </a:t>
            </a: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Eroze </a:t>
            </a:r>
            <a:r>
              <a:rPr lang="cs-CZ" dirty="0">
                <a:latin typeface="Comic Sans MS" panose="030F0702030302020204" pitchFamily="66" charset="0"/>
              </a:rPr>
              <a:t>dle Ottova naučného slovníku: Pod </a:t>
            </a:r>
            <a:r>
              <a:rPr lang="cs-CZ" dirty="0" smtClean="0">
                <a:latin typeface="Comic Sans MS" panose="030F0702030302020204" pitchFamily="66" charset="0"/>
              </a:rPr>
              <a:t>tímto jménem </a:t>
            </a:r>
            <a:r>
              <a:rPr lang="cs-CZ" dirty="0">
                <a:latin typeface="Comic Sans MS" panose="030F0702030302020204" pitchFamily="66" charset="0"/>
              </a:rPr>
              <a:t>geologie </a:t>
            </a:r>
            <a:r>
              <a:rPr lang="cs-CZ">
                <a:latin typeface="Comic Sans MS" panose="030F0702030302020204" pitchFamily="66" charset="0"/>
              </a:rPr>
              <a:t>a </a:t>
            </a:r>
            <a:r>
              <a:rPr lang="cs-CZ" smtClean="0">
                <a:latin typeface="Comic Sans MS" panose="030F0702030302020204" pitchFamily="66" charset="0"/>
              </a:rPr>
              <a:t>fyzikální </a:t>
            </a:r>
            <a:r>
              <a:rPr lang="cs-CZ" dirty="0">
                <a:latin typeface="Comic Sans MS" panose="030F0702030302020204" pitchFamily="66" charset="0"/>
              </a:rPr>
              <a:t>geografie zahrnuje veškerou rušivou a částečně tvořivou </a:t>
            </a:r>
            <a:r>
              <a:rPr lang="cs-CZ" dirty="0" smtClean="0">
                <a:latin typeface="Comic Sans MS" panose="030F0702030302020204" pitchFamily="66" charset="0"/>
              </a:rPr>
              <a:t>činnost vody </a:t>
            </a:r>
            <a:r>
              <a:rPr lang="cs-CZ" dirty="0">
                <a:latin typeface="Comic Sans MS" panose="030F0702030302020204" pitchFamily="66" charset="0"/>
              </a:rPr>
              <a:t>a elementů meteorologických, pokud se tato vztahuje k utváření povrchu naší země. </a:t>
            </a:r>
          </a:p>
          <a:p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Eroze půdy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Comic Sans MS" panose="030F0702030302020204" pitchFamily="66" charset="0"/>
              </a:rPr>
              <a:t>• Přirozená</a:t>
            </a:r>
            <a:r>
              <a:rPr lang="cs-CZ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200" dirty="0" smtClean="0"/>
              <a:t>   </a:t>
            </a:r>
            <a:r>
              <a:rPr lang="cs-CZ" sz="2200" dirty="0" smtClean="0">
                <a:latin typeface="Comic Sans MS" panose="030F0702030302020204" pitchFamily="66" charset="0"/>
              </a:rPr>
              <a:t>K erozi půdy docházelo i v minulosti. Bez erozní činnosti by nevznikla současná zemědělská půda. Eroze v krajině je transformačním procesem, při kterém dochází k narušování povrchu půdy, odnosu erodované zeminy a jejímu ukládání na jiném místě.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 smtClean="0">
                <a:latin typeface="Comic Sans MS" panose="030F0702030302020204" pitchFamily="66" charset="0"/>
              </a:rPr>
              <a:t>• Nadměrná (zrychlená)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646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Druhy eroze půd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latin typeface="Comic Sans MS" panose="030F0702030302020204" pitchFamily="66" charset="0"/>
              </a:rPr>
              <a:t>Vodní </a:t>
            </a:r>
            <a:r>
              <a:rPr lang="cs-CZ" b="1" dirty="0" smtClean="0">
                <a:latin typeface="Comic Sans MS" panose="030F0702030302020204" pitchFamily="66" charset="0"/>
              </a:rPr>
              <a:t>eroze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mic Sans MS" panose="030F0702030302020204" pitchFamily="66" charset="0"/>
              </a:rPr>
              <a:t>Větrná </a:t>
            </a:r>
            <a:r>
              <a:rPr lang="cs-CZ" dirty="0">
                <a:latin typeface="Comic Sans MS" panose="030F0702030302020204" pitchFamily="66" charset="0"/>
              </a:rPr>
              <a:t>eroze </a:t>
            </a:r>
            <a:endParaRPr lang="cs-CZ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mic Sans MS" panose="030F0702030302020204" pitchFamily="66" charset="0"/>
              </a:rPr>
              <a:t>Ledovcová eroze</a:t>
            </a:r>
            <a:endParaRPr lang="cs-CZ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omic Sans MS" panose="030F0702030302020204" pitchFamily="66" charset="0"/>
              </a:rPr>
              <a:t>Gravitační eroze</a:t>
            </a:r>
          </a:p>
        </p:txBody>
      </p:sp>
    </p:spTree>
    <p:extLst>
      <p:ext uri="{BB962C8B-B14F-4D97-AF65-F5344CB8AC3E}">
        <p14:creationId xmlns:p14="http://schemas.microsoft.com/office/powerpoint/2010/main" val="8158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Vodní eroze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vzniká </a:t>
            </a:r>
            <a:r>
              <a:rPr lang="cs-CZ" sz="2800" dirty="0"/>
              <a:t>působením vody na částečky půdy v důsledku dopadu </a:t>
            </a:r>
            <a:r>
              <a:rPr lang="cs-CZ" sz="2800" dirty="0" smtClean="0"/>
              <a:t>kapek </a:t>
            </a:r>
            <a:r>
              <a:rPr lang="cs-CZ" sz="2800" dirty="0"/>
              <a:t>deště na povrch půdy (popř. vodou z tajícího sněhu) a následným plošným nebo </a:t>
            </a:r>
            <a:r>
              <a:rPr lang="cs-CZ" sz="2800" dirty="0" smtClean="0"/>
              <a:t>soustředěným odtokem</a:t>
            </a:r>
          </a:p>
          <a:p>
            <a:r>
              <a:rPr lang="cs-CZ" sz="2800" dirty="0" smtClean="0"/>
              <a:t>destrukce </a:t>
            </a:r>
            <a:r>
              <a:rPr lang="cs-CZ" sz="2800" dirty="0"/>
              <a:t>půdních částeček, jejich rozplavování, přesun a následné </a:t>
            </a:r>
            <a:r>
              <a:rPr lang="cs-CZ" sz="2800" dirty="0" smtClean="0"/>
              <a:t>ukládání </a:t>
            </a:r>
            <a:r>
              <a:rPr lang="cs-CZ" sz="2800" dirty="0"/>
              <a:t>je podstatou vodní eroze </a:t>
            </a:r>
            <a:r>
              <a:rPr lang="cs-CZ" sz="2800" dirty="0" smtClean="0"/>
              <a:t>půd</a:t>
            </a:r>
          </a:p>
          <a:p>
            <a:r>
              <a:rPr lang="cs-CZ" sz="2800" dirty="0"/>
              <a:t>může mít </a:t>
            </a:r>
            <a:r>
              <a:rPr lang="cs-CZ" sz="2800" dirty="0" smtClean="0"/>
              <a:t>podobu vyvolanou </a:t>
            </a:r>
            <a:r>
              <a:rPr lang="cs-CZ" sz="2800" dirty="0"/>
              <a:t>proudící </a:t>
            </a:r>
            <a:r>
              <a:rPr lang="cs-CZ" sz="2800" dirty="0" smtClean="0"/>
              <a:t>vodou </a:t>
            </a:r>
            <a:r>
              <a:rPr lang="cs-CZ" sz="2800" dirty="0"/>
              <a:t>nebo </a:t>
            </a:r>
            <a:r>
              <a:rPr lang="cs-CZ" sz="2800" dirty="0" smtClean="0"/>
              <a:t>příbojem na </a:t>
            </a:r>
            <a:r>
              <a:rPr lang="cs-CZ" sz="2800" dirty="0"/>
              <a:t>mořském pobřeží</a:t>
            </a:r>
            <a:endParaRPr lang="cs-CZ" sz="2800" dirty="0" smtClean="0"/>
          </a:p>
          <a:p>
            <a:endParaRPr lang="cs-CZ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772759" cy="378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4678066" cy="3504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8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3568" y="4509120"/>
            <a:ext cx="8253698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latin typeface="Comic Sans MS" panose="030F0702030302020204" pitchFamily="66" charset="0"/>
              </a:rPr>
              <a:t>Ukázka fluviální eroze na vodním toku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63420" cy="361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latin typeface="Comic Sans MS" panose="030F0702030302020204" pitchFamily="66" charset="0"/>
              </a:rPr>
              <a:t>Příčiny </a:t>
            </a:r>
            <a:r>
              <a:rPr lang="cs-CZ" sz="3200" dirty="0">
                <a:latin typeface="Comic Sans MS" panose="030F0702030302020204" pitchFamily="66" charset="0"/>
              </a:rPr>
              <a:t>erozní ohroženosti půd </a:t>
            </a:r>
            <a:r>
              <a:rPr lang="cs-CZ" dirty="0">
                <a:latin typeface="Comic Sans MS" panose="030F0702030302020204" pitchFamily="66" charset="0"/>
              </a:rPr>
              <a:t/>
            </a:r>
            <a:br>
              <a:rPr lang="cs-CZ" dirty="0">
                <a:latin typeface="Comic Sans MS" panose="030F0702030302020204" pitchFamily="66" charset="0"/>
              </a:rPr>
            </a:b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Zornění zemědělské půdy </a:t>
            </a:r>
            <a:endParaRPr lang="cs-CZ" dirty="0" smtClean="0"/>
          </a:p>
          <a:p>
            <a:r>
              <a:rPr lang="cs-CZ" dirty="0" smtClean="0"/>
              <a:t>Scelování </a:t>
            </a:r>
            <a:r>
              <a:rPr lang="cs-CZ" dirty="0"/>
              <a:t>pozemků v </a:t>
            </a:r>
            <a:r>
              <a:rPr lang="cs-CZ" dirty="0" smtClean="0"/>
              <a:t>minulosti</a:t>
            </a:r>
            <a:endParaRPr lang="cs-CZ" dirty="0"/>
          </a:p>
          <a:p>
            <a:r>
              <a:rPr lang="cs-CZ" dirty="0"/>
              <a:t>Odstraňování krajinných prvků </a:t>
            </a:r>
            <a:endParaRPr lang="cs-CZ" dirty="0" smtClean="0"/>
          </a:p>
          <a:p>
            <a:r>
              <a:rPr lang="cs-CZ" dirty="0" smtClean="0"/>
              <a:t>Hospodaření </a:t>
            </a:r>
            <a:r>
              <a:rPr lang="cs-CZ" dirty="0"/>
              <a:t>na pronajaté </a:t>
            </a:r>
            <a:r>
              <a:rPr lang="cs-CZ" dirty="0" smtClean="0"/>
              <a:t>půdě</a:t>
            </a:r>
            <a:endParaRPr lang="cs-CZ" dirty="0"/>
          </a:p>
          <a:p>
            <a:r>
              <a:rPr lang="cs-CZ" dirty="0"/>
              <a:t>Pokles stavů hospodářských zvířat </a:t>
            </a:r>
            <a:endParaRPr lang="cs-CZ" dirty="0" smtClean="0"/>
          </a:p>
          <a:p>
            <a:r>
              <a:rPr lang="cs-CZ" dirty="0" smtClean="0"/>
              <a:t>Změny </a:t>
            </a:r>
            <a:r>
              <a:rPr lang="cs-CZ" dirty="0"/>
              <a:t>v osevních plochách pěstovaných plodin </a:t>
            </a:r>
            <a:endParaRPr lang="cs-CZ" dirty="0" smtClean="0"/>
          </a:p>
          <a:p>
            <a:r>
              <a:rPr lang="cs-CZ" dirty="0" smtClean="0"/>
              <a:t>Změny </a:t>
            </a:r>
            <a:r>
              <a:rPr lang="cs-CZ" dirty="0"/>
              <a:t>ve využití krajiny </a:t>
            </a:r>
            <a:endParaRPr lang="cs-CZ" dirty="0" smtClean="0"/>
          </a:p>
          <a:p>
            <a:r>
              <a:rPr lang="cs-CZ" dirty="0" smtClean="0"/>
              <a:t>Nevhodná </a:t>
            </a:r>
            <a:r>
              <a:rPr lang="cs-CZ" dirty="0"/>
              <a:t>agrotechnika plodin a jejich rozmístění na pozemcích </a:t>
            </a:r>
            <a:endParaRPr lang="cs-CZ" dirty="0" smtClean="0"/>
          </a:p>
          <a:p>
            <a:r>
              <a:rPr lang="cs-CZ" dirty="0" smtClean="0"/>
              <a:t>Změny klimatu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7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Rozsah eroze</a:t>
            </a:r>
            <a:endParaRPr lang="cs-CZ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9806644"/>
              </p:ext>
            </p:extLst>
          </p:nvPr>
        </p:nvGraphicFramePr>
        <p:xfrm>
          <a:off x="323528" y="2205038"/>
          <a:ext cx="842486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8"/>
                <a:gridCol w="2808288"/>
                <a:gridCol w="280828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Stupeň ohrožení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Rozloha zemědělské půdy (ha)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Podíl (%)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Velmi slabé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134</a:t>
                      </a:r>
                      <a:r>
                        <a:rPr lang="cs-CZ" baseline="0" dirty="0" smtClean="0">
                          <a:latin typeface="Comic Sans MS" panose="030F0702030302020204" pitchFamily="66" charset="0"/>
                        </a:rPr>
                        <a:t> 041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Slabé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1 094 507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Střední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1 054 905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Silné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728 972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Velmi silné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484 365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Extrémní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782 601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cs-CZ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496944" cy="51125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Vodní eroze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anose="030F0702030302020204" pitchFamily="66" charset="0"/>
              </a:rPr>
              <a:t>Potenciální </a:t>
            </a:r>
            <a:r>
              <a:rPr lang="cs-CZ" sz="2000" dirty="0">
                <a:latin typeface="Comic Sans MS" panose="030F0702030302020204" pitchFamily="66" charset="0"/>
              </a:rPr>
              <a:t>ohrožení zemědělské půdy vodní erozí</a:t>
            </a:r>
          </a:p>
        </p:txBody>
      </p:sp>
    </p:spTree>
    <p:extLst>
      <p:ext uri="{BB962C8B-B14F-4D97-AF65-F5344CB8AC3E}">
        <p14:creationId xmlns:p14="http://schemas.microsoft.com/office/powerpoint/2010/main" val="14501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462</TotalTime>
  <Words>2853</Words>
  <Application>Microsoft Office PowerPoint</Application>
  <PresentationFormat>Předvádění na obrazovce (4:3)</PresentationFormat>
  <Paragraphs>405</Paragraphs>
  <Slides>18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Cesta</vt:lpstr>
      <vt:lpstr>Eroze</vt:lpstr>
      <vt:lpstr>Co je to eroze?</vt:lpstr>
      <vt:lpstr>Eroze půdy</vt:lpstr>
      <vt:lpstr>Druhy eroze půd</vt:lpstr>
      <vt:lpstr>Vodní eroze</vt:lpstr>
      <vt:lpstr>Prezentace aplikace PowerPoint</vt:lpstr>
      <vt:lpstr>Prezentace aplikace PowerPoint</vt:lpstr>
      <vt:lpstr>Příčiny erozní ohroženosti půd  </vt:lpstr>
      <vt:lpstr>Rozsah eroze</vt:lpstr>
      <vt:lpstr>Prezentace aplikace PowerPoint</vt:lpstr>
      <vt:lpstr>Prezentace aplikace PowerPoint</vt:lpstr>
      <vt:lpstr>Protierozní opatření</vt:lpstr>
      <vt:lpstr>Protierozní ochrana půd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Eroze</dc:title>
  <dc:creator>Milan Zadák</dc:creator>
  <cp:lastModifiedBy>Monika Pelcová</cp:lastModifiedBy>
  <cp:revision>29</cp:revision>
  <dcterms:created xsi:type="dcterms:W3CDTF">2014-04-22T12:22:48Z</dcterms:created>
  <dcterms:modified xsi:type="dcterms:W3CDTF">2014-04-23T07:37:35Z</dcterms:modified>
</cp:coreProperties>
</file>