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61" r:id="rId12"/>
    <p:sldId id="263" r:id="rId13"/>
    <p:sldId id="271" r:id="rId14"/>
    <p:sldId id="262" r:id="rId15"/>
    <p:sldId id="264" r:id="rId16"/>
    <p:sldId id="272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1F00A7-27CE-4738-97F6-BE205060C466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951129-32D0-445C-9892-9A4764A56F75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00A7-27CE-4738-97F6-BE205060C466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129-32D0-445C-9892-9A4764A56F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00A7-27CE-4738-97F6-BE205060C466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129-32D0-445C-9892-9A4764A56F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00A7-27CE-4738-97F6-BE205060C466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129-32D0-445C-9892-9A4764A56F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00A7-27CE-4738-97F6-BE205060C466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129-32D0-445C-9892-9A4764A56F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00A7-27CE-4738-97F6-BE205060C466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129-32D0-445C-9892-9A4764A56F7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00A7-27CE-4738-97F6-BE205060C466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129-32D0-445C-9892-9A4764A56F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00A7-27CE-4738-97F6-BE205060C466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129-32D0-445C-9892-9A4764A56F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00A7-27CE-4738-97F6-BE205060C466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129-32D0-445C-9892-9A4764A56F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00A7-27CE-4738-97F6-BE205060C466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129-32D0-445C-9892-9A4764A56F75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00A7-27CE-4738-97F6-BE205060C466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51129-32D0-445C-9892-9A4764A56F7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1F00A7-27CE-4738-97F6-BE205060C466}" type="datetimeFigureOut">
              <a:rPr lang="cs-CZ" smtClean="0"/>
              <a:t>5.3.2014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C951129-32D0-445C-9892-9A4764A56F7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ww.youtube.com/watch?v=Y17HqUsaoj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FOSFOR </a:t>
            </a:r>
            <a:r>
              <a:rPr lang="cs-CZ" baseline="-25000" dirty="0" smtClean="0"/>
              <a:t>15</a:t>
            </a:r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Jana Malinovská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733256"/>
            <a:ext cx="1533144" cy="2926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108241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Kostní moučka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025528" cy="3493008"/>
          </a:xfrm>
        </p:spPr>
        <p:txBody>
          <a:bodyPr>
            <a:normAutofit/>
          </a:bodyPr>
          <a:lstStyle/>
          <a:p>
            <a:r>
              <a:rPr lang="cs-CZ" dirty="0" smtClean="0"/>
              <a:t>Nahrubo namleté kosti zvířat</a:t>
            </a:r>
          </a:p>
          <a:p>
            <a:r>
              <a:rPr lang="cs-CZ" dirty="0" smtClean="0"/>
              <a:t>Pomalé uvolňování látek</a:t>
            </a:r>
          </a:p>
          <a:p>
            <a:r>
              <a:rPr lang="cs-CZ" dirty="0" smtClean="0"/>
              <a:t>Hodně bakterií a mikrobů v půdě</a:t>
            </a:r>
          </a:p>
          <a:p>
            <a:r>
              <a:rPr lang="cs-CZ" dirty="0" smtClean="0"/>
              <a:t>Etika?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76872"/>
            <a:ext cx="4857347" cy="1582001"/>
          </a:xfrm>
        </p:spPr>
      </p:pic>
      <p:sp>
        <p:nvSpPr>
          <p:cNvPr id="6" name="TextovéPole 5"/>
          <p:cNvSpPr txBox="1"/>
          <p:nvPr/>
        </p:nvSpPr>
        <p:spPr>
          <a:xfrm>
            <a:off x="4788024" y="4077072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KOWALSKI, </a:t>
            </a:r>
            <a:r>
              <a:rPr lang="cs-CZ" sz="1400" dirty="0" err="1" smtClean="0"/>
              <a:t>Zygmunt</a:t>
            </a:r>
            <a:r>
              <a:rPr lang="cs-CZ" sz="1400" dirty="0" smtClean="0"/>
              <a:t>, et al.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Possibilities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Obtaining</a:t>
            </a:r>
            <a:r>
              <a:rPr lang="cs-CZ" sz="1400" dirty="0" smtClean="0"/>
              <a:t> </a:t>
            </a:r>
            <a:r>
              <a:rPr lang="cs-CZ" sz="1400" dirty="0" err="1" smtClean="0"/>
              <a:t>Hadroxyapatite</a:t>
            </a:r>
            <a:r>
              <a:rPr lang="cs-CZ" sz="1400" dirty="0" smtClean="0"/>
              <a:t> </a:t>
            </a:r>
            <a:r>
              <a:rPr lang="cs-CZ" sz="1400" dirty="0" err="1" smtClean="0"/>
              <a:t>from</a:t>
            </a:r>
            <a:r>
              <a:rPr lang="cs-CZ" sz="1400" dirty="0" smtClean="0"/>
              <a:t> </a:t>
            </a:r>
            <a:r>
              <a:rPr lang="cs-CZ" sz="1400" dirty="0" err="1" smtClean="0"/>
              <a:t>Meat</a:t>
            </a:r>
            <a:r>
              <a:rPr lang="cs-CZ" sz="1400" dirty="0" smtClean="0"/>
              <a:t> </a:t>
            </a:r>
            <a:r>
              <a:rPr lang="cs-CZ" sz="1400" dirty="0" err="1" smtClean="0"/>
              <a:t>Industry</a:t>
            </a:r>
            <a:r>
              <a:rPr lang="cs-CZ" sz="1400" dirty="0" smtClean="0"/>
              <a:t>. Mol. </a:t>
            </a:r>
            <a:r>
              <a:rPr lang="cs-CZ" sz="1400" dirty="0" err="1" smtClean="0"/>
              <a:t>Cryst</a:t>
            </a:r>
            <a:r>
              <a:rPr lang="cs-CZ" sz="1400" dirty="0" smtClean="0"/>
              <a:t>. </a:t>
            </a:r>
            <a:r>
              <a:rPr lang="cs-CZ" sz="1400" dirty="0" err="1" smtClean="0"/>
              <a:t>Liq</a:t>
            </a:r>
            <a:r>
              <a:rPr lang="cs-CZ" sz="1400" dirty="0" smtClean="0"/>
              <a:t>, </a:t>
            </a:r>
            <a:r>
              <a:rPr lang="cs-CZ" sz="1400" dirty="0" err="1" smtClean="0"/>
              <a:t>Cryst</a:t>
            </a:r>
            <a:r>
              <a:rPr lang="cs-CZ" sz="1400" dirty="0" smtClean="0"/>
              <a:t>.. 2008, Vol. 486, p. 282-290. ISSN 1542-1406 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HNOJIVA dle rozpustnosti </a:t>
            </a:r>
            <a:r>
              <a:rPr lang="cs-CZ" dirty="0"/>
              <a:t>P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5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3608" y="2149756"/>
            <a:ext cx="3419856" cy="4375587"/>
          </a:xfrm>
        </p:spPr>
        <p:txBody>
          <a:bodyPr>
            <a:normAutofit fontScale="92500" lnSpcReduction="10000"/>
          </a:bodyPr>
          <a:lstStyle/>
          <a:p>
            <a:r>
              <a:rPr lang="cs-CZ" b="1" i="1" dirty="0" smtClean="0"/>
              <a:t>rozpustná ve </a:t>
            </a:r>
            <a:r>
              <a:rPr lang="cs-CZ" b="1" i="1" dirty="0" smtClean="0"/>
              <a:t>vodě </a:t>
            </a:r>
            <a:endParaRPr lang="cs-CZ" i="1" dirty="0" smtClean="0"/>
          </a:p>
          <a:p>
            <a:pPr lvl="1"/>
            <a:r>
              <a:rPr lang="cs-CZ" dirty="0" smtClean="0"/>
              <a:t>superfosfáty</a:t>
            </a:r>
            <a:endParaRPr lang="cs-CZ" dirty="0" smtClean="0"/>
          </a:p>
          <a:p>
            <a:r>
              <a:rPr lang="cs-CZ" b="1" i="1" dirty="0" smtClean="0"/>
              <a:t>rozpustná v </a:t>
            </a:r>
            <a:r>
              <a:rPr lang="cs-CZ" b="1" i="1" dirty="0" err="1" smtClean="0"/>
              <a:t>kys</a:t>
            </a:r>
            <a:r>
              <a:rPr lang="cs-CZ" b="1" i="1" dirty="0" smtClean="0"/>
              <a:t>. citrónové 2</a:t>
            </a:r>
            <a:r>
              <a:rPr lang="cs-CZ" b="1" i="1" dirty="0" smtClean="0"/>
              <a:t>%</a:t>
            </a:r>
          </a:p>
          <a:p>
            <a:pPr lvl="1"/>
            <a:r>
              <a:rPr lang="cs-CZ" dirty="0"/>
              <a:t>Thomasova</a:t>
            </a:r>
            <a:r>
              <a:rPr lang="cs-CZ" i="1" dirty="0" smtClean="0"/>
              <a:t> </a:t>
            </a:r>
            <a:r>
              <a:rPr lang="cs-CZ" dirty="0"/>
              <a:t>moučka</a:t>
            </a:r>
          </a:p>
          <a:p>
            <a:r>
              <a:rPr lang="cs-CZ" b="1" dirty="0" smtClean="0"/>
              <a:t>rozpustná </a:t>
            </a:r>
            <a:r>
              <a:rPr lang="cs-CZ" b="1" dirty="0"/>
              <a:t>v citrátu </a:t>
            </a:r>
            <a:r>
              <a:rPr lang="cs-CZ" b="1" dirty="0" smtClean="0"/>
              <a:t>amonném</a:t>
            </a:r>
          </a:p>
          <a:p>
            <a:pPr lvl="1"/>
            <a:r>
              <a:rPr lang="cs-CZ" dirty="0" err="1"/>
              <a:t>metafosfáty</a:t>
            </a:r>
            <a:endParaRPr lang="cs-CZ" dirty="0"/>
          </a:p>
          <a:p>
            <a:r>
              <a:rPr lang="cs-CZ" b="1" i="1" dirty="0"/>
              <a:t>n</a:t>
            </a:r>
            <a:r>
              <a:rPr lang="cs-CZ" b="1" i="1" dirty="0" smtClean="0"/>
              <a:t>erozpustná – rozpustná v silných minerálních </a:t>
            </a:r>
            <a:r>
              <a:rPr lang="cs-CZ" b="1" i="1" dirty="0" smtClean="0"/>
              <a:t>kyselinách</a:t>
            </a:r>
          </a:p>
          <a:p>
            <a:pPr lvl="1"/>
            <a:r>
              <a:rPr lang="cs-CZ" dirty="0"/>
              <a:t>Kostní</a:t>
            </a:r>
            <a:r>
              <a:rPr lang="cs-CZ" i="1" dirty="0" smtClean="0"/>
              <a:t> </a:t>
            </a:r>
            <a:r>
              <a:rPr lang="cs-CZ" dirty="0"/>
              <a:t>moučka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45152" y="2313430"/>
            <a:ext cx="3419856" cy="3923881"/>
          </a:xfrm>
        </p:spPr>
        <p:txBody>
          <a:bodyPr>
            <a:normAutofit/>
          </a:bodyPr>
          <a:lstStyle/>
          <a:p>
            <a:r>
              <a:rPr lang="cs-CZ" dirty="0" smtClean="0"/>
              <a:t>Záleží na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ruhu rostliny</a:t>
            </a:r>
          </a:p>
          <a:p>
            <a:pPr lvl="1"/>
            <a:r>
              <a:rPr lang="cs-CZ" dirty="0" smtClean="0"/>
              <a:t>půdní vlastnosti</a:t>
            </a:r>
          </a:p>
          <a:p>
            <a:pPr lvl="1"/>
            <a:r>
              <a:rPr lang="cs-CZ" dirty="0" smtClean="0"/>
              <a:t>půdní reakce</a:t>
            </a:r>
          </a:p>
          <a:p>
            <a:pPr lvl="1"/>
            <a:r>
              <a:rPr lang="cs-CZ" dirty="0" smtClean="0"/>
              <a:t>dávka a fyzikální forma hnojiva</a:t>
            </a:r>
          </a:p>
          <a:p>
            <a:pPr lvl="1"/>
            <a:r>
              <a:rPr lang="cs-CZ" dirty="0" smtClean="0"/>
              <a:t>vedlejší součásti hnojiva</a:t>
            </a:r>
          </a:p>
          <a:p>
            <a:pPr lvl="1"/>
            <a:r>
              <a:rPr lang="cs-CZ" dirty="0" smtClean="0"/>
              <a:t>obsah P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5 </a:t>
            </a:r>
            <a:r>
              <a:rPr lang="cs-CZ" dirty="0" smtClean="0"/>
              <a:t> v půdě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Např. forma hnojiva a 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896100" cy="379888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75703" y="6096164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BAIER, Jan. Abeceda výživy rostlin. 1. vydání. Praha : Státní zemědělské nakladatelství, 1962. 250 s.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8576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Zastoupení biogenních prvků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043608" y="2348880"/>
            <a:ext cx="3419856" cy="3888432"/>
          </a:xfrm>
        </p:spPr>
        <p:txBody>
          <a:bodyPr/>
          <a:lstStyle/>
          <a:p>
            <a:r>
              <a:rPr lang="cs-CZ" dirty="0" smtClean="0"/>
              <a:t>Jednosložková</a:t>
            </a:r>
            <a:endParaRPr lang="cs-CZ" dirty="0"/>
          </a:p>
          <a:p>
            <a:pPr lvl="1"/>
            <a:r>
              <a:rPr lang="cs-CZ" dirty="0" smtClean="0"/>
              <a:t>Thomasova moučka</a:t>
            </a:r>
          </a:p>
          <a:p>
            <a:pPr lvl="1"/>
            <a:r>
              <a:rPr lang="cs-CZ" dirty="0" smtClean="0"/>
              <a:t>Jemně mletý fosforit</a:t>
            </a:r>
          </a:p>
          <a:p>
            <a:pPr lvl="1"/>
            <a:r>
              <a:rPr lang="cs-CZ" dirty="0" err="1" smtClean="0"/>
              <a:t>Hyperfosfáty</a:t>
            </a:r>
            <a:endParaRPr lang="cs-CZ" dirty="0" smtClean="0"/>
          </a:p>
          <a:p>
            <a:pPr lvl="1"/>
            <a:r>
              <a:rPr lang="cs-CZ" dirty="0" err="1" smtClean="0"/>
              <a:t>Termofosfáty</a:t>
            </a:r>
            <a:endParaRPr lang="cs-CZ" dirty="0" smtClean="0"/>
          </a:p>
          <a:p>
            <a:pPr lvl="1"/>
            <a:r>
              <a:rPr lang="cs-CZ" dirty="0" smtClean="0"/>
              <a:t>Superfosfáty</a:t>
            </a:r>
          </a:p>
          <a:p>
            <a:pPr lvl="1"/>
            <a:r>
              <a:rPr lang="cs-CZ" dirty="0" err="1" smtClean="0"/>
              <a:t>Dopofos</a:t>
            </a: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Vícesložková</a:t>
            </a:r>
          </a:p>
          <a:p>
            <a:pPr lvl="1"/>
            <a:r>
              <a:rPr lang="cs-CZ" dirty="0" smtClean="0"/>
              <a:t>Pevná</a:t>
            </a:r>
          </a:p>
          <a:p>
            <a:pPr lvl="1"/>
            <a:r>
              <a:rPr lang="cs-CZ" dirty="0" smtClean="0"/>
              <a:t>Kapalná</a:t>
            </a:r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Amofos</a:t>
            </a:r>
            <a:r>
              <a:rPr lang="cs-CZ" dirty="0" smtClean="0"/>
              <a:t> (N)</a:t>
            </a:r>
          </a:p>
          <a:p>
            <a:pPr lvl="1"/>
            <a:r>
              <a:rPr lang="cs-CZ" dirty="0" smtClean="0"/>
              <a:t>NP </a:t>
            </a:r>
            <a:r>
              <a:rPr lang="cs-CZ" dirty="0" err="1" smtClean="0"/>
              <a:t>Lovofert</a:t>
            </a:r>
            <a:r>
              <a:rPr lang="cs-CZ" dirty="0" smtClean="0"/>
              <a:t> </a:t>
            </a:r>
            <a:r>
              <a:rPr lang="cs-CZ" dirty="0"/>
              <a:t>(N)</a:t>
            </a:r>
            <a:endParaRPr lang="cs-CZ" dirty="0" smtClean="0"/>
          </a:p>
          <a:p>
            <a:pPr lvl="1"/>
            <a:r>
              <a:rPr lang="cs-CZ" dirty="0" smtClean="0"/>
              <a:t>NP 18- 28 – 0 </a:t>
            </a:r>
            <a:r>
              <a:rPr lang="cs-CZ" dirty="0"/>
              <a:t>(N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Hyper-</a:t>
            </a:r>
            <a:r>
              <a:rPr lang="cs-CZ" dirty="0" err="1" smtClean="0"/>
              <a:t>Kali</a:t>
            </a:r>
            <a:r>
              <a:rPr lang="cs-CZ" dirty="0" smtClean="0"/>
              <a:t> (K)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Superfosfát práškový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 smtClean="0"/>
              <a:t>KOLA</a:t>
            </a:r>
            <a:r>
              <a:rPr lang="cs-CZ" dirty="0" smtClean="0"/>
              <a:t> (18,5% P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5)</a:t>
            </a:r>
            <a:endParaRPr lang="cs-CZ" dirty="0" smtClean="0"/>
          </a:p>
          <a:p>
            <a:r>
              <a:rPr lang="cs-CZ" b="1" dirty="0" smtClean="0"/>
              <a:t>AFRIKA</a:t>
            </a:r>
            <a:r>
              <a:rPr lang="cs-CZ" dirty="0" smtClean="0"/>
              <a:t> (14% P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5)</a:t>
            </a:r>
            <a:endParaRPr lang="cs-CZ" dirty="0" smtClean="0"/>
          </a:p>
          <a:p>
            <a:pPr lvl="1"/>
            <a:r>
              <a:rPr lang="cs-CZ" dirty="0" smtClean="0"/>
              <a:t>Ve vodě rozpustná</a:t>
            </a:r>
          </a:p>
          <a:p>
            <a:pPr lvl="1"/>
            <a:r>
              <a:rPr lang="cs-CZ" dirty="0" smtClean="0"/>
              <a:t>Před setím, při orbě, na list</a:t>
            </a:r>
          </a:p>
          <a:p>
            <a:pPr lvl="1"/>
            <a:r>
              <a:rPr lang="cs-CZ" dirty="0" smtClean="0"/>
              <a:t>Kyselé půdy – zvrhnutí (</a:t>
            </a:r>
            <a:r>
              <a:rPr lang="cs-CZ" dirty="0" err="1" smtClean="0"/>
              <a:t>org</a:t>
            </a:r>
            <a:r>
              <a:rPr lang="cs-CZ" dirty="0" smtClean="0"/>
              <a:t>. </a:t>
            </a:r>
            <a:r>
              <a:rPr lang="cs-CZ" dirty="0"/>
              <a:t>l</a:t>
            </a:r>
            <a:r>
              <a:rPr lang="cs-CZ" dirty="0" smtClean="0"/>
              <a:t>átky)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b="1" dirty="0" smtClean="0"/>
              <a:t>REFOS</a:t>
            </a:r>
            <a:r>
              <a:rPr lang="cs-CZ" dirty="0" smtClean="0"/>
              <a:t> </a:t>
            </a:r>
            <a:r>
              <a:rPr lang="cs-CZ" dirty="0"/>
              <a:t>(17,8 % </a:t>
            </a:r>
            <a:r>
              <a:rPr lang="cs-CZ" dirty="0" smtClean="0"/>
              <a:t>P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5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Bramborářství, horské oblasti</a:t>
            </a:r>
          </a:p>
          <a:p>
            <a:pPr lvl="1"/>
            <a:r>
              <a:rPr lang="cs-CZ" dirty="0" smtClean="0"/>
              <a:t>Obohacování chlévské mrvy – stoupne obsah fosforu a zmenší se ztráty dusíku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3608" y="1484784"/>
            <a:ext cx="3419856" cy="3493008"/>
          </a:xfrm>
        </p:spPr>
        <p:txBody>
          <a:bodyPr/>
          <a:lstStyle/>
          <a:p>
            <a:r>
              <a:rPr lang="cs-CZ" b="1" dirty="0"/>
              <a:t>Thomasova moučka</a:t>
            </a:r>
            <a:endParaRPr lang="cs-CZ" b="1" dirty="0" smtClean="0"/>
          </a:p>
          <a:p>
            <a:r>
              <a:rPr lang="cs-CZ" dirty="0" smtClean="0"/>
              <a:t>Prášek</a:t>
            </a:r>
          </a:p>
          <a:p>
            <a:r>
              <a:rPr lang="cs-CZ" dirty="0" smtClean="0"/>
              <a:t>16 % P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5</a:t>
            </a:r>
            <a:endParaRPr lang="cs-CZ" dirty="0"/>
          </a:p>
          <a:p>
            <a:r>
              <a:rPr lang="cs-CZ" dirty="0" smtClean="0"/>
              <a:t>Rozpustné v kyselině citronové</a:t>
            </a:r>
          </a:p>
          <a:p>
            <a:pPr lvl="1"/>
            <a:r>
              <a:rPr lang="cs-CZ" dirty="0" smtClean="0"/>
              <a:t>Kyselejší půdy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644008" y="1484784"/>
            <a:ext cx="3419856" cy="3493008"/>
          </a:xfrm>
        </p:spPr>
        <p:txBody>
          <a:bodyPr/>
          <a:lstStyle/>
          <a:p>
            <a:r>
              <a:rPr lang="cs-CZ" b="1" dirty="0"/>
              <a:t>Mletý fosfát </a:t>
            </a:r>
            <a:br>
              <a:rPr lang="cs-CZ" b="1" dirty="0"/>
            </a:br>
            <a:r>
              <a:rPr lang="cs-CZ" b="1" dirty="0"/>
              <a:t>fosforitová </a:t>
            </a:r>
            <a:r>
              <a:rPr lang="cs-CZ" b="1" dirty="0" smtClean="0"/>
              <a:t>moučka</a:t>
            </a:r>
          </a:p>
          <a:p>
            <a:r>
              <a:rPr lang="cs-CZ" dirty="0"/>
              <a:t>Prášek</a:t>
            </a:r>
          </a:p>
          <a:p>
            <a:r>
              <a:rPr lang="cs-CZ" dirty="0"/>
              <a:t>Nevlhne, nerozpustný</a:t>
            </a:r>
          </a:p>
          <a:p>
            <a:r>
              <a:rPr lang="cs-CZ" dirty="0"/>
              <a:t>28% P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5</a:t>
            </a:r>
            <a:r>
              <a:rPr lang="cs-CZ" dirty="0"/>
              <a:t> v obtížněji dostupné formě</a:t>
            </a:r>
          </a:p>
          <a:p>
            <a:r>
              <a:rPr lang="cs-CZ" dirty="0"/>
              <a:t>Kyselé půdy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2852936"/>
            <a:ext cx="6637468" cy="1362075"/>
          </a:xfrm>
        </p:spPr>
        <p:txBody>
          <a:bodyPr/>
          <a:lstStyle/>
          <a:p>
            <a:r>
              <a:rPr lang="cs-CZ" dirty="0" smtClean="0"/>
              <a:t>Diskuze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type="body" idx="1"/>
          </p:nvPr>
        </p:nvSpPr>
        <p:spPr>
          <a:xfrm>
            <a:off x="611560" y="4267200"/>
            <a:ext cx="7992887" cy="1520413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Kde budeme brát fosfor za „pár“ let?</a:t>
            </a:r>
          </a:p>
          <a:p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6096" y="1196752"/>
            <a:ext cx="3096345" cy="3426192"/>
          </a:xfrm>
        </p:spPr>
        <p:txBody>
          <a:bodyPr>
            <a:normAutofit/>
          </a:bodyPr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1027" name="Picture 3" descr="C:\Users\T420\Pictures\IMG_0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69852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Trocha chemie ze ZŠ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5. skupina</a:t>
            </a:r>
          </a:p>
          <a:p>
            <a:r>
              <a:rPr lang="cs-CZ" dirty="0" smtClean="0"/>
              <a:t>Nekov</a:t>
            </a:r>
          </a:p>
          <a:p>
            <a:r>
              <a:rPr lang="cs-CZ" dirty="0" smtClean="0"/>
              <a:t>3 modifikace</a:t>
            </a:r>
          </a:p>
          <a:p>
            <a:pPr lvl="1"/>
            <a:r>
              <a:rPr lang="cs-CZ" dirty="0" smtClean="0"/>
              <a:t>Bílý fosfor</a:t>
            </a:r>
          </a:p>
          <a:p>
            <a:pPr lvl="1"/>
            <a:r>
              <a:rPr lang="cs-CZ" dirty="0" smtClean="0"/>
              <a:t>Červený fosfor</a:t>
            </a:r>
          </a:p>
          <a:p>
            <a:pPr lvl="1"/>
            <a:r>
              <a:rPr lang="cs-CZ" dirty="0" smtClean="0"/>
              <a:t>Černý fosfor</a:t>
            </a:r>
          </a:p>
          <a:p>
            <a:endParaRPr lang="cs-CZ" dirty="0" smtClean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4052418" cy="2212620"/>
          </a:xfrm>
        </p:spPr>
      </p:pic>
      <p:sp>
        <p:nvSpPr>
          <p:cNvPr id="7" name="Ovál 6"/>
          <p:cNvSpPr/>
          <p:nvPr/>
        </p:nvSpPr>
        <p:spPr>
          <a:xfrm>
            <a:off x="7479461" y="3212976"/>
            <a:ext cx="432048" cy="360040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  <p:sp>
        <p:nvSpPr>
          <p:cNvPr id="9" name="Šipka dolů 8"/>
          <p:cNvSpPr/>
          <p:nvPr/>
        </p:nvSpPr>
        <p:spPr>
          <a:xfrm>
            <a:off x="7313011" y="1823436"/>
            <a:ext cx="764947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4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Fosfor ze střední školy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36" y="2312988"/>
            <a:ext cx="2949979" cy="3494087"/>
          </a:xfrm>
        </p:spPr>
      </p:pic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ATP</a:t>
            </a:r>
          </a:p>
          <a:p>
            <a:r>
              <a:rPr lang="cs-CZ" dirty="0" smtClean="0"/>
              <a:t>DNA, RNA</a:t>
            </a:r>
          </a:p>
          <a:p>
            <a:r>
              <a:rPr lang="cs-CZ" dirty="0"/>
              <a:t>N</a:t>
            </a:r>
            <a:r>
              <a:rPr lang="cs-CZ" dirty="0" smtClean="0"/>
              <a:t>itrobuněčně</a:t>
            </a:r>
          </a:p>
          <a:p>
            <a:r>
              <a:rPr lang="cs-CZ" dirty="0" smtClean="0"/>
              <a:t>Nejběžnější energetické oběživo živých systémů</a:t>
            </a:r>
          </a:p>
          <a:p>
            <a:r>
              <a:rPr lang="cs-CZ" dirty="0" smtClean="0"/>
              <a:t>Fotosyntéza 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4937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80" y="3356992"/>
            <a:ext cx="4937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93" y="4005064"/>
            <a:ext cx="4937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15" y="4725144"/>
            <a:ext cx="4937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5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</a:t>
            </a:r>
            <a:r>
              <a:rPr lang="cs-CZ" dirty="0" smtClean="0"/>
              <a:t>rvek v půdě – faktor plodnosti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41399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P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5 </a:t>
            </a:r>
            <a:r>
              <a:rPr lang="cs-CZ" dirty="0"/>
              <a:t>0,02 – 0,15</a:t>
            </a:r>
            <a:r>
              <a:rPr lang="cs-CZ" dirty="0" smtClean="0"/>
              <a:t>%</a:t>
            </a:r>
          </a:p>
          <a:p>
            <a:pPr lvl="1"/>
            <a:r>
              <a:rPr lang="cs-CZ" dirty="0" smtClean="0"/>
              <a:t>Podzolové půdy</a:t>
            </a:r>
          </a:p>
          <a:p>
            <a:r>
              <a:rPr lang="cs-CZ" dirty="0"/>
              <a:t>P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5 </a:t>
            </a:r>
            <a:r>
              <a:rPr lang="cs-CZ" baseline="-25000" dirty="0" smtClean="0"/>
              <a:t> </a:t>
            </a:r>
            <a:r>
              <a:rPr lang="cs-CZ" dirty="0" smtClean="0"/>
              <a:t>0,10 – 0,30 %</a:t>
            </a:r>
          </a:p>
          <a:p>
            <a:pPr lvl="1"/>
            <a:r>
              <a:rPr lang="cs-CZ" dirty="0" smtClean="0"/>
              <a:t>Černozemní půdy</a:t>
            </a:r>
          </a:p>
          <a:p>
            <a:r>
              <a:rPr lang="cs-CZ" dirty="0" smtClean="0"/>
              <a:t>Obdělávaná půda</a:t>
            </a:r>
          </a:p>
          <a:p>
            <a:pPr lvl="1"/>
            <a:r>
              <a:rPr lang="cs-CZ" dirty="0" smtClean="0"/>
              <a:t>50% +</a:t>
            </a:r>
          </a:p>
          <a:p>
            <a:r>
              <a:rPr lang="cs-CZ" dirty="0" smtClean="0"/>
              <a:t>Zatravněná půda</a:t>
            </a:r>
          </a:p>
          <a:p>
            <a:pPr lvl="1"/>
            <a:r>
              <a:rPr lang="cs-CZ" dirty="0" smtClean="0"/>
              <a:t>Do 30 %</a:t>
            </a:r>
          </a:p>
          <a:p>
            <a:r>
              <a:rPr lang="cs-CZ" dirty="0" smtClean="0"/>
              <a:t>Neutrální a zásadité půdy – Ca</a:t>
            </a:r>
          </a:p>
          <a:p>
            <a:r>
              <a:rPr lang="cs-CZ" dirty="0" smtClean="0"/>
              <a:t>Kyselé půdy – Al, </a:t>
            </a:r>
            <a:r>
              <a:rPr lang="cs-CZ" dirty="0" err="1" smtClean="0"/>
              <a:t>Fe</a:t>
            </a:r>
            <a:endParaRPr lang="cs-CZ" dirty="0"/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4243844" cy="266429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477968"/>
          </a:xfrm>
        </p:spPr>
        <p:txBody>
          <a:bodyPr>
            <a:normAutofit/>
          </a:bodyPr>
          <a:lstStyle/>
          <a:p>
            <a:r>
              <a:rPr lang="cs-CZ" dirty="0" smtClean="0"/>
              <a:t>Neobnovitelný a nenahraditelný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3608" y="2348880"/>
            <a:ext cx="3418664" cy="4176464"/>
          </a:xfrm>
        </p:spPr>
        <p:txBody>
          <a:bodyPr>
            <a:normAutofit/>
          </a:bodyPr>
          <a:lstStyle/>
          <a:p>
            <a:r>
              <a:rPr lang="cs-CZ" dirty="0" smtClean="0"/>
              <a:t>Těžba (apatit a fosforit)</a:t>
            </a:r>
          </a:p>
          <a:p>
            <a:pPr marL="68580" indent="0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Kosti – zpět k Nilu a hnojení „našimi zbytky“?</a:t>
            </a:r>
          </a:p>
          <a:p>
            <a:endParaRPr lang="cs-CZ" dirty="0" smtClean="0"/>
          </a:p>
          <a:p>
            <a:pPr marL="365760" lvl="1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645152" y="2313430"/>
            <a:ext cx="3671264" cy="4211913"/>
          </a:xfrm>
        </p:spPr>
        <p:txBody>
          <a:bodyPr/>
          <a:lstStyle/>
          <a:p>
            <a:r>
              <a:rPr lang="cs-CZ" dirty="0" smtClean="0"/>
              <a:t>Aktuálně</a:t>
            </a:r>
          </a:p>
          <a:p>
            <a:pPr lvl="1"/>
            <a:r>
              <a:rPr lang="cs-CZ" dirty="0" smtClean="0"/>
              <a:t>Velká spotřeba</a:t>
            </a:r>
          </a:p>
          <a:p>
            <a:pPr marL="365760" lvl="1" indent="0">
              <a:buNone/>
            </a:pPr>
            <a:r>
              <a:rPr lang="cs-CZ" dirty="0" smtClean="0"/>
              <a:t>= rychlý úbytek zásob</a:t>
            </a:r>
          </a:p>
          <a:p>
            <a:pPr lvl="1"/>
            <a:r>
              <a:rPr lang="cs-CZ" dirty="0" smtClean="0"/>
              <a:t>Eutrofizace vod</a:t>
            </a:r>
          </a:p>
          <a:p>
            <a:r>
              <a:rPr lang="cs-CZ" dirty="0" smtClean="0"/>
              <a:t>Vize</a:t>
            </a:r>
          </a:p>
          <a:p>
            <a:pPr lvl="1"/>
            <a:r>
              <a:rPr lang="cs-CZ" dirty="0" smtClean="0"/>
              <a:t> nahrazování = znehodnocování půdy</a:t>
            </a:r>
          </a:p>
          <a:p>
            <a:pPr lvl="1"/>
            <a:r>
              <a:rPr lang="cs-CZ" dirty="0" smtClean="0"/>
              <a:t>Cca 75 let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305276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Organické hnojení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529584" cy="3493008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Chlévský hnůj</a:t>
            </a:r>
          </a:p>
          <a:p>
            <a:pPr lvl="1"/>
            <a:r>
              <a:rPr lang="cs-CZ" dirty="0" smtClean="0"/>
              <a:t>Zvíře, krmivo, podestýlka</a:t>
            </a:r>
          </a:p>
          <a:p>
            <a:pPr lvl="1"/>
            <a:r>
              <a:rPr lang="cs-CZ" dirty="0" smtClean="0"/>
              <a:t>Kvašení, hnití</a:t>
            </a:r>
          </a:p>
          <a:p>
            <a:pPr lvl="1"/>
            <a:r>
              <a:rPr lang="cs-CZ" dirty="0" smtClean="0"/>
              <a:t>Ztráta fosforu 10 %</a:t>
            </a:r>
          </a:p>
          <a:p>
            <a:pPr lvl="1"/>
            <a:r>
              <a:rPr lang="cs-CZ" dirty="0" smtClean="0"/>
              <a:t>P – v organických látkách</a:t>
            </a:r>
          </a:p>
          <a:p>
            <a:pPr lvl="1"/>
            <a:r>
              <a:rPr lang="cs-CZ" dirty="0" smtClean="0"/>
              <a:t>Podzim + PK hnojiva</a:t>
            </a:r>
          </a:p>
          <a:p>
            <a:pPr lvl="1"/>
            <a:r>
              <a:rPr lang="cs-CZ" dirty="0" smtClean="0"/>
              <a:t>3 letá účinnost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b="1" dirty="0" smtClean="0"/>
              <a:t>Kejda</a:t>
            </a:r>
          </a:p>
          <a:p>
            <a:pPr lvl="1"/>
            <a:r>
              <a:rPr lang="cs-CZ" dirty="0" smtClean="0"/>
              <a:t>Volné ustájení bez podestýlky</a:t>
            </a:r>
          </a:p>
          <a:p>
            <a:pPr lvl="1"/>
            <a:r>
              <a:rPr lang="cs-CZ" dirty="0" smtClean="0"/>
              <a:t>Kombinace se zaoráváním slámy, zeleným hnojením</a:t>
            </a:r>
          </a:p>
          <a:p>
            <a:pPr lvl="1"/>
            <a:r>
              <a:rPr lang="cs-CZ" dirty="0" smtClean="0"/>
              <a:t>2 letá účinnost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Organické hnojení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7918860" cy="2148358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115616" y="2420888"/>
            <a:ext cx="3419856" cy="971553"/>
          </a:xfrm>
        </p:spPr>
        <p:txBody>
          <a:bodyPr/>
          <a:lstStyle/>
          <a:p>
            <a:r>
              <a:rPr lang="cs-CZ" dirty="0" smtClean="0"/>
              <a:t>Zaorávání slámy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552" y="550242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RICHTER, Rostislav; ŘÍMOVSKÝ, Karel. Organická hnojiva, jejich výroba a </a:t>
            </a:r>
          </a:p>
          <a:p>
            <a:r>
              <a:rPr lang="cs-CZ" sz="1200" dirty="0" smtClean="0"/>
              <a:t>použití. 1. vydání. Praha : Institut výchovy a vzdělávání Ministerstva zemědělství České republiky, 1996. 40 s.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Organické hnojení - zelené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Zaorání vyprodukované hmoty rostlin</a:t>
            </a:r>
          </a:p>
          <a:p>
            <a:r>
              <a:rPr lang="cs-CZ" dirty="0" smtClean="0"/>
              <a:t>Odpadá samotná příprava půdy</a:t>
            </a:r>
          </a:p>
          <a:p>
            <a:r>
              <a:rPr lang="cs-CZ" dirty="0" smtClean="0"/>
              <a:t>Oblast s nižším množstvím srážek</a:t>
            </a:r>
          </a:p>
          <a:p>
            <a:r>
              <a:rPr lang="cs-CZ" dirty="0" smtClean="0"/>
              <a:t>Kratší vegetační doba rostlin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 smtClean="0"/>
              <a:t>Přerušovač v nevhodném osevním postupu</a:t>
            </a:r>
          </a:p>
          <a:p>
            <a:r>
              <a:rPr lang="cs-CZ" dirty="0" smtClean="0"/>
              <a:t>„mohlo by to mít vliv“ na snížení spotřeby přírodních fosfátů – snížení úniku do podzemních vod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580526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VOSTAL, Josef. Základy výživy a hnojení hlavních plodin. Praha : Agrofert, 1994. 94 s.</a:t>
            </a: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Organické hnojení - kompost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7418016" cy="89954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Směs organických látek a zeminy oživenou užitečnou půdní mikroflórou, v níž probíhají humusotvorné procesy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83" y="3573016"/>
            <a:ext cx="8105765" cy="2232248"/>
          </a:xfrm>
        </p:spPr>
      </p:pic>
      <p:sp>
        <p:nvSpPr>
          <p:cNvPr id="6" name="TextovéPole 5"/>
          <p:cNvSpPr txBox="1"/>
          <p:nvPr/>
        </p:nvSpPr>
        <p:spPr>
          <a:xfrm>
            <a:off x="539552" y="57332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RICHTER, Rostislav; ŘÍMOVSKÝ, Karel. Organická hnojiva, jejich výroba a </a:t>
            </a:r>
          </a:p>
          <a:p>
            <a:r>
              <a:rPr lang="cs-CZ" sz="1200" dirty="0" smtClean="0"/>
              <a:t>použití. 1. vydání. Praha : Institut výchovy a vzdělávání Ministerstva zemědělství České republiky, 1996. 40 s.</a:t>
            </a:r>
            <a:endParaRPr lang="cs-CZ" sz="1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37" y="6165304"/>
            <a:ext cx="1533144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1778</TotalTime>
  <Words>574</Words>
  <Application>Microsoft Office PowerPoint</Application>
  <PresentationFormat>Předvádění na obrazovce (4:3)</PresentationFormat>
  <Paragraphs>130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Austin</vt:lpstr>
      <vt:lpstr>FOSFOR 15P</vt:lpstr>
      <vt:lpstr>Trocha chemie ze ZŠ</vt:lpstr>
      <vt:lpstr>Fosfor ze střední školy</vt:lpstr>
      <vt:lpstr>Prvek v půdě – faktor plodnosti</vt:lpstr>
      <vt:lpstr>Neobnovitelný a nenahraditelný</vt:lpstr>
      <vt:lpstr>Organické hnojení</vt:lpstr>
      <vt:lpstr>Organické hnojení</vt:lpstr>
      <vt:lpstr>Organické hnojení - zelené</vt:lpstr>
      <vt:lpstr>Organické hnojení - kompost</vt:lpstr>
      <vt:lpstr>Kostní moučka</vt:lpstr>
      <vt:lpstr>HNOJIVA dle rozpustnosti P2O5 </vt:lpstr>
      <vt:lpstr>Např. forma hnojiva a pH</vt:lpstr>
      <vt:lpstr>Zastoupení biogenních prvků</vt:lpstr>
      <vt:lpstr>Superfosfát práškový</vt:lpstr>
      <vt:lpstr>Prezentace aplikace PowerPoint</vt:lpstr>
      <vt:lpstr>Diskuze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FOSFOR 15P</dc:title>
  <dc:creator>T420</dc:creator>
  <cp:lastModifiedBy>T420</cp:lastModifiedBy>
  <cp:revision>57</cp:revision>
  <dcterms:created xsi:type="dcterms:W3CDTF">2014-03-03T18:55:39Z</dcterms:created>
  <dcterms:modified xsi:type="dcterms:W3CDTF">2014-03-05T07:14:08Z</dcterms:modified>
</cp:coreProperties>
</file>