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handoutMasterIdLst>
    <p:handoutMasterId r:id="rId16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0080625" cy="7559675" type="screen4x3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1386" y="9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66BB3BE7-1565-4E6E-9554-0A3221B1A7EA}" type="slidenum">
              <a:t>‹#›</a:t>
            </a:fld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616617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50F94921-5264-4E7A-B07F-82A26126A9E6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0964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de-DE" sz="2810"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 sz="2810"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 sz="2810"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de-DE" sz="2810"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 sz="2810"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 sz="2810"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de-DE" sz="2810"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 sz="2810"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de-DE" sz="2810"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de-DE" sz="2810"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de-DE" sz="2810"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de-DE" sz="2810"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AD6DEB1-0962-40BC-91E0-EBA605B2563F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76944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58F5F1A-5F85-4EE2-A511-8C7B2C32E66B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8594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D1AB6E3-D374-40E4-A4AC-0AF8B5337B7A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5152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BA7B2B3-6E7D-4E72-AFEE-E4816FF4E4FB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8370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AF2D82E-D642-44CF-B832-15BCD33EEAE2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216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2A2FE87-BD2A-4DCD-9E8A-49B32B8BA1AC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8233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A738049-E3FE-4169-897A-4A3E2C2E8476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853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57DB04B-0284-47D4-806D-081697F17E35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4246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A078C0-3D40-4908-A3E4-F529C51C29FF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926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7DDCAEC-5088-4605-97F4-C914389F6E6E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500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A015B9F-32A6-4B9A-A5EC-334EFD047906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6175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B2BD1BF-E3EB-49D5-BFD1-8AAE88300B40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1143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FC13FC-A907-4BA2-916E-39E214E32060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7292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2131E89-FCF0-49CC-898E-4035BD1A1A5D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2076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7DDCD99-7396-461A-87F0-EA9CF4DD4B3B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5642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0484184-5D2C-4739-B605-43D4CF9F815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4101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038083D-4219-4449-BFD7-5F3BB7E3FD1F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9223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5A623F3-1ABF-4B58-8647-BD271C6F8D76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9885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90BDA08-811E-4436-BA47-84A11F21BB70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9651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0C0F67E-5A87-41EF-BE22-4CD803B9A7F5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492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21C77BC-AEAF-4577-9DFE-37AA70FDD819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3239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32C9049-2BD3-4561-A0EC-0E44CF9EBBCF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3551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42C5605B-1C35-48C2-BDE7-1A110E447C9D}" type="slidenum"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x-none" sz="2400" b="0" i="0" u="none" strike="noStrike" kern="1200">
          <a:ln>
            <a:noFill/>
          </a:ln>
          <a:latin typeface="Arial" pitchFamily="18"/>
          <a:cs typeface="Tahoma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x-none" sz="2400" b="0" i="0" u="none" strike="noStrike" kern="1200">
          <a:ln>
            <a:noFill/>
          </a:ln>
          <a:latin typeface="Arial" pitchFamily="18"/>
          <a:cs typeface="Tahoma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de-DE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de-D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de-D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de-D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de-D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de-D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EE8A5389-CA6F-4403-809C-53DA41E50643}" type="slidenum"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de-DE" sz="44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4"/>
        </a:spcAft>
        <a:tabLst/>
        <a:defRPr lang="de-DE" sz="32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eenpeace.org/czech/cz/Kampan/Toxicke-znecisteni/voda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www.vitejtenazemi.cz/voda/index.php?article=7" TargetMode="External"/><Relationship Id="rId4" Type="http://schemas.openxmlformats.org/officeDocument/2006/relationships/hyperlink" Target="http://arnika.org/znecisteni-vo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60" y="717840"/>
            <a:ext cx="9071640" cy="126216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/>
              <a:t>ZNEČIŠTĚNÍ VOD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4294967295"/>
          </p:nvPr>
        </p:nvSpPr>
        <p:spPr/>
        <p:txBody>
          <a:bodyPr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de-DE"/>
              <a:t>Šetrné metody hospodaření v krajině</a:t>
            </a:r>
          </a:p>
          <a:p>
            <a:pPr marL="0" lvl="0" indent="0" algn="ctr">
              <a:buNone/>
            </a:pPr>
            <a:endParaRPr lang="de-DE" sz="2400"/>
          </a:p>
          <a:p>
            <a:pPr marL="0" lvl="0" indent="0" algn="ctr">
              <a:buNone/>
            </a:pPr>
            <a:r>
              <a:rPr lang="de-DE" sz="2400"/>
              <a:t>Hrabec, Kozel, Nidetzká</a:t>
            </a:r>
          </a:p>
          <a:p>
            <a:pPr marL="0" lvl="0" indent="0" algn="ctr">
              <a:buNone/>
            </a:pPr>
            <a:endParaRPr lang="de-DE" sz="2400"/>
          </a:p>
          <a:p>
            <a:pPr marL="0" lvl="0" indent="0" algn="ctr">
              <a:buNone/>
            </a:pPr>
            <a:r>
              <a:rPr lang="de-DE" sz="2400"/>
              <a:t>2014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/>
              <a:t>OPATŘENÍ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de-D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de-D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de-DE" sz="2400" b="1"/>
              <a:t>b) čistírny odpadních vod</a:t>
            </a:r>
          </a:p>
          <a:p>
            <a:pPr lvl="0"/>
            <a:r>
              <a:rPr lang="de-DE" sz="2400"/>
              <a:t>Mechanicko-biologické čistírny (fungují na stejném principu jako biologičtí rozkladači odpadu, česlo, lapač písku, lapač tuků, aktivační nádrže(uměle dosazované mikroorganismy)</a:t>
            </a:r>
          </a:p>
          <a:p>
            <a:pPr lvl="0"/>
            <a:r>
              <a:rPr lang="de-DE" sz="2400"/>
              <a:t>-96-98% nečistot odstraněno, kal-za nepřístupu vzduchu vznikne methan</a:t>
            </a:r>
          </a:p>
          <a:p>
            <a:pPr lvl="0"/>
            <a:r>
              <a:rPr lang="de-DE" sz="2400"/>
              <a:t>-voda zbavována rozptylových nečistot, ale ne rozpuštěných látek</a:t>
            </a:r>
          </a:p>
          <a:p>
            <a:pPr lvl="0"/>
            <a:r>
              <a:rPr lang="de-DE" sz="2400"/>
              <a:t>Alternativní čističky vod (kořenové apod.)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660000" y="5220000"/>
            <a:ext cx="306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00000" y="5760000"/>
            <a:ext cx="396000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/>
              <a:t>Zdroje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de-D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de-D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de-DE">
                <a:hlinkClick r:id="rId3"/>
              </a:rPr>
              <a:t>http://www.greenpeace.org/czech/cz/Kampan/Toxicke-znecisteni/voda/</a:t>
            </a:r>
          </a:p>
          <a:p>
            <a:pPr lvl="0"/>
            <a:r>
              <a:rPr lang="de-DE">
                <a:hlinkClick r:id="rId4"/>
              </a:rPr>
              <a:t>http://arnika.org/znecisteni-vod</a:t>
            </a:r>
          </a:p>
          <a:p>
            <a:pPr lvl="0"/>
            <a:r>
              <a:rPr lang="de-DE">
                <a:hlinkClick r:id="rId5"/>
              </a:rPr>
              <a:t>http://www.vitejtenazemi.cz/voda/index.php?article=7</a:t>
            </a:r>
          </a:p>
          <a:p>
            <a:pPr lvl="0"/>
            <a:r>
              <a:rPr lang="de-DE"/>
              <a:t>http://issar.cenia.cz/issar/page.php?id=1577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9" y="346320"/>
            <a:ext cx="9071640" cy="117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/>
              <a:t>Děkujeme za pozornost...!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60000" y="1710720"/>
            <a:ext cx="7380000" cy="404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/>
              <a:t>ROZDĚLENÍ PODLE PŮVODU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de-D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de-D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endParaRPr lang="de-DE"/>
          </a:p>
          <a:p>
            <a:pPr lvl="0"/>
            <a:r>
              <a:rPr lang="de-DE"/>
              <a:t>Přírodní - atmosferická</a:t>
            </a:r>
          </a:p>
          <a:p>
            <a:pPr lvl="0"/>
            <a:r>
              <a:rPr lang="de-DE"/>
              <a:t>              - povrchová</a:t>
            </a:r>
          </a:p>
          <a:p>
            <a:pPr lvl="0"/>
            <a:r>
              <a:rPr lang="de-DE"/>
              <a:t>              - podzemní</a:t>
            </a:r>
          </a:p>
          <a:p>
            <a:pPr lvl="0"/>
            <a:r>
              <a:rPr lang="de-DE"/>
              <a:t>Odpadní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893280" y="1620000"/>
            <a:ext cx="2466720" cy="184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920999" y="3600000"/>
            <a:ext cx="2439000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893280" y="5352480"/>
            <a:ext cx="2466720" cy="184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00000" y="5040000"/>
            <a:ext cx="4140000" cy="21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/>
              <a:t>VLASTNOSTI POVRCHOVÝCH VOD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de-D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de-D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de-DE" sz="2400"/>
              <a:t>Kyslíkový režim-množství O2 rozpuš. ve vodě (jeden z ukazatelů jakosti vody)</a:t>
            </a:r>
          </a:p>
          <a:p>
            <a:pPr lvl="0"/>
            <a:r>
              <a:rPr lang="de-DE" sz="2400"/>
              <a:t>BSK5 (biochemická spotřeba O2, čím vyšší, tím je voda znečištěnější)</a:t>
            </a:r>
          </a:p>
          <a:p>
            <a:pPr lvl="0"/>
            <a:r>
              <a:rPr lang="de-DE" sz="2400"/>
              <a:t>CHSK5 (chemická spotřeba O2, bývá vyšší než BSK5)</a:t>
            </a:r>
          </a:p>
          <a:p>
            <a:pPr lvl="0"/>
            <a:r>
              <a:rPr lang="de-DE" sz="2400"/>
              <a:t>Další chemické a fyzikální ukazatele</a:t>
            </a:r>
          </a:p>
          <a:p>
            <a:pPr lvl="0"/>
            <a:r>
              <a:rPr lang="de-DE" sz="2400"/>
              <a:t>  -pH, P, NO4N-, NO3N</a:t>
            </a:r>
          </a:p>
          <a:p>
            <a:pPr lvl="0"/>
            <a:r>
              <a:rPr lang="de-DE" sz="2400"/>
              <a:t>Radioaktivita</a:t>
            </a:r>
          </a:p>
          <a:p>
            <a:pPr lvl="0"/>
            <a:r>
              <a:rPr lang="de-DE" sz="2400"/>
              <a:t>Biologické a mikrobiol. ukazatele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698520" y="4966920"/>
            <a:ext cx="2466720" cy="1847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468360" y="-129240"/>
            <a:ext cx="9071640" cy="498924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de-D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de-D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 algn="just">
              <a:buNone/>
            </a:pPr>
            <a:endParaRPr lang="de-DE" sz="2400"/>
          </a:p>
          <a:p>
            <a:pPr lvl="0" algn="just">
              <a:buNone/>
            </a:pPr>
            <a:endParaRPr lang="de-DE" sz="2400"/>
          </a:p>
          <a:p>
            <a:pPr lvl="0" algn="just"/>
            <a:r>
              <a:rPr lang="de-DE" sz="2400"/>
              <a:t>Vlivem lidské činnosti se do vod řek a potoků dostávají různé znečišťující látky. S mnoha z nich si naštěstí dnes již poradí čistírny odpadních vod. Od některých látek se voda dokáže očistit sama, rozkládají je drobné vodní organismy.</a:t>
            </a:r>
          </a:p>
          <a:p>
            <a:pPr lvl="0" algn="just"/>
            <a:endParaRPr lang="de-DE" sz="2400"/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000" y="5400000"/>
            <a:ext cx="2285640" cy="173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53480" y="2880000"/>
            <a:ext cx="320652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213280" y="4452480"/>
            <a:ext cx="2466720" cy="184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860000" y="3060000"/>
            <a:ext cx="4500000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540000" y="950760"/>
            <a:ext cx="9071640" cy="498924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de-D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de-D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 algn="just"/>
            <a:r>
              <a:rPr lang="de-DE" sz="2400"/>
              <a:t>Do vod se ale vlivem člověka dostávají také látky, které v nich zůstávají po mnoho let. V přírodě se nerozloží, stávají se součástí těl rostlinných i živočišných organismů. Hromadí se v rybách a snadno se pak s potravou mohou dostat i do lidského těla. Potoky a řekami mohou putovat i tisíce kilometrů od míst, kde k znečištění vody došlo. Jsou to tzv. perzistentní organické látky. Jedná se například o DDT, PCB, dioxiny nebo zbytky léků.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60000" y="3600000"/>
            <a:ext cx="306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660720" y="5580000"/>
            <a:ext cx="3239279" cy="16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189800" y="3600000"/>
            <a:ext cx="2950200" cy="23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600000" y="4860000"/>
            <a:ext cx="3060000" cy="217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80720" y="4849200"/>
            <a:ext cx="3239279" cy="23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/>
              <a:t>ZDROJE ZNEČIŠTĚNÍ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40000" y="1724400"/>
            <a:ext cx="4500000" cy="5400000"/>
          </a:xfrm>
        </p:spPr>
        <p:txBody>
          <a:bodyPr>
            <a:spAutoFit/>
          </a:bodyPr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de-D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de-D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de-DE"/>
              <a:t>BODOVÉ</a:t>
            </a:r>
          </a:p>
          <a:p>
            <a:pPr lvl="0"/>
            <a:r>
              <a:rPr lang="de-DE"/>
              <a:t>- </a:t>
            </a:r>
            <a:r>
              <a:rPr lang="de-DE" sz="2800"/>
              <a:t>jasně identifikovatelný původce (havárie, cisterny, dům, skládky)</a:t>
            </a:r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5040000" y="1750679"/>
            <a:ext cx="4426560" cy="509256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de-D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de-D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de-DE"/>
              <a:t>PLOŠNÉ</a:t>
            </a:r>
          </a:p>
          <a:p>
            <a:pPr lvl="0"/>
            <a:r>
              <a:rPr lang="de-DE" sz="2400"/>
              <a:t>- obtížná identifikace (původci průsakových vod, např. Spláchnuto z nějaké velké plochy)</a:t>
            </a:r>
          </a:p>
          <a:p>
            <a:pPr lvl="0"/>
            <a:r>
              <a:rPr lang="de-DE" sz="2400"/>
              <a:t>- zemědělská půda, travní porosty(golfová hřiště)</a:t>
            </a:r>
          </a:p>
          <a:p>
            <a:pPr lvl="0"/>
            <a:r>
              <a:rPr lang="de-DE" sz="2400"/>
              <a:t>- splach, průsak do podzemních vod</a:t>
            </a:r>
          </a:p>
          <a:p>
            <a:pPr lvl="0"/>
            <a:r>
              <a:rPr lang="de-DE" sz="2400"/>
              <a:t>- kyselé deště/sněhy</a:t>
            </a:r>
          </a:p>
          <a:p>
            <a:pPr lvl="0"/>
            <a:r>
              <a:rPr lang="de-DE" sz="2400"/>
              <a:t>- splach z urbanizovaných ploch(parkoviště atd.)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3960000"/>
            <a:ext cx="3982680" cy="28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/>
              <a:t>PODZEMNÍ VODY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4426560" cy="498924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de-D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de-D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de-DE" sz="2600"/>
              <a:t>Zatěžované nitráty</a:t>
            </a:r>
          </a:p>
          <a:p>
            <a:pPr lvl="0"/>
            <a:r>
              <a:rPr lang="de-DE" sz="2600"/>
              <a:t>Organická hnojiva - při mírnějších zimách, písčité půdy - na jaře zaprší, nitráty se dostanou do půdy</a:t>
            </a:r>
          </a:p>
          <a:p>
            <a:pPr lvl="0"/>
            <a:r>
              <a:rPr lang="de-DE" sz="2600"/>
              <a:t>Vyloučení vod pro pitné účely (dusík. hnoj.</a:t>
            </a:r>
            <a:r>
              <a:rPr lang="de-DE"/>
              <a:t>)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5151960" y="1769040"/>
            <a:ext cx="4426560" cy="498924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de-D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de-D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de-DE" sz="2600"/>
              <a:t>Endokrynní znečištění (ve vodách rozpuštěné zbytky léků - působí na rostliny -nalezeny lidské hormony v rostl. tělech )</a:t>
            </a:r>
          </a:p>
          <a:p>
            <a:pPr lvl="0"/>
            <a:r>
              <a:rPr lang="de-DE" sz="2600"/>
              <a:t>Černé skládky</a:t>
            </a:r>
          </a:p>
          <a:p>
            <a:pPr lvl="0"/>
            <a:endParaRPr lang="de-DE"/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53279" y="4320000"/>
            <a:ext cx="3906720" cy="28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/>
              <a:t>POVRCHOVÉ VODY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4426560" cy="498924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de-D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de-D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de-DE" sz="2400"/>
              <a:t>Eutrofizace:</a:t>
            </a:r>
          </a:p>
          <a:p>
            <a:pPr lvl="0"/>
            <a:r>
              <a:rPr lang="de-DE" sz="2400"/>
              <a:t>Nejdůležitější prvky N a P (jejich zvýšené množství umožňuje větší růst sinic a řas)</a:t>
            </a:r>
          </a:p>
          <a:p>
            <a:pPr lvl="0"/>
            <a:r>
              <a:rPr lang="de-DE" sz="2400"/>
              <a:t>Organismy spotřebovávají kyslík během života, ale hlavně po něm (pak nedostatek kyslíku např. pro ryby)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5151960" y="1769040"/>
            <a:ext cx="4426560" cy="498924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de-D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de-D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de-DE" sz="2400"/>
              <a:t>Při rozkladu sinice produkují velmi toxické látky</a:t>
            </a:r>
          </a:p>
          <a:p>
            <a:pPr lvl="0"/>
            <a:r>
              <a:rPr lang="de-DE" sz="2400"/>
              <a:t>= vyloučeno pak vodu upravit na pitnou (technicky možné, ale velmi nákladné)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80000" y="4320000"/>
            <a:ext cx="3960000" cy="27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/>
              <a:t>OPATŘENÍ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/>
        <p:txBody>
          <a:bodyPr>
            <a:spAutoFit/>
          </a:bodyPr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de-D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de-D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de-DE" sz="2400" b="1"/>
              <a:t>a) legislativní opatření</a:t>
            </a:r>
          </a:p>
          <a:p>
            <a:pPr lvl="0"/>
            <a:r>
              <a:rPr lang="de-DE" sz="2400"/>
              <a:t>oblasti chráněné akumulace podzemních vod - hlavně zde zakázáno/omezeno používání některých agrochemikálií</a:t>
            </a:r>
          </a:p>
          <a:p>
            <a:pPr lvl="0"/>
            <a:r>
              <a:rPr lang="de-DE" sz="2400"/>
              <a:t>zakázáno používání fosfátových pracích prostředků</a:t>
            </a:r>
          </a:p>
          <a:p>
            <a:pPr lvl="0"/>
            <a:r>
              <a:rPr lang="de-DE" sz="2400"/>
              <a:t>určení poplatků za znečišťování (podle celkového objemu vody nebo objemu zneč. látky)</a:t>
            </a:r>
          </a:p>
          <a:p>
            <a:pPr lvl="7" rtl="0" hangingPunct="0">
              <a:buNone/>
            </a:pPr>
            <a:r>
              <a:rPr lang="de-DE" sz="2400"/>
              <a:t>(X...kdo je na vině?...všeobecné zákazy)</a:t>
            </a:r>
          </a:p>
          <a:p>
            <a:pPr lvl="0">
              <a:buNone/>
            </a:pPr>
            <a:endParaRPr lang="de-DE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ýchozí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517</Words>
  <Application>Microsoft Office PowerPoint</Application>
  <PresentationFormat>On-screen Show (4:3)</PresentationFormat>
  <Paragraphs>63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Default</vt:lpstr>
      <vt:lpstr>Výchozí</vt:lpstr>
      <vt:lpstr>ZNEČIŠTĚNÍ VOD</vt:lpstr>
      <vt:lpstr>ROZDĚLENÍ PODLE PŮVODU</vt:lpstr>
      <vt:lpstr>VLASTNOSTI POVRCHOVÝCH VOD</vt:lpstr>
      <vt:lpstr>PowerPoint Presentation</vt:lpstr>
      <vt:lpstr>PowerPoint Presentation</vt:lpstr>
      <vt:lpstr>ZDROJE ZNEČIŠTĚNÍ</vt:lpstr>
      <vt:lpstr>PODZEMNÍ VODY</vt:lpstr>
      <vt:lpstr>POVRCHOVÉ VODY</vt:lpstr>
      <vt:lpstr>OPATŘENÍ</vt:lpstr>
      <vt:lpstr>OPATŘENÍ</vt:lpstr>
      <vt:lpstr>Zdroje</vt:lpstr>
      <vt:lpstr>Děkujeme za pozornost...!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ZNEČIŠTĚNÍ VOD</dc:title>
  <dc:creator>Zbyněk Ulčák</dc:creator>
  <cp:lastModifiedBy>Zbyněk Ulčák</cp:lastModifiedBy>
  <cp:revision>16</cp:revision>
  <dcterms:created xsi:type="dcterms:W3CDTF">2009-04-16T11:32:32Z</dcterms:created>
  <dcterms:modified xsi:type="dcterms:W3CDTF">2014-04-24T07:10:04Z</dcterms:modified>
</cp:coreProperties>
</file>