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3" autoAdjust="0"/>
    <p:restoredTop sz="94660"/>
  </p:normalViewPr>
  <p:slideViewPr>
    <p:cSldViewPr>
      <p:cViewPr>
        <p:scale>
          <a:sx n="82" d="100"/>
          <a:sy n="82" d="100"/>
        </p:scale>
        <p:origin x="-104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8419E-0DFF-4F9F-B6E8-FB74D723CC72}" type="datetimeFigureOut">
              <a:rPr lang="cs-CZ" smtClean="0"/>
              <a:pPr/>
              <a:t>30.4.2014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AC48A-3066-4737-A15E-DC2CF6574B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39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AC48A-3066-4737-A15E-DC2CF6574BC9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1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7275-1B2A-4DDA-ABCF-61467BBBF741}" type="datetimeFigureOut">
              <a:rPr lang="cs-CZ" smtClean="0"/>
              <a:pPr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098-EA74-46DE-B6D0-5622359B87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7275-1B2A-4DDA-ABCF-61467BBBF741}" type="datetimeFigureOut">
              <a:rPr lang="cs-CZ" smtClean="0"/>
              <a:pPr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098-EA74-46DE-B6D0-5622359B87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7275-1B2A-4DDA-ABCF-61467BBBF741}" type="datetimeFigureOut">
              <a:rPr lang="cs-CZ" smtClean="0"/>
              <a:pPr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098-EA74-46DE-B6D0-5622359B87D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7275-1B2A-4DDA-ABCF-61467BBBF741}" type="datetimeFigureOut">
              <a:rPr lang="cs-CZ" smtClean="0"/>
              <a:pPr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098-EA74-46DE-B6D0-5622359B87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7275-1B2A-4DDA-ABCF-61467BBBF741}" type="datetimeFigureOut">
              <a:rPr lang="cs-CZ" smtClean="0"/>
              <a:pPr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098-EA74-46DE-B6D0-5622359B87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7275-1B2A-4DDA-ABCF-61467BBBF741}" type="datetimeFigureOut">
              <a:rPr lang="cs-CZ" smtClean="0"/>
              <a:pPr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098-EA74-46DE-B6D0-5622359B87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7275-1B2A-4DDA-ABCF-61467BBBF741}" type="datetimeFigureOut">
              <a:rPr lang="cs-CZ" smtClean="0"/>
              <a:pPr/>
              <a:t>30.4.2014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098-EA74-46DE-B6D0-5622359B87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7275-1B2A-4DDA-ABCF-61467BBBF741}" type="datetimeFigureOut">
              <a:rPr lang="cs-CZ" smtClean="0"/>
              <a:pPr/>
              <a:t>30.4.2014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098-EA74-46DE-B6D0-5622359B87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7275-1B2A-4DDA-ABCF-61467BBBF741}" type="datetimeFigureOut">
              <a:rPr lang="cs-CZ" smtClean="0"/>
              <a:pPr/>
              <a:t>30.4.2014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098-EA74-46DE-B6D0-5622359B87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7275-1B2A-4DDA-ABCF-61467BBBF741}" type="datetimeFigureOut">
              <a:rPr lang="cs-CZ" smtClean="0"/>
              <a:pPr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098-EA74-46DE-B6D0-5622359B87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7275-1B2A-4DDA-ABCF-61467BBBF741}" type="datetimeFigureOut">
              <a:rPr lang="cs-CZ" smtClean="0"/>
              <a:pPr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5098-EA74-46DE-B6D0-5622359B87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0527275-1B2A-4DDA-ABCF-61467BBBF741}" type="datetimeFigureOut">
              <a:rPr lang="cs-CZ" smtClean="0"/>
              <a:pPr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0445098-EA74-46DE-B6D0-5622359B87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NKHUcN0TwQ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oscr.eu/wp-content/uploads/2011/04/Biodynamick%C3%A9-zem%C4%9Bd%C4%9Blstv%C3%AD.pdf" TargetMode="External"/><Relationship Id="rId2" Type="http://schemas.openxmlformats.org/officeDocument/2006/relationships/hyperlink" Target="http://infrc.or.jp/english/KNF_Data_Base_Web/PDF%20KNF%20Conf%20Data/C3-3-07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zp.cz/osv/edice.nsf/881B04BF9FD9A9B3C1256FC000501538/$file/Ekologie_15.pdf" TargetMode="External"/><Relationship Id="rId5" Type="http://schemas.openxmlformats.org/officeDocument/2006/relationships/hyperlink" Target="http://www.araucana.cz/clanek/cs/biodynamicke-zemedelstvi/" TargetMode="External"/><Relationship Id="rId4" Type="http://schemas.openxmlformats.org/officeDocument/2006/relationships/hyperlink" Target="http://www.antroposof.sk/diela_pc/biodynamicka_farma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416824" cy="1224136"/>
          </a:xfrm>
        </p:spPr>
        <p:txBody>
          <a:bodyPr>
            <a:normAutofit fontScale="90000"/>
          </a:bodyPr>
          <a:lstStyle/>
          <a:p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> </a:t>
            </a:r>
            <a:br>
              <a:rPr lang="cs-CZ" sz="5400" dirty="0" smtClean="0"/>
            </a:b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dirty="0" smtClean="0"/>
              <a:t>Biodynamické preparáty</a:t>
            </a:r>
            <a:br>
              <a:rPr lang="cs-CZ" dirty="0" smtClean="0"/>
            </a:br>
            <a:r>
              <a:rPr lang="cs-CZ" sz="2800" dirty="0" smtClean="0"/>
              <a:t>Johana Drlíková, Jitka Bůžková</a:t>
            </a:r>
            <a:endParaRPr lang="cs-CZ" dirty="0"/>
          </a:p>
        </p:txBody>
      </p:sp>
      <p:pic>
        <p:nvPicPr>
          <p:cNvPr id="16386" name="Picture 2" descr="http://www.ceago.com/media/4983/biodynamic-ceago-pho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6134100" cy="4162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9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květy řebříčku sesbírané v létě</a:t>
            </a:r>
          </a:p>
          <a:p>
            <a:r>
              <a:rPr lang="cs-CZ" dirty="0" smtClean="0"/>
              <a:t>nacpat do vlhkého močového měchýře z jelena</a:t>
            </a:r>
          </a:p>
          <a:p>
            <a:r>
              <a:rPr lang="cs-CZ" dirty="0" smtClean="0"/>
              <a:t>zavázat a zavěsit na slunné místo</a:t>
            </a:r>
          </a:p>
          <a:p>
            <a:r>
              <a:rPr lang="cs-CZ" dirty="0" smtClean="0"/>
              <a:t>na podzim zakopat ve stejnou dobu jako roháček, ale do samostatné jámy, vykopat v dubnu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Řebříčkový preparát (502)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Řebříčkový preparát (502)</a:t>
            </a:r>
            <a:endParaRPr lang="cs-CZ" dirty="0"/>
          </a:p>
        </p:txBody>
      </p:sp>
      <p:pic>
        <p:nvPicPr>
          <p:cNvPr id="5122" name="Picture 2" descr="http://ediblemadison.com/assets/misc/EM_Spring_13_Bio_Prep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20888"/>
            <a:ext cx="5017889" cy="3337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namočené usušené, popř. čerstvé heřmánkové květy</a:t>
            </a:r>
          </a:p>
          <a:p>
            <a:r>
              <a:rPr lang="cs-CZ" dirty="0" smtClean="0"/>
              <a:t>nacpat do podvázaných kousků hovězího tenkého střeva a zauzlovat</a:t>
            </a:r>
          </a:p>
          <a:p>
            <a:r>
              <a:rPr lang="cs-CZ" dirty="0" smtClean="0"/>
              <a:t>zakopávat do jámy na podzim, vykopat na jaře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Heřmánkový preparát (503)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Heřmánkový preparát (503)</a:t>
            </a:r>
            <a:endParaRPr lang="cs-CZ" dirty="0"/>
          </a:p>
        </p:txBody>
      </p:sp>
      <p:pic>
        <p:nvPicPr>
          <p:cNvPr id="3076" name="Picture 4" descr="http://ediblemadison.com/assets/misc/EM_Spring_13_Bio_Prep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4954417" cy="3295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posekat kvetoucí kopřivy a nechat je den zavadnout</a:t>
            </a:r>
          </a:p>
          <a:p>
            <a:r>
              <a:rPr lang="cs-CZ" dirty="0" smtClean="0"/>
              <a:t>zavadlou kopřivu našlapat do jámy a utlačit</a:t>
            </a:r>
          </a:p>
          <a:p>
            <a:r>
              <a:rPr lang="cs-CZ" dirty="0" smtClean="0"/>
              <a:t>možno kopřivu v jámě obklopit ze všech stran rašelinou</a:t>
            </a:r>
          </a:p>
          <a:p>
            <a:r>
              <a:rPr lang="cs-CZ" dirty="0" smtClean="0"/>
              <a:t>hotový preparát vykopat až za rok, zase v době květu kopřiv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Kopřivový preparát (504)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Kopřivový preparát (504)</a:t>
            </a:r>
            <a:endParaRPr lang="cs-CZ" dirty="0"/>
          </a:p>
        </p:txBody>
      </p:sp>
      <p:pic>
        <p:nvPicPr>
          <p:cNvPr id="1027" name="Picture 3" descr="http://littlehouseontheurbanprairie.files.wordpress.com/2012/04/nettled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5441479" cy="4085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nastrouhat dubovou kůru</a:t>
            </a:r>
          </a:p>
          <a:p>
            <a:r>
              <a:rPr lang="cs-CZ" dirty="0" smtClean="0"/>
              <a:t>vložit do mozkovny domácího zvířete (nejčastěji kravské), čerstvé či sušené, nikoli ale vařené</a:t>
            </a:r>
          </a:p>
          <a:p>
            <a:r>
              <a:rPr lang="cs-CZ" dirty="0" smtClean="0"/>
              <a:t>otvor ucpat jílem</a:t>
            </a:r>
          </a:p>
          <a:p>
            <a:r>
              <a:rPr lang="cs-CZ" dirty="0" smtClean="0"/>
              <a:t>zakopat na místě, kde má přístup voda z deště a sněhu, nikoli však na místě trvale pod vodou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Preparát z dubové kůry (505)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Preparát z dubové kůry (505)</a:t>
            </a:r>
            <a:endParaRPr lang="cs-CZ" dirty="0"/>
          </a:p>
        </p:txBody>
      </p:sp>
      <p:pic>
        <p:nvPicPr>
          <p:cNvPr id="30722" name="Picture 2" descr="http://holyterroirblog.files.wordpress.com/2010/05/sdc13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93894"/>
          </a:xfrm>
        </p:spPr>
        <p:txBody>
          <a:bodyPr>
            <a:normAutofit/>
          </a:bodyPr>
          <a:lstStyle/>
          <a:p>
            <a:r>
              <a:rPr lang="cs-CZ" dirty="0" smtClean="0"/>
              <a:t>květy pampelišek natrhat v květnu, dokud jsou jejich středy ještě neotevřené, usušit ve stínu</a:t>
            </a:r>
          </a:p>
          <a:p>
            <a:r>
              <a:rPr lang="cs-CZ" dirty="0" smtClean="0"/>
              <a:t>naplnit jimi kravské mesenterium*</a:t>
            </a:r>
          </a:p>
          <a:p>
            <a:r>
              <a:rPr lang="cs-CZ" dirty="0" smtClean="0"/>
              <a:t>květy navlhčovat jen málo nebo vůbec</a:t>
            </a:r>
          </a:p>
          <a:p>
            <a:r>
              <a:rPr lang="cs-CZ" dirty="0" smtClean="0"/>
              <a:t>z květů stlačit v rukou hromádku a zabalit blánou jako do plachetky, převázat provázkem a uložit do jámy</a:t>
            </a:r>
          </a:p>
          <a:p>
            <a:r>
              <a:rPr lang="cs-CZ" dirty="0" smtClean="0"/>
              <a:t>zakopat na podzim, vykopat na jaře</a:t>
            </a:r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r>
              <a:rPr lang="cs-CZ" sz="1400" dirty="0" smtClean="0"/>
              <a:t>* řasa připojující střevní kličky, část pobřišnice</a:t>
            </a: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Pampeliškový preparát (506)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Pampeliškový preparát (506)</a:t>
            </a:r>
            <a:endParaRPr lang="cs-CZ" dirty="0"/>
          </a:p>
        </p:txBody>
      </p:sp>
      <p:pic>
        <p:nvPicPr>
          <p:cNvPr id="32770" name="Picture 2" descr="http://ediblemadison.com/assets/misc/EM_Spring_13_Bio_Prep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566244" cy="3702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17032"/>
            <a:ext cx="1968500" cy="265430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 anchor="t"/>
          <a:lstStyle/>
          <a:p>
            <a:r>
              <a:rPr lang="cs-CZ" dirty="0"/>
              <a:t>S</a:t>
            </a:r>
            <a:r>
              <a:rPr lang="cs-CZ" dirty="0" smtClean="0"/>
              <a:t>plňuje legislativní požadavky na EZ – jeho produkty lze označovat jako biopotraviny</a:t>
            </a:r>
          </a:p>
          <a:p>
            <a:r>
              <a:rPr lang="cs-CZ" dirty="0" smtClean="0"/>
              <a:t>Liší se používáním speciálních preparátů</a:t>
            </a:r>
          </a:p>
          <a:p>
            <a:r>
              <a:rPr lang="cs-CZ" dirty="0" smtClean="0"/>
              <a:t>Hospodaření dle kosmických rytmů (není ve směrnicích Demeter)</a:t>
            </a:r>
          </a:p>
          <a:p>
            <a:r>
              <a:rPr lang="cs-CZ" dirty="0" smtClean="0"/>
              <a:t>Ochranná známka Demeter</a:t>
            </a:r>
          </a:p>
          <a:p>
            <a:r>
              <a:rPr lang="cs-CZ" dirty="0" smtClean="0"/>
              <a:t>Zakladatel Dr. Rudolf Steiner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Biodynamické zemědělství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9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šťáva vylisovaná z květů kozlíku lékařského</a:t>
            </a:r>
          </a:p>
          <a:p>
            <a:r>
              <a:rPr lang="cs-CZ" dirty="0" smtClean="0"/>
              <a:t>květy rozemlít na mlýnku, šťávu vylisovat, nechat usadit se a slít z ní nečistoty</a:t>
            </a:r>
          </a:p>
          <a:p>
            <a:r>
              <a:rPr lang="cs-CZ" dirty="0" smtClean="0"/>
              <a:t>přechovávat v lahvičce ve tmě</a:t>
            </a:r>
          </a:p>
          <a:p>
            <a:r>
              <a:rPr lang="cs-CZ" dirty="0" smtClean="0"/>
              <a:t>používat při tvorbě biodynamického kompostu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Kozlíkový preparát (507)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Kozlíkový preparát (507)</a:t>
            </a:r>
            <a:endParaRPr lang="cs-CZ" dirty="0"/>
          </a:p>
        </p:txBody>
      </p:sp>
      <p:pic>
        <p:nvPicPr>
          <p:cNvPr id="34818" name="Picture 2" descr="http://www.ireceptar.cz/res/data/125/015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7055889" cy="3714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nepatří k základním kompostovým preparátům</a:t>
            </a:r>
          </a:p>
          <a:p>
            <a:r>
              <a:rPr lang="cs-CZ" dirty="0" smtClean="0"/>
              <a:t>působí na houbová onemocnění</a:t>
            </a:r>
          </a:p>
          <a:p>
            <a:r>
              <a:rPr lang="cs-CZ" dirty="0" smtClean="0"/>
              <a:t>vyvařit přesličku ve vodě</a:t>
            </a:r>
          </a:p>
          <a:p>
            <a:r>
              <a:rPr lang="cs-CZ" dirty="0" smtClean="0"/>
              <a:t>za úplňku postřikovat napadené rostliny a půdu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>
                <a:hlinkClick r:id="rId2"/>
              </a:rPr>
              <a:t>https://</a:t>
            </a:r>
            <a:r>
              <a:rPr lang="cs-CZ" smtClean="0">
                <a:hlinkClick r:id="rId2"/>
              </a:rPr>
              <a:t>www.youtube.com/watch?v=aNKHUcN0TwQ</a:t>
            </a:r>
            <a:endParaRPr lang="cs-CZ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Přesličkový čaj (508)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70586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sedmiletý výzkum ukázal statisticky významné rozdíly (p&lt;0.05)  v půdách s nízkým obsahem živin</a:t>
            </a:r>
          </a:p>
          <a:p>
            <a:r>
              <a:rPr lang="cs-CZ" dirty="0" smtClean="0"/>
              <a:t>humózní půdy a půdy s vysokým obsahem minerálů a stopových prvků nevykazují prakticky žádné rozdíly</a:t>
            </a:r>
          </a:p>
          <a:p>
            <a:r>
              <a:rPr lang="cs-CZ" dirty="0" smtClean="0"/>
              <a:t>při užití kompostových preparátů (502 – 507) je tomu ale naopak - pozitivně ovlivňují zrání kompostu při ideálních podmínkách, ale nevykazují prakticky žádný efekt v podmínkách nepříznivých</a:t>
            </a:r>
          </a:p>
          <a:p>
            <a:r>
              <a:rPr lang="cs-CZ" dirty="0" smtClean="0"/>
              <a:t>biodynamický kompost zlepšuje růst rostlin hormonálními účinky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Výzkum vlivu biodynamiky na půdu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619672" y="1412776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Jennifer</a:t>
            </a:r>
            <a:r>
              <a:rPr lang="cs-CZ" dirty="0" smtClean="0">
                <a:solidFill>
                  <a:schemeClr val="bg1"/>
                </a:solidFill>
              </a:rPr>
              <a:t> Rose </a:t>
            </a:r>
            <a:r>
              <a:rPr lang="cs-CZ" dirty="0" err="1" smtClean="0">
                <a:solidFill>
                  <a:schemeClr val="bg1"/>
                </a:solidFill>
              </a:rPr>
              <a:t>Reeve</a:t>
            </a:r>
            <a:r>
              <a:rPr lang="cs-CZ" dirty="0" smtClean="0">
                <a:solidFill>
                  <a:schemeClr val="bg1"/>
                </a:solidFill>
              </a:rPr>
              <a:t>, Washington </a:t>
            </a:r>
            <a:r>
              <a:rPr lang="cs-CZ" dirty="0" err="1" smtClean="0">
                <a:solidFill>
                  <a:schemeClr val="bg1"/>
                </a:solidFill>
              </a:rPr>
              <a:t>State</a:t>
            </a:r>
            <a:r>
              <a:rPr lang="cs-CZ" dirty="0" smtClean="0">
                <a:solidFill>
                  <a:schemeClr val="bg1"/>
                </a:solidFill>
              </a:rPr>
              <a:t> University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šesti biodynamických farmách ze sedmi měla půda lepší strukturu, lépe provzdušněnou a propustnější pro vodu</a:t>
            </a:r>
          </a:p>
          <a:p>
            <a:r>
              <a:rPr lang="cs-CZ" dirty="0" smtClean="0"/>
              <a:t>menší odpor při průniku do půdy</a:t>
            </a:r>
          </a:p>
          <a:p>
            <a:r>
              <a:rPr lang="cs-CZ" dirty="0" smtClean="0"/>
              <a:t>výrazně vyšší obsah organické hmoty, mineralizace dusíku i respirace půdní hmoty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Srovnání novozélandských konvečních a biodynamických farem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339752" y="17008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J.P. </a:t>
            </a:r>
            <a:r>
              <a:rPr lang="cs-CZ" dirty="0" err="1" smtClean="0">
                <a:solidFill>
                  <a:schemeClr val="bg1"/>
                </a:solidFill>
              </a:rPr>
              <a:t>Reganold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1628800"/>
            <a:ext cx="7408333" cy="4464496"/>
          </a:xfrm>
        </p:spPr>
        <p:txBody>
          <a:bodyPr>
            <a:noAutofit/>
          </a:bodyPr>
          <a:lstStyle/>
          <a:p>
            <a:r>
              <a:rPr lang="cs-CZ" sz="1700" i="1" dirty="0" smtClean="0"/>
              <a:t>Přehled přípravy biologicko-dynamických preparátů</a:t>
            </a:r>
            <a:r>
              <a:rPr lang="cs-CZ" sz="1700" dirty="0" smtClean="0"/>
              <a:t>, </a:t>
            </a:r>
            <a:r>
              <a:rPr lang="cs-CZ" sz="1700" dirty="0" err="1" smtClean="0"/>
              <a:t>Valeriana</a:t>
            </a:r>
            <a:r>
              <a:rPr lang="cs-CZ" sz="1700" dirty="0" smtClean="0"/>
              <a:t>, 2000, č. 12</a:t>
            </a:r>
          </a:p>
          <a:p>
            <a:r>
              <a:rPr lang="cs-CZ" sz="1700" dirty="0" err="1" smtClean="0"/>
              <a:t>Reganold</a:t>
            </a:r>
            <a:r>
              <a:rPr lang="cs-CZ" sz="1700" dirty="0" smtClean="0"/>
              <a:t>, J.P.:  </a:t>
            </a:r>
            <a:r>
              <a:rPr lang="cs-CZ" sz="1700" i="1" dirty="0" err="1" smtClean="0"/>
              <a:t>Effects</a:t>
            </a:r>
            <a:r>
              <a:rPr lang="cs-CZ" sz="1700" i="1" dirty="0" smtClean="0"/>
              <a:t> </a:t>
            </a:r>
            <a:r>
              <a:rPr lang="cs-CZ" sz="1700" i="1" dirty="0" err="1" smtClean="0"/>
              <a:t>of</a:t>
            </a:r>
            <a:r>
              <a:rPr lang="cs-CZ" sz="1700" i="1" dirty="0" smtClean="0"/>
              <a:t> </a:t>
            </a:r>
            <a:r>
              <a:rPr lang="cs-CZ" sz="1700" i="1" dirty="0" err="1" smtClean="0"/>
              <a:t>Biodynamic</a:t>
            </a:r>
            <a:r>
              <a:rPr lang="cs-CZ" sz="1700" i="1" dirty="0" smtClean="0"/>
              <a:t> </a:t>
            </a:r>
            <a:r>
              <a:rPr lang="cs-CZ" sz="1700" i="1" dirty="0" err="1" smtClean="0"/>
              <a:t>and</a:t>
            </a:r>
            <a:r>
              <a:rPr lang="cs-CZ" sz="1700" i="1" dirty="0" smtClean="0"/>
              <a:t> </a:t>
            </a:r>
            <a:r>
              <a:rPr lang="cs-CZ" sz="1700" i="1" dirty="0" err="1" smtClean="0"/>
              <a:t>Conventional</a:t>
            </a:r>
            <a:r>
              <a:rPr lang="cs-CZ" sz="1700" i="1" dirty="0" smtClean="0"/>
              <a:t> </a:t>
            </a:r>
            <a:r>
              <a:rPr lang="cs-CZ" sz="1700" i="1" dirty="0" err="1" smtClean="0"/>
              <a:t>Farming</a:t>
            </a:r>
            <a:r>
              <a:rPr lang="cs-CZ" sz="1700" i="1" dirty="0" smtClean="0"/>
              <a:t> on </a:t>
            </a:r>
            <a:r>
              <a:rPr lang="cs-CZ" sz="1700" i="1" dirty="0" err="1" smtClean="0"/>
              <a:t>Soil</a:t>
            </a:r>
            <a:r>
              <a:rPr lang="cs-CZ" sz="1700" i="1" dirty="0" smtClean="0"/>
              <a:t> </a:t>
            </a:r>
            <a:r>
              <a:rPr lang="cs-CZ" sz="1700" i="1" dirty="0" err="1" smtClean="0"/>
              <a:t>Quality</a:t>
            </a:r>
            <a:r>
              <a:rPr lang="cs-CZ" sz="1700" i="1" dirty="0" smtClean="0"/>
              <a:t> in New </a:t>
            </a:r>
            <a:r>
              <a:rPr lang="cs-CZ" sz="1700" i="1" dirty="0" err="1" smtClean="0"/>
              <a:t>Zealand</a:t>
            </a:r>
            <a:r>
              <a:rPr lang="cs-CZ" sz="1700" dirty="0" smtClean="0"/>
              <a:t>, 1993, (online). Dostupné z: </a:t>
            </a:r>
            <a:r>
              <a:rPr lang="cs-CZ" sz="1700" u="sng" dirty="0" smtClean="0">
                <a:hlinkClick r:id="rId2"/>
              </a:rPr>
              <a:t>http://infrc.or.jp/english/KNF_Data_Base_Web/PDF%20KNF%20Conf%20Data/C3-3-071.pdf</a:t>
            </a:r>
            <a:endParaRPr lang="cs-CZ" sz="1700" dirty="0" smtClean="0"/>
          </a:p>
          <a:p>
            <a:r>
              <a:rPr lang="cs-CZ" sz="1700" dirty="0" smtClean="0"/>
              <a:t> </a:t>
            </a:r>
            <a:r>
              <a:rPr lang="cs-CZ" sz="1700" i="1" dirty="0" smtClean="0"/>
              <a:t>Biologicko-dynamické zemědělství</a:t>
            </a:r>
            <a:r>
              <a:rPr lang="cs-CZ" sz="1700" dirty="0" smtClean="0"/>
              <a:t>,  Spolek poradců v ekologickém zemědělství ČR, 2012,(online). Dostupné z: </a:t>
            </a:r>
            <a:r>
              <a:rPr lang="cs-CZ" sz="1700" u="sng" dirty="0" smtClean="0">
                <a:hlinkClick r:id="rId3"/>
              </a:rPr>
              <a:t>http://www.</a:t>
            </a:r>
            <a:r>
              <a:rPr lang="cs-CZ" sz="1700" u="sng" dirty="0" err="1" smtClean="0">
                <a:hlinkClick r:id="rId3"/>
              </a:rPr>
              <a:t>eposcr.eu</a:t>
            </a:r>
            <a:r>
              <a:rPr lang="cs-CZ" sz="1700" u="sng" dirty="0" smtClean="0">
                <a:hlinkClick r:id="rId3"/>
              </a:rPr>
              <a:t>/</a:t>
            </a:r>
            <a:r>
              <a:rPr lang="cs-CZ" sz="1700" u="sng" dirty="0" err="1" smtClean="0">
                <a:hlinkClick r:id="rId3"/>
              </a:rPr>
              <a:t>wp</a:t>
            </a:r>
            <a:r>
              <a:rPr lang="cs-CZ" sz="1700" u="sng" dirty="0" smtClean="0">
                <a:hlinkClick r:id="rId3"/>
              </a:rPr>
              <a:t>-</a:t>
            </a:r>
            <a:r>
              <a:rPr lang="cs-CZ" sz="1700" u="sng" dirty="0" err="1" smtClean="0">
                <a:hlinkClick r:id="rId3"/>
              </a:rPr>
              <a:t>content</a:t>
            </a:r>
            <a:r>
              <a:rPr lang="cs-CZ" sz="1700" u="sng" dirty="0" smtClean="0">
                <a:hlinkClick r:id="rId3"/>
              </a:rPr>
              <a:t>/</a:t>
            </a:r>
            <a:r>
              <a:rPr lang="cs-CZ" sz="1700" u="sng" dirty="0" err="1" smtClean="0">
                <a:hlinkClick r:id="rId3"/>
              </a:rPr>
              <a:t>uploads</a:t>
            </a:r>
            <a:r>
              <a:rPr lang="cs-CZ" sz="1700" u="sng" dirty="0" smtClean="0">
                <a:hlinkClick r:id="rId3"/>
              </a:rPr>
              <a:t>/2011/04/</a:t>
            </a:r>
            <a:r>
              <a:rPr lang="cs-CZ" sz="1700" u="sng" dirty="0" err="1" smtClean="0">
                <a:hlinkClick r:id="rId3"/>
              </a:rPr>
              <a:t>Biodynamick</a:t>
            </a:r>
            <a:r>
              <a:rPr lang="cs-CZ" sz="1700" u="sng" dirty="0" smtClean="0">
                <a:hlinkClick r:id="rId3"/>
              </a:rPr>
              <a:t>%C3%A9-zem%C4%9Bd%C4%9Blstv%C3%</a:t>
            </a:r>
            <a:r>
              <a:rPr lang="cs-CZ" sz="1700" u="sng" dirty="0" err="1" smtClean="0">
                <a:hlinkClick r:id="rId3"/>
              </a:rPr>
              <a:t>AD</a:t>
            </a:r>
            <a:r>
              <a:rPr lang="cs-CZ" sz="1700" u="sng" dirty="0" smtClean="0">
                <a:hlinkClick r:id="rId3"/>
              </a:rPr>
              <a:t>.</a:t>
            </a:r>
            <a:r>
              <a:rPr lang="cs-CZ" sz="1700" u="sng" dirty="0" err="1" smtClean="0">
                <a:hlinkClick r:id="rId3"/>
              </a:rPr>
              <a:t>pdf</a:t>
            </a:r>
            <a:r>
              <a:rPr lang="cs-CZ" sz="1700" dirty="0" smtClean="0"/>
              <a:t> </a:t>
            </a:r>
          </a:p>
          <a:p>
            <a:r>
              <a:rPr lang="cs-CZ" sz="1700" dirty="0" err="1" smtClean="0"/>
              <a:t>Dutschke</a:t>
            </a:r>
            <a:r>
              <a:rPr lang="cs-CZ" sz="1700" dirty="0" smtClean="0"/>
              <a:t>, J.: </a:t>
            </a:r>
            <a:r>
              <a:rPr lang="cs-CZ" sz="1700" i="1" dirty="0" smtClean="0"/>
              <a:t>Biodynamické zemědělství</a:t>
            </a:r>
            <a:r>
              <a:rPr lang="cs-CZ" sz="1700" dirty="0" smtClean="0"/>
              <a:t>. Rok neuveden. (online). Dostupné z: </a:t>
            </a:r>
            <a:r>
              <a:rPr lang="cs-CZ" sz="1700" u="sng" dirty="0" smtClean="0">
                <a:hlinkClick r:id="rId4"/>
              </a:rPr>
              <a:t>http://www.</a:t>
            </a:r>
            <a:r>
              <a:rPr lang="cs-CZ" sz="1700" u="sng" dirty="0" err="1" smtClean="0">
                <a:hlinkClick r:id="rId4"/>
              </a:rPr>
              <a:t>antroposof.sk</a:t>
            </a:r>
            <a:r>
              <a:rPr lang="cs-CZ" sz="1700" u="sng" dirty="0" smtClean="0">
                <a:hlinkClick r:id="rId4"/>
              </a:rPr>
              <a:t>/</a:t>
            </a:r>
            <a:r>
              <a:rPr lang="cs-CZ" sz="1700" u="sng" dirty="0" err="1" smtClean="0">
                <a:hlinkClick r:id="rId4"/>
              </a:rPr>
              <a:t>diela</a:t>
            </a:r>
            <a:r>
              <a:rPr lang="cs-CZ" sz="1700" u="sng" dirty="0" smtClean="0">
                <a:hlinkClick r:id="rId4"/>
              </a:rPr>
              <a:t>_</a:t>
            </a:r>
            <a:r>
              <a:rPr lang="cs-CZ" sz="1700" u="sng" dirty="0" err="1" smtClean="0">
                <a:hlinkClick r:id="rId4"/>
              </a:rPr>
              <a:t>pc</a:t>
            </a:r>
            <a:r>
              <a:rPr lang="cs-CZ" sz="1700" u="sng" dirty="0" smtClean="0">
                <a:hlinkClick r:id="rId4"/>
              </a:rPr>
              <a:t>/</a:t>
            </a:r>
            <a:r>
              <a:rPr lang="cs-CZ" sz="1700" u="sng" dirty="0" err="1" smtClean="0">
                <a:hlinkClick r:id="rId4"/>
              </a:rPr>
              <a:t>biodynamicka</a:t>
            </a:r>
            <a:r>
              <a:rPr lang="cs-CZ" sz="1700" u="sng" dirty="0" smtClean="0">
                <a:hlinkClick r:id="rId4"/>
              </a:rPr>
              <a:t>_farma.</a:t>
            </a:r>
            <a:r>
              <a:rPr lang="cs-CZ" sz="1700" u="sng" dirty="0" err="1" smtClean="0">
                <a:hlinkClick r:id="rId4"/>
              </a:rPr>
              <a:t>pdf</a:t>
            </a:r>
            <a:endParaRPr lang="cs-CZ" sz="1700" dirty="0" smtClean="0"/>
          </a:p>
          <a:p>
            <a:r>
              <a:rPr lang="cs-CZ" sz="1700" dirty="0" err="1" smtClean="0"/>
              <a:t>Aracauna</a:t>
            </a:r>
            <a:r>
              <a:rPr lang="cs-CZ" sz="1700" dirty="0" smtClean="0"/>
              <a:t>,  </a:t>
            </a:r>
            <a:r>
              <a:rPr lang="cs-CZ" sz="1700" dirty="0" err="1" smtClean="0"/>
              <a:t>Sro</a:t>
            </a:r>
            <a:r>
              <a:rPr lang="cs-CZ" sz="1700" dirty="0" smtClean="0"/>
              <a:t>. </a:t>
            </a:r>
            <a:r>
              <a:rPr lang="cs-CZ" sz="1700" i="1" dirty="0" smtClean="0"/>
              <a:t>Biodynamické zemědělství</a:t>
            </a:r>
            <a:r>
              <a:rPr lang="cs-CZ" sz="1700" dirty="0" smtClean="0"/>
              <a:t>. Rok neuveden. (online). Dostupné z: </a:t>
            </a:r>
            <a:r>
              <a:rPr lang="cs-CZ" sz="1700" u="sng" dirty="0" smtClean="0">
                <a:hlinkClick r:id="rId5"/>
              </a:rPr>
              <a:t>http://www.</a:t>
            </a:r>
            <a:r>
              <a:rPr lang="cs-CZ" sz="1700" u="sng" dirty="0" err="1" smtClean="0">
                <a:hlinkClick r:id="rId5"/>
              </a:rPr>
              <a:t>araucana.cz</a:t>
            </a:r>
            <a:r>
              <a:rPr lang="cs-CZ" sz="1700" u="sng" dirty="0" smtClean="0">
                <a:hlinkClick r:id="rId5"/>
              </a:rPr>
              <a:t>/</a:t>
            </a:r>
            <a:r>
              <a:rPr lang="cs-CZ" sz="1700" u="sng" dirty="0" err="1" smtClean="0">
                <a:hlinkClick r:id="rId5"/>
              </a:rPr>
              <a:t>clanek</a:t>
            </a:r>
            <a:r>
              <a:rPr lang="cs-CZ" sz="1700" u="sng" dirty="0" smtClean="0">
                <a:hlinkClick r:id="rId5"/>
              </a:rPr>
              <a:t>/</a:t>
            </a:r>
            <a:r>
              <a:rPr lang="cs-CZ" sz="1700" u="sng" dirty="0" err="1" smtClean="0">
                <a:hlinkClick r:id="rId5"/>
              </a:rPr>
              <a:t>cs</a:t>
            </a:r>
            <a:r>
              <a:rPr lang="cs-CZ" sz="1700" u="sng" dirty="0" smtClean="0">
                <a:hlinkClick r:id="rId5"/>
              </a:rPr>
              <a:t>/</a:t>
            </a:r>
            <a:r>
              <a:rPr lang="cs-CZ" sz="1700" u="sng" dirty="0" err="1" smtClean="0">
                <a:hlinkClick r:id="rId5"/>
              </a:rPr>
              <a:t>biodynamicke</a:t>
            </a:r>
            <a:r>
              <a:rPr lang="cs-CZ" sz="1700" u="sng" dirty="0" smtClean="0">
                <a:hlinkClick r:id="rId5"/>
              </a:rPr>
              <a:t>-</a:t>
            </a:r>
            <a:r>
              <a:rPr lang="cs-CZ" sz="1700" u="sng" dirty="0" err="1" smtClean="0">
                <a:hlinkClick r:id="rId5"/>
              </a:rPr>
              <a:t>zemedelstvi</a:t>
            </a:r>
            <a:r>
              <a:rPr lang="cs-CZ" sz="1700" u="sng" dirty="0" smtClean="0">
                <a:hlinkClick r:id="rId5"/>
              </a:rPr>
              <a:t>/</a:t>
            </a:r>
            <a:endParaRPr lang="cs-CZ" sz="1700" dirty="0" smtClean="0"/>
          </a:p>
          <a:p>
            <a:r>
              <a:rPr lang="cs-CZ" sz="1700" dirty="0" smtClean="0"/>
              <a:t>Urban, J., Šarapatka, A.: </a:t>
            </a:r>
            <a:r>
              <a:rPr lang="cs-CZ" sz="1700" i="1" dirty="0" smtClean="0"/>
              <a:t>Ekologické zemědělství: učebnice pro školy i praxi</a:t>
            </a:r>
            <a:r>
              <a:rPr lang="cs-CZ" sz="1700" dirty="0" smtClean="0"/>
              <a:t>, I. </a:t>
            </a:r>
            <a:r>
              <a:rPr lang="cs-CZ" sz="1700" dirty="0" err="1" smtClean="0"/>
              <a:t>díkl</a:t>
            </a:r>
            <a:r>
              <a:rPr lang="cs-CZ" sz="1700" dirty="0" smtClean="0"/>
              <a:t>, 2003,(online) Dostupné z: </a:t>
            </a:r>
            <a:r>
              <a:rPr lang="cs-CZ" sz="1700" u="sng" dirty="0" smtClean="0">
                <a:hlinkClick r:id="rId6"/>
              </a:rPr>
              <a:t>http://www.</a:t>
            </a:r>
            <a:r>
              <a:rPr lang="cs-CZ" sz="1700" u="sng" dirty="0" err="1" smtClean="0">
                <a:hlinkClick r:id="rId6"/>
              </a:rPr>
              <a:t>mzp.cz</a:t>
            </a:r>
            <a:r>
              <a:rPr lang="cs-CZ" sz="1700" u="sng" dirty="0" smtClean="0">
                <a:hlinkClick r:id="rId6"/>
              </a:rPr>
              <a:t>/</a:t>
            </a:r>
            <a:r>
              <a:rPr lang="cs-CZ" sz="1700" u="sng" dirty="0" err="1" smtClean="0">
                <a:hlinkClick r:id="rId6"/>
              </a:rPr>
              <a:t>osv</a:t>
            </a:r>
            <a:r>
              <a:rPr lang="cs-CZ" sz="1700" u="sng" dirty="0" smtClean="0">
                <a:hlinkClick r:id="rId6"/>
              </a:rPr>
              <a:t>/edice.</a:t>
            </a:r>
            <a:r>
              <a:rPr lang="cs-CZ" sz="1700" u="sng" dirty="0" err="1" smtClean="0">
                <a:hlinkClick r:id="rId6"/>
              </a:rPr>
              <a:t>nsf</a:t>
            </a:r>
            <a:r>
              <a:rPr lang="cs-CZ" sz="1700" u="sng" dirty="0" smtClean="0">
                <a:hlinkClick r:id="rId6"/>
              </a:rPr>
              <a:t>/881B04BF9FD9A9B3C1256FC000501538/$</a:t>
            </a:r>
            <a:r>
              <a:rPr lang="cs-CZ" sz="1700" u="sng" dirty="0" err="1" smtClean="0">
                <a:hlinkClick r:id="rId6"/>
              </a:rPr>
              <a:t>file</a:t>
            </a:r>
            <a:r>
              <a:rPr lang="cs-CZ" sz="1700" u="sng" dirty="0" smtClean="0">
                <a:hlinkClick r:id="rId6"/>
              </a:rPr>
              <a:t>/Ekologie_15.pdf</a:t>
            </a:r>
            <a:endParaRPr lang="cs-CZ" sz="1700" dirty="0" smtClean="0"/>
          </a:p>
          <a:p>
            <a:endParaRPr lang="cs-CZ" sz="17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r>
              <a:rPr lang="cs-CZ" dirty="0" smtClean="0"/>
              <a:t>Vyrůstal v rodině železničního úředníka, studoval matematiku</a:t>
            </a:r>
          </a:p>
          <a:p>
            <a:r>
              <a:rPr lang="cs-CZ" dirty="0" smtClean="0"/>
              <a:t>Ovlivněn Goethem, vydal i některá jeho díla</a:t>
            </a:r>
          </a:p>
          <a:p>
            <a:r>
              <a:rPr lang="cs-CZ" dirty="0" smtClean="0"/>
              <a:t>V 80. letech se stal členem </a:t>
            </a:r>
            <a:r>
              <a:rPr lang="cs-CZ" dirty="0" err="1" smtClean="0"/>
              <a:t>theosofického</a:t>
            </a:r>
            <a:r>
              <a:rPr lang="cs-CZ" dirty="0" smtClean="0"/>
              <a:t> hnutí – od roku 1902 byl hlavním sekretářem německé sekce </a:t>
            </a:r>
          </a:p>
          <a:p>
            <a:r>
              <a:rPr lang="cs-CZ" dirty="0" smtClean="0"/>
              <a:t>1912 odchází z </a:t>
            </a:r>
            <a:r>
              <a:rPr lang="cs-CZ" dirty="0" err="1" smtClean="0"/>
              <a:t>theosofického</a:t>
            </a:r>
            <a:r>
              <a:rPr lang="cs-CZ" dirty="0" smtClean="0"/>
              <a:t> hnutí, 1913 – </a:t>
            </a:r>
            <a:r>
              <a:rPr lang="cs-CZ" dirty="0" err="1" smtClean="0"/>
              <a:t>zákládá</a:t>
            </a:r>
            <a:r>
              <a:rPr lang="cs-CZ" dirty="0" smtClean="0"/>
              <a:t> Antroposofickou společnost</a:t>
            </a:r>
          </a:p>
          <a:p>
            <a:r>
              <a:rPr lang="cs-CZ" dirty="0" smtClean="0"/>
              <a:t>1924 – série přednášek, kde přednesl i své teorie o biodynamickém zemědělstvím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Rudolf Steiner</a:t>
            </a:r>
            <a:br>
              <a:rPr lang="cs-CZ" dirty="0" smtClean="0"/>
            </a:br>
            <a:r>
              <a:rPr lang="cs-CZ" dirty="0" smtClean="0"/>
              <a:t>(1861-1925)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45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27585" y="2276872"/>
            <a:ext cx="7452816" cy="3849291"/>
          </a:xfrm>
        </p:spPr>
        <p:txBody>
          <a:bodyPr/>
          <a:lstStyle/>
          <a:p>
            <a:r>
              <a:rPr lang="cs-CZ" dirty="0" smtClean="0"/>
              <a:t>Uzavřenost podniku – zemědělský statek chápán jako </a:t>
            </a:r>
            <a:r>
              <a:rPr lang="cs-CZ" dirty="0" smtClean="0"/>
              <a:t>uzavřený</a:t>
            </a:r>
            <a:r>
              <a:rPr lang="cs-CZ" dirty="0" smtClean="0"/>
              <a:t> </a:t>
            </a:r>
            <a:r>
              <a:rPr lang="cs-CZ" dirty="0" smtClean="0"/>
              <a:t>organismus</a:t>
            </a:r>
          </a:p>
          <a:p>
            <a:r>
              <a:rPr lang="cs-CZ" dirty="0" smtClean="0"/>
              <a:t>Rostlinná i živočišná produkce - </a:t>
            </a:r>
            <a:r>
              <a:rPr lang="cs-CZ" dirty="0"/>
              <a:t>krmiva i hnojiva by měla pocházet pokud možno z vlastního </a:t>
            </a:r>
            <a:r>
              <a:rPr lang="cs-CZ" dirty="0" smtClean="0"/>
              <a:t>statku</a:t>
            </a:r>
          </a:p>
          <a:p>
            <a:r>
              <a:rPr lang="cs-CZ" dirty="0" smtClean="0"/>
              <a:t>Chov zvířat zvláště hovězího dobytka má výsadní postavení</a:t>
            </a:r>
          </a:p>
          <a:p>
            <a:r>
              <a:rPr lang="cs-CZ" dirty="0" smtClean="0"/>
              <a:t>Důraz na ošetřování statkových hnojiv a na kompostování</a:t>
            </a:r>
          </a:p>
          <a:p>
            <a:r>
              <a:rPr lang="cs-CZ" dirty="0" smtClean="0"/>
              <a:t>Antroposofická filozofie (její zakladatel též R. Steiner)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Biodynamický podnik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75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Biodynamické preparáty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/>
          <a:lstStyle/>
          <a:p>
            <a:r>
              <a:rPr lang="cs-CZ" dirty="0" smtClean="0"/>
              <a:t>500 – roháček</a:t>
            </a:r>
          </a:p>
          <a:p>
            <a:r>
              <a:rPr lang="cs-CZ" dirty="0" smtClean="0"/>
              <a:t>501 – křemenáček</a:t>
            </a:r>
          </a:p>
          <a:p>
            <a:r>
              <a:rPr lang="cs-CZ" dirty="0" smtClean="0"/>
              <a:t>502 – řebříček</a:t>
            </a:r>
          </a:p>
          <a:p>
            <a:r>
              <a:rPr lang="cs-CZ" dirty="0" smtClean="0"/>
              <a:t>503 – heřmánek</a:t>
            </a:r>
          </a:p>
          <a:p>
            <a:r>
              <a:rPr lang="cs-CZ" dirty="0" smtClean="0"/>
              <a:t>504 – kopřiva</a:t>
            </a:r>
          </a:p>
          <a:p>
            <a:r>
              <a:rPr lang="cs-CZ" dirty="0" smtClean="0"/>
              <a:t>505 – preparát z dubové kůry</a:t>
            </a:r>
          </a:p>
          <a:p>
            <a:r>
              <a:rPr lang="cs-CZ" dirty="0" smtClean="0"/>
              <a:t>506 – pampeliška</a:t>
            </a:r>
          </a:p>
          <a:p>
            <a:r>
              <a:rPr lang="cs-CZ" dirty="0" smtClean="0"/>
              <a:t>507 – kozlík</a:t>
            </a:r>
          </a:p>
          <a:p>
            <a:r>
              <a:rPr lang="cs-CZ" dirty="0" smtClean="0"/>
              <a:t>508 - přeslička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30099"/>
            <a:ext cx="3128184" cy="441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r>
              <a:rPr lang="cs-CZ" dirty="0" smtClean="0"/>
              <a:t>kravské lejno od </a:t>
            </a:r>
            <a:r>
              <a:rPr lang="cs-CZ" dirty="0"/>
              <a:t>březích krav </a:t>
            </a:r>
            <a:r>
              <a:rPr lang="cs-CZ" dirty="0" smtClean="0"/>
              <a:t>– </a:t>
            </a:r>
            <a:r>
              <a:rPr lang="cs-CZ" dirty="0"/>
              <a:t>tím plníme kravské </a:t>
            </a:r>
            <a:r>
              <a:rPr lang="cs-CZ" dirty="0" smtClean="0"/>
              <a:t>rohy– </a:t>
            </a:r>
            <a:r>
              <a:rPr lang="cs-CZ" dirty="0"/>
              <a:t>roh maximálně </a:t>
            </a:r>
            <a:r>
              <a:rPr lang="cs-CZ" dirty="0" smtClean="0"/>
              <a:t>vyplněn</a:t>
            </a:r>
          </a:p>
          <a:p>
            <a:r>
              <a:rPr lang="cs-CZ" dirty="0" smtClean="0"/>
              <a:t>ukládáme </a:t>
            </a:r>
            <a:r>
              <a:rPr lang="cs-CZ" dirty="0"/>
              <a:t>do jámy v půdě hluboké asi půl </a:t>
            </a:r>
            <a:r>
              <a:rPr lang="cs-CZ" dirty="0" smtClean="0"/>
              <a:t>metru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/>
              <a:t>na podzim nejlépe na konci září nebo začátku října</a:t>
            </a:r>
          </a:p>
          <a:p>
            <a:r>
              <a:rPr lang="cs-CZ" dirty="0" smtClean="0"/>
              <a:t>obsah </a:t>
            </a:r>
            <a:r>
              <a:rPr lang="cs-CZ" dirty="0"/>
              <a:t>rohů by měl být přeměněn na hnědou vonící </a:t>
            </a:r>
            <a:r>
              <a:rPr lang="cs-CZ" dirty="0" smtClean="0"/>
              <a:t>hmotu</a:t>
            </a:r>
          </a:p>
          <a:p>
            <a:r>
              <a:rPr lang="cs-CZ" dirty="0" smtClean="0"/>
              <a:t>Před setím vyjmout, smíchat s vodou a aplikovat na půdu postřikem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Roháček </a:t>
            </a:r>
            <a:br>
              <a:rPr lang="cs-CZ" dirty="0" smtClean="0"/>
            </a:br>
            <a:r>
              <a:rPr lang="cs-CZ" sz="3200" dirty="0" smtClean="0"/>
              <a:t>(500)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2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5256584" cy="395765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Roháček (500)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56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křemen nebo lépe jeho krystalickou formu křišťál (lze také použít </a:t>
            </a:r>
            <a:r>
              <a:rPr lang="cs-CZ" dirty="0" smtClean="0"/>
              <a:t>živec nebo </a:t>
            </a:r>
            <a:r>
              <a:rPr lang="cs-CZ" dirty="0"/>
              <a:t>ortoklas</a:t>
            </a:r>
            <a:r>
              <a:rPr lang="cs-CZ" dirty="0" smtClean="0"/>
              <a:t>)</a:t>
            </a:r>
          </a:p>
          <a:p>
            <a:r>
              <a:rPr lang="cs-CZ" dirty="0" smtClean="0"/>
              <a:t>rozmělnit </a:t>
            </a:r>
            <a:r>
              <a:rPr lang="cs-CZ" dirty="0"/>
              <a:t>do jemného prášku – kladivo, železná tyč </a:t>
            </a:r>
            <a:r>
              <a:rPr lang="cs-CZ" dirty="0" smtClean="0"/>
              <a:t>–poté </a:t>
            </a:r>
            <a:r>
              <a:rPr lang="cs-CZ" dirty="0"/>
              <a:t>získaný materiál dáme na skleněnou podložku a sklíčkem třeme tak dlouho, dokud není rozmělněn na jemný prášek</a:t>
            </a:r>
          </a:p>
          <a:p>
            <a:r>
              <a:rPr lang="cs-CZ" dirty="0" smtClean="0"/>
              <a:t>smícháme </a:t>
            </a:r>
            <a:r>
              <a:rPr lang="cs-CZ" dirty="0"/>
              <a:t>s vodou na kašičku, kterou naplníme kravský roh </a:t>
            </a:r>
          </a:p>
          <a:p>
            <a:r>
              <a:rPr lang="cs-CZ" dirty="0" smtClean="0"/>
              <a:t>roh </a:t>
            </a:r>
            <a:r>
              <a:rPr lang="cs-CZ" dirty="0"/>
              <a:t>uložíme do země (jáma na místě, kde svítí celý den slunce) brzy po Velikonocích</a:t>
            </a:r>
          </a:p>
          <a:p>
            <a:r>
              <a:rPr lang="cs-CZ" dirty="0" smtClean="0"/>
              <a:t>vyndáváme </a:t>
            </a:r>
            <a:r>
              <a:rPr lang="cs-CZ" dirty="0"/>
              <a:t>koncem září, počátkem října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Křemenáček (501)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4680520" cy="443013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Křemenáček (501)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49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1805</TotalTime>
  <Words>841</Words>
  <Application>Microsoft Office PowerPoint</Application>
  <PresentationFormat>Předvádění na obrazovce (4:3)</PresentationFormat>
  <Paragraphs>109</Paragraphs>
  <Slides>25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Vlnění</vt:lpstr>
      <vt:lpstr>      Biodynamické preparáty Johana Drlíková, Jitka Bůžková</vt:lpstr>
      <vt:lpstr>Biodynamické zemědělství</vt:lpstr>
      <vt:lpstr>Rudolf Steiner (1861-1925)</vt:lpstr>
      <vt:lpstr>Biodynamický podnik</vt:lpstr>
      <vt:lpstr>Biodynamické preparáty</vt:lpstr>
      <vt:lpstr>Roháček  (500)</vt:lpstr>
      <vt:lpstr>Roháček (500)</vt:lpstr>
      <vt:lpstr>Křemenáček (501)</vt:lpstr>
      <vt:lpstr>Křemenáček (501)</vt:lpstr>
      <vt:lpstr>Řebříčkový preparát (502)</vt:lpstr>
      <vt:lpstr>Řebříčkový preparát (502)</vt:lpstr>
      <vt:lpstr>Heřmánkový preparát (503)</vt:lpstr>
      <vt:lpstr>Heřmánkový preparát (503)</vt:lpstr>
      <vt:lpstr>Kopřivový preparát (504)</vt:lpstr>
      <vt:lpstr>Kopřivový preparát (504)</vt:lpstr>
      <vt:lpstr>Preparát z dubové kůry (505)</vt:lpstr>
      <vt:lpstr>Preparát z dubové kůry (505)</vt:lpstr>
      <vt:lpstr>Pampeliškový preparát (506)</vt:lpstr>
      <vt:lpstr>Pampeliškový preparát (506)</vt:lpstr>
      <vt:lpstr>Kozlíkový preparát (507)</vt:lpstr>
      <vt:lpstr>Kozlíkový preparát (507)</vt:lpstr>
      <vt:lpstr>Přesličkový čaj (508)</vt:lpstr>
      <vt:lpstr>Výzkum vlivu biodynamiky na půdu</vt:lpstr>
      <vt:lpstr>Srovnání novozélandských konvečních a biodynamických farem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Biodynamické preparáty</dc:title>
  <dc:creator>Jitka</dc:creator>
  <cp:lastModifiedBy>Jitka</cp:lastModifiedBy>
  <cp:revision>32</cp:revision>
  <dcterms:created xsi:type="dcterms:W3CDTF">2014-04-27T09:53:41Z</dcterms:created>
  <dcterms:modified xsi:type="dcterms:W3CDTF">2014-04-30T07:26:11Z</dcterms:modified>
</cp:coreProperties>
</file>