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72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68" r:id="rId18"/>
    <p:sldId id="26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54" d="100"/>
          <a:sy n="54" d="100"/>
        </p:scale>
        <p:origin x="-97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mthewilderness.com/free/ww3/100303_eating_oil.html" TargetMode="External"/><Relationship Id="rId2" Type="http://schemas.openxmlformats.org/officeDocument/2006/relationships/hyperlink" Target="http://www.dieoff.com/page55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ENERGIE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Andrea Sládečková</a:t>
            </a:r>
          </a:p>
          <a:p>
            <a:r>
              <a:rPr lang="cs-CZ" dirty="0" smtClean="0"/>
              <a:t>Lucie Ševčíková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538103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2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2" y="375692"/>
            <a:ext cx="7740352" cy="625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39552" y="6255156"/>
            <a:ext cx="7143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Pimentel</a:t>
            </a:r>
            <a:r>
              <a:rPr lang="cs-CZ" dirty="0"/>
              <a:t>, 2003, 2006; </a:t>
            </a:r>
            <a:r>
              <a:rPr lang="cs-CZ" dirty="0" err="1"/>
              <a:t>Günther</a:t>
            </a:r>
            <a:r>
              <a:rPr lang="cs-CZ" dirty="0"/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33809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Produkce hnojiv a pesticidů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/>
              <a:t>Energie </a:t>
            </a:r>
            <a:r>
              <a:rPr lang="cs-CZ" dirty="0"/>
              <a:t>po­třebná k výrobě hnojiv a postřiků představuje zhruba polovinu celkové spotřeby energie v potra­vinovém </a:t>
            </a:r>
            <a:r>
              <a:rPr lang="cs-CZ" dirty="0" smtClean="0"/>
              <a:t>průmyslu.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7172" name="Picture 4" descr="http://www.biofortified.org/wp-content/uploads/2013/01/EU-2003-Pestic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221329" cy="32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1243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Dusíkatá hnojiva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4907280" cy="5133184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err="1" smtClean="0"/>
              <a:t>Haber</a:t>
            </a:r>
            <a:r>
              <a:rPr lang="cs-CZ" sz="2800" dirty="0" smtClean="0"/>
              <a:t>- </a:t>
            </a:r>
            <a:r>
              <a:rPr lang="cs-CZ" sz="2800" dirty="0" err="1" smtClean="0"/>
              <a:t>Boschova</a:t>
            </a:r>
            <a:r>
              <a:rPr lang="cs-CZ" sz="2800" dirty="0" smtClean="0"/>
              <a:t> syntéza</a:t>
            </a:r>
          </a:p>
          <a:p>
            <a:r>
              <a:rPr lang="cs-CZ" sz="2800" dirty="0"/>
              <a:t>K</a:t>
            </a:r>
            <a:r>
              <a:rPr lang="cs-CZ" sz="2800" dirty="0" smtClean="0"/>
              <a:t> </a:t>
            </a:r>
            <a:r>
              <a:rPr lang="cs-CZ" sz="2800" dirty="0"/>
              <a:t>výrobě 1 kg dusíku obsaženého v hnojivu je třeba použít energii 1,4–1,8 l </a:t>
            </a:r>
            <a:r>
              <a:rPr lang="cs-CZ" sz="2800" dirty="0" smtClean="0"/>
              <a:t>nafty</a:t>
            </a:r>
            <a:r>
              <a:rPr lang="cs-CZ" sz="2800" dirty="0"/>
              <a:t> </a:t>
            </a:r>
            <a:r>
              <a:rPr lang="cs-CZ" sz="2800" dirty="0" smtClean="0"/>
              <a:t>(Hájková, 2013)</a:t>
            </a:r>
          </a:p>
          <a:p>
            <a:pPr lvl="0"/>
            <a:r>
              <a:rPr lang="cs-CZ" sz="2800" dirty="0"/>
              <a:t>P</a:t>
            </a:r>
            <a:r>
              <a:rPr lang="cs-CZ" sz="2800" dirty="0" smtClean="0"/>
              <a:t>ouze </a:t>
            </a:r>
            <a:r>
              <a:rPr lang="cs-CZ" sz="2800" dirty="0"/>
              <a:t>10 % dusíku z dusíkatých hnojiv se dostane prostřednictvím jídla k lidem, zbytek je spotřebován rostlinou, půdními bakteriemi, nebo </a:t>
            </a:r>
            <a:r>
              <a:rPr lang="cs-CZ" sz="2800" dirty="0" smtClean="0"/>
              <a:t>je odplaven.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Amoniak</a:t>
            </a:r>
            <a:r>
              <a:rPr lang="cs-CZ" sz="2800" dirty="0"/>
              <a:t> </a:t>
            </a:r>
            <a:r>
              <a:rPr lang="cs-CZ" sz="2800" dirty="0" smtClean="0"/>
              <a:t>NH</a:t>
            </a:r>
            <a:r>
              <a:rPr lang="cs-CZ" sz="2800" baseline="-25000" dirty="0" smtClean="0"/>
              <a:t>3</a:t>
            </a:r>
          </a:p>
          <a:p>
            <a:r>
              <a:rPr lang="cs-CZ" sz="2800" dirty="0" smtClean="0"/>
              <a:t>Dusičnan amonný</a:t>
            </a:r>
            <a:r>
              <a:rPr lang="cs-CZ" sz="2800" dirty="0"/>
              <a:t> NH</a:t>
            </a:r>
            <a:r>
              <a:rPr lang="cs-CZ" sz="2800" baseline="-25000" dirty="0"/>
              <a:t>4</a:t>
            </a:r>
            <a:r>
              <a:rPr lang="cs-CZ" sz="2800" dirty="0"/>
              <a:t>NO</a:t>
            </a:r>
            <a:r>
              <a:rPr lang="cs-CZ" sz="2800" baseline="-25000" dirty="0"/>
              <a:t>3</a:t>
            </a:r>
            <a:endParaRPr lang="cs-CZ" sz="2800" dirty="0" smtClean="0"/>
          </a:p>
          <a:p>
            <a:r>
              <a:rPr lang="cs-CZ" sz="2800" dirty="0" smtClean="0"/>
              <a:t>Močovina</a:t>
            </a:r>
            <a:r>
              <a:rPr lang="cs-CZ" sz="2800" dirty="0"/>
              <a:t> (</a:t>
            </a:r>
            <a:r>
              <a:rPr lang="cs-CZ" sz="2800" dirty="0" smtClean="0"/>
              <a:t>NH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CO</a:t>
            </a:r>
          </a:p>
          <a:p>
            <a:endParaRPr lang="cs-CZ" dirty="0"/>
          </a:p>
        </p:txBody>
      </p:sp>
      <p:pic>
        <p:nvPicPr>
          <p:cNvPr id="8194" name="Picture 2" descr="flow diagram: ammonia 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61472"/>
            <a:ext cx="35056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Množství </a:t>
            </a:r>
            <a:r>
              <a:rPr lang="cs-CZ" dirty="0" smtClean="0"/>
              <a:t>hnojiv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768752" cy="402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5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Množství dusíkatých hnojiv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1796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Škodlivost dusíkatých hnojiv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Eutrofizace vod</a:t>
            </a:r>
          </a:p>
          <a:p>
            <a:r>
              <a:rPr lang="cs-CZ" dirty="0" smtClean="0"/>
              <a:t>Přehnojování</a:t>
            </a:r>
          </a:p>
          <a:p>
            <a:r>
              <a:rPr lang="cs-CZ" dirty="0" smtClean="0"/>
              <a:t>Skleníkový plyn oxid dusný (tepelný rozklad dusičnanu amonného)</a:t>
            </a:r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816536" cy="28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74403"/>
            <a:ext cx="3741632" cy="24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1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se stane, až se fosilní zdroje vyčerpají?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200" dirty="0" smtClean="0"/>
              <a:t>Příklad </a:t>
            </a:r>
            <a:r>
              <a:rPr lang="cs-CZ" sz="3200" dirty="0" smtClean="0"/>
              <a:t>Kuby a Severní </a:t>
            </a:r>
            <a:r>
              <a:rPr lang="cs-CZ" sz="3200" dirty="0" smtClean="0"/>
              <a:t>Koreji</a:t>
            </a:r>
          </a:p>
          <a:p>
            <a:r>
              <a:rPr lang="cs-CZ" sz="3200" dirty="0"/>
              <a:t>http://www.fromthewilderness.com/free/ww3/111703_korea_cuba_1.html</a:t>
            </a:r>
            <a:endParaRPr lang="cs-CZ" sz="32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6" y="3645023"/>
            <a:ext cx="3417689" cy="256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975552" cy="256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6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3573016"/>
            <a:ext cx="10153128" cy="2713782"/>
          </a:xfrm>
        </p:spPr>
        <p:txBody>
          <a:bodyPr/>
          <a:lstStyle/>
          <a:p>
            <a:r>
              <a:rPr lang="cs-CZ" dirty="0" smtClean="0"/>
              <a:t>Děkujeme za pozornost!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00" y="620688"/>
            <a:ext cx="5976664" cy="447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</a:t>
            </a:r>
            <a:r>
              <a:rPr lang="cs-CZ" dirty="0" smtClean="0"/>
              <a:t>IMENTEL</a:t>
            </a:r>
            <a:r>
              <a:rPr lang="en-US" dirty="0" smtClean="0"/>
              <a:t>, </a:t>
            </a:r>
            <a:r>
              <a:rPr lang="en-US" dirty="0"/>
              <a:t>David and </a:t>
            </a:r>
            <a:r>
              <a:rPr lang="en-US" dirty="0" smtClean="0"/>
              <a:t>G</a:t>
            </a:r>
            <a:r>
              <a:rPr lang="cs-CZ" dirty="0" smtClean="0"/>
              <a:t>IAMPIETRO</a:t>
            </a:r>
            <a:r>
              <a:rPr lang="en-US" dirty="0" smtClean="0"/>
              <a:t>, </a:t>
            </a:r>
            <a:r>
              <a:rPr lang="en-US" dirty="0"/>
              <a:t>Mario. </a:t>
            </a:r>
            <a:r>
              <a:rPr lang="en-US" i="1" dirty="0"/>
              <a:t>Food, Land, Population and the U.S. </a:t>
            </a:r>
            <a:r>
              <a:rPr lang="en-US" i="1" dirty="0" smtClean="0"/>
              <a:t>Economy</a:t>
            </a:r>
            <a:r>
              <a:rPr lang="cs-CZ" b="1" dirty="0" smtClean="0"/>
              <a:t>. </a:t>
            </a:r>
            <a:r>
              <a:rPr lang="en-US" dirty="0" smtClean="0"/>
              <a:t>Carrying </a:t>
            </a:r>
            <a:r>
              <a:rPr lang="en-US" dirty="0"/>
              <a:t>Capacity Network, </a:t>
            </a:r>
            <a:r>
              <a:rPr lang="en-US" dirty="0" smtClean="0"/>
              <a:t>11/21/1994</a:t>
            </a:r>
            <a:r>
              <a:rPr lang="cs-CZ" dirty="0" smtClean="0"/>
              <a:t> Dostupné z: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www.dieoff.com/page55.htm</a:t>
            </a:r>
            <a:endParaRPr lang="cs-CZ" dirty="0">
              <a:hlinkClick r:id="rId3"/>
            </a:endParaRPr>
          </a:p>
          <a:p>
            <a:r>
              <a:rPr lang="cs-CZ" dirty="0" smtClean="0"/>
              <a:t>MOLDAN, Bedřich. </a:t>
            </a:r>
            <a:r>
              <a:rPr lang="cs-CZ" i="1" dirty="0" smtClean="0"/>
              <a:t>Podmaněná planeta.</a:t>
            </a:r>
            <a:r>
              <a:rPr lang="cs-CZ" dirty="0" smtClean="0"/>
              <a:t> Praha: Karolinum, 2009. ISBN 978-80-246-1580-6</a:t>
            </a:r>
          </a:p>
          <a:p>
            <a:r>
              <a:rPr lang="cs-CZ" dirty="0"/>
              <a:t>HÁJKOVÁ, Gabriela a kol. </a:t>
            </a:r>
            <a:r>
              <a:rPr lang="cs-CZ" i="1" dirty="0"/>
              <a:t>100 lidí 100 chutí: Manuál výukového programu na téma environmentální aspekty potravin</a:t>
            </a:r>
            <a:r>
              <a:rPr lang="cs-CZ" dirty="0"/>
              <a:t>. Brno: Lipka – školské zařízení pro environmentální vzdělávání, 2013. ISBN 978-80-87604-49-6 </a:t>
            </a:r>
          </a:p>
          <a:p>
            <a:r>
              <a:rPr lang="cs-CZ" dirty="0"/>
              <a:t>KOSTŘICOVÁ, Zuzana. Ekologické zemědělství v rozvojových zemích. Magisterská diplomová práce Brno, 2011. Masarykova univerzita, Fakulta sociálních studií, Katedra environmentálních studií. Vedoucí práce Ing. Zbyněk Ulčák, PhD</a:t>
            </a:r>
            <a:r>
              <a:rPr lang="cs-CZ" dirty="0" smtClean="0"/>
              <a:t>.</a:t>
            </a:r>
          </a:p>
          <a:p>
            <a:r>
              <a:rPr lang="cs-CZ" dirty="0" smtClean="0"/>
              <a:t>PFEIFFER, </a:t>
            </a:r>
            <a:r>
              <a:rPr lang="cs-CZ" dirty="0" err="1" smtClean="0"/>
              <a:t>Dale</a:t>
            </a:r>
            <a:r>
              <a:rPr lang="cs-CZ" dirty="0" smtClean="0"/>
              <a:t> Allen. </a:t>
            </a:r>
            <a:r>
              <a:rPr lang="cs-CZ" dirty="0" err="1" smtClean="0"/>
              <a:t>Eating</a:t>
            </a:r>
            <a:r>
              <a:rPr lang="cs-CZ" dirty="0" smtClean="0"/>
              <a:t> </a:t>
            </a:r>
            <a:r>
              <a:rPr lang="cs-CZ" dirty="0" err="1" smtClean="0"/>
              <a:t>fossil</a:t>
            </a:r>
            <a:r>
              <a:rPr lang="cs-CZ" dirty="0" smtClean="0"/>
              <a:t> </a:t>
            </a:r>
            <a:r>
              <a:rPr lang="cs-CZ" dirty="0" err="1" smtClean="0"/>
              <a:t>fuels</a:t>
            </a:r>
            <a:r>
              <a:rPr lang="cs-CZ" dirty="0" smtClean="0"/>
              <a:t>. 2004. </a:t>
            </a:r>
            <a:r>
              <a:rPr lang="cs-CZ" dirty="0"/>
              <a:t>Dostupné z</a:t>
            </a:r>
            <a:r>
              <a:rPr lang="cs-CZ" dirty="0" smtClean="0"/>
              <a:t>: http</a:t>
            </a:r>
            <a:r>
              <a:rPr lang="cs-CZ" dirty="0"/>
              <a:t>://</a:t>
            </a:r>
            <a:r>
              <a:rPr lang="cs-CZ" dirty="0" smtClean="0"/>
              <a:t>www.fromthewilderness.com/free/ww3/100303_eating_oil.html</a:t>
            </a:r>
          </a:p>
          <a:p>
            <a:r>
              <a:rPr lang="cs-CZ" dirty="0"/>
              <a:t>AZZAROLI, Marina; </a:t>
            </a:r>
            <a:r>
              <a:rPr lang="cs-CZ" dirty="0" err="1"/>
              <a:t>Bakken</a:t>
            </a:r>
            <a:r>
              <a:rPr lang="cs-CZ" dirty="0"/>
              <a:t>, Lars R.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Nitrogen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Food </a:t>
            </a:r>
            <a:r>
              <a:rPr lang="cs-CZ" dirty="0" err="1"/>
              <a:t>Production</a:t>
            </a:r>
            <a:r>
              <a:rPr lang="cs-CZ" dirty="0"/>
              <a:t>: </a:t>
            </a:r>
            <a:r>
              <a:rPr lang="cs-CZ" dirty="0" err="1"/>
              <a:t>Norwegian</a:t>
            </a:r>
            <a:r>
              <a:rPr lang="cs-CZ" dirty="0"/>
              <a:t> </a:t>
            </a:r>
            <a:r>
              <a:rPr lang="cs-CZ" dirty="0" err="1"/>
              <a:t>Society.</a:t>
            </a:r>
            <a:r>
              <a:rPr lang="cs-CZ" i="1" dirty="0" err="1"/>
              <a:t>Ambio</a:t>
            </a:r>
            <a:r>
              <a:rPr lang="cs-CZ" dirty="0"/>
              <a:t>, </a:t>
            </a:r>
            <a:r>
              <a:rPr lang="cs-CZ" dirty="0" err="1"/>
              <a:t>Royal</a:t>
            </a:r>
            <a:r>
              <a:rPr lang="cs-CZ" dirty="0"/>
              <a:t> </a:t>
            </a:r>
            <a:r>
              <a:rPr lang="cs-CZ" dirty="0" err="1"/>
              <a:t>Swedish</a:t>
            </a:r>
            <a:r>
              <a:rPr lang="cs-CZ" dirty="0"/>
              <a:t>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, 1997. vol. 26, no. 3.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3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energii obecně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6635080" cy="44973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900" dirty="0" smtClean="0"/>
              <a:t>Nejvýznamnějším zdrojem energie na Zemi je </a:t>
            </a:r>
            <a:r>
              <a:rPr lang="cs-CZ" sz="1900" b="1" dirty="0" smtClean="0"/>
              <a:t>sluneční záření.</a:t>
            </a:r>
          </a:p>
          <a:p>
            <a:pPr algn="just"/>
            <a:r>
              <a:rPr lang="cs-CZ" sz="1900" dirty="0" smtClean="0"/>
              <a:t>Energie slunečního záření je zprostředkovaná díky rostlinám pomocí fotosyntézy. </a:t>
            </a:r>
          </a:p>
          <a:p>
            <a:r>
              <a:rPr lang="cs-CZ" sz="1900" dirty="0" smtClean="0"/>
              <a:t>Každý další článek v systému značí ztráty.</a:t>
            </a:r>
          </a:p>
          <a:p>
            <a:pPr algn="just"/>
            <a:r>
              <a:rPr lang="cs-CZ" sz="1900" dirty="0" smtClean="0"/>
              <a:t>Další zdroje energie: radioaktivní rozpad prvků, gravitační energie, chemická energie apod. </a:t>
            </a:r>
          </a:p>
          <a:p>
            <a:r>
              <a:rPr lang="cs-CZ" sz="1900" dirty="0" smtClean="0"/>
              <a:t>4 . 10</a:t>
            </a:r>
            <a:r>
              <a:rPr lang="cs-CZ" sz="1900" baseline="30000" dirty="0" smtClean="0"/>
              <a:t>26</a:t>
            </a:r>
            <a:r>
              <a:rPr lang="cs-CZ" sz="1900" dirty="0" smtClean="0"/>
              <a:t> W – výkon slunečního záření</a:t>
            </a:r>
          </a:p>
          <a:p>
            <a:r>
              <a:rPr lang="cs-CZ" sz="1900" dirty="0" smtClean="0"/>
              <a:t>174 TW – část, která dopadá na Zemi</a:t>
            </a:r>
          </a:p>
          <a:p>
            <a:r>
              <a:rPr lang="cs-CZ" sz="1900" dirty="0" smtClean="0"/>
              <a:t>44 TW – tepelný tok nitra Země</a:t>
            </a:r>
          </a:p>
          <a:p>
            <a:r>
              <a:rPr lang="cs-CZ" sz="1900" dirty="0" smtClean="0"/>
              <a:t> 16,3 TW - energie z fosilních paliv a všech ostatních zdrojů (</a:t>
            </a:r>
            <a:r>
              <a:rPr lang="cs-CZ" sz="1900" dirty="0" err="1" smtClean="0"/>
              <a:t>Moldan</a:t>
            </a:r>
            <a:r>
              <a:rPr lang="cs-CZ" sz="1900" dirty="0" smtClean="0"/>
              <a:t>, 2009: 136)</a:t>
            </a:r>
          </a:p>
          <a:p>
            <a:pPr algn="just"/>
            <a:r>
              <a:rPr lang="cs-CZ" sz="1900" b="1" dirty="0" smtClean="0"/>
              <a:t>Velikost solární konstanty </a:t>
            </a:r>
            <a:r>
              <a:rPr lang="cs-CZ" sz="1900" dirty="0" smtClean="0"/>
              <a:t>je </a:t>
            </a:r>
            <a:r>
              <a:rPr lang="cs-CZ" sz="1900" b="1" dirty="0" smtClean="0"/>
              <a:t>1367 W . </a:t>
            </a:r>
            <a:r>
              <a:rPr lang="cs-CZ" sz="1900" b="1" dirty="0"/>
              <a:t>m</a:t>
            </a:r>
            <a:r>
              <a:rPr lang="cs-CZ" sz="1900" b="1" baseline="30000" dirty="0" smtClean="0"/>
              <a:t>2</a:t>
            </a:r>
            <a:r>
              <a:rPr lang="cs-CZ" sz="1900" b="1" dirty="0" smtClean="0"/>
              <a:t> </a:t>
            </a:r>
            <a:r>
              <a:rPr lang="cs-CZ" sz="1900" dirty="0" smtClean="0"/>
              <a:t>na horní hranici atmosféry. Na zemský povrch dopadá v našich zeměpisných šířkách asi 1200 kWh . </a:t>
            </a:r>
            <a:r>
              <a:rPr lang="cs-CZ" sz="1600" dirty="0"/>
              <a:t>m</a:t>
            </a:r>
            <a:r>
              <a:rPr lang="cs-CZ" sz="2400" baseline="30000" dirty="0" smtClean="0"/>
              <a:t>2</a:t>
            </a:r>
          </a:p>
          <a:p>
            <a:endParaRPr lang="cs-CZ" sz="2400" baseline="30000" dirty="0" smtClean="0"/>
          </a:p>
          <a:p>
            <a:endParaRPr lang="cs-CZ" sz="21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9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energii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Celková čistá radiace </a:t>
            </a:r>
            <a:r>
              <a:rPr lang="cs-CZ" sz="2000" dirty="0" smtClean="0"/>
              <a:t>– „zbytek“ energie, jenž zůstává po odrazu a vyzáření na aktivním povrchu.</a:t>
            </a:r>
          </a:p>
          <a:p>
            <a:r>
              <a:rPr lang="cs-CZ" sz="2000" dirty="0" smtClean="0"/>
              <a:t>V různém množství dochází k přeměně a spotřebě energie:</a:t>
            </a:r>
          </a:p>
          <a:p>
            <a:pPr>
              <a:buNone/>
            </a:pPr>
            <a:r>
              <a:rPr lang="cs-CZ" sz="2000" dirty="0" smtClean="0"/>
              <a:t> - ohřátí prostoru, na který dopadá</a:t>
            </a:r>
          </a:p>
          <a:p>
            <a:pPr>
              <a:buNone/>
            </a:pPr>
            <a:r>
              <a:rPr lang="cs-CZ" sz="2000" dirty="0" smtClean="0"/>
              <a:t> - fotosyntéza</a:t>
            </a:r>
          </a:p>
          <a:p>
            <a:pPr>
              <a:buNone/>
            </a:pPr>
            <a:r>
              <a:rPr lang="cs-CZ" sz="2000" dirty="0" smtClean="0"/>
              <a:t> - absorpce do půdy</a:t>
            </a:r>
          </a:p>
          <a:p>
            <a:pPr>
              <a:buNone/>
            </a:pPr>
            <a:r>
              <a:rPr lang="cs-CZ" sz="2000" dirty="0" smtClean="0"/>
              <a:t> - výpar</a:t>
            </a:r>
          </a:p>
          <a:p>
            <a:pPr>
              <a:buNone/>
            </a:pPr>
            <a:r>
              <a:rPr lang="cs-CZ" sz="2000" dirty="0" smtClean="0"/>
              <a:t> - přeměna na teplo </a:t>
            </a:r>
          </a:p>
          <a:p>
            <a:pPr>
              <a:buNone/>
            </a:pPr>
            <a:r>
              <a:rPr lang="cs-CZ" sz="2000" dirty="0" smtClean="0"/>
              <a:t>(tzv. tepelná bilance).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000372"/>
            <a:ext cx="4842905" cy="34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energii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cs-CZ" sz="2000" dirty="0" smtClean="0"/>
              <a:t>Fotosyntéza</a:t>
            </a:r>
          </a:p>
          <a:p>
            <a:pPr lvl="1"/>
            <a:r>
              <a:rPr lang="cs-CZ" sz="2000" dirty="0" smtClean="0"/>
              <a:t>Účinnost relativně nízká, asi jen 0,3 % v průměru, celkově spotřebuje fotosyntéza asi jen 0,1 % příkonu záření slunce.</a:t>
            </a:r>
          </a:p>
          <a:p>
            <a:pPr lvl="1"/>
            <a:r>
              <a:rPr lang="cs-CZ" sz="2000" dirty="0" smtClean="0"/>
              <a:t>Pořád lepší než fosilní paliva a ostatní zdroje – 10x větší množství energie (</a:t>
            </a:r>
            <a:r>
              <a:rPr lang="cs-CZ" sz="2000" dirty="0" err="1" smtClean="0"/>
              <a:t>Moldan</a:t>
            </a:r>
            <a:r>
              <a:rPr lang="cs-CZ" sz="2000" dirty="0" smtClean="0"/>
              <a:t>, 2009: 140).</a:t>
            </a:r>
          </a:p>
          <a:p>
            <a:pPr lvl="1"/>
            <a:r>
              <a:rPr lang="cs-CZ" dirty="0" smtClean="0"/>
              <a:t>Tok energie viz obrázky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0"/>
            <a:ext cx="1955795" cy="19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43529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929066"/>
            <a:ext cx="3384376" cy="260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6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Obrat v zemědělství – fosilní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 smtClean="0"/>
              <a:t>Minulé století: zemědělská produkce závislá na přísunu energie ze Slunce, velikost populace = schopnost uživit, pozvolný růst ovlivnění vypěstovaným množství potravin.</a:t>
            </a:r>
          </a:p>
          <a:p>
            <a:r>
              <a:rPr lang="cs-CZ" sz="2000" dirty="0" smtClean="0"/>
              <a:t>ZELENÁ REVOLUCE (60. léta 20. století)</a:t>
            </a:r>
          </a:p>
          <a:p>
            <a:pPr algn="just">
              <a:buNone/>
            </a:pPr>
            <a:r>
              <a:rPr lang="cs-CZ" sz="2000" dirty="0" smtClean="0"/>
              <a:t> - celosvětový proces zvyšování zemědělských výnosů (a s tím spojené snižování rozlohy půdy potřebné k uživení 1 obyvatele</a:t>
            </a:r>
            <a:endParaRPr lang="cs-CZ" sz="2000" dirty="0"/>
          </a:p>
          <a:p>
            <a:pPr algn="just">
              <a:buNone/>
            </a:pPr>
            <a:r>
              <a:rPr lang="cs-CZ" sz="2000" dirty="0" smtClean="0"/>
              <a:t> - nové odrůdy, moderní technologie, intenzifikace, umělá hnojiva, pesticidy</a:t>
            </a:r>
          </a:p>
          <a:p>
            <a:pPr>
              <a:buNone/>
            </a:pPr>
            <a:r>
              <a:rPr lang="cs-CZ" sz="2000" dirty="0" smtClean="0"/>
              <a:t> - růst populace geometrickou řadou</a:t>
            </a:r>
          </a:p>
          <a:p>
            <a:pPr algn="just">
              <a:buNone/>
            </a:pPr>
            <a:r>
              <a:rPr lang="cs-CZ" sz="2000" dirty="0" smtClean="0"/>
              <a:t> - zásadní role fosilních paliv</a:t>
            </a:r>
          </a:p>
          <a:p>
            <a:pPr>
              <a:buNone/>
            </a:pPr>
            <a:r>
              <a:rPr lang="cs-CZ" sz="2000" dirty="0" smtClean="0"/>
              <a:t> - zvýšení produkce potravin o </a:t>
            </a:r>
            <a:r>
              <a:rPr lang="cs-CZ" sz="2000" dirty="0"/>
              <a:t>160 </a:t>
            </a:r>
            <a:r>
              <a:rPr lang="cs-CZ" sz="2000" dirty="0" smtClean="0"/>
              <a:t>% </a:t>
            </a:r>
          </a:p>
          <a:p>
            <a:pPr>
              <a:buNone/>
            </a:pPr>
            <a:r>
              <a:rPr lang="cs-CZ" sz="2000" dirty="0" smtClean="0"/>
              <a:t>(1961 – 2003)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167825"/>
            <a:ext cx="3548065" cy="269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Fosilní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/>
          </a:bodyPr>
          <a:lstStyle/>
          <a:p>
            <a:r>
              <a:rPr lang="cs-CZ" sz="2900" dirty="0" smtClean="0"/>
              <a:t>Masová závislost vyspělých států.</a:t>
            </a:r>
          </a:p>
          <a:p>
            <a:r>
              <a:rPr lang="cs-CZ" sz="2900" dirty="0" smtClean="0"/>
              <a:t>Neudržitelnost (odhaduje se, že na 1 kalorii v potravě je potřeba 10 kalorií v palivech).</a:t>
            </a:r>
          </a:p>
          <a:p>
            <a:r>
              <a:rPr lang="cs-CZ" sz="2900" dirty="0" smtClean="0"/>
              <a:t>Energetická náročnost.</a:t>
            </a:r>
          </a:p>
          <a:p>
            <a:pPr lvl="0"/>
            <a:r>
              <a:rPr lang="cs-CZ" sz="2900" dirty="0" smtClean="0"/>
              <a:t>Kde se používají fosilní zdroje, zejména ropa?</a:t>
            </a:r>
          </a:p>
          <a:p>
            <a:pPr lvl="0">
              <a:buNone/>
            </a:pPr>
            <a:r>
              <a:rPr lang="cs-CZ" sz="2900" dirty="0" smtClean="0"/>
              <a:t> - výroba pesticidů a umělých hnojiv</a:t>
            </a:r>
          </a:p>
          <a:p>
            <a:pPr lvl="0">
              <a:buNone/>
            </a:pPr>
            <a:r>
              <a:rPr lang="cs-CZ" sz="2900" dirty="0" smtClean="0"/>
              <a:t> - zavlažování</a:t>
            </a:r>
          </a:p>
          <a:p>
            <a:pPr lvl="0">
              <a:buNone/>
            </a:pPr>
            <a:r>
              <a:rPr lang="cs-CZ" sz="2900" dirty="0" smtClean="0"/>
              <a:t> - pohon zemědělských strojů</a:t>
            </a:r>
          </a:p>
          <a:p>
            <a:pPr lvl="0">
              <a:buNone/>
            </a:pPr>
            <a:r>
              <a:rPr lang="cs-CZ" sz="2900" dirty="0" smtClean="0"/>
              <a:t> - doprava potravin, jejich zpracování, skladování a tepelná úprava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3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Spotřeba ropy v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624483" cy="43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Fosilní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Pozitiva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- je možné uživit větší množství lidí na jednotku plochy</a:t>
            </a:r>
          </a:p>
          <a:p>
            <a:pPr>
              <a:buNone/>
            </a:pPr>
            <a:r>
              <a:rPr lang="cs-CZ" dirty="0" smtClean="0"/>
              <a:t> - ochrana některých ekosystémů před zničením</a:t>
            </a:r>
          </a:p>
          <a:p>
            <a:pPr>
              <a:buNone/>
            </a:pPr>
            <a:r>
              <a:rPr lang="cs-CZ" dirty="0" smtClean="0"/>
              <a:t> - lidský blahobyt</a:t>
            </a:r>
          </a:p>
          <a:p>
            <a:pPr>
              <a:buNone/>
            </a:pPr>
            <a:r>
              <a:rPr lang="cs-CZ" dirty="0" smtClean="0"/>
              <a:t> - ulehčení lidské práce a tím více volného času</a:t>
            </a:r>
          </a:p>
          <a:p>
            <a:pPr>
              <a:buNone/>
            </a:pPr>
            <a:r>
              <a:rPr lang="cs-CZ" dirty="0" smtClean="0"/>
              <a:t> - vyšší výnosy i přes nepřízeň klimatu</a:t>
            </a:r>
          </a:p>
          <a:p>
            <a:r>
              <a:rPr lang="cs-CZ" b="1" dirty="0" smtClean="0"/>
              <a:t>Negativa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 - závislost cen zemědělských komodit na ceně ropy</a:t>
            </a:r>
          </a:p>
          <a:p>
            <a:pPr>
              <a:buNone/>
            </a:pPr>
            <a:r>
              <a:rPr lang="cs-CZ" dirty="0" smtClean="0"/>
              <a:t> - plýtvání</a:t>
            </a:r>
          </a:p>
          <a:p>
            <a:pPr>
              <a:buNone/>
            </a:pPr>
            <a:r>
              <a:rPr lang="cs-CZ" dirty="0" smtClean="0"/>
              <a:t> - závislost na dodavatelích ropy</a:t>
            </a:r>
          </a:p>
          <a:p>
            <a:pPr>
              <a:buNone/>
            </a:pPr>
            <a:r>
              <a:rPr lang="cs-CZ" dirty="0" smtClean="0"/>
              <a:t> - kolísání tržních cen z důvodů nadprodukce</a:t>
            </a:r>
          </a:p>
          <a:p>
            <a:pPr>
              <a:buNone/>
            </a:pPr>
            <a:r>
              <a:rPr lang="cs-CZ" dirty="0" smtClean="0"/>
              <a:t> - zvýšení živočišné produkce (metan &gt; skleníkový efekt)</a:t>
            </a:r>
          </a:p>
          <a:p>
            <a:pPr>
              <a:buNone/>
            </a:pPr>
            <a:r>
              <a:rPr lang="cs-CZ" dirty="0" smtClean="0"/>
              <a:t> - negativní účinky chemických látek, zejména pesticidů</a:t>
            </a:r>
          </a:p>
          <a:p>
            <a:pPr>
              <a:buNone/>
            </a:pPr>
            <a:r>
              <a:rPr lang="cs-CZ" dirty="0" smtClean="0"/>
              <a:t> - narušení koloběhu látek</a:t>
            </a:r>
          </a:p>
          <a:p>
            <a:pPr>
              <a:buNone/>
            </a:pPr>
            <a:r>
              <a:rPr lang="cs-CZ" dirty="0" smtClean="0"/>
              <a:t> - intenzifikace = nezaměstnanost</a:t>
            </a:r>
          </a:p>
          <a:p>
            <a:pPr>
              <a:buNone/>
            </a:pPr>
            <a:r>
              <a:rPr lang="cs-CZ" dirty="0" smtClean="0"/>
              <a:t> - vykořenění lidí z jejich přirozeného prostředí</a:t>
            </a:r>
          </a:p>
          <a:p>
            <a:pPr>
              <a:buNone/>
            </a:pPr>
            <a:r>
              <a:rPr lang="cs-CZ" dirty="0" smtClean="0"/>
              <a:t> - rozlišení na zemědělství a průmysl, zvýšení dopravy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9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Fosilní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</a:t>
            </a:r>
            <a:r>
              <a:rPr lang="cs-CZ" dirty="0" smtClean="0"/>
              <a:t>vyřešit problém závislosti zemědělství na ropě?</a:t>
            </a:r>
          </a:p>
          <a:p>
            <a:pPr>
              <a:buNone/>
            </a:pPr>
            <a:r>
              <a:rPr lang="cs-CZ" dirty="0" smtClean="0"/>
              <a:t> - místní </a:t>
            </a:r>
            <a:r>
              <a:rPr lang="cs-CZ" dirty="0"/>
              <a:t>systémy ekologického </a:t>
            </a:r>
            <a:r>
              <a:rPr lang="cs-CZ" dirty="0" smtClean="0"/>
              <a:t>zemědělství</a:t>
            </a:r>
          </a:p>
          <a:p>
            <a:pPr>
              <a:buNone/>
            </a:pPr>
            <a:r>
              <a:rPr lang="cs-CZ" dirty="0" smtClean="0"/>
              <a:t> - neplýtvat, spotřebovávat v místě vzniku</a:t>
            </a:r>
          </a:p>
          <a:p>
            <a:pPr>
              <a:buNone/>
            </a:pPr>
            <a:r>
              <a:rPr lang="cs-CZ" dirty="0" smtClean="0"/>
              <a:t> - neorientovat se na vývoz</a:t>
            </a:r>
          </a:p>
          <a:p>
            <a:pPr>
              <a:buNone/>
            </a:pPr>
            <a:r>
              <a:rPr lang="cs-CZ" dirty="0" smtClean="0"/>
              <a:t> - zacyklení zemědělství (kompostování)</a:t>
            </a:r>
          </a:p>
          <a:p>
            <a:pPr>
              <a:buNone/>
            </a:pPr>
            <a:r>
              <a:rPr lang="cs-CZ" dirty="0" smtClean="0"/>
              <a:t> - omezit spotřebu masa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857628"/>
            <a:ext cx="4762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458</TotalTime>
  <Words>753</Words>
  <Application>Microsoft Office PowerPoint</Application>
  <PresentationFormat>Předvádění na obrazovce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Arkýř</vt:lpstr>
      <vt:lpstr>ENERGIE</vt:lpstr>
      <vt:lpstr>O energii obecně</vt:lpstr>
      <vt:lpstr>O energii obecně</vt:lpstr>
      <vt:lpstr>O energii obecně</vt:lpstr>
      <vt:lpstr>Obrat v zemědělství – fosilní zdroje</vt:lpstr>
      <vt:lpstr>Fosilní zdroje</vt:lpstr>
      <vt:lpstr>Spotřeba ropy v zemědělství</vt:lpstr>
      <vt:lpstr>Fosilní zdroje</vt:lpstr>
      <vt:lpstr>Fosilní zdroje</vt:lpstr>
      <vt:lpstr>Prezentace aplikace PowerPoint</vt:lpstr>
      <vt:lpstr>Produkce hnojiv a pesticidů</vt:lpstr>
      <vt:lpstr> Dusíkatá hnojiva </vt:lpstr>
      <vt:lpstr>Množství hnojiv </vt:lpstr>
      <vt:lpstr>Množství dusíkatých hnojiv</vt:lpstr>
      <vt:lpstr>Škodlivost dusíkatých hnojiv</vt:lpstr>
      <vt:lpstr>Co se stane, až se fosilní zdroje vyčerpají?</vt:lpstr>
      <vt:lpstr>Děkujeme za pozornost!</vt:lpstr>
      <vt:lpstr>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</dc:title>
  <cp:lastModifiedBy>Lucie Ševčíková</cp:lastModifiedBy>
  <cp:revision>36</cp:revision>
  <dcterms:modified xsi:type="dcterms:W3CDTF">2014-04-01T21:39:43Z</dcterms:modified>
</cp:coreProperties>
</file>