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 id="282" r:id="rId3"/>
    <p:sldId id="283" r:id="rId4"/>
    <p:sldId id="284" r:id="rId5"/>
    <p:sldId id="285" r:id="rId6"/>
    <p:sldId id="286" r:id="rId7"/>
    <p:sldId id="287" r:id="rId8"/>
    <p:sldId id="288" r:id="rId9"/>
    <p:sldId id="270" r:id="rId10"/>
    <p:sldId id="257" r:id="rId11"/>
    <p:sldId id="258" r:id="rId12"/>
    <p:sldId id="259" r:id="rId13"/>
    <p:sldId id="289" r:id="rId14"/>
    <p:sldId id="272" r:id="rId15"/>
    <p:sldId id="281" r:id="rId16"/>
    <p:sldId id="275" r:id="rId17"/>
    <p:sldId id="276" r:id="rId18"/>
    <p:sldId id="279" r:id="rId19"/>
    <p:sldId id="273" r:id="rId20"/>
    <p:sldId id="280" r:id="rId21"/>
    <p:sldId id="278" r:id="rId22"/>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2" autoAdjust="0"/>
    <p:restoredTop sz="86387" autoAdjust="0"/>
  </p:normalViewPr>
  <p:slideViewPr>
    <p:cSldViewPr>
      <p:cViewPr varScale="1">
        <p:scale>
          <a:sx n="73" d="100"/>
          <a:sy n="73" d="100"/>
        </p:scale>
        <p:origin x="-127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Přímá spojnice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Nadpis 28"/>
          <p:cNvSpPr>
            <a:spLocks noGrp="1"/>
          </p:cNvSpPr>
          <p:nvPr>
            <p:ph type="ctrTitle"/>
          </p:nvPr>
        </p:nvSpPr>
        <p:spPr>
          <a:xfrm>
            <a:off x="381000" y="4853411"/>
            <a:ext cx="8458200" cy="1222375"/>
          </a:xfrm>
        </p:spPr>
        <p:txBody>
          <a:bodyPr anchor="t"/>
          <a:lstStyle/>
          <a:p>
            <a:r>
              <a:rPr lang="cs-CZ" smtClean="0"/>
              <a:t>Kliknutím lze upravit styl.</a:t>
            </a:r>
            <a:endParaRPr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Kliknutím lze upravit styl předlohy.</a:t>
            </a:r>
            <a:endParaRPr lang="en-US"/>
          </a:p>
        </p:txBody>
      </p:sp>
      <p:sp>
        <p:nvSpPr>
          <p:cNvPr id="5" name="Zástupný symbol pro datum 15"/>
          <p:cNvSpPr>
            <a:spLocks noGrp="1"/>
          </p:cNvSpPr>
          <p:nvPr>
            <p:ph type="dt" sz="half" idx="10"/>
          </p:nvPr>
        </p:nvSpPr>
        <p:spPr/>
        <p:txBody>
          <a:bodyPr/>
          <a:lstStyle>
            <a:lvl1pPr>
              <a:defRPr/>
            </a:lvl1pPr>
          </a:lstStyle>
          <a:p>
            <a:pPr>
              <a:defRPr/>
            </a:pPr>
            <a:fld id="{AE1D5D7E-81C9-4B64-BBBF-74B0E8713F4F}" type="datetimeFigureOut">
              <a:rPr lang="cs-CZ"/>
              <a:pPr>
                <a:defRPr/>
              </a:pPr>
              <a:t>9.4.2014</a:t>
            </a:fld>
            <a:endParaRPr lang="cs-CZ"/>
          </a:p>
        </p:txBody>
      </p:sp>
      <p:sp>
        <p:nvSpPr>
          <p:cNvPr id="6" name="Zástupný symbol pro zápatí 1"/>
          <p:cNvSpPr>
            <a:spLocks noGrp="1"/>
          </p:cNvSpPr>
          <p:nvPr>
            <p:ph type="ftr" sz="quarter" idx="11"/>
          </p:nvPr>
        </p:nvSpPr>
        <p:spPr/>
        <p:txBody>
          <a:bodyPr/>
          <a:lstStyle>
            <a:lvl1pPr>
              <a:defRPr/>
            </a:lvl1pPr>
          </a:lstStyle>
          <a:p>
            <a:pPr>
              <a:defRPr/>
            </a:pPr>
            <a:endParaRPr lang="cs-CZ"/>
          </a:p>
        </p:txBody>
      </p:sp>
      <p:sp>
        <p:nvSpPr>
          <p:cNvPr id="7" name="Zástupný symbol pro číslo snímku 14"/>
          <p:cNvSpPr>
            <a:spLocks noGrp="1"/>
          </p:cNvSpPr>
          <p:nvPr>
            <p:ph type="sldNum" sz="quarter" idx="12"/>
          </p:nvPr>
        </p:nvSpPr>
        <p:spPr>
          <a:xfrm>
            <a:off x="8229600" y="6473825"/>
            <a:ext cx="758825" cy="247650"/>
          </a:xfrm>
        </p:spPr>
        <p:txBody>
          <a:bodyPr/>
          <a:lstStyle>
            <a:lvl1pPr>
              <a:defRPr/>
            </a:lvl1pPr>
          </a:lstStyle>
          <a:p>
            <a:pPr>
              <a:defRPr/>
            </a:pPr>
            <a:fld id="{28CEBDAB-347A-402B-A2DE-5E46410B93CF}"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10"/>
          <p:cNvSpPr>
            <a:spLocks noGrp="1"/>
          </p:cNvSpPr>
          <p:nvPr>
            <p:ph type="dt" sz="half" idx="10"/>
          </p:nvPr>
        </p:nvSpPr>
        <p:spPr/>
        <p:txBody>
          <a:bodyPr/>
          <a:lstStyle>
            <a:lvl1pPr>
              <a:defRPr/>
            </a:lvl1pPr>
          </a:lstStyle>
          <a:p>
            <a:pPr>
              <a:defRPr/>
            </a:pPr>
            <a:fld id="{C2E39E7B-DF74-4CF1-83C4-90E1014B234D}" type="datetimeFigureOut">
              <a:rPr lang="cs-CZ"/>
              <a:pPr>
                <a:defRPr/>
              </a:pPr>
              <a:t>9.4.2014</a:t>
            </a:fld>
            <a:endParaRPr lang="cs-CZ"/>
          </a:p>
        </p:txBody>
      </p:sp>
      <p:sp>
        <p:nvSpPr>
          <p:cNvPr id="5" name="Zástupný symbol pro zápatí 27"/>
          <p:cNvSpPr>
            <a:spLocks noGrp="1"/>
          </p:cNvSpPr>
          <p:nvPr>
            <p:ph type="ftr" sz="quarter" idx="11"/>
          </p:nvPr>
        </p:nvSpPr>
        <p:spPr/>
        <p:txBody>
          <a:bodyPr/>
          <a:lstStyle>
            <a:lvl1pPr>
              <a:defRPr/>
            </a:lvl1pPr>
          </a:lstStyle>
          <a:p>
            <a:pPr>
              <a:defRPr/>
            </a:pPr>
            <a:endParaRPr lang="cs-CZ"/>
          </a:p>
        </p:txBody>
      </p:sp>
      <p:sp>
        <p:nvSpPr>
          <p:cNvPr id="6" name="Zástupný symbol pro číslo snímku 4"/>
          <p:cNvSpPr>
            <a:spLocks noGrp="1"/>
          </p:cNvSpPr>
          <p:nvPr>
            <p:ph type="sldNum" sz="quarter" idx="12"/>
          </p:nvPr>
        </p:nvSpPr>
        <p:spPr/>
        <p:txBody>
          <a:bodyPr/>
          <a:lstStyle>
            <a:lvl1pPr>
              <a:defRPr/>
            </a:lvl1pPr>
          </a:lstStyle>
          <a:p>
            <a:pPr>
              <a:defRPr/>
            </a:pPr>
            <a:fld id="{A00873A0-1794-400A-9876-EECEC4C4919A}"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58000" y="549276"/>
            <a:ext cx="1828800" cy="5851525"/>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457200" y="549276"/>
            <a:ext cx="62484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lvl1pPr>
              <a:defRPr/>
            </a:lvl1pPr>
          </a:lstStyle>
          <a:p>
            <a:pPr>
              <a:defRPr/>
            </a:pPr>
            <a:fld id="{54A7FEE2-F756-4137-8F71-DF02242B8FD5}" type="datetimeFigureOut">
              <a:rPr lang="cs-CZ"/>
              <a:pPr>
                <a:defRPr/>
              </a:pPr>
              <a:t>9.4.2014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24F3D1B8-20F1-42B9-B1BC-0264C3C43F5D}"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2" name="Nadpis 21"/>
          <p:cNvSpPr>
            <a:spLocks noGrp="1"/>
          </p:cNvSpPr>
          <p:nvPr>
            <p:ph type="title"/>
          </p:nvPr>
        </p:nvSpPr>
        <p:spPr/>
        <p:txBody>
          <a:bodyPr/>
          <a:lstStyle/>
          <a:p>
            <a:r>
              <a:rPr lang="cs-CZ" smtClean="0"/>
              <a:t>Kliknutím lze upravit styl.</a:t>
            </a:r>
            <a:endParaRPr lang="en-US"/>
          </a:p>
        </p:txBody>
      </p:sp>
      <p:sp>
        <p:nvSpPr>
          <p:cNvPr id="27" name="Zástupný symbol pro obsah 26"/>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24"/>
          <p:cNvSpPr>
            <a:spLocks noGrp="1"/>
          </p:cNvSpPr>
          <p:nvPr>
            <p:ph type="dt" sz="half" idx="10"/>
          </p:nvPr>
        </p:nvSpPr>
        <p:spPr/>
        <p:txBody>
          <a:bodyPr/>
          <a:lstStyle>
            <a:lvl1pPr>
              <a:defRPr/>
            </a:lvl1pPr>
          </a:lstStyle>
          <a:p>
            <a:pPr>
              <a:defRPr/>
            </a:pPr>
            <a:fld id="{C8F69D21-DDCD-4A9F-BDD7-6BC888676995}" type="datetimeFigureOut">
              <a:rPr lang="cs-CZ"/>
              <a:pPr>
                <a:defRPr/>
              </a:pPr>
              <a:t>9.4.2014</a:t>
            </a:fld>
            <a:endParaRPr lang="cs-CZ"/>
          </a:p>
        </p:txBody>
      </p:sp>
      <p:sp>
        <p:nvSpPr>
          <p:cNvPr id="5" name="Zástupný symbol pro zápatí 18"/>
          <p:cNvSpPr>
            <a:spLocks noGrp="1"/>
          </p:cNvSpPr>
          <p:nvPr>
            <p:ph type="ftr" sz="quarter" idx="11"/>
          </p:nvPr>
        </p:nvSpPr>
        <p:spPr>
          <a:xfrm>
            <a:off x="3581400" y="76200"/>
            <a:ext cx="2895600" cy="288925"/>
          </a:xfrm>
        </p:spPr>
        <p:txBody>
          <a:bodyPr/>
          <a:lstStyle>
            <a:lvl1pPr>
              <a:defRPr/>
            </a:lvl1pPr>
          </a:lstStyle>
          <a:p>
            <a:pPr>
              <a:defRPr/>
            </a:pPr>
            <a:endParaRPr lang="cs-CZ"/>
          </a:p>
        </p:txBody>
      </p:sp>
      <p:sp>
        <p:nvSpPr>
          <p:cNvPr id="6" name="Zástupný symbol pro číslo snímku 15"/>
          <p:cNvSpPr>
            <a:spLocks noGrp="1"/>
          </p:cNvSpPr>
          <p:nvPr>
            <p:ph type="sldNum" sz="quarter" idx="12"/>
          </p:nvPr>
        </p:nvSpPr>
        <p:spPr>
          <a:xfrm>
            <a:off x="8229600" y="6473825"/>
            <a:ext cx="758825" cy="247650"/>
          </a:xfrm>
        </p:spPr>
        <p:txBody>
          <a:bodyPr/>
          <a:lstStyle>
            <a:lvl1pPr>
              <a:defRPr/>
            </a:lvl1pPr>
          </a:lstStyle>
          <a:p>
            <a:pPr>
              <a:defRPr/>
            </a:pPr>
            <a:fld id="{E004D680-B403-4DB4-81EA-A05EB2F92015}"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4" name="Přímá spojnice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Zástupný symbol pro tex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smtClean="0"/>
              <a:t>Kliknutím lze upravit styly předlohy textu.</a:t>
            </a:r>
          </a:p>
        </p:txBody>
      </p:sp>
      <p:sp>
        <p:nvSpPr>
          <p:cNvPr id="8" name="Nadpis 7"/>
          <p:cNvSpPr>
            <a:spLocks noGrp="1"/>
          </p:cNvSpPr>
          <p:nvPr>
            <p:ph type="title"/>
          </p:nvPr>
        </p:nvSpPr>
        <p:spPr>
          <a:xfrm>
            <a:off x="180475" y="2947085"/>
            <a:ext cx="8686800" cy="1184825"/>
          </a:xfrm>
        </p:spPr>
        <p:txBody>
          <a:bodyPr rtlCol="0" anchor="t"/>
          <a:lstStyle>
            <a:lvl1pPr algn="r">
              <a:defRPr/>
            </a:lvl1pPr>
          </a:lstStyle>
          <a:p>
            <a:r>
              <a:rPr lang="cs-CZ" smtClean="0"/>
              <a:t>Kliknutím lze upravit styl.</a:t>
            </a:r>
            <a:endParaRPr lang="en-US"/>
          </a:p>
        </p:txBody>
      </p:sp>
      <p:sp>
        <p:nvSpPr>
          <p:cNvPr id="5" name="Zástupný symbol pro datum 18"/>
          <p:cNvSpPr>
            <a:spLocks noGrp="1"/>
          </p:cNvSpPr>
          <p:nvPr>
            <p:ph type="dt" sz="half" idx="10"/>
          </p:nvPr>
        </p:nvSpPr>
        <p:spPr/>
        <p:txBody>
          <a:bodyPr/>
          <a:lstStyle>
            <a:lvl1pPr>
              <a:defRPr/>
            </a:lvl1pPr>
          </a:lstStyle>
          <a:p>
            <a:pPr>
              <a:defRPr/>
            </a:pPr>
            <a:fld id="{0F1869B6-03F3-4606-98B5-8D0ACF93BEAD}" type="datetimeFigureOut">
              <a:rPr lang="cs-CZ"/>
              <a:pPr>
                <a:defRPr/>
              </a:pPr>
              <a:t>9.4.2014</a:t>
            </a:fld>
            <a:endParaRPr lang="cs-CZ"/>
          </a:p>
        </p:txBody>
      </p:sp>
      <p:sp>
        <p:nvSpPr>
          <p:cNvPr id="7" name="Zástupný symbol pro zápatí 10"/>
          <p:cNvSpPr>
            <a:spLocks noGrp="1"/>
          </p:cNvSpPr>
          <p:nvPr>
            <p:ph type="ftr" sz="quarter" idx="11"/>
          </p:nvPr>
        </p:nvSpPr>
        <p:spPr/>
        <p:txBody>
          <a:bodyPr/>
          <a:lstStyle>
            <a:lvl1pPr>
              <a:defRPr/>
            </a:lvl1pPr>
          </a:lstStyle>
          <a:p>
            <a:pPr>
              <a:defRPr/>
            </a:pPr>
            <a:endParaRPr lang="cs-CZ"/>
          </a:p>
        </p:txBody>
      </p:sp>
      <p:sp>
        <p:nvSpPr>
          <p:cNvPr id="9" name="Zástupný symbol pro číslo snímku 15"/>
          <p:cNvSpPr>
            <a:spLocks noGrp="1"/>
          </p:cNvSpPr>
          <p:nvPr>
            <p:ph type="sldNum" sz="quarter" idx="12"/>
          </p:nvPr>
        </p:nvSpPr>
        <p:spPr/>
        <p:txBody>
          <a:bodyPr/>
          <a:lstStyle>
            <a:lvl1pPr>
              <a:defRPr/>
            </a:lvl1pPr>
          </a:lstStyle>
          <a:p>
            <a:pPr>
              <a:defRPr/>
            </a:pPr>
            <a:fld id="{449E4AD1-44A4-4B13-84F0-176C8D4DD191}" type="slidenum">
              <a:rPr lang="cs-CZ"/>
              <a:pPr>
                <a:defRPr/>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0" name="Nadpis 19"/>
          <p:cNvSpPr>
            <a:spLocks noGrp="1"/>
          </p:cNvSpPr>
          <p:nvPr>
            <p:ph type="title"/>
          </p:nvPr>
        </p:nvSpPr>
        <p:spPr>
          <a:xfrm>
            <a:off x="301752" y="457200"/>
            <a:ext cx="8686800" cy="841248"/>
          </a:xfrm>
        </p:spPr>
        <p:txBody>
          <a:bodyPr/>
          <a:lstStyle/>
          <a:p>
            <a:r>
              <a:rPr lang="cs-CZ" smtClean="0"/>
              <a:t>Kliknutím lze upravit styl.</a:t>
            </a:r>
            <a:endParaRPr lang="en-US"/>
          </a:p>
        </p:txBody>
      </p:sp>
      <p:sp>
        <p:nvSpPr>
          <p:cNvPr id="14" name="Zástupný symbol pro obsah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3" name="Zástupný symbol pro obsah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10"/>
          <p:cNvSpPr>
            <a:spLocks noGrp="1"/>
          </p:cNvSpPr>
          <p:nvPr>
            <p:ph type="dt" sz="half" idx="10"/>
          </p:nvPr>
        </p:nvSpPr>
        <p:spPr/>
        <p:txBody>
          <a:bodyPr/>
          <a:lstStyle>
            <a:lvl1pPr>
              <a:defRPr/>
            </a:lvl1pPr>
          </a:lstStyle>
          <a:p>
            <a:pPr>
              <a:defRPr/>
            </a:pPr>
            <a:fld id="{6CDDBE33-EDDA-4E16-AD69-7E2A74420F51}" type="datetimeFigureOut">
              <a:rPr lang="cs-CZ"/>
              <a:pPr>
                <a:defRPr/>
              </a:pPr>
              <a:t>9.4.2014</a:t>
            </a:fld>
            <a:endParaRPr lang="cs-CZ"/>
          </a:p>
        </p:txBody>
      </p:sp>
      <p:sp>
        <p:nvSpPr>
          <p:cNvPr id="6" name="Zástupný symbol pro zápatí 27"/>
          <p:cNvSpPr>
            <a:spLocks noGrp="1"/>
          </p:cNvSpPr>
          <p:nvPr>
            <p:ph type="ftr" sz="quarter" idx="11"/>
          </p:nvPr>
        </p:nvSpPr>
        <p:spPr/>
        <p:txBody>
          <a:bodyPr/>
          <a:lstStyle>
            <a:lvl1pPr>
              <a:defRPr/>
            </a:lvl1pPr>
          </a:lstStyle>
          <a:p>
            <a:pPr>
              <a:defRPr/>
            </a:pPr>
            <a:endParaRPr lang="cs-CZ"/>
          </a:p>
        </p:txBody>
      </p:sp>
      <p:sp>
        <p:nvSpPr>
          <p:cNvPr id="7" name="Zástupný symbol pro číslo snímku 4"/>
          <p:cNvSpPr>
            <a:spLocks noGrp="1"/>
          </p:cNvSpPr>
          <p:nvPr>
            <p:ph type="sldNum" sz="quarter" idx="12"/>
          </p:nvPr>
        </p:nvSpPr>
        <p:spPr/>
        <p:txBody>
          <a:bodyPr/>
          <a:lstStyle>
            <a:lvl1pPr>
              <a:defRPr/>
            </a:lvl1pPr>
          </a:lstStyle>
          <a:p>
            <a:pPr>
              <a:defRPr/>
            </a:pPr>
            <a:fld id="{3FBC69A2-44DB-48F4-B7EC-4D74C4C365AF}"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7" name="Přímá spojnice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Nadpis 28"/>
          <p:cNvSpPr>
            <a:spLocks noGrp="1"/>
          </p:cNvSpPr>
          <p:nvPr>
            <p:ph type="title"/>
          </p:nvPr>
        </p:nvSpPr>
        <p:spPr>
          <a:xfrm>
            <a:off x="304800" y="5410200"/>
            <a:ext cx="8610600" cy="882650"/>
          </a:xfrm>
        </p:spPr>
        <p:txBody>
          <a:bodyPr/>
          <a:lstStyle>
            <a:lvl1pPr>
              <a:defRPr/>
            </a:lvl1pPr>
          </a:lstStyle>
          <a:p>
            <a:r>
              <a:rPr lang="cs-CZ" smtClean="0"/>
              <a:t>Kliknutím lze upravit styl.</a:t>
            </a:r>
            <a:endParaRPr lang="en-US"/>
          </a:p>
        </p:txBody>
      </p:sp>
      <p:sp>
        <p:nvSpPr>
          <p:cNvPr id="13" name="Zástupný symbol pro tex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cs-CZ" smtClean="0"/>
              <a:t>Kliknutím lze upravit styly předlohy textu.</a:t>
            </a:r>
          </a:p>
        </p:txBody>
      </p:sp>
      <p:sp>
        <p:nvSpPr>
          <p:cNvPr id="25" name="Zástupný symbol pro tex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cs-CZ" smtClean="0"/>
              <a:t>Kliknutím lze upravit styly předlohy textu.</a:t>
            </a:r>
          </a:p>
        </p:txBody>
      </p:sp>
      <p:sp>
        <p:nvSpPr>
          <p:cNvPr id="4" name="Zástupný symbol pro obsah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28" name="Zástupný symbol pro obsah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8" name="Zástupný symbol pro datum 9"/>
          <p:cNvSpPr>
            <a:spLocks noGrp="1"/>
          </p:cNvSpPr>
          <p:nvPr>
            <p:ph type="dt" sz="half" idx="10"/>
          </p:nvPr>
        </p:nvSpPr>
        <p:spPr/>
        <p:txBody>
          <a:bodyPr/>
          <a:lstStyle>
            <a:lvl1pPr>
              <a:defRPr/>
            </a:lvl1pPr>
          </a:lstStyle>
          <a:p>
            <a:pPr>
              <a:defRPr/>
            </a:pPr>
            <a:fld id="{4F15B028-ADB9-4B8D-8B0F-F8FB5A581E1B}" type="datetimeFigureOut">
              <a:rPr lang="cs-CZ"/>
              <a:pPr>
                <a:defRPr/>
              </a:pPr>
              <a:t>9.4.2014</a:t>
            </a:fld>
            <a:endParaRPr lang="cs-CZ"/>
          </a:p>
        </p:txBody>
      </p:sp>
      <p:sp>
        <p:nvSpPr>
          <p:cNvPr id="9" name="Zástupný symbol pro zápatí 5"/>
          <p:cNvSpPr>
            <a:spLocks noGrp="1"/>
          </p:cNvSpPr>
          <p:nvPr>
            <p:ph type="ftr" sz="quarter" idx="11"/>
          </p:nvPr>
        </p:nvSpPr>
        <p:spPr/>
        <p:txBody>
          <a:bodyPr/>
          <a:lstStyle>
            <a:lvl1pPr>
              <a:defRPr/>
            </a:lvl1pPr>
          </a:lstStyle>
          <a:p>
            <a:pPr>
              <a:defRPr/>
            </a:pPr>
            <a:endParaRPr lang="cs-CZ"/>
          </a:p>
        </p:txBody>
      </p:sp>
      <p:sp>
        <p:nvSpPr>
          <p:cNvPr id="10" name="Zástupný symbol pro číslo snímku 6"/>
          <p:cNvSpPr>
            <a:spLocks noGrp="1"/>
          </p:cNvSpPr>
          <p:nvPr>
            <p:ph type="sldNum" sz="quarter" idx="12"/>
          </p:nvPr>
        </p:nvSpPr>
        <p:spPr>
          <a:xfrm>
            <a:off x="8229600" y="6477000"/>
            <a:ext cx="762000" cy="247650"/>
          </a:xfrm>
        </p:spPr>
        <p:txBody>
          <a:bodyPr/>
          <a:lstStyle>
            <a:lvl1pPr>
              <a:defRPr/>
            </a:lvl1pPr>
          </a:lstStyle>
          <a:p>
            <a:pPr>
              <a:defRPr/>
            </a:pPr>
            <a:fld id="{0EFA94B1-E9A7-4061-AFB2-57BE5980C42D}"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0" name="Nadpis 29"/>
          <p:cNvSpPr>
            <a:spLocks noGrp="1"/>
          </p:cNvSpPr>
          <p:nvPr>
            <p:ph type="title"/>
          </p:nvPr>
        </p:nvSpPr>
        <p:spPr>
          <a:xfrm>
            <a:off x="301752" y="457200"/>
            <a:ext cx="8686800" cy="841248"/>
          </a:xfrm>
        </p:spPr>
        <p:txBody>
          <a:bodyPr/>
          <a:lstStyle/>
          <a:p>
            <a:r>
              <a:rPr lang="cs-CZ" smtClean="0"/>
              <a:t>Kliknutím lze upravit styl.</a:t>
            </a:r>
            <a:endParaRPr lang="en-US"/>
          </a:p>
        </p:txBody>
      </p:sp>
      <p:sp>
        <p:nvSpPr>
          <p:cNvPr id="3" name="Zástupný symbol pro datum 10"/>
          <p:cNvSpPr>
            <a:spLocks noGrp="1"/>
          </p:cNvSpPr>
          <p:nvPr>
            <p:ph type="dt" sz="half" idx="10"/>
          </p:nvPr>
        </p:nvSpPr>
        <p:spPr/>
        <p:txBody>
          <a:bodyPr/>
          <a:lstStyle>
            <a:lvl1pPr>
              <a:defRPr/>
            </a:lvl1pPr>
          </a:lstStyle>
          <a:p>
            <a:pPr>
              <a:defRPr/>
            </a:pPr>
            <a:fld id="{1476D5A3-E930-4DCD-AE1F-B832A0FB743C}" type="datetimeFigureOut">
              <a:rPr lang="cs-CZ"/>
              <a:pPr>
                <a:defRPr/>
              </a:pPr>
              <a:t>9.4.2014</a:t>
            </a:fld>
            <a:endParaRPr lang="cs-CZ"/>
          </a:p>
        </p:txBody>
      </p:sp>
      <p:sp>
        <p:nvSpPr>
          <p:cNvPr id="4" name="Zástupný symbol pro zápatí 27"/>
          <p:cNvSpPr>
            <a:spLocks noGrp="1"/>
          </p:cNvSpPr>
          <p:nvPr>
            <p:ph type="ftr" sz="quarter" idx="11"/>
          </p:nvPr>
        </p:nvSpPr>
        <p:spPr/>
        <p:txBody>
          <a:bodyPr/>
          <a:lstStyle>
            <a:lvl1pPr>
              <a:defRPr/>
            </a:lvl1pPr>
          </a:lstStyle>
          <a:p>
            <a:pPr>
              <a:defRPr/>
            </a:pPr>
            <a:endParaRPr lang="cs-CZ"/>
          </a:p>
        </p:txBody>
      </p:sp>
      <p:sp>
        <p:nvSpPr>
          <p:cNvPr id="5" name="Zástupný symbol pro číslo snímku 4"/>
          <p:cNvSpPr>
            <a:spLocks noGrp="1"/>
          </p:cNvSpPr>
          <p:nvPr>
            <p:ph type="sldNum" sz="quarter" idx="12"/>
          </p:nvPr>
        </p:nvSpPr>
        <p:spPr/>
        <p:txBody>
          <a:bodyPr/>
          <a:lstStyle>
            <a:lvl1pPr>
              <a:defRPr/>
            </a:lvl1pPr>
          </a:lstStyle>
          <a:p>
            <a:pPr>
              <a:defRPr/>
            </a:pPr>
            <a:fld id="{D0FAB690-0A3F-4B46-B767-20126F23E94A}"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2"/>
          <p:cNvSpPr>
            <a:spLocks noGrp="1"/>
          </p:cNvSpPr>
          <p:nvPr>
            <p:ph type="dt" sz="half" idx="10"/>
          </p:nvPr>
        </p:nvSpPr>
        <p:spPr/>
        <p:txBody>
          <a:bodyPr/>
          <a:lstStyle>
            <a:lvl1pPr>
              <a:defRPr/>
            </a:lvl1pPr>
          </a:lstStyle>
          <a:p>
            <a:pPr>
              <a:defRPr/>
            </a:pPr>
            <a:fld id="{E925C12C-F607-44CF-9AF7-5A3070552684}" type="datetimeFigureOut">
              <a:rPr lang="cs-CZ"/>
              <a:pPr>
                <a:defRPr/>
              </a:pPr>
              <a:t>9.4.2014</a:t>
            </a:fld>
            <a:endParaRPr lang="cs-CZ"/>
          </a:p>
        </p:txBody>
      </p:sp>
      <p:sp>
        <p:nvSpPr>
          <p:cNvPr id="3" name="Zástupný symbol pro zápatí 23"/>
          <p:cNvSpPr>
            <a:spLocks noGrp="1"/>
          </p:cNvSpPr>
          <p:nvPr>
            <p:ph type="ftr" sz="quarter" idx="11"/>
          </p:nvPr>
        </p:nvSpPr>
        <p:spPr/>
        <p:txBody>
          <a:bodyPr/>
          <a:lstStyle>
            <a:lvl1pPr>
              <a:defRPr/>
            </a:lvl1pPr>
          </a:lstStyle>
          <a:p>
            <a:pPr>
              <a:defRPr/>
            </a:pPr>
            <a:endParaRPr lang="cs-CZ"/>
          </a:p>
        </p:txBody>
      </p:sp>
      <p:sp>
        <p:nvSpPr>
          <p:cNvPr id="4" name="Zástupný symbol pro číslo snímku 6"/>
          <p:cNvSpPr>
            <a:spLocks noGrp="1"/>
          </p:cNvSpPr>
          <p:nvPr>
            <p:ph type="sldNum" sz="quarter" idx="12"/>
          </p:nvPr>
        </p:nvSpPr>
        <p:spPr/>
        <p:txBody>
          <a:bodyPr/>
          <a:lstStyle>
            <a:lvl1pPr>
              <a:defRPr/>
            </a:lvl1pPr>
          </a:lstStyle>
          <a:p>
            <a:pPr>
              <a:defRPr/>
            </a:pPr>
            <a:fld id="{3A9E6A38-7910-4D0B-A645-E22E37888472}"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5" name="Přímá spojnice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Nadpis 11"/>
          <p:cNvSpPr>
            <a:spLocks noGrp="1"/>
          </p:cNvSpPr>
          <p:nvPr>
            <p:ph type="title"/>
          </p:nvPr>
        </p:nvSpPr>
        <p:spPr>
          <a:xfrm>
            <a:off x="457200" y="5486400"/>
            <a:ext cx="8458200" cy="520700"/>
          </a:xfrm>
        </p:spPr>
        <p:txBody>
          <a:bodyPr/>
          <a:lstStyle>
            <a:lvl1pPr algn="l">
              <a:buNone/>
              <a:defRPr sz="2000" b="1"/>
            </a:lvl1pPr>
          </a:lstStyle>
          <a:p>
            <a:r>
              <a:rPr lang="cs-CZ" smtClean="0"/>
              <a:t>Kliknutím lze upravit styl.</a:t>
            </a:r>
            <a:endParaRPr lang="en-US"/>
          </a:p>
        </p:txBody>
      </p:sp>
      <p:sp>
        <p:nvSpPr>
          <p:cNvPr id="26" name="Zástupný symbol pro tex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cs-CZ" smtClean="0"/>
              <a:t>Kliknutím lze upravit styly předlohy textu.</a:t>
            </a:r>
          </a:p>
        </p:txBody>
      </p:sp>
      <p:sp>
        <p:nvSpPr>
          <p:cNvPr id="14" name="Zástupný symbol pro obsah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datum 24"/>
          <p:cNvSpPr>
            <a:spLocks noGrp="1"/>
          </p:cNvSpPr>
          <p:nvPr>
            <p:ph type="dt" sz="half" idx="10"/>
          </p:nvPr>
        </p:nvSpPr>
        <p:spPr/>
        <p:txBody>
          <a:bodyPr/>
          <a:lstStyle>
            <a:lvl1pPr>
              <a:defRPr/>
            </a:lvl1pPr>
          </a:lstStyle>
          <a:p>
            <a:pPr>
              <a:defRPr/>
            </a:pPr>
            <a:fld id="{663BC051-CC5A-43D2-B365-EC46F1A41A6A}" type="datetimeFigureOut">
              <a:rPr lang="cs-CZ"/>
              <a:pPr>
                <a:defRPr/>
              </a:pPr>
              <a:t>9.4.2014</a:t>
            </a:fld>
            <a:endParaRPr lang="cs-CZ"/>
          </a:p>
        </p:txBody>
      </p:sp>
      <p:sp>
        <p:nvSpPr>
          <p:cNvPr id="7" name="Zástupný symbol pro zápatí 28"/>
          <p:cNvSpPr>
            <a:spLocks noGrp="1"/>
          </p:cNvSpPr>
          <p:nvPr>
            <p:ph type="ftr" sz="quarter" idx="11"/>
          </p:nvPr>
        </p:nvSpPr>
        <p:spPr/>
        <p:txBody>
          <a:bodyPr/>
          <a:lstStyle>
            <a:lvl1pPr>
              <a:defRPr/>
            </a:lvl1pPr>
          </a:lstStyle>
          <a:p>
            <a:pPr>
              <a:defRPr/>
            </a:pPr>
            <a:endParaRPr lang="cs-CZ"/>
          </a:p>
        </p:txBody>
      </p:sp>
      <p:sp>
        <p:nvSpPr>
          <p:cNvPr id="8" name="Zástupný symbol pro číslo snímku 6"/>
          <p:cNvSpPr>
            <a:spLocks noGrp="1"/>
          </p:cNvSpPr>
          <p:nvPr>
            <p:ph type="sldNum" sz="quarter" idx="12"/>
          </p:nvPr>
        </p:nvSpPr>
        <p:spPr/>
        <p:txBody>
          <a:bodyPr/>
          <a:lstStyle>
            <a:lvl1pPr>
              <a:defRPr/>
            </a:lvl1pPr>
          </a:lstStyle>
          <a:p>
            <a:pPr>
              <a:defRPr/>
            </a:pPr>
            <a:fld id="{FC829CAA-F615-4473-9111-B70D484F1B66}"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3" name="Zástupný symbol pro obrázek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cs-CZ" noProof="0" smtClean="0"/>
              <a:t>Kliknutím na ikonu přidáte obrázek.</a:t>
            </a:r>
            <a:endParaRPr lang="en-US" noProof="0" dirty="0"/>
          </a:p>
        </p:txBody>
      </p:sp>
      <p:sp>
        <p:nvSpPr>
          <p:cNvPr id="17" name="Nadpis 16"/>
          <p:cNvSpPr>
            <a:spLocks noGrp="1"/>
          </p:cNvSpPr>
          <p:nvPr>
            <p:ph type="title"/>
          </p:nvPr>
        </p:nvSpPr>
        <p:spPr>
          <a:xfrm>
            <a:off x="381000" y="4993760"/>
            <a:ext cx="5867400" cy="522288"/>
          </a:xfrm>
        </p:spPr>
        <p:txBody>
          <a:bodyPr/>
          <a:lstStyle>
            <a:lvl1pPr algn="l">
              <a:buNone/>
              <a:defRPr sz="2000" b="1"/>
            </a:lvl1pPr>
          </a:lstStyle>
          <a:p>
            <a:r>
              <a:rPr lang="cs-CZ" smtClean="0"/>
              <a:t>Kliknutím lze upravit styl.</a:t>
            </a:r>
            <a:endParaRPr lang="en-US"/>
          </a:p>
        </p:txBody>
      </p:sp>
      <p:sp>
        <p:nvSpPr>
          <p:cNvPr id="26" name="Zástupný symbol pro tex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cs-CZ" smtClean="0"/>
              <a:t>Kliknutím lze upravit styly předlohy textu.</a:t>
            </a:r>
          </a:p>
        </p:txBody>
      </p:sp>
      <p:sp>
        <p:nvSpPr>
          <p:cNvPr id="5" name="Zástupný symbol pro datum 6"/>
          <p:cNvSpPr>
            <a:spLocks noGrp="1"/>
          </p:cNvSpPr>
          <p:nvPr>
            <p:ph type="dt" sz="half" idx="10"/>
          </p:nvPr>
        </p:nvSpPr>
        <p:spPr/>
        <p:txBody>
          <a:bodyPr/>
          <a:lstStyle>
            <a:lvl1pPr>
              <a:defRPr/>
            </a:lvl1pPr>
          </a:lstStyle>
          <a:p>
            <a:pPr>
              <a:defRPr/>
            </a:pPr>
            <a:fld id="{FE2DF59C-6710-4631-8952-D0534A1CC2ED}" type="datetimeFigureOut">
              <a:rPr lang="cs-CZ"/>
              <a:pPr>
                <a:defRPr/>
              </a:pPr>
              <a:t>9.4.2014</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30"/>
          <p:cNvSpPr>
            <a:spLocks noGrp="1"/>
          </p:cNvSpPr>
          <p:nvPr>
            <p:ph type="sldNum" sz="quarter" idx="12"/>
          </p:nvPr>
        </p:nvSpPr>
        <p:spPr/>
        <p:txBody>
          <a:bodyPr/>
          <a:lstStyle>
            <a:lvl1pPr>
              <a:defRPr/>
            </a:lvl1pPr>
          </a:lstStyle>
          <a:p>
            <a:pPr>
              <a:defRPr/>
            </a:pPr>
            <a:fld id="{2604052A-900A-4227-B84B-665A5383C6DB}"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Zástupný symbol pro text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11" name="Zástupný symbol pro datum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5836B732-1E46-4B74-8B40-1C00223CD236}" type="datetimeFigureOut">
              <a:rPr lang="cs-CZ"/>
              <a:pPr>
                <a:defRPr/>
              </a:pPr>
              <a:t>9.4.2014</a:t>
            </a:fld>
            <a:endParaRPr lang="cs-CZ"/>
          </a:p>
        </p:txBody>
      </p:sp>
      <p:sp>
        <p:nvSpPr>
          <p:cNvPr id="28" name="Zástupný symbol pro zápatí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cs-CZ"/>
          </a:p>
        </p:txBody>
      </p:sp>
      <p:sp>
        <p:nvSpPr>
          <p:cNvPr id="5" name="Zástupný symbol pro číslo snímku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10451AD2-C28E-4FF3-9345-6DE3EF836A63}" type="slidenum">
              <a:rPr lang="cs-CZ"/>
              <a:pPr>
                <a:defRPr/>
              </a:pPr>
              <a:t>‹#›</a:t>
            </a:fld>
            <a:endParaRPr lang="cs-CZ"/>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lang="cs-CZ" smtClean="0"/>
              <a:t>Kliknutím lze upravit styl.</a:t>
            </a:r>
            <a:endParaRPr lang="en-US"/>
          </a:p>
        </p:txBody>
      </p:sp>
      <p:sp>
        <p:nvSpPr>
          <p:cNvPr id="9" name="Přímá spojnice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Přímá spojnice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1" r:id="rId4"/>
    <p:sldLayoutId id="2147483675" r:id="rId5"/>
    <p:sldLayoutId id="2147483670" r:id="rId6"/>
    <p:sldLayoutId id="2147483676" r:id="rId7"/>
    <p:sldLayoutId id="2147483677" r:id="rId8"/>
    <p:sldLayoutId id="2147483678" r:id="rId9"/>
    <p:sldLayoutId id="2147483669" r:id="rId10"/>
    <p:sldLayoutId id="2147483679"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lekarske.slovniky.cz/pojem/mitigace" TargetMode="External"/><Relationship Id="rId13" Type="http://schemas.openxmlformats.org/officeDocument/2006/relationships/hyperlink" Target="http://amper.ped.muni.cz/gw/uhel/" TargetMode="External"/><Relationship Id="rId3" Type="http://schemas.openxmlformats.org/officeDocument/2006/relationships/hyperlink" Target="http://www.ifad.org/english/water/innowat/topic/Topic_6web.pdf" TargetMode="External"/><Relationship Id="rId7" Type="http://schemas.openxmlformats.org/officeDocument/2006/relationships/hyperlink" Target="http://global.webz.cz/listy/VL-sklenikovy_efekt.pdf" TargetMode="External"/><Relationship Id="rId12" Type="http://schemas.openxmlformats.org/officeDocument/2006/relationships/hyperlink" Target="http://orgprints.org/20478/" TargetMode="External"/><Relationship Id="rId2" Type="http://schemas.openxmlformats.org/officeDocument/2006/relationships/hyperlink" Target="http://www.norsemathology.org/longa/classes/ClimateChange/Smit_and_Skinner_2002.pdf" TargetMode="External"/><Relationship Id="rId1" Type="http://schemas.openxmlformats.org/officeDocument/2006/relationships/slideLayout" Target="../slideLayouts/slideLayout2.xml"/><Relationship Id="rId6" Type="http://schemas.openxmlformats.org/officeDocument/2006/relationships/hyperlink" Target="http://www.meteocentrum.cz/zmeny-klimatu/sklenikovy-efekt-dalsi-plyny.php" TargetMode="External"/><Relationship Id="rId11" Type="http://schemas.openxmlformats.org/officeDocument/2006/relationships/hyperlink" Target="http://eagri.cz/public/web/mze/zivotni-prostredi/zmena-klimatu/zmirnovani-zmeny-klimatu/" TargetMode="External"/><Relationship Id="rId5" Type="http://schemas.openxmlformats.org/officeDocument/2006/relationships/hyperlink" Target="http://eagri.cz/public/web/file/107060/Z101798_MZe_brozura_KLIMA_A5.pdf" TargetMode="External"/><Relationship Id="rId10" Type="http://schemas.openxmlformats.org/officeDocument/2006/relationships/hyperlink" Target="http://www.mzp.cz/cz/mitigace_zmeny_klimatu" TargetMode="External"/><Relationship Id="rId4" Type="http://schemas.openxmlformats.org/officeDocument/2006/relationships/hyperlink" Target="http://www.vodavkrajine.cz/index.php/navrhy-opatreni" TargetMode="External"/><Relationship Id="rId9" Type="http://schemas.openxmlformats.org/officeDocument/2006/relationships/hyperlink" Target="http://www.amo.cz/publikace/zmena-klimatu.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p:cNvSpPr>
          <p:nvPr>
            <p:ph type="ctrTitle" idx="4294967295"/>
          </p:nvPr>
        </p:nvSpPr>
        <p:spPr bwMode="auto">
          <a:xfrm>
            <a:off x="684213" y="765175"/>
            <a:ext cx="7772400" cy="1470025"/>
          </a:xfrm>
          <a:noFill/>
        </p:spPr>
        <p:txBody>
          <a:bodyPr wrap="square" lIns="91440" tIns="45720" rIns="91440" bIns="45720" numCol="1" anchorCtr="0" compatLnSpc="1">
            <a:prstTxWarp prst="textNoShape">
              <a:avLst/>
            </a:prstTxWarp>
          </a:bodyPr>
          <a:lstStyle/>
          <a:p>
            <a:r>
              <a:rPr lang="cs-CZ" cap="none" dirty="0" smtClean="0">
                <a:effectLst/>
              </a:rPr>
              <a:t>SKLENÍKOVÉ PLYNY, ADAPTACE, MITIGACE</a:t>
            </a:r>
          </a:p>
        </p:txBody>
      </p:sp>
      <p:sp>
        <p:nvSpPr>
          <p:cNvPr id="41989" name="Rectangle 5"/>
          <p:cNvSpPr>
            <a:spLocks noGrp="1"/>
          </p:cNvSpPr>
          <p:nvPr>
            <p:ph type="subTitle" idx="4294967295"/>
          </p:nvPr>
        </p:nvSpPr>
        <p:spPr>
          <a:xfrm>
            <a:off x="1371600" y="3886200"/>
            <a:ext cx="6400800" cy="1752600"/>
          </a:xfrm>
        </p:spPr>
        <p:txBody>
          <a:bodyPr/>
          <a:lstStyle/>
          <a:p>
            <a:pPr marL="0" indent="0" algn="ctr">
              <a:buFont typeface="Wingdings 2" pitchFamily="18" charset="2"/>
              <a:buNone/>
            </a:pPr>
            <a:r>
              <a:rPr lang="cs-CZ" smtClean="0"/>
              <a:t>Tišťan, Slámová, Valešová</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1612" y="482600"/>
            <a:ext cx="8686801" cy="838200"/>
          </a:xfrm>
        </p:spPr>
        <p:txBody>
          <a:bodyPr/>
          <a:lstStyle/>
          <a:p>
            <a:pPr eaLnBrk="1" fontAlgn="auto" hangingPunct="1">
              <a:spcAft>
                <a:spcPts val="0"/>
              </a:spcAft>
              <a:defRPr/>
            </a:pPr>
            <a:r>
              <a:rPr lang="sk-SK" dirty="0" smtClean="0"/>
              <a:t>Stimuly k adaptácií</a:t>
            </a:r>
            <a:endParaRPr lang="cs-CZ" dirty="0"/>
          </a:p>
        </p:txBody>
      </p:sp>
      <p:sp>
        <p:nvSpPr>
          <p:cNvPr id="23554" name="Zástupný symbol pro obsah 2"/>
          <p:cNvSpPr>
            <a:spLocks noGrp="1"/>
          </p:cNvSpPr>
          <p:nvPr>
            <p:ph idx="1"/>
          </p:nvPr>
        </p:nvSpPr>
        <p:spPr/>
        <p:txBody>
          <a:bodyPr/>
          <a:lstStyle/>
          <a:p>
            <a:pPr eaLnBrk="1" hangingPunct="1"/>
            <a:r>
              <a:rPr lang="sk-SK" sz="2400" b="1" smtClean="0"/>
              <a:t>Tradičný pohľad: </a:t>
            </a:r>
            <a:r>
              <a:rPr lang="sk-SK" sz="2400" smtClean="0"/>
              <a:t>dlhodobé zmeny klímy, zmeny v priemerných ročných hodnotách (môže mať aj pozitívny efekt na produkciu)</a:t>
            </a:r>
          </a:p>
          <a:p>
            <a:pPr lvl="1" eaLnBrk="1" hangingPunct="1"/>
            <a:r>
              <a:rPr lang="sk-SK" sz="2000" b="1" smtClean="0"/>
              <a:t>Teplota, zrážky, dĺžka vegetačného obdobia, noví škodci </a:t>
            </a:r>
            <a:br>
              <a:rPr lang="sk-SK" sz="2000" b="1" smtClean="0"/>
            </a:br>
            <a:endParaRPr lang="sk-SK" sz="2000" b="1" smtClean="0"/>
          </a:p>
          <a:p>
            <a:pPr eaLnBrk="1" hangingPunct="1"/>
            <a:r>
              <a:rPr lang="sk-SK" sz="2400" b="1" smtClean="0"/>
              <a:t>Praktické problémy farmárov iné: </a:t>
            </a:r>
            <a:r>
              <a:rPr lang="sk-SK" sz="2400" smtClean="0"/>
              <a:t>extrémy v počasí aj keď priemerná ročná hodnota môže byť stála</a:t>
            </a:r>
          </a:p>
          <a:p>
            <a:pPr lvl="1" eaLnBrk="1" hangingPunct="1"/>
            <a:r>
              <a:rPr lang="sk-SK" sz="2000" b="1" smtClean="0"/>
              <a:t>Frekvencia a rozsah každoročných zmien počasí  oproti „normálnym“ hodnotám (tie sa môžu dlhodobo meniť) </a:t>
            </a:r>
          </a:p>
          <a:p>
            <a:pPr lvl="1" eaLnBrk="1" hangingPunct="1"/>
            <a:endParaRPr lang="sk-SK" sz="2000" smtClean="0"/>
          </a:p>
          <a:p>
            <a:pPr lvl="1" eaLnBrk="1" hangingPunct="1"/>
            <a:endParaRPr lang="cs-CZ" sz="2000" b="1"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sk-SK" dirty="0" smtClean="0"/>
              <a:t>Typológia adaptácií – časť 1.</a:t>
            </a:r>
            <a:endParaRPr lang="cs-CZ" dirty="0"/>
          </a:p>
        </p:txBody>
      </p:sp>
      <p:sp>
        <p:nvSpPr>
          <p:cNvPr id="3" name="Zástupný symbol pro obsah 2"/>
          <p:cNvSpPr>
            <a:spLocks noGrp="1"/>
          </p:cNvSpPr>
          <p:nvPr>
            <p:ph idx="1"/>
          </p:nvPr>
        </p:nvSpPr>
        <p:spPr/>
        <p:txBody>
          <a:bodyPr>
            <a:normAutofit fontScale="92500"/>
          </a:bodyPr>
          <a:lstStyle/>
          <a:p>
            <a:pPr marL="457200" indent="-457200" eaLnBrk="1" fontAlgn="auto" hangingPunct="1">
              <a:spcAft>
                <a:spcPts val="0"/>
              </a:spcAft>
              <a:buFont typeface="+mj-lt"/>
              <a:buAutoNum type="alphaLcParenR"/>
              <a:defRPr/>
            </a:pPr>
            <a:r>
              <a:rPr lang="sk-SK" sz="2400" b="1" dirty="0" smtClean="0"/>
              <a:t>Technické vylepšenia</a:t>
            </a:r>
          </a:p>
          <a:p>
            <a:pPr marL="857250" lvl="1" indent="-457200" eaLnBrk="1" fontAlgn="auto" hangingPunct="1">
              <a:spcAft>
                <a:spcPts val="0"/>
              </a:spcAft>
              <a:buFont typeface="Wingdings 2"/>
              <a:buChar char=""/>
              <a:defRPr/>
            </a:pPr>
            <a:r>
              <a:rPr lang="sk-SK" sz="2000" b="1" dirty="0" smtClean="0"/>
              <a:t>„Vývoj“  osiva: </a:t>
            </a:r>
            <a:r>
              <a:rPr lang="sk-SK" sz="2000" dirty="0" smtClean="0"/>
              <a:t>šľachtenie nových odrôd, vytváranie hybridov – zvyšovanie odolnosti a vhodnosti ku novým fyzikálnym podmienkam</a:t>
            </a:r>
          </a:p>
          <a:p>
            <a:pPr marL="857250" lvl="1" indent="-457200" algn="just" eaLnBrk="1" fontAlgn="auto" hangingPunct="1">
              <a:spcAft>
                <a:spcPts val="0"/>
              </a:spcAft>
              <a:buFont typeface="Wingdings 2"/>
              <a:buChar char=""/>
              <a:defRPr/>
            </a:pPr>
            <a:r>
              <a:rPr lang="sk-SK" sz="2000" b="1" dirty="0" smtClean="0"/>
              <a:t>Inovácie  a praktiky pri narábaní so zdrojmi: </a:t>
            </a:r>
            <a:r>
              <a:rPr lang="sk-SK" sz="2000" dirty="0" smtClean="0"/>
              <a:t>zavlažovacie systémy, výstavba vodných (odvodňovacích) kanálov, retenčné nádrže</a:t>
            </a:r>
          </a:p>
          <a:p>
            <a:pPr marL="857250" lvl="1" indent="-457200" algn="just" eaLnBrk="1" fontAlgn="auto" hangingPunct="1">
              <a:spcAft>
                <a:spcPts val="0"/>
              </a:spcAft>
              <a:buFont typeface="Wingdings 2"/>
              <a:buChar char=""/>
              <a:defRPr/>
            </a:pPr>
            <a:r>
              <a:rPr lang="sk-SK" sz="2000" b="1" dirty="0" smtClean="0"/>
              <a:t>Vylepšenie systémov na predpoveď počasia a klímy, satelitné mapovanie : </a:t>
            </a:r>
            <a:r>
              <a:rPr lang="sk-SK" sz="2000" dirty="0" smtClean="0"/>
              <a:t>na zefektívnenie rozhodovacieho procesu farmárov</a:t>
            </a:r>
          </a:p>
          <a:p>
            <a:pPr marL="457200" indent="-457200" eaLnBrk="1" fontAlgn="auto" hangingPunct="1">
              <a:spcAft>
                <a:spcPts val="0"/>
              </a:spcAft>
              <a:buFont typeface="+mj-lt"/>
              <a:buAutoNum type="alphaLcParenR" startAt="2"/>
              <a:defRPr/>
            </a:pPr>
            <a:r>
              <a:rPr lang="sk-SK" sz="2400" b="1" dirty="0" smtClean="0"/>
              <a:t>Vládne programy a poistenie</a:t>
            </a:r>
          </a:p>
          <a:p>
            <a:pPr marL="857250" lvl="1" indent="-457200" algn="just" eaLnBrk="1" fontAlgn="auto" hangingPunct="1">
              <a:spcAft>
                <a:spcPts val="0"/>
              </a:spcAft>
              <a:buFont typeface="Wingdings 2"/>
              <a:buChar char=""/>
              <a:defRPr/>
            </a:pPr>
            <a:r>
              <a:rPr lang="sk-SK" sz="2000" b="1" dirty="0" smtClean="0"/>
              <a:t>Dotácie a podpora: </a:t>
            </a:r>
            <a:r>
              <a:rPr lang="sk-SK" sz="2000" dirty="0" smtClean="0"/>
              <a:t>vládne nástroje na refinancovanie strát spôsobených klimatickými zmenami, podpora diverzifikácie,  </a:t>
            </a:r>
          </a:p>
          <a:p>
            <a:pPr marL="857250" lvl="1" indent="-457200" algn="just" eaLnBrk="1" fontAlgn="auto" hangingPunct="1">
              <a:spcAft>
                <a:spcPts val="0"/>
              </a:spcAft>
              <a:buFont typeface="Wingdings 2"/>
              <a:buChar char=""/>
              <a:defRPr/>
            </a:pPr>
            <a:r>
              <a:rPr lang="sk-SK" sz="2000" b="1" dirty="0" smtClean="0"/>
              <a:t>Poistenie úrody: </a:t>
            </a:r>
            <a:r>
              <a:rPr lang="sk-SK" sz="2000" dirty="0" smtClean="0"/>
              <a:t>súkromné/vládne/subvencované</a:t>
            </a:r>
          </a:p>
          <a:p>
            <a:pPr marL="857250" lvl="1" indent="-457200" algn="just" eaLnBrk="1" fontAlgn="auto" hangingPunct="1">
              <a:spcAft>
                <a:spcPts val="0"/>
              </a:spcAft>
              <a:buFont typeface="Wingdings 2"/>
              <a:buChar char=""/>
              <a:defRPr/>
            </a:pPr>
            <a:r>
              <a:rPr lang="sk-SK" sz="2000" b="1" dirty="0" smtClean="0"/>
              <a:t>Regulácie: </a:t>
            </a:r>
            <a:r>
              <a:rPr lang="sk-SK" sz="2000" dirty="0" smtClean="0"/>
              <a:t>územné plány, povolenky na vodu, cross-compliance (podmienky na dotácie v EÚ)</a:t>
            </a:r>
          </a:p>
          <a:p>
            <a:pPr marL="457200" indent="-457200" algn="just" eaLnBrk="1" fontAlgn="auto" hangingPunct="1">
              <a:spcAft>
                <a:spcPts val="0"/>
              </a:spcAft>
              <a:buFont typeface="+mj-lt"/>
              <a:buAutoNum type="alphaLcParenR"/>
              <a:defRPr/>
            </a:pPr>
            <a:endParaRPr lang="sk-SK" sz="2400" dirty="0" smtClean="0"/>
          </a:p>
          <a:p>
            <a:pPr marL="857250" lvl="1" indent="-457200" eaLnBrk="1" fontAlgn="auto" hangingPunct="1">
              <a:spcAft>
                <a:spcPts val="0"/>
              </a:spcAft>
              <a:buFont typeface="Wingdings 2"/>
              <a:buNone/>
              <a:defRPr/>
            </a:pPr>
            <a:endParaRPr lang="cs-CZ" sz="2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sk-SK" dirty="0" smtClean="0"/>
              <a:t>Typológia adaptácií – časť 2.</a:t>
            </a:r>
            <a:endParaRPr lang="sk-SK" dirty="0"/>
          </a:p>
        </p:txBody>
      </p:sp>
      <p:sp>
        <p:nvSpPr>
          <p:cNvPr id="25602" name="Zástupný symbol obsahu 2"/>
          <p:cNvSpPr>
            <a:spLocks noGrp="1"/>
          </p:cNvSpPr>
          <p:nvPr>
            <p:ph idx="1"/>
          </p:nvPr>
        </p:nvSpPr>
        <p:spPr>
          <a:xfrm>
            <a:off x="304800" y="1554163"/>
            <a:ext cx="8686800" cy="5114925"/>
          </a:xfrm>
        </p:spPr>
        <p:txBody>
          <a:bodyPr/>
          <a:lstStyle/>
          <a:p>
            <a:pPr marL="457200" indent="-457200" algn="just" eaLnBrk="1" hangingPunct="1">
              <a:buFont typeface="Franklin Gothic Medium" pitchFamily="34" charset="0"/>
              <a:buAutoNum type="alphaLcParenR" startAt="3"/>
            </a:pPr>
            <a:r>
              <a:rPr lang="sk-SK" sz="2400" b="1" smtClean="0"/>
              <a:t>Poľnohospodárske praktiky </a:t>
            </a:r>
          </a:p>
          <a:p>
            <a:pPr marL="857250" lvl="1" indent="-457200" algn="just" eaLnBrk="1" hangingPunct="1"/>
            <a:r>
              <a:rPr lang="sk-SK" sz="1800" smtClean="0"/>
              <a:t>Diverzifikácia alebo zmena rastlinnej a živočíšnej výroby, zmena  dátumu žatvy a sejby</a:t>
            </a:r>
          </a:p>
          <a:p>
            <a:pPr marL="857250" lvl="1" indent="-457200" algn="just" eaLnBrk="1" hangingPunct="1"/>
            <a:r>
              <a:rPr lang="sk-SK" sz="1800" b="1" smtClean="0"/>
              <a:t>Vlaha: </a:t>
            </a:r>
            <a:r>
              <a:rPr lang="sk-SK" sz="1800" smtClean="0"/>
              <a:t>mulčovanie, aplikácia kompostu „dryland farming“ (ponechanie časti pôdy ladom, bezorebný prístup, výber suchomilných plodín – pšenica, čirok), zachýtné prúlehy, zasakovacie pásy</a:t>
            </a:r>
          </a:p>
          <a:p>
            <a:pPr marL="857250" lvl="1" indent="-457200" algn="just" eaLnBrk="1" hangingPunct="1"/>
            <a:r>
              <a:rPr lang="sk-SK" sz="1800" b="1" smtClean="0"/>
              <a:t>Pôda: </a:t>
            </a:r>
            <a:r>
              <a:rPr lang="sk-SK" sz="1800" smtClean="0"/>
              <a:t>opatrenia na zabránenie vodnej a pôdnej erózie – vetrolamy, remízky, stromoradia, medze, pásové striedanie plodín, zalesnenie strmých svahov, orba po vrstevnici (contour ploughing), vylúčenie plodín s vysokým erozným rizikom (kukurica, okopaniny) </a:t>
            </a:r>
            <a:endParaRPr lang="sk-SK" sz="1800" b="1" smtClean="0"/>
          </a:p>
          <a:p>
            <a:pPr marL="857250" lvl="1" indent="-457200" algn="just" eaLnBrk="1" hangingPunct="1"/>
            <a:endParaRPr lang="sk-SK" sz="2000" smtClean="0"/>
          </a:p>
          <a:p>
            <a:pPr marL="857250" lvl="1" indent="-457200" algn="just" eaLnBrk="1" hangingPunct="1"/>
            <a:endParaRPr lang="sk-SK" sz="2000" b="1" smtClean="0"/>
          </a:p>
          <a:p>
            <a:pPr marL="857250" lvl="1" indent="-457200" algn="just" eaLnBrk="1" hangingPunct="1"/>
            <a:endParaRPr lang="sk-SK" sz="2000" b="1" smtClean="0"/>
          </a:p>
          <a:p>
            <a:pPr marL="857250" lvl="1" indent="-457200" algn="just" eaLnBrk="1" hangingPunct="1"/>
            <a:endParaRPr lang="sk-SK" sz="2000" b="1" smtClean="0"/>
          </a:p>
          <a:p>
            <a:pPr marL="857250" lvl="1" indent="-457200" algn="just" eaLnBrk="1" hangingPunct="1"/>
            <a:endParaRPr lang="sk-SK" sz="2000" b="1" smtClean="0"/>
          </a:p>
        </p:txBody>
      </p:sp>
      <p:pic>
        <p:nvPicPr>
          <p:cNvPr id="25603" name="Obrázok 3" descr="crops1101.jpg"/>
          <p:cNvPicPr>
            <a:picLocks noChangeAspect="1"/>
          </p:cNvPicPr>
          <p:nvPr/>
        </p:nvPicPr>
        <p:blipFill>
          <a:blip r:embed="rId2" cstate="print"/>
          <a:srcRect/>
          <a:stretch>
            <a:fillRect/>
          </a:stretch>
        </p:blipFill>
        <p:spPr bwMode="auto">
          <a:xfrm>
            <a:off x="5327650" y="4581525"/>
            <a:ext cx="3816350" cy="2403475"/>
          </a:xfrm>
          <a:prstGeom prst="rect">
            <a:avLst/>
          </a:prstGeom>
          <a:noFill/>
          <a:ln w="9525">
            <a:noFill/>
            <a:miter lim="800000"/>
            <a:headEnd/>
            <a:tailEnd/>
          </a:ln>
        </p:spPr>
      </p:pic>
      <p:sp>
        <p:nvSpPr>
          <p:cNvPr id="25604" name="BlokTextu 4"/>
          <p:cNvSpPr txBox="1">
            <a:spLocks noChangeArrowheads="1"/>
          </p:cNvSpPr>
          <p:nvPr/>
        </p:nvSpPr>
        <p:spPr bwMode="auto">
          <a:xfrm>
            <a:off x="5256213" y="6550025"/>
            <a:ext cx="3887787" cy="307975"/>
          </a:xfrm>
          <a:prstGeom prst="rect">
            <a:avLst/>
          </a:prstGeom>
          <a:noFill/>
          <a:ln w="9525">
            <a:noFill/>
            <a:miter lim="800000"/>
            <a:headEnd/>
            <a:tailEnd/>
          </a:ln>
        </p:spPr>
        <p:txBody>
          <a:bodyPr>
            <a:spAutoFit/>
          </a:bodyPr>
          <a:lstStyle/>
          <a:p>
            <a:r>
              <a:rPr lang="sk-SK" sz="1400">
                <a:latin typeface="Franklin Gothic Book"/>
              </a:rPr>
              <a:t>Picture source: Tim McCabe</a:t>
            </a:r>
          </a:p>
        </p:txBody>
      </p:sp>
      <p:pic>
        <p:nvPicPr>
          <p:cNvPr id="25605" name="Obrázok 7" descr="31_172.jpg"/>
          <p:cNvPicPr>
            <a:picLocks noChangeAspect="1"/>
          </p:cNvPicPr>
          <p:nvPr/>
        </p:nvPicPr>
        <p:blipFill>
          <a:blip r:embed="rId3" cstate="print"/>
          <a:srcRect/>
          <a:stretch>
            <a:fillRect/>
          </a:stretch>
        </p:blipFill>
        <p:spPr bwMode="auto">
          <a:xfrm>
            <a:off x="971550" y="4733925"/>
            <a:ext cx="3529013" cy="2124075"/>
          </a:xfrm>
          <a:prstGeom prst="rect">
            <a:avLst/>
          </a:prstGeom>
          <a:noFill/>
          <a:ln w="9525">
            <a:noFill/>
            <a:miter lim="800000"/>
            <a:headEnd/>
            <a:tailEnd/>
          </a:ln>
        </p:spPr>
      </p:pic>
      <p:sp>
        <p:nvSpPr>
          <p:cNvPr id="25606" name="BlokTextu 8"/>
          <p:cNvSpPr txBox="1">
            <a:spLocks noChangeArrowheads="1"/>
          </p:cNvSpPr>
          <p:nvPr/>
        </p:nvSpPr>
        <p:spPr bwMode="auto">
          <a:xfrm>
            <a:off x="971550" y="6396038"/>
            <a:ext cx="3600450" cy="461962"/>
          </a:xfrm>
          <a:prstGeom prst="rect">
            <a:avLst/>
          </a:prstGeom>
          <a:noFill/>
          <a:ln w="9525">
            <a:noFill/>
            <a:miter lim="800000"/>
            <a:headEnd/>
            <a:tailEnd/>
          </a:ln>
        </p:spPr>
        <p:txBody>
          <a:bodyPr>
            <a:spAutoFit/>
          </a:bodyPr>
          <a:lstStyle/>
          <a:p>
            <a:r>
              <a:rPr lang="sk-SK" sz="1200">
                <a:latin typeface="Franklin Gothic Book"/>
              </a:rPr>
              <a:t>Zvodnica na vsiaknutie podvrchového odtoku , Foto: vodavkrajine.cz</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idx="4294967295"/>
          </p:nvPr>
        </p:nvSpPr>
        <p:spPr>
          <a:xfrm>
            <a:off x="671885" y="499344"/>
            <a:ext cx="7772400" cy="1470024"/>
          </a:xfrm>
        </p:spPr>
        <p:txBody>
          <a:bodyPr anchor="t"/>
          <a:lstStyle/>
          <a:p>
            <a:pPr eaLnBrk="1" fontAlgn="auto" hangingPunct="1">
              <a:spcAft>
                <a:spcPts val="0"/>
              </a:spcAft>
              <a:defRPr/>
            </a:pPr>
            <a:r>
              <a:rPr lang="cs-CZ" dirty="0" err="1" smtClean="0"/>
              <a:t>Mitigace</a:t>
            </a:r>
            <a:endParaRPr lang="cs-C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endParaRPr lang="cs-CZ" cap="none" smtClean="0">
              <a:effectLst/>
            </a:endParaRPr>
          </a:p>
        </p:txBody>
      </p:sp>
      <p:sp>
        <p:nvSpPr>
          <p:cNvPr id="36867" name="Zástupný symbol pro obsah 2"/>
          <p:cNvSpPr>
            <a:spLocks noGrp="1"/>
          </p:cNvSpPr>
          <p:nvPr>
            <p:ph idx="4294967295"/>
          </p:nvPr>
        </p:nvSpPr>
        <p:spPr/>
        <p:txBody>
          <a:bodyPr/>
          <a:lstStyle/>
          <a:p>
            <a:r>
              <a:rPr lang="cs-CZ" dirty="0" err="1" smtClean="0"/>
              <a:t>Mitigační</a:t>
            </a:r>
            <a:r>
              <a:rPr lang="cs-CZ" dirty="0" smtClean="0"/>
              <a:t> strategie – redukce příčin a samotné omezení produkce skleníkových plynů</a:t>
            </a:r>
          </a:p>
          <a:p>
            <a:endParaRPr lang="cs-CZ" dirty="0" smtClean="0"/>
          </a:p>
        </p:txBody>
      </p:sp>
      <p:pic>
        <p:nvPicPr>
          <p:cNvPr id="6146" name="Picture 2" descr="https://www.nrcan.gc.ca/sites/www.nrcan.gc.ca/files/www/images/sd-dd/pubs/strat2004/images/issues2a-eng.jpg"/>
          <p:cNvPicPr>
            <a:picLocks noChangeAspect="1" noChangeArrowheads="1"/>
          </p:cNvPicPr>
          <p:nvPr/>
        </p:nvPicPr>
        <p:blipFill>
          <a:blip r:embed="rId2" cstate="print"/>
          <a:srcRect/>
          <a:stretch>
            <a:fillRect/>
          </a:stretch>
        </p:blipFill>
        <p:spPr bwMode="auto">
          <a:xfrm>
            <a:off x="2051720" y="2996952"/>
            <a:ext cx="5472608" cy="273630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32770" name="Picture 2" descr="http://www.cifor.org/fileadmin/subsites/cobam/images/cobam-background1.gif"/>
          <p:cNvPicPr>
            <a:picLocks noChangeAspect="1" noChangeArrowheads="1"/>
          </p:cNvPicPr>
          <p:nvPr/>
        </p:nvPicPr>
        <p:blipFill>
          <a:blip r:embed="rId2" cstate="print"/>
          <a:srcRect/>
          <a:stretch>
            <a:fillRect/>
          </a:stretch>
        </p:blipFill>
        <p:spPr bwMode="auto">
          <a:xfrm>
            <a:off x="1403648" y="476672"/>
            <a:ext cx="6552728" cy="586469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p:cNvSpPr>
            <a:spLocks noGrp="1"/>
          </p:cNvSpPr>
          <p:nvPr>
            <p:ph type="title" idx="4294967295"/>
          </p:nvPr>
        </p:nvSpPr>
        <p:spPr bwMode="auto">
          <a:noFill/>
        </p:spPr>
        <p:txBody>
          <a:bodyPr wrap="square" lIns="91440" tIns="45720" rIns="91440" bIns="45720" numCol="1" anchorCtr="0" compatLnSpc="1">
            <a:prstTxWarp prst="textNoShape">
              <a:avLst/>
            </a:prstTxWarp>
            <a:normAutofit fontScale="90000"/>
          </a:bodyPr>
          <a:lstStyle/>
          <a:p>
            <a:r>
              <a:rPr lang="cs-CZ" dirty="0" smtClean="0"/>
              <a:t>Skleníkové plyny pocházející ze zemědělství</a:t>
            </a:r>
            <a:endParaRPr lang="cs-CZ" cap="none" dirty="0" smtClean="0">
              <a:effectLst/>
            </a:endParaRPr>
          </a:p>
        </p:txBody>
      </p:sp>
      <p:sp>
        <p:nvSpPr>
          <p:cNvPr id="39939" name="Zástupný symbol pro obsah 2"/>
          <p:cNvSpPr>
            <a:spLocks noGrp="1"/>
          </p:cNvSpPr>
          <p:nvPr>
            <p:ph idx="4294967295"/>
          </p:nvPr>
        </p:nvSpPr>
        <p:spPr/>
        <p:txBody>
          <a:bodyPr/>
          <a:lstStyle/>
          <a:p>
            <a:endParaRPr lang="cs-CZ" dirty="0" smtClean="0"/>
          </a:p>
          <a:p>
            <a:r>
              <a:rPr lang="cs-CZ" dirty="0" smtClean="0"/>
              <a:t>metan – živočišná výroba, nakládání se statkovými hnojivy</a:t>
            </a:r>
          </a:p>
          <a:p>
            <a:r>
              <a:rPr lang="cs-CZ" dirty="0" smtClean="0"/>
              <a:t>oxidy dusíku – uvolňovány z orné půdy při denitrifikačních procesech dusíkatých hnojiv</a:t>
            </a:r>
          </a:p>
          <a:p>
            <a:r>
              <a:rPr lang="cs-CZ" dirty="0" smtClean="0"/>
              <a:t>oxid uhličitý – pochází z oxidačních procesů nebo ze spalin faremní mechanizace</a:t>
            </a:r>
          </a:p>
          <a:p>
            <a:endParaRPr lang="cs-CZ"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cs-CZ" cap="none" dirty="0" smtClean="0">
                <a:effectLst/>
              </a:rPr>
              <a:t>OPATŘENÍ</a:t>
            </a:r>
          </a:p>
        </p:txBody>
      </p:sp>
      <p:sp>
        <p:nvSpPr>
          <p:cNvPr id="40963" name="Zástupný symbol pro obsah 2"/>
          <p:cNvSpPr>
            <a:spLocks noGrp="1"/>
          </p:cNvSpPr>
          <p:nvPr>
            <p:ph idx="4294967295"/>
          </p:nvPr>
        </p:nvSpPr>
        <p:spPr/>
        <p:txBody>
          <a:bodyPr/>
          <a:lstStyle/>
          <a:p>
            <a:r>
              <a:rPr lang="cs-CZ" dirty="0" smtClean="0"/>
              <a:t>Využívání obnovitelných zdrojů energie</a:t>
            </a:r>
          </a:p>
          <a:p>
            <a:pPr lvl="1"/>
            <a:r>
              <a:rPr lang="cs-CZ" dirty="0" smtClean="0"/>
              <a:t>bioplyn nebo rostlinná biomasa</a:t>
            </a:r>
          </a:p>
          <a:p>
            <a:r>
              <a:rPr lang="cs-CZ" dirty="0" err="1" smtClean="0"/>
              <a:t>Biozemědělství</a:t>
            </a:r>
            <a:endParaRPr lang="cs-CZ" dirty="0" smtClean="0"/>
          </a:p>
          <a:p>
            <a:r>
              <a:rPr lang="cs-CZ" dirty="0" smtClean="0"/>
              <a:t>Agrolesnictví</a:t>
            </a:r>
          </a:p>
          <a:p>
            <a:r>
              <a:rPr lang="cs-CZ" dirty="0" err="1" smtClean="0"/>
              <a:t>Permakulturní</a:t>
            </a:r>
            <a:r>
              <a:rPr lang="cs-CZ" dirty="0" smtClean="0"/>
              <a:t> techniky</a:t>
            </a:r>
          </a:p>
          <a:p>
            <a:pPr lvl="1"/>
            <a:r>
              <a:rPr lang="cs-CZ" dirty="0" smtClean="0"/>
              <a:t>Jedlý </a:t>
            </a:r>
          </a:p>
          <a:p>
            <a:pPr lvl="1">
              <a:buNone/>
            </a:pPr>
            <a:r>
              <a:rPr lang="cs-CZ" dirty="0" smtClean="0"/>
              <a:t>	ekosystém</a:t>
            </a:r>
          </a:p>
          <a:p>
            <a:pPr>
              <a:buFont typeface="Wingdings 2" pitchFamily="18" charset="2"/>
              <a:buNone/>
            </a:pPr>
            <a:endParaRPr lang="cs-CZ" dirty="0" smtClean="0"/>
          </a:p>
          <a:p>
            <a:endParaRPr lang="cs-CZ" dirty="0" smtClean="0"/>
          </a:p>
        </p:txBody>
      </p:sp>
      <p:pic>
        <p:nvPicPr>
          <p:cNvPr id="3076" name="Picture 4" descr="http://blog.bio.cz/articles_images/a026efcab5ec6b7278c8a9d96296623af470b36f.png"/>
          <p:cNvPicPr>
            <a:picLocks noChangeAspect="1" noChangeArrowheads="1"/>
          </p:cNvPicPr>
          <p:nvPr/>
        </p:nvPicPr>
        <p:blipFill>
          <a:blip r:embed="rId2" cstate="print"/>
          <a:srcRect/>
          <a:stretch>
            <a:fillRect/>
          </a:stretch>
        </p:blipFill>
        <p:spPr bwMode="auto">
          <a:xfrm>
            <a:off x="3131840" y="4472828"/>
            <a:ext cx="2697757" cy="2017923"/>
          </a:xfrm>
          <a:prstGeom prst="rect">
            <a:avLst/>
          </a:prstGeom>
          <a:noFill/>
        </p:spPr>
      </p:pic>
      <p:pic>
        <p:nvPicPr>
          <p:cNvPr id="3078" name="Picture 6" descr="http://ekozahrady.surov.cz/ekozahrady/foto/Kytky/lesn%ED%20zahrada.jpg"/>
          <p:cNvPicPr>
            <a:picLocks noChangeAspect="1" noChangeArrowheads="1"/>
          </p:cNvPicPr>
          <p:nvPr/>
        </p:nvPicPr>
        <p:blipFill>
          <a:blip r:embed="rId3" cstate="print"/>
          <a:srcRect/>
          <a:stretch>
            <a:fillRect/>
          </a:stretch>
        </p:blipFill>
        <p:spPr bwMode="auto">
          <a:xfrm>
            <a:off x="6084168" y="2780928"/>
            <a:ext cx="2754390" cy="367366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Biouhel</a:t>
            </a:r>
            <a:endParaRPr lang="cs-CZ" dirty="0"/>
          </a:p>
        </p:txBody>
      </p:sp>
      <p:sp>
        <p:nvSpPr>
          <p:cNvPr id="3" name="Zástupný symbol pro obsah 2"/>
          <p:cNvSpPr>
            <a:spLocks noGrp="1"/>
          </p:cNvSpPr>
          <p:nvPr>
            <p:ph idx="1"/>
          </p:nvPr>
        </p:nvSpPr>
        <p:spPr/>
        <p:txBody>
          <a:bodyPr/>
          <a:lstStyle/>
          <a:p>
            <a:r>
              <a:rPr lang="cs-CZ" sz="2800" dirty="0" smtClean="0"/>
              <a:t>Biomasa zuhelnatělá za účelem aplikace do půd</a:t>
            </a:r>
          </a:p>
          <a:p>
            <a:r>
              <a:rPr lang="cs-CZ" sz="2800" dirty="0" smtClean="0"/>
              <a:t>Živiny se z něj uvolňují pomalu, nevyplavují se</a:t>
            </a:r>
          </a:p>
          <a:p>
            <a:r>
              <a:rPr lang="cs-CZ" sz="2800" dirty="0" smtClean="0"/>
              <a:t>Uhlík v něm vázaný zůstane v půdě až tisíc let</a:t>
            </a:r>
          </a:p>
          <a:p>
            <a:r>
              <a:rPr lang="cs-CZ" sz="2800" dirty="0" smtClean="0"/>
              <a:t>Zlepší vlastnosti půd, ukládá uhlík zachycený fotosyntézou z ovzduší</a:t>
            </a:r>
          </a:p>
          <a:p>
            <a:r>
              <a:rPr lang="cs-CZ" sz="2400" b="1" dirty="0" smtClean="0"/>
              <a:t>„Během staletí tak půjde vrátit složení ovzduší a pH oceánů zpět k hodnotám, které panovaly až do novověku. Podmínkou ovšem je, že emise z fosilních paliv, v první řadě z uhlí, během nejbližších desetiletí zcela ustanou.“ (Jan </a:t>
            </a:r>
            <a:r>
              <a:rPr lang="cs-CZ" sz="2400" b="1" dirty="0" err="1" smtClean="0"/>
              <a:t>Hollan</a:t>
            </a:r>
            <a:r>
              <a:rPr lang="cs-CZ" sz="2400" b="1" dirty="0" smtClean="0"/>
              <a:t>)</a:t>
            </a:r>
          </a:p>
          <a:p>
            <a:pPr lvl="1"/>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politika</a:t>
            </a:r>
            <a:endParaRPr lang="cs-CZ" dirty="0"/>
          </a:p>
        </p:txBody>
      </p:sp>
      <p:sp>
        <p:nvSpPr>
          <p:cNvPr id="37891" name="Zástupný symbol pro obsah 2"/>
          <p:cNvSpPr>
            <a:spLocks noGrp="1"/>
          </p:cNvSpPr>
          <p:nvPr>
            <p:ph sz="half" idx="1"/>
          </p:nvPr>
        </p:nvSpPr>
        <p:spPr/>
        <p:txBody>
          <a:bodyPr/>
          <a:lstStyle/>
          <a:p>
            <a:r>
              <a:rPr lang="cs-CZ" dirty="0" err="1" smtClean="0"/>
              <a:t>Mitigace</a:t>
            </a:r>
            <a:r>
              <a:rPr lang="cs-CZ" dirty="0" smtClean="0"/>
              <a:t> je primárně řízena mezinárodními dohodami a až následně národními vládami</a:t>
            </a:r>
          </a:p>
          <a:p>
            <a:r>
              <a:rPr lang="cs-CZ" dirty="0" smtClean="0"/>
              <a:t>Kjótský protokol</a:t>
            </a:r>
          </a:p>
          <a:p>
            <a:pPr lvl="1"/>
            <a:r>
              <a:rPr lang="cs-CZ" dirty="0" smtClean="0"/>
              <a:t>Emisní povolenky a obchodování s nimi</a:t>
            </a:r>
          </a:p>
        </p:txBody>
      </p:sp>
      <p:sp>
        <p:nvSpPr>
          <p:cNvPr id="6" name="Zástupný symbol pro obsah 5"/>
          <p:cNvSpPr>
            <a:spLocks noGrp="1"/>
          </p:cNvSpPr>
          <p:nvPr>
            <p:ph sz="half" idx="2"/>
          </p:nvPr>
        </p:nvSpPr>
        <p:spPr/>
        <p:txBody>
          <a:bodyPr/>
          <a:lstStyle/>
          <a:p>
            <a:endParaRPr lang="cs-CZ"/>
          </a:p>
        </p:txBody>
      </p:sp>
      <p:pic>
        <p:nvPicPr>
          <p:cNvPr id="5122" name="Picture 2" descr="http://abhishake.wordpress.com/files/2009/10/jairam_ramesh_4089f.gif"/>
          <p:cNvPicPr>
            <a:picLocks noChangeAspect="1" noChangeArrowheads="1"/>
          </p:cNvPicPr>
          <p:nvPr/>
        </p:nvPicPr>
        <p:blipFill>
          <a:blip r:embed="rId2" cstate="print"/>
          <a:srcRect/>
          <a:stretch>
            <a:fillRect/>
          </a:stretch>
        </p:blipFill>
        <p:spPr bwMode="auto">
          <a:xfrm>
            <a:off x="4788024" y="2060848"/>
            <a:ext cx="3723719" cy="347742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cs-CZ" cap="none" smtClean="0">
              <a:effectLst/>
            </a:endParaRPr>
          </a:p>
        </p:txBody>
      </p:sp>
      <p:sp>
        <p:nvSpPr>
          <p:cNvPr id="14338" name="Rectangle 3"/>
          <p:cNvSpPr>
            <a:spLocks noGrp="1"/>
          </p:cNvSpPr>
          <p:nvPr>
            <p:ph type="body" sz="half" idx="4294967295"/>
          </p:nvPr>
        </p:nvSpPr>
        <p:spPr>
          <a:xfrm>
            <a:off x="304800" y="1554163"/>
            <a:ext cx="3762375" cy="4467225"/>
          </a:xfrm>
        </p:spPr>
        <p:txBody>
          <a:bodyPr/>
          <a:lstStyle/>
          <a:p>
            <a:pPr eaLnBrk="1" hangingPunct="1">
              <a:lnSpc>
                <a:spcPct val="80000"/>
              </a:lnSpc>
            </a:pPr>
            <a:r>
              <a:rPr lang="cs-CZ" sz="2400" smtClean="0"/>
              <a:t>Skleníkové plyny jsou přirozenou součástí atmosféry. Díky nim je na Zemi teplota, která umožňuje organismům žít. Problémem je jejich nadměrná produkce.</a:t>
            </a:r>
          </a:p>
          <a:p>
            <a:pPr eaLnBrk="1" hangingPunct="1">
              <a:lnSpc>
                <a:spcPct val="80000"/>
              </a:lnSpc>
            </a:pPr>
            <a:r>
              <a:rPr lang="cs-CZ" sz="2400" smtClean="0"/>
              <a:t>Skleníkové plyny jsou schopny absorbovat tepelné záření a toto teplo zpětně vyzářit. Díky tomuto dochází k ohřevu atmosféry a zemského povrchu.</a:t>
            </a:r>
            <a:r>
              <a:rPr lang="cs-CZ" sz="1800" smtClean="0"/>
              <a:t> </a:t>
            </a:r>
            <a:endParaRPr lang="cs-CZ" sz="1800" u="sng" smtClean="0"/>
          </a:p>
          <a:p>
            <a:pPr eaLnBrk="1" hangingPunct="1">
              <a:lnSpc>
                <a:spcPct val="80000"/>
              </a:lnSpc>
            </a:pPr>
            <a:endParaRPr lang="cs-CZ" sz="2400" smtClean="0"/>
          </a:p>
        </p:txBody>
      </p:sp>
      <p:pic>
        <p:nvPicPr>
          <p:cNvPr id="14339" name="Picture 5" descr="sklenikove plyny"/>
          <p:cNvPicPr>
            <a:picLocks noChangeAspect="1" noChangeArrowheads="1"/>
          </p:cNvPicPr>
          <p:nvPr/>
        </p:nvPicPr>
        <p:blipFill>
          <a:blip r:embed="rId2" cstate="print"/>
          <a:srcRect/>
          <a:stretch>
            <a:fillRect/>
          </a:stretch>
        </p:blipFill>
        <p:spPr bwMode="auto">
          <a:xfrm>
            <a:off x="4032250" y="1916113"/>
            <a:ext cx="5111750" cy="384016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Děkujeme za pozornost </a:t>
            </a:r>
            <a:r>
              <a:rPr lang="cs-CZ" dirty="0" smtClean="0">
                <a:sym typeface="Wingdings" pitchFamily="2" charset="2"/>
              </a:rPr>
              <a:t></a:t>
            </a:r>
            <a:endParaRPr lang="cs-CZ" dirty="0"/>
          </a:p>
        </p:txBody>
      </p:sp>
      <p:sp>
        <p:nvSpPr>
          <p:cNvPr id="4" name="Podnadpis 3"/>
          <p:cNvSpPr>
            <a:spLocks noGrp="1"/>
          </p:cNvSpPr>
          <p:nvPr>
            <p:ph type="subTitle" idx="1"/>
          </p:nvPr>
        </p:nvSpPr>
        <p:spPr/>
        <p:txBody>
          <a:bodyPr/>
          <a:lstStyle/>
          <a:p>
            <a:endParaRPr lang="cs-CZ"/>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p:txBody>
          <a:bodyPr/>
          <a:lstStyle/>
          <a:p>
            <a:pPr eaLnBrk="1" fontAlgn="auto" hangingPunct="1">
              <a:spcAft>
                <a:spcPts val="0"/>
              </a:spcAft>
              <a:defRPr/>
            </a:pPr>
            <a:r>
              <a:rPr lang="sk-SK" dirty="0" smtClean="0"/>
              <a:t>zdroje</a:t>
            </a:r>
            <a:endParaRPr lang="sk-SK" dirty="0"/>
          </a:p>
        </p:txBody>
      </p:sp>
      <p:sp>
        <p:nvSpPr>
          <p:cNvPr id="44035" name="Zástupný symbol obsahu 2"/>
          <p:cNvSpPr>
            <a:spLocks noGrp="1"/>
          </p:cNvSpPr>
          <p:nvPr>
            <p:ph idx="4294967295"/>
          </p:nvPr>
        </p:nvSpPr>
        <p:spPr/>
        <p:txBody>
          <a:bodyPr/>
          <a:lstStyle/>
          <a:p>
            <a:pPr eaLnBrk="1" hangingPunct="1"/>
            <a:r>
              <a:rPr lang="sk-SK" sz="1800" dirty="0" smtClean="0">
                <a:hlinkClick r:id="rId2"/>
              </a:rPr>
              <a:t>http://www.norsemathology.org/longa/classes/ClimateChange/Smit_and_Skinner_2002.pdf</a:t>
            </a:r>
            <a:endParaRPr lang="sk-SK" sz="1800" dirty="0" smtClean="0"/>
          </a:p>
          <a:p>
            <a:pPr eaLnBrk="1" hangingPunct="1"/>
            <a:r>
              <a:rPr lang="sk-SK" sz="1800" dirty="0" smtClean="0">
                <a:hlinkClick r:id="rId3"/>
              </a:rPr>
              <a:t>http://www.ifad.org/english/water/innowat/topic/Topic_6web.pdf</a:t>
            </a:r>
            <a:endParaRPr lang="sk-SK" sz="1800" dirty="0" smtClean="0"/>
          </a:p>
          <a:p>
            <a:pPr eaLnBrk="1" hangingPunct="1"/>
            <a:r>
              <a:rPr lang="sk-SK" sz="1800" dirty="0" smtClean="0">
                <a:hlinkClick r:id="rId4"/>
              </a:rPr>
              <a:t>http://www.vodavkrajine.cz/index.php/navrhy-opatreni</a:t>
            </a:r>
            <a:endParaRPr lang="sk-SK" sz="1800" dirty="0" smtClean="0"/>
          </a:p>
          <a:p>
            <a:pPr eaLnBrk="1" hangingPunct="1"/>
            <a:r>
              <a:rPr lang="sk-SK" sz="1800" dirty="0" smtClean="0">
                <a:hlinkClick r:id="rId5"/>
              </a:rPr>
              <a:t>http://eagri.cz/public/web/file/107060/Z101798_MZe_brozura_KLIMA_A5.pdf</a:t>
            </a:r>
            <a:endParaRPr lang="sk-SK" sz="1800" dirty="0" smtClean="0"/>
          </a:p>
          <a:p>
            <a:pPr eaLnBrk="1" hangingPunct="1"/>
            <a:r>
              <a:rPr lang="cs-CZ" sz="1800" dirty="0" err="1" smtClean="0"/>
              <a:t>Nátr</a:t>
            </a:r>
            <a:r>
              <a:rPr lang="cs-CZ" sz="1800" dirty="0" smtClean="0"/>
              <a:t>, Lubomír Země jako skleník. Proč se bát CO</a:t>
            </a:r>
            <a:r>
              <a:rPr lang="cs-CZ" sz="1800" baseline="-25000" dirty="0" smtClean="0"/>
              <a:t>2</a:t>
            </a:r>
            <a:r>
              <a:rPr lang="cs-CZ" sz="1800" dirty="0" smtClean="0"/>
              <a:t>? Academia Praha 2006</a:t>
            </a:r>
          </a:p>
          <a:p>
            <a:pPr eaLnBrk="1" hangingPunct="1"/>
            <a:r>
              <a:rPr lang="cs-CZ" sz="1800" dirty="0" smtClean="0">
                <a:hlinkClick r:id="rId6"/>
              </a:rPr>
              <a:t>http://www.meteocentrum.cz/zmeny-klimatu/sklenikovy-efekt-dalsi-plyny.php</a:t>
            </a:r>
            <a:endParaRPr lang="cs-CZ" sz="1800" dirty="0" smtClean="0"/>
          </a:p>
          <a:p>
            <a:pPr eaLnBrk="1" hangingPunct="1"/>
            <a:r>
              <a:rPr lang="cs-CZ" sz="1800" dirty="0" smtClean="0">
                <a:hlinkClick r:id="rId7"/>
              </a:rPr>
              <a:t>http://global.webz.cz/listy/VL-sklenikovy_efekt.pdf</a:t>
            </a:r>
            <a:endParaRPr lang="cs-CZ" sz="1800" dirty="0" smtClean="0"/>
          </a:p>
          <a:p>
            <a:r>
              <a:rPr lang="cs-CZ" sz="1800" dirty="0">
                <a:hlinkClick r:id="rId8"/>
              </a:rPr>
              <a:t>http://</a:t>
            </a:r>
            <a:r>
              <a:rPr lang="cs-CZ" sz="1800" dirty="0" smtClean="0">
                <a:hlinkClick r:id="rId8"/>
              </a:rPr>
              <a:t>lekarske.slovniky.cz/pojem/mitigace</a:t>
            </a:r>
            <a:endParaRPr lang="cs-CZ" sz="1800" dirty="0"/>
          </a:p>
          <a:p>
            <a:r>
              <a:rPr lang="cs-CZ" sz="1800" dirty="0">
                <a:hlinkClick r:id="rId9"/>
              </a:rPr>
              <a:t>http://</a:t>
            </a:r>
            <a:r>
              <a:rPr lang="cs-CZ" sz="1800" dirty="0" smtClean="0">
                <a:hlinkClick r:id="rId9"/>
              </a:rPr>
              <a:t>www.amo.cz/publikace/zmena-klimatu.html</a:t>
            </a:r>
            <a:endParaRPr lang="cs-CZ" sz="1800" dirty="0"/>
          </a:p>
          <a:p>
            <a:r>
              <a:rPr lang="cs-CZ" sz="1800" dirty="0">
                <a:hlinkClick r:id="rId10"/>
              </a:rPr>
              <a:t>http://</a:t>
            </a:r>
            <a:r>
              <a:rPr lang="cs-CZ" sz="1800" dirty="0" smtClean="0">
                <a:hlinkClick r:id="rId10"/>
              </a:rPr>
              <a:t>www.mzp.cz/cz/mitigace_zmeny_klimatu</a:t>
            </a:r>
            <a:endParaRPr lang="cs-CZ" sz="1800" dirty="0" smtClean="0"/>
          </a:p>
          <a:p>
            <a:r>
              <a:rPr lang="cs-CZ" sz="1800" u="sng" dirty="0">
                <a:hlinkClick r:id="rId11"/>
              </a:rPr>
              <a:t>http://eagri.cz/public/web/mze/zivotni-prostredi/zmena-klimatu/zmirnovani-zmeny-klimatu/</a:t>
            </a:r>
            <a:endParaRPr lang="cs-CZ" sz="1800" dirty="0"/>
          </a:p>
          <a:p>
            <a:r>
              <a:rPr lang="sk-SK" sz="1800" dirty="0">
                <a:hlinkClick r:id="rId12"/>
              </a:rPr>
              <a:t>http://orgprints.org/20478</a:t>
            </a:r>
            <a:r>
              <a:rPr lang="sk-SK" sz="1800" dirty="0" smtClean="0">
                <a:hlinkClick r:id="rId12"/>
              </a:rPr>
              <a:t>/</a:t>
            </a:r>
            <a:endParaRPr lang="sk-SK" sz="1800" dirty="0" smtClean="0"/>
          </a:p>
          <a:p>
            <a:r>
              <a:rPr lang="sk-SK" sz="1800" dirty="0" smtClean="0">
                <a:hlinkClick r:id="rId13"/>
              </a:rPr>
              <a:t>http://amper.ped.muni.cz/gw/uhel/</a:t>
            </a:r>
            <a:endParaRPr lang="sk-SK" sz="18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cap="none" smtClean="0">
                <a:effectLst/>
              </a:rPr>
              <a:t>Přehled skleníkových plynů</a:t>
            </a:r>
          </a:p>
        </p:txBody>
      </p:sp>
      <p:sp>
        <p:nvSpPr>
          <p:cNvPr id="15362" name="Rectangle 3"/>
          <p:cNvSpPr>
            <a:spLocks noGrp="1"/>
          </p:cNvSpPr>
          <p:nvPr>
            <p:ph type="body" idx="4294967295"/>
          </p:nvPr>
        </p:nvSpPr>
        <p:spPr/>
        <p:txBody>
          <a:bodyPr/>
          <a:lstStyle/>
          <a:p>
            <a:pPr eaLnBrk="1" hangingPunct="1">
              <a:lnSpc>
                <a:spcPct val="90000"/>
              </a:lnSpc>
            </a:pPr>
            <a:r>
              <a:rPr lang="cs-CZ" sz="2800" smtClean="0"/>
              <a:t>Skleníkové plyny zahrnují ty sloučeniny, které se vyskytují v atmosféře Země a vyznačují se silnou absorbcí dlouhovlnného infračerveného záření</a:t>
            </a:r>
          </a:p>
          <a:p>
            <a:pPr eaLnBrk="1" hangingPunct="1">
              <a:lnSpc>
                <a:spcPct val="90000"/>
              </a:lnSpc>
            </a:pPr>
            <a:r>
              <a:rPr lang="cs-CZ" sz="2800" smtClean="0"/>
              <a:t>Jsou to zejména:</a:t>
            </a:r>
          </a:p>
          <a:p>
            <a:pPr eaLnBrk="1" hangingPunct="1">
              <a:lnSpc>
                <a:spcPct val="90000"/>
              </a:lnSpc>
            </a:pPr>
            <a:r>
              <a:rPr lang="cs-CZ" sz="2800" smtClean="0"/>
              <a:t>Oxid uhličitý co2</a:t>
            </a:r>
          </a:p>
          <a:p>
            <a:pPr eaLnBrk="1" hangingPunct="1">
              <a:lnSpc>
                <a:spcPct val="90000"/>
              </a:lnSpc>
            </a:pPr>
            <a:r>
              <a:rPr lang="cs-CZ" sz="2800" smtClean="0"/>
              <a:t>Metan ch4</a:t>
            </a:r>
          </a:p>
          <a:p>
            <a:pPr eaLnBrk="1" hangingPunct="1">
              <a:lnSpc>
                <a:spcPct val="90000"/>
              </a:lnSpc>
            </a:pPr>
            <a:r>
              <a:rPr lang="cs-CZ" sz="2800" smtClean="0"/>
              <a:t>Oxid dusný N2o</a:t>
            </a:r>
          </a:p>
          <a:p>
            <a:pPr eaLnBrk="1" hangingPunct="1">
              <a:lnSpc>
                <a:spcPct val="90000"/>
              </a:lnSpc>
            </a:pPr>
            <a:r>
              <a:rPr lang="cs-CZ" sz="2800" smtClean="0"/>
              <a:t>Ozon O3</a:t>
            </a:r>
          </a:p>
          <a:p>
            <a:pPr eaLnBrk="1" hangingPunct="1">
              <a:lnSpc>
                <a:spcPct val="90000"/>
              </a:lnSpc>
            </a:pPr>
            <a:r>
              <a:rPr lang="cs-CZ" sz="2800" smtClean="0"/>
              <a:t>Chlorované fluorovodíky-nejběžnější freony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cap="none" smtClean="0">
                <a:effectLst/>
              </a:rPr>
              <a:t>Vodní pára</a:t>
            </a:r>
          </a:p>
        </p:txBody>
      </p:sp>
      <p:sp>
        <p:nvSpPr>
          <p:cNvPr id="16386" name="Rectangle 3"/>
          <p:cNvSpPr>
            <a:spLocks noGrp="1"/>
          </p:cNvSpPr>
          <p:nvPr>
            <p:ph type="body" idx="4294967295"/>
          </p:nvPr>
        </p:nvSpPr>
        <p:spPr/>
        <p:txBody>
          <a:bodyPr/>
          <a:lstStyle/>
          <a:p>
            <a:pPr eaLnBrk="1" hangingPunct="1">
              <a:lnSpc>
                <a:spcPct val="80000"/>
              </a:lnSpc>
            </a:pPr>
            <a:r>
              <a:rPr lang="cs-CZ" sz="2400" smtClean="0"/>
              <a:t>největší podíl na skleníkovém efektu-více než 60%</a:t>
            </a:r>
          </a:p>
          <a:p>
            <a:pPr eaLnBrk="1" hangingPunct="1">
              <a:lnSpc>
                <a:spcPct val="80000"/>
              </a:lnSpc>
            </a:pPr>
            <a:r>
              <a:rPr lang="cs-CZ" sz="2400" smtClean="0"/>
              <a:t>Je přirozenou součástí atmosféry</a:t>
            </a:r>
          </a:p>
          <a:p>
            <a:pPr eaLnBrk="1" hangingPunct="1">
              <a:lnSpc>
                <a:spcPct val="80000"/>
              </a:lnSpc>
            </a:pPr>
            <a:r>
              <a:rPr lang="cs-CZ" sz="2400" smtClean="0"/>
              <a:t>Její obsah v atmosféře není systematicky měněn člověkem</a:t>
            </a:r>
          </a:p>
          <a:p>
            <a:pPr eaLnBrk="1" hangingPunct="1">
              <a:lnSpc>
                <a:spcPct val="80000"/>
              </a:lnSpc>
            </a:pPr>
            <a:r>
              <a:rPr lang="cs-CZ" sz="2400" smtClean="0"/>
              <a:t>Množství vodní páry je z globálního hlediska více méně dáno teplotou vzduchu. Vodní pára nemá žádnou schopnost vyvolávat změny, sama je však důsledkem těchto změn. Teplota vzduchu určuje, kolik páry se do něj vejde, nikoliv naopak. </a:t>
            </a:r>
          </a:p>
          <a:p>
            <a:pPr eaLnBrk="1" hangingPunct="1">
              <a:lnSpc>
                <a:spcPct val="80000"/>
              </a:lnSpc>
            </a:pPr>
            <a:r>
              <a:rPr lang="cs-CZ" sz="2400" smtClean="0"/>
              <a:t>Z hlediska studia klimatu je vodní pára poměrně nezajímavá, neboť je téměř funkcí teploty.</a:t>
            </a:r>
          </a:p>
          <a:p>
            <a:pPr eaLnBrk="1" hangingPunct="1">
              <a:lnSpc>
                <a:spcPct val="80000"/>
              </a:lnSpc>
              <a:buFont typeface="Wingdings 2" pitchFamily="18" charset="2"/>
              <a:buNone/>
            </a:pPr>
            <a:r>
              <a:rPr lang="cs-CZ" sz="2400" smtClean="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cap="none" smtClean="0">
                <a:effectLst/>
              </a:rPr>
              <a:t>Oxid uhličitý</a:t>
            </a:r>
          </a:p>
        </p:txBody>
      </p:sp>
      <p:sp>
        <p:nvSpPr>
          <p:cNvPr id="17410" name="Rectangle 3"/>
          <p:cNvSpPr>
            <a:spLocks noGrp="1"/>
          </p:cNvSpPr>
          <p:nvPr>
            <p:ph type="body" idx="4294967295"/>
          </p:nvPr>
        </p:nvSpPr>
        <p:spPr/>
        <p:txBody>
          <a:bodyPr/>
          <a:lstStyle/>
          <a:p>
            <a:pPr eaLnBrk="1" hangingPunct="1"/>
            <a:r>
              <a:rPr lang="cs-CZ" smtClean="0"/>
              <a:t>Silně pohlcuje dlouhovlnné infračervené záření</a:t>
            </a:r>
          </a:p>
          <a:p>
            <a:pPr eaLnBrk="1" hangingPunct="1"/>
            <a:r>
              <a:rPr lang="cs-CZ" smtClean="0"/>
              <a:t>Hlavní zdroje: spalování fosilních paliv 80%, odlesňování, spalování biomasy, eroze</a:t>
            </a:r>
          </a:p>
          <a:p>
            <a:pPr eaLnBrk="1" hangingPunct="1"/>
            <a:r>
              <a:rPr lang="cs-CZ" smtClean="0"/>
              <a:t>Jeho koncentrace trvale stoupá</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cap="none" smtClean="0">
                <a:effectLst/>
              </a:rPr>
              <a:t>Metan</a:t>
            </a:r>
          </a:p>
        </p:txBody>
      </p:sp>
      <p:sp>
        <p:nvSpPr>
          <p:cNvPr id="18434" name="Rectangle 3"/>
          <p:cNvSpPr>
            <a:spLocks noGrp="1"/>
          </p:cNvSpPr>
          <p:nvPr>
            <p:ph type="body" idx="4294967295"/>
          </p:nvPr>
        </p:nvSpPr>
        <p:spPr/>
        <p:txBody>
          <a:bodyPr/>
          <a:lstStyle/>
          <a:p>
            <a:pPr eaLnBrk="1" hangingPunct="1"/>
            <a:r>
              <a:rPr lang="cs-CZ" smtClean="0"/>
              <a:t>Hlavní zdroje: anaerobní rozklad v mokřadech a na skládkách, chov skotu, únik při získávání a zpracování fosilních paliv, uvolňuje se i z oceánů, jezer a spalování biomasy. Uvolňuje se také při pěstování rýže</a:t>
            </a:r>
          </a:p>
          <a:p>
            <a:pPr eaLnBrk="1" hangingPunct="1"/>
            <a:r>
              <a:rPr lang="cs-CZ" smtClean="0"/>
              <a:t>Samotný methan je zhruba 20 krát účinnějším skleníkovým plynem než CO2, ovšem v atmosféře je ho asi stokrát méně.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cap="none" smtClean="0">
                <a:effectLst/>
              </a:rPr>
              <a:t>Oxid dusný</a:t>
            </a:r>
          </a:p>
        </p:txBody>
      </p:sp>
      <p:sp>
        <p:nvSpPr>
          <p:cNvPr id="19458" name="Rectangle 3"/>
          <p:cNvSpPr>
            <a:spLocks noGrp="1"/>
          </p:cNvSpPr>
          <p:nvPr>
            <p:ph type="body" idx="4294967295"/>
          </p:nvPr>
        </p:nvSpPr>
        <p:spPr/>
        <p:txBody>
          <a:bodyPr/>
          <a:lstStyle/>
          <a:p>
            <a:pPr eaLnBrk="1" hangingPunct="1">
              <a:lnSpc>
                <a:spcPct val="90000"/>
              </a:lnSpc>
            </a:pPr>
            <a:r>
              <a:rPr lang="cs-CZ" smtClean="0"/>
              <a:t>Hlavní zdroje: zemědělská hnojiva, spalování fosilních paliv, spalování biomasy</a:t>
            </a:r>
          </a:p>
          <a:p>
            <a:pPr eaLnBrk="1" hangingPunct="1">
              <a:lnSpc>
                <a:spcPct val="90000"/>
              </a:lnSpc>
            </a:pPr>
            <a:r>
              <a:rPr lang="cs-CZ" smtClean="0"/>
              <a:t>Jeho koncentrace se soustavně zvyšuje hlavně skrz intenzifikaci zemědělské činnosti</a:t>
            </a:r>
          </a:p>
          <a:p>
            <a:pPr eaLnBrk="1" hangingPunct="1">
              <a:lnSpc>
                <a:spcPct val="90000"/>
              </a:lnSpc>
            </a:pPr>
            <a:r>
              <a:rPr lang="cs-CZ" smtClean="0"/>
              <a:t>Do atmosféry se dostává interakcí s pedosférou, jde z větší části o přirozený proces. K vyšším únikům N2O do atmosféry přispívá opět zemědělství – díky hospodaření na půdách i hnojení.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bwMode="auto">
          <a:xfrm>
            <a:off x="323850" y="476250"/>
            <a:ext cx="8686800" cy="838200"/>
          </a:xfrm>
          <a:noFill/>
        </p:spPr>
        <p:txBody>
          <a:bodyPr wrap="square" lIns="91440" tIns="45720" rIns="91440" bIns="45720" numCol="1" anchorCtr="0" compatLnSpc="1">
            <a:prstTxWarp prst="textNoShape">
              <a:avLst/>
            </a:prstTxWarp>
          </a:bodyPr>
          <a:lstStyle/>
          <a:p>
            <a:pPr eaLnBrk="1" hangingPunct="1"/>
            <a:r>
              <a:rPr lang="cs-CZ" cap="none" smtClean="0">
                <a:effectLst/>
              </a:rPr>
              <a:t>Další skleníkové plyny</a:t>
            </a:r>
          </a:p>
        </p:txBody>
      </p:sp>
      <p:sp>
        <p:nvSpPr>
          <p:cNvPr id="20482" name="Rectangle 3"/>
          <p:cNvSpPr>
            <a:spLocks noGrp="1"/>
          </p:cNvSpPr>
          <p:nvPr>
            <p:ph type="body" idx="4294967295"/>
          </p:nvPr>
        </p:nvSpPr>
        <p:spPr/>
        <p:txBody>
          <a:bodyPr/>
          <a:lstStyle/>
          <a:p>
            <a:pPr eaLnBrk="1" hangingPunct="1">
              <a:lnSpc>
                <a:spcPct val="80000"/>
              </a:lnSpc>
            </a:pPr>
            <a:r>
              <a:rPr lang="cs-CZ" sz="2800" b="1" smtClean="0"/>
              <a:t>Ozón</a:t>
            </a:r>
          </a:p>
          <a:p>
            <a:pPr lvl="1" eaLnBrk="1" hangingPunct="1">
              <a:lnSpc>
                <a:spcPct val="80000"/>
              </a:lnSpc>
            </a:pPr>
            <a:r>
              <a:rPr lang="cs-CZ" sz="2400" smtClean="0"/>
              <a:t>Přízemní ozón vzniká v ovzduší při slunečním záření reakcí uhlovodíků a oxidu dusíku. Hlavní příčina vysokých koncentrací přízemního ozónu je zvyšující se objem automobilové dopravy. </a:t>
            </a:r>
          </a:p>
          <a:p>
            <a:pPr eaLnBrk="1" hangingPunct="1">
              <a:lnSpc>
                <a:spcPct val="80000"/>
              </a:lnSpc>
            </a:pPr>
            <a:r>
              <a:rPr lang="cs-CZ" sz="2800" b="1" smtClean="0"/>
              <a:t>Chlorofluorouhlíky(freony)</a:t>
            </a:r>
          </a:p>
          <a:p>
            <a:pPr lvl="1" eaLnBrk="1" hangingPunct="1">
              <a:lnSpc>
                <a:spcPct val="80000"/>
              </a:lnSpc>
            </a:pPr>
            <a:r>
              <a:rPr lang="cs-CZ" sz="2400" smtClean="0"/>
              <a:t>Aerosoly </a:t>
            </a:r>
          </a:p>
          <a:p>
            <a:pPr lvl="1" eaLnBrk="1" hangingPunct="1">
              <a:lnSpc>
                <a:spcPct val="80000"/>
              </a:lnSpc>
            </a:pPr>
            <a:r>
              <a:rPr lang="cs-CZ" sz="2400" smtClean="0"/>
              <a:t>Chladničky </a:t>
            </a:r>
          </a:p>
          <a:p>
            <a:pPr lvl="1" eaLnBrk="1" hangingPunct="1">
              <a:lnSpc>
                <a:spcPct val="80000"/>
              </a:lnSpc>
            </a:pPr>
            <a:r>
              <a:rPr lang="cs-CZ" sz="2400" smtClean="0"/>
              <a:t>Plastické pěny </a:t>
            </a:r>
          </a:p>
          <a:p>
            <a:pPr lvl="1" eaLnBrk="1" hangingPunct="1">
              <a:lnSpc>
                <a:spcPct val="80000"/>
              </a:lnSpc>
            </a:pPr>
            <a:r>
              <a:rPr lang="cs-CZ" sz="2400" smtClean="0"/>
              <a:t>Rozpouštědla, počítačový průmysl, sterilanty, farmaceutický průmysl </a:t>
            </a:r>
          </a:p>
          <a:p>
            <a:pPr lvl="1" eaLnBrk="1" hangingPunct="1">
              <a:lnSpc>
                <a:spcPct val="80000"/>
              </a:lnSpc>
            </a:pPr>
            <a:r>
              <a:rPr lang="cs-CZ" sz="2400" smtClean="0"/>
              <a:t>Způsobují také destrukci  stratosférického ozonu  a přispívají tak ke vzniku ozonové díry</a:t>
            </a:r>
          </a:p>
          <a:p>
            <a:pPr eaLnBrk="1" hangingPunct="1">
              <a:lnSpc>
                <a:spcPct val="80000"/>
              </a:lnSpc>
            </a:pPr>
            <a:endParaRPr lang="cs-CZ" sz="2800" b="1" smtClean="0"/>
          </a:p>
          <a:p>
            <a:pPr lvl="1" eaLnBrk="1" hangingPunct="1">
              <a:lnSpc>
                <a:spcPct val="80000"/>
              </a:lnSpc>
            </a:pPr>
            <a:endParaRPr lang="cs-CZ" sz="2400" smtClean="0"/>
          </a:p>
          <a:p>
            <a:pPr eaLnBrk="1" hangingPunct="1">
              <a:lnSpc>
                <a:spcPct val="80000"/>
              </a:lnSpc>
            </a:pPr>
            <a:endParaRPr lang="cs-CZ" sz="28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idx="4294967295"/>
          </p:nvPr>
        </p:nvSpPr>
        <p:spPr>
          <a:xfrm>
            <a:off x="671885" y="499344"/>
            <a:ext cx="7772400" cy="1470024"/>
          </a:xfrm>
        </p:spPr>
        <p:txBody>
          <a:bodyPr anchor="t"/>
          <a:lstStyle/>
          <a:p>
            <a:pPr eaLnBrk="1" fontAlgn="auto" hangingPunct="1">
              <a:spcAft>
                <a:spcPts val="0"/>
              </a:spcAft>
              <a:defRPr/>
            </a:pPr>
            <a:r>
              <a:rPr lang="cs-CZ" dirty="0" err="1" smtClean="0"/>
              <a:t>Adaptácia</a:t>
            </a:r>
            <a:r>
              <a:rPr lang="cs-CZ" dirty="0" smtClean="0"/>
              <a:t> </a:t>
            </a:r>
            <a:r>
              <a:rPr lang="cs-CZ" dirty="0" err="1" smtClean="0"/>
              <a:t>poľnohospodárstva</a:t>
            </a:r>
            <a:r>
              <a:rPr lang="cs-CZ" dirty="0" smtClean="0"/>
              <a:t/>
            </a:r>
            <a:br>
              <a:rPr lang="cs-CZ" dirty="0" smtClean="0"/>
            </a:br>
            <a:r>
              <a:rPr lang="cs-CZ" dirty="0" smtClean="0"/>
              <a:t>na klimatické </a:t>
            </a:r>
            <a:r>
              <a:rPr lang="cs-CZ" dirty="0" err="1" smtClean="0"/>
              <a:t>zmeny</a:t>
            </a:r>
            <a:endParaRPr lang="cs-CZ"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st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1220</TotalTime>
  <Words>778</Words>
  <Application>Microsoft Office PowerPoint</Application>
  <PresentationFormat>Předvádění na obrazovce (4:3)</PresentationFormat>
  <Paragraphs>105</Paragraphs>
  <Slides>21</Slides>
  <Notes>0</Notes>
  <HiddenSlides>0</HiddenSlides>
  <MMClips>0</MMClips>
  <ScaleCrop>false</ScaleCrop>
  <HeadingPairs>
    <vt:vector size="4" baseType="variant">
      <vt:variant>
        <vt:lpstr>Motiv</vt:lpstr>
      </vt:variant>
      <vt:variant>
        <vt:i4>1</vt:i4>
      </vt:variant>
      <vt:variant>
        <vt:lpstr>Nadpisy snímků</vt:lpstr>
      </vt:variant>
      <vt:variant>
        <vt:i4>21</vt:i4>
      </vt:variant>
    </vt:vector>
  </HeadingPairs>
  <TitlesOfParts>
    <vt:vector size="22" baseType="lpstr">
      <vt:lpstr>Cesta</vt:lpstr>
      <vt:lpstr>SKLENÍKOVÉ PLYNY, ADAPTACE, MITIGACE</vt:lpstr>
      <vt:lpstr>Snímek 2</vt:lpstr>
      <vt:lpstr>Přehled skleníkových plynů</vt:lpstr>
      <vt:lpstr>Vodní pára</vt:lpstr>
      <vt:lpstr>Oxid uhličitý</vt:lpstr>
      <vt:lpstr>Metan</vt:lpstr>
      <vt:lpstr>Oxid dusný</vt:lpstr>
      <vt:lpstr>Další skleníkové plyny</vt:lpstr>
      <vt:lpstr>Adaptácia poľnohospodárstva na klimatické zmeny</vt:lpstr>
      <vt:lpstr>Stimuly k adaptácií</vt:lpstr>
      <vt:lpstr>Typológia adaptácií – časť 1.</vt:lpstr>
      <vt:lpstr>Typológia adaptácií – časť 2.</vt:lpstr>
      <vt:lpstr>Mitigace</vt:lpstr>
      <vt:lpstr>Snímek 14</vt:lpstr>
      <vt:lpstr>Snímek 15</vt:lpstr>
      <vt:lpstr>Skleníkové plyny pocházející ze zemědělství</vt:lpstr>
      <vt:lpstr>OPATŘENÍ</vt:lpstr>
      <vt:lpstr>Biouhel</vt:lpstr>
      <vt:lpstr>politika</vt:lpstr>
      <vt:lpstr>Děkujeme za pozornost </vt:lpstr>
      <vt:lpstr>zdroje</vt:lpstr>
    </vt:vector>
  </TitlesOfParts>
  <Company>UVT 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Adaptácia poľnohospodárstva na klimatické zmeny</dc:title>
  <dc:creator>Adrián Tišťan</dc:creator>
  <cp:lastModifiedBy>Barbora Valešová</cp:lastModifiedBy>
  <cp:revision>70</cp:revision>
  <dcterms:created xsi:type="dcterms:W3CDTF">2014-04-07T13:23:24Z</dcterms:created>
  <dcterms:modified xsi:type="dcterms:W3CDTF">2014-04-09T07:23:17Z</dcterms:modified>
</cp:coreProperties>
</file>