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Intro to studing subcultures</a:t>
            </a:r>
            <a:endParaRPr lang="cs-CZ" dirty="0"/>
          </a:p>
        </p:txBody>
      </p:sp>
      <p:sp>
        <p:nvSpPr>
          <p:cNvPr id="3" name="Subtitle 2"/>
          <p:cNvSpPr>
            <a:spLocks noGrp="1"/>
          </p:cNvSpPr>
          <p:nvPr>
            <p:ph type="subTitle" idx="1"/>
          </p:nvPr>
        </p:nvSpPr>
        <p:spPr/>
        <p:txBody>
          <a:bodyPr>
            <a:normAutofit fontScale="92500"/>
          </a:bodyPr>
          <a:lstStyle/>
          <a:p>
            <a:r>
              <a:rPr lang="cs-CZ" dirty="0" smtClean="0"/>
              <a:t>The grand story of subcultures tends to be narrated in English (centered on the U.S., U.K. and then globalized). Why?</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 micro quizz</a:t>
            </a:r>
            <a:endParaRPr lang="cs-CZ" dirty="0"/>
          </a:p>
        </p:txBody>
      </p:sp>
      <p:sp>
        <p:nvSpPr>
          <p:cNvPr id="3" name="Content Placeholder 2"/>
          <p:cNvSpPr>
            <a:spLocks noGrp="1"/>
          </p:cNvSpPr>
          <p:nvPr>
            <p:ph idx="1"/>
          </p:nvPr>
        </p:nvSpPr>
        <p:spPr/>
        <p:txBody>
          <a:bodyPr/>
          <a:lstStyle/>
          <a:p>
            <a:r>
              <a:rPr lang="cs-CZ" dirty="0" smtClean="0"/>
              <a:t>What do we do in this course?</a:t>
            </a:r>
          </a:p>
          <a:p>
            <a:endParaRPr lang="cs-CZ" dirty="0" smtClean="0"/>
          </a:p>
          <a:p>
            <a:pPr>
              <a:buNone/>
            </a:pPr>
            <a:r>
              <a:rPr lang="cs-CZ" dirty="0" smtClean="0"/>
              <a:t>a) We look for the final definition of subcultures.</a:t>
            </a:r>
          </a:p>
          <a:p>
            <a:pPr>
              <a:buNone/>
            </a:pPr>
            <a:r>
              <a:rPr lang="cs-CZ" dirty="0" smtClean="0"/>
              <a:t>b) We perform an original research of a selected subculture.</a:t>
            </a:r>
          </a:p>
          <a:p>
            <a:pPr>
              <a:buNone/>
            </a:pPr>
            <a:r>
              <a:rPr lang="cs-CZ" b="1" dirty="0" smtClean="0"/>
              <a:t>c) We try to see how scholars thought of subcultures. </a:t>
            </a:r>
            <a:r>
              <a:rPr lang="cs-CZ" b="1" dirty="0" smtClean="0"/>
              <a:t> </a:t>
            </a:r>
            <a:endParaRPr lang="cs-CZ" b="1" dirty="0" smtClean="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Where is gender in all this?</a:t>
            </a:r>
            <a:endParaRPr lang="cs-CZ" dirty="0"/>
          </a:p>
        </p:txBody>
      </p:sp>
      <p:sp>
        <p:nvSpPr>
          <p:cNvPr id="3" name="Content Placeholder 2"/>
          <p:cNvSpPr>
            <a:spLocks noGrp="1"/>
          </p:cNvSpPr>
          <p:nvPr>
            <p:ph idx="1"/>
          </p:nvPr>
        </p:nvSpPr>
        <p:spPr/>
        <p:txBody>
          <a:bodyPr>
            <a:normAutofit fontScale="85000" lnSpcReduction="20000"/>
          </a:bodyPr>
          <a:lstStyle/>
          <a:p>
            <a:r>
              <a:rPr lang="cs-CZ" dirty="0" smtClean="0"/>
              <a:t>Are subcultur</a:t>
            </a:r>
            <a:r>
              <a:rPr lang="en-US" dirty="0" smtClean="0"/>
              <a:t>e</a:t>
            </a:r>
            <a:r>
              <a:rPr lang="cs-CZ" dirty="0" smtClean="0"/>
              <a:t>s/popular culture/youth </a:t>
            </a:r>
            <a:r>
              <a:rPr lang="cs-CZ" i="1" dirty="0" smtClean="0"/>
              <a:t>gendered terms</a:t>
            </a:r>
            <a:r>
              <a:rPr lang="cs-CZ" dirty="0" smtClean="0"/>
              <a:t>?</a:t>
            </a:r>
          </a:p>
          <a:p>
            <a:r>
              <a:rPr lang="cs-CZ" dirty="0" smtClean="0"/>
              <a:t>Ehm what does it mean a „gendered term“?</a:t>
            </a:r>
          </a:p>
          <a:p>
            <a:r>
              <a:rPr lang="cs-CZ" dirty="0" smtClean="0"/>
              <a:t>Well... </a:t>
            </a:r>
            <a:r>
              <a:rPr lang="en-US" dirty="0" smtClean="0"/>
              <a:t>w</a:t>
            </a:r>
            <a:r>
              <a:rPr lang="cs-CZ" dirty="0" smtClean="0"/>
              <a:t>hat is gender?</a:t>
            </a:r>
          </a:p>
          <a:p>
            <a:endParaRPr lang="cs-CZ" dirty="0" smtClean="0"/>
          </a:p>
          <a:p>
            <a:pPr marL="514350" indent="-514350">
              <a:buAutoNum type="alphaLcParenR"/>
            </a:pPr>
            <a:r>
              <a:rPr lang="cs-CZ" dirty="0" smtClean="0"/>
              <a:t>A fancier term for women.</a:t>
            </a:r>
          </a:p>
          <a:p>
            <a:pPr marL="514350" indent="-514350">
              <a:buAutoNum type="alphaLcParenR"/>
            </a:pPr>
            <a:r>
              <a:rPr lang="cs-CZ" dirty="0" smtClean="0"/>
              <a:t>It means both men and women but it mainly studies women and LGBT groups.</a:t>
            </a:r>
          </a:p>
          <a:p>
            <a:pPr marL="514350" indent="-514350">
              <a:buAutoNum type="alphaLcParenR"/>
            </a:pPr>
            <a:r>
              <a:rPr lang="cs-CZ" b="1" dirty="0" smtClean="0"/>
              <a:t>A category of analysis which functions similar to class, ethnicity, age or </a:t>
            </a:r>
            <a:r>
              <a:rPr lang="en-US" b="1" dirty="0" smtClean="0"/>
              <a:t>‘race’ – it allows for representations of our social worlds.</a:t>
            </a:r>
            <a:endParaRPr lang="cs-CZ"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
            </a:r>
            <a:br>
              <a:rPr lang="en-US" sz="4900" dirty="0" smtClean="0"/>
            </a:br>
            <a:r>
              <a:rPr lang="cs-CZ" sz="4900" dirty="0" smtClean="0"/>
              <a:t>Critical reading skills</a:t>
            </a:r>
            <a:r>
              <a:rPr lang="en-US" sz="4900" dirty="0" smtClean="0"/>
              <a:t/>
            </a:r>
            <a:br>
              <a:rPr lang="en-US" sz="4900" dirty="0" smtClean="0"/>
            </a:br>
            <a:endParaRPr lang="cs-CZ" dirty="0"/>
          </a:p>
        </p:txBody>
      </p:sp>
      <p:sp>
        <p:nvSpPr>
          <p:cNvPr id="3" name="Content Placeholder 2"/>
          <p:cNvSpPr>
            <a:spLocks noGrp="1"/>
          </p:cNvSpPr>
          <p:nvPr>
            <p:ph idx="1"/>
          </p:nvPr>
        </p:nvSpPr>
        <p:spPr/>
        <p:txBody>
          <a:bodyPr>
            <a:normAutofit fontScale="92500" lnSpcReduction="10000"/>
          </a:bodyPr>
          <a:lstStyle/>
          <a:p>
            <a:r>
              <a:rPr lang="cs-CZ" b="1" dirty="0" smtClean="0"/>
              <a:t>When</a:t>
            </a:r>
            <a:r>
              <a:rPr lang="cs-CZ" dirty="0" smtClean="0"/>
              <a:t> was the text written? </a:t>
            </a:r>
            <a:r>
              <a:rPr lang="cs-CZ" b="1" dirty="0" smtClean="0"/>
              <a:t>Who</a:t>
            </a:r>
            <a:r>
              <a:rPr lang="cs-CZ" dirty="0" smtClean="0"/>
              <a:t> wrote it? What school/tradition/discipline is </a:t>
            </a:r>
            <a:r>
              <a:rPr lang="cs-CZ" dirty="0" smtClean="0"/>
              <a:t>s/he </a:t>
            </a:r>
            <a:r>
              <a:rPr lang="cs-CZ" dirty="0" smtClean="0"/>
              <a:t>affiliated to? </a:t>
            </a:r>
          </a:p>
          <a:p>
            <a:r>
              <a:rPr lang="cs-CZ" b="1" dirty="0" smtClean="0"/>
              <a:t>What problem </a:t>
            </a:r>
            <a:r>
              <a:rPr lang="cs-CZ" dirty="0" smtClean="0"/>
              <a:t>did s/he study and why?</a:t>
            </a:r>
          </a:p>
          <a:p>
            <a:r>
              <a:rPr lang="cs-CZ" dirty="0" smtClean="0"/>
              <a:t>How did s/he approach it? </a:t>
            </a:r>
            <a:r>
              <a:rPr lang="cs-CZ" dirty="0" smtClean="0"/>
              <a:t>C</a:t>
            </a:r>
            <a:r>
              <a:rPr lang="cs-CZ" dirty="0" smtClean="0"/>
              <a:t>onsider </a:t>
            </a:r>
            <a:r>
              <a:rPr lang="en-US" dirty="0" smtClean="0"/>
              <a:t>1</a:t>
            </a:r>
            <a:r>
              <a:rPr lang="cs-CZ" dirty="0" smtClean="0"/>
              <a:t>) </a:t>
            </a:r>
            <a:r>
              <a:rPr lang="cs-CZ" b="1" dirty="0" smtClean="0"/>
              <a:t>the</a:t>
            </a:r>
            <a:r>
              <a:rPr lang="cs-CZ" dirty="0" smtClean="0"/>
              <a:t> </a:t>
            </a:r>
            <a:r>
              <a:rPr lang="cs-CZ" b="1" dirty="0" smtClean="0"/>
              <a:t>disciplinary </a:t>
            </a:r>
            <a:r>
              <a:rPr lang="cs-CZ" b="1" dirty="0" smtClean="0"/>
              <a:t>background </a:t>
            </a:r>
            <a:r>
              <a:rPr lang="cs-CZ" dirty="0" smtClean="0"/>
              <a:t>(sociology, philosophy, journalism etc.), </a:t>
            </a:r>
            <a:r>
              <a:rPr lang="cs-CZ" dirty="0" smtClean="0"/>
              <a:t>2) </a:t>
            </a:r>
            <a:r>
              <a:rPr lang="cs-CZ" b="1" dirty="0" smtClean="0"/>
              <a:t>the</a:t>
            </a:r>
            <a:r>
              <a:rPr lang="cs-CZ" dirty="0" smtClean="0"/>
              <a:t> </a:t>
            </a:r>
            <a:r>
              <a:rPr lang="cs-CZ" b="1" dirty="0" smtClean="0"/>
              <a:t>method</a:t>
            </a:r>
            <a:r>
              <a:rPr lang="cs-CZ" dirty="0" smtClean="0"/>
              <a:t> (How was the research executed, how was data collected etc.), </a:t>
            </a:r>
            <a:r>
              <a:rPr lang="cs-CZ" dirty="0" smtClean="0"/>
              <a:t>and 3) </a:t>
            </a:r>
            <a:r>
              <a:rPr lang="cs-CZ" b="1" dirty="0" smtClean="0"/>
              <a:t>the style</a:t>
            </a:r>
            <a:r>
              <a:rPr lang="cs-CZ" dirty="0" smtClean="0"/>
              <a:t> of the </a:t>
            </a:r>
            <a:r>
              <a:rPr lang="cs-CZ" dirty="0" smtClean="0"/>
              <a:t>text (How is it written? How is information distributed in the text and communicated to the reader?)</a:t>
            </a:r>
            <a:r>
              <a:rPr lang="cs-CZ" dirty="0" smtClean="0"/>
              <a:t>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 preparation</a:t>
            </a:r>
            <a:endParaRPr lang="cs-CZ" dirty="0"/>
          </a:p>
        </p:txBody>
      </p:sp>
      <p:sp>
        <p:nvSpPr>
          <p:cNvPr id="3" name="Content Placeholder 2"/>
          <p:cNvSpPr>
            <a:spLocks noGrp="1"/>
          </p:cNvSpPr>
          <p:nvPr>
            <p:ph idx="1"/>
          </p:nvPr>
        </p:nvSpPr>
        <p:spPr/>
        <p:txBody>
          <a:bodyPr>
            <a:normAutofit fontScale="70000" lnSpcReduction="20000"/>
          </a:bodyPr>
          <a:lstStyle/>
          <a:p>
            <a:r>
              <a:rPr lang="cs-CZ" dirty="0" smtClean="0"/>
              <a:t> </a:t>
            </a:r>
            <a:r>
              <a:rPr lang="cs-CZ" b="1" dirty="0" smtClean="0"/>
              <a:t>What </a:t>
            </a:r>
            <a:r>
              <a:rPr lang="cs-CZ" dirty="0" smtClean="0"/>
              <a:t>does this text discuss? </a:t>
            </a:r>
            <a:r>
              <a:rPr lang="en-US" dirty="0" smtClean="0"/>
              <a:t>W</a:t>
            </a:r>
            <a:r>
              <a:rPr lang="cs-CZ" dirty="0" smtClean="0"/>
              <a:t>hat main problem is identifie</a:t>
            </a:r>
            <a:r>
              <a:rPr lang="en-US" dirty="0" smtClean="0"/>
              <a:t>d</a:t>
            </a:r>
            <a:r>
              <a:rPr lang="cs-CZ" dirty="0" smtClean="0"/>
              <a:t>?</a:t>
            </a:r>
            <a:br>
              <a:rPr lang="cs-CZ" dirty="0" smtClean="0"/>
            </a:br>
            <a:endParaRPr lang="en-US" dirty="0" smtClean="0"/>
          </a:p>
          <a:p>
            <a:r>
              <a:rPr lang="cs-CZ" dirty="0" smtClean="0"/>
              <a:t>Highlight and summarize some of the substantial claims this text proposes. (</a:t>
            </a:r>
            <a:r>
              <a:rPr lang="cs-CZ" b="1" dirty="0" smtClean="0"/>
              <a:t>How?</a:t>
            </a:r>
            <a:r>
              <a:rPr lang="cs-CZ" dirty="0" smtClean="0"/>
              <a:t> Ideas, claims, assumptions, evidence, reasoning...)</a:t>
            </a:r>
            <a:br>
              <a:rPr lang="cs-CZ" dirty="0" smtClean="0"/>
            </a:br>
            <a:endParaRPr lang="en-US" dirty="0" smtClean="0"/>
          </a:p>
          <a:p>
            <a:r>
              <a:rPr lang="cs-CZ" dirty="0" smtClean="0"/>
              <a:t>On p.32, the author claims "The small community often tolerates eccentricity.</a:t>
            </a:r>
            <a:r>
              <a:rPr lang="en-US" dirty="0" smtClean="0"/>
              <a:t> </a:t>
            </a:r>
            <a:r>
              <a:rPr lang="cs-CZ" dirty="0" smtClean="0"/>
              <a:t>The city, on the contrary, rewards it." How do you understand this claim? (</a:t>
            </a:r>
            <a:r>
              <a:rPr lang="cs-CZ" b="1" dirty="0" smtClean="0"/>
              <a:t>Discussion</a:t>
            </a:r>
            <a:r>
              <a:rPr lang="cs-CZ" dirty="0" smtClean="0"/>
              <a:t>)</a:t>
            </a:r>
            <a:br>
              <a:rPr lang="cs-CZ" dirty="0" smtClean="0"/>
            </a:br>
            <a:r>
              <a:rPr lang="cs-CZ" dirty="0" smtClean="0"/>
              <a:t>Consider its meaning with respect to the text as well as with respect to your</a:t>
            </a:r>
            <a:r>
              <a:rPr lang="en-US" dirty="0" smtClean="0"/>
              <a:t> </a:t>
            </a:r>
            <a:r>
              <a:rPr lang="cs-CZ" dirty="0" smtClean="0"/>
              <a:t>experience, your knowledge of city life. (</a:t>
            </a:r>
            <a:r>
              <a:rPr lang="cs-CZ" b="1" dirty="0" smtClean="0"/>
              <a:t>Contextualize, historicize!</a:t>
            </a:r>
            <a:r>
              <a:rPr lang="cs-CZ" dirty="0" smtClean="0"/>
              <a:t>)</a:t>
            </a:r>
            <a:br>
              <a:rPr lang="cs-CZ" dirty="0" smtClean="0"/>
            </a:br>
            <a:endParaRPr lang="en-US" dirty="0" smtClean="0"/>
          </a:p>
          <a:p>
            <a:r>
              <a:rPr lang="cs-CZ" dirty="0" smtClean="0"/>
              <a:t>Think about the place you come from. Could Park's suggestions be applied to</a:t>
            </a:r>
            <a:r>
              <a:rPr lang="en-US" dirty="0" smtClean="0"/>
              <a:t> </a:t>
            </a:r>
            <a:r>
              <a:rPr lang="cs-CZ" dirty="0" smtClean="0"/>
              <a:t>it? If not, why? (</a:t>
            </a:r>
            <a:r>
              <a:rPr lang="cs-CZ" b="1" dirty="0" smtClean="0"/>
              <a:t>Personalize!</a:t>
            </a:r>
            <a:r>
              <a:rPr lang="cs-CZ" dirty="0" smtClean="0"/>
              <a:t>)</a:t>
            </a:r>
            <a:br>
              <a:rPr lang="cs-CZ" dirty="0" smtClean="0"/>
            </a:b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work: design a research!</a:t>
            </a:r>
            <a:endParaRPr lang="cs-CZ" dirty="0"/>
          </a:p>
        </p:txBody>
      </p:sp>
      <p:sp>
        <p:nvSpPr>
          <p:cNvPr id="3" name="Content Placeholder 2"/>
          <p:cNvSpPr>
            <a:spLocks noGrp="1"/>
          </p:cNvSpPr>
          <p:nvPr>
            <p:ph idx="1"/>
          </p:nvPr>
        </p:nvSpPr>
        <p:spPr/>
        <p:txBody>
          <a:bodyPr>
            <a:normAutofit fontScale="92500" lnSpcReduction="10000"/>
          </a:bodyPr>
          <a:lstStyle/>
          <a:p>
            <a:r>
              <a:rPr lang="en-US" dirty="0" smtClean="0"/>
              <a:t>p.32 “The attraction of the metropolis is due in part, however, to the fact that in the long run every individual finds somewhere among the varied manifestations of city life the sort of environment in which he expands and feels at ease; finds, in short, </a:t>
            </a:r>
            <a:r>
              <a:rPr lang="en-US" b="1" i="1" dirty="0" smtClean="0"/>
              <a:t>the moral climate </a:t>
            </a:r>
            <a:r>
              <a:rPr lang="en-US" dirty="0" smtClean="0"/>
              <a:t>in which his peculiar nature obtains the stimulations that bring his innate dispositions to full and free expression.”</a:t>
            </a:r>
          </a:p>
          <a:p>
            <a:r>
              <a:rPr lang="en-US" i="1" dirty="0" smtClean="0"/>
              <a:t>How do you understand this assumption?</a:t>
            </a:r>
            <a:endParaRPr lang="cs-CZ"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Group work: design </a:t>
            </a:r>
            <a:r>
              <a:rPr lang="en-US" dirty="0" smtClean="0"/>
              <a:t>a research!</a:t>
            </a:r>
            <a:endParaRPr lang="cs-CZ" dirty="0"/>
          </a:p>
        </p:txBody>
      </p:sp>
      <p:sp>
        <p:nvSpPr>
          <p:cNvPr id="3" name="Content Placeholder 2"/>
          <p:cNvSpPr>
            <a:spLocks noGrp="1"/>
          </p:cNvSpPr>
          <p:nvPr>
            <p:ph idx="1"/>
          </p:nvPr>
        </p:nvSpPr>
        <p:spPr/>
        <p:txBody>
          <a:bodyPr>
            <a:normAutofit fontScale="92500"/>
          </a:bodyPr>
          <a:lstStyle/>
          <a:p>
            <a:r>
              <a:rPr lang="en-US" dirty="0" smtClean="0"/>
              <a:t>“It is, </a:t>
            </a:r>
            <a:r>
              <a:rPr lang="en-US" b="1" i="1" dirty="0" smtClean="0"/>
              <a:t>I suspect</a:t>
            </a:r>
            <a:r>
              <a:rPr lang="en-US" dirty="0" smtClean="0"/>
              <a:t>, motives of this kind which have their basis, not in interest nor even in sentiment, but in something more fundamental and primitive which draw many, if not most, of the young men and young women from the security of their homes in the country into the big, booming confusion and excitement of city life.” </a:t>
            </a:r>
          </a:p>
          <a:p>
            <a:r>
              <a:rPr lang="en-US" i="1" dirty="0" smtClean="0"/>
              <a:t>This proposition is not backed up by evidence. How would you proceed to verify/refute it?</a:t>
            </a:r>
            <a:endParaRPr lang="cs-CZ" i="1" dirty="0" smtClean="0"/>
          </a:p>
          <a:p>
            <a:endParaRPr lang="cs-CZ"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440</Words>
  <Application>Microsoft Office PowerPoint</Application>
  <PresentationFormat>On-screen Show (4:3)</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Intro to studing subcultures</vt:lpstr>
      <vt:lpstr>A micro quizz</vt:lpstr>
      <vt:lpstr>Where is gender in all this?</vt:lpstr>
      <vt:lpstr> Critical reading skills </vt:lpstr>
      <vt:lpstr>Discussion - preparation</vt:lpstr>
      <vt:lpstr>Group work: design a research!</vt:lpstr>
      <vt:lpstr>Group work: design a research!</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studing subcultures</dc:title>
  <dc:creator>User</dc:creator>
  <cp:lastModifiedBy>User</cp:lastModifiedBy>
  <cp:revision>31</cp:revision>
  <dcterms:created xsi:type="dcterms:W3CDTF">2006-08-16T00:00:00Z</dcterms:created>
  <dcterms:modified xsi:type="dcterms:W3CDTF">2014-02-19T12:09:50Z</dcterms:modified>
</cp:coreProperties>
</file>