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The early </a:t>
            </a:r>
            <a:r>
              <a:rPr lang="cs-CZ" dirty="0" err="1" smtClean="0"/>
              <a:t>perspectives</a:t>
            </a:r>
            <a:r>
              <a:rPr lang="cs-CZ" dirty="0" smtClean="0"/>
              <a:t> on </a:t>
            </a:r>
            <a:r>
              <a:rPr lang="cs-CZ" dirty="0" err="1" smtClean="0"/>
              <a:t>subcultures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  <a:r>
              <a:rPr lang="cs-CZ" dirty="0" smtClean="0"/>
              <a:t>Park </a:t>
            </a:r>
            <a:r>
              <a:rPr lang="en-US" dirty="0" smtClean="0"/>
              <a:t>&amp; </a:t>
            </a:r>
            <a:r>
              <a:rPr lang="en-US" dirty="0" err="1" smtClean="0"/>
              <a:t>Cressey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deviants III.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“In the great city the poor, the vicious, and the delinquent, </a:t>
            </a:r>
            <a:r>
              <a:rPr lang="en-US" b="1" dirty="0" smtClean="0"/>
              <a:t>crushed together in an unhealthful and contagious intimacy</a:t>
            </a:r>
            <a:r>
              <a:rPr lang="en-US" dirty="0" smtClean="0"/>
              <a:t>, breed in and in, soul and body, so that it has often occurred to me that those long genealogies of [deviant families] would not show such a persistent and distressing </a:t>
            </a:r>
            <a:r>
              <a:rPr lang="en-US" b="1" dirty="0" smtClean="0"/>
              <a:t>uniformity of vice, crime, and poverty</a:t>
            </a:r>
            <a:r>
              <a:rPr lang="en-US" dirty="0" smtClean="0"/>
              <a:t> unless they were peculiarly fit for the environment in which they are condemned to exist.” (Park, p.33)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deviants IV.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“We must then accept these ‘moral regions’ and the more or less eccentric and exceptional people who inhabit them, in a sense, at least, </a:t>
            </a:r>
            <a:r>
              <a:rPr lang="en-US" b="1" dirty="0" smtClean="0"/>
              <a:t>as part of the natural, if not the normal</a:t>
            </a:r>
            <a:r>
              <a:rPr lang="en-US" dirty="0" smtClean="0"/>
              <a:t>, life of a city.” (Park, p.33)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Back to the ‘urban ecology’ trope – some social groups are seen as human mosquitoes [sorry!]… still, they </a:t>
            </a:r>
            <a:r>
              <a:rPr lang="en-US" b="1" dirty="0" smtClean="0"/>
              <a:t>belong to the city </a:t>
            </a:r>
            <a:r>
              <a:rPr lang="en-US" dirty="0" smtClean="0"/>
              <a:t>and </a:t>
            </a:r>
            <a:r>
              <a:rPr lang="en-US" b="1" dirty="0" smtClean="0"/>
              <a:t>are inevitable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Their behavior, although deviant, is still subsumed under </a:t>
            </a:r>
            <a:r>
              <a:rPr lang="en-US" b="1" dirty="0" smtClean="0"/>
              <a:t>‘human nature’ </a:t>
            </a:r>
            <a:r>
              <a:rPr lang="en-US" dirty="0" smtClean="0"/>
              <a:t>and </a:t>
            </a:r>
            <a:r>
              <a:rPr lang="en-US" b="1" dirty="0" smtClean="0"/>
              <a:t>should be tolerated</a:t>
            </a:r>
            <a:r>
              <a:rPr lang="en-US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notion of ‘human nature’ 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“The city […] shows the good and evil in human nature in excess[…]; [it is] a laboratory or clinic in which human nature and social processes may be conveniently studied.” (Park, p.34)</a:t>
            </a:r>
          </a:p>
          <a:p>
            <a:endParaRPr lang="en-US" dirty="0" smtClean="0"/>
          </a:p>
          <a:p>
            <a:r>
              <a:rPr lang="en-US" dirty="0" smtClean="0"/>
              <a:t>Such a project is not far from that of e.g. </a:t>
            </a:r>
            <a:r>
              <a:rPr lang="cs-CZ" dirty="0" err="1" smtClean="0"/>
              <a:t>Émile</a:t>
            </a:r>
            <a:r>
              <a:rPr lang="cs-CZ" dirty="0" smtClean="0"/>
              <a:t> Zola. In his novels, he aspired to study „le ventre de Paris“ to document the life of entire families of alcoholics and criminals and social types such as prostitutes.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notion of ‘human nature</a:t>
            </a:r>
            <a:r>
              <a:rPr lang="en-US" dirty="0" smtClean="0"/>
              <a:t>’ II.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The question of a method: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Zola kept files on individual </a:t>
            </a:r>
            <a:r>
              <a:rPr lang="cs-CZ" b="1" dirty="0" smtClean="0"/>
              <a:t>cases</a:t>
            </a:r>
            <a:r>
              <a:rPr lang="cs-CZ" dirty="0" smtClean="0"/>
              <a:t> (as a lawyer, a doctor... or a sociologist would keep) and proceeded through </a:t>
            </a:r>
            <a:r>
              <a:rPr lang="cs-CZ" b="1" dirty="0" smtClean="0"/>
              <a:t>a meticulous description </a:t>
            </a:r>
            <a:r>
              <a:rPr lang="cs-CZ" dirty="0" smtClean="0"/>
              <a:t>(often offensively detailed)...</a:t>
            </a:r>
          </a:p>
          <a:p>
            <a:pPr>
              <a:buNone/>
            </a:pPr>
            <a:r>
              <a:rPr lang="cs-CZ" dirty="0" smtClean="0"/>
              <a:t>To capture the raw matter of life, analyze it and provide an unbiased </a:t>
            </a:r>
            <a:r>
              <a:rPr lang="cs-CZ" b="1" dirty="0" smtClean="0"/>
              <a:t>observation of the human nature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P.S.: </a:t>
            </a:r>
            <a:r>
              <a:rPr lang="en-US" dirty="0" smtClean="0"/>
              <a:t>consider also the influences of Freud and Darwin!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Gendering the deviant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The marginal, the unassimilated, the delinquent, the recent migrant, the gang member, the </a:t>
            </a:r>
            <a:r>
              <a:rPr lang="en-US" dirty="0" smtClean="0"/>
              <a:t>‘hobo’…</a:t>
            </a:r>
          </a:p>
          <a:p>
            <a:endParaRPr lang="en-US" dirty="0" smtClean="0"/>
          </a:p>
          <a:p>
            <a:r>
              <a:rPr lang="en-US" b="1" dirty="0" smtClean="0"/>
              <a:t>Consider gender</a:t>
            </a:r>
            <a:r>
              <a:rPr lang="en-US" b="1" smtClean="0"/>
              <a:t>… and ethnicity</a:t>
            </a:r>
            <a:r>
              <a:rPr lang="en-US" b="1" dirty="0" smtClean="0"/>
              <a:t>, ‘race’ and age… </a:t>
            </a:r>
            <a:r>
              <a:rPr lang="en-US" dirty="0" smtClean="0"/>
              <a:t>How does </a:t>
            </a:r>
            <a:r>
              <a:rPr lang="en-US" dirty="0" err="1" smtClean="0"/>
              <a:t>Cressey</a:t>
            </a:r>
            <a:r>
              <a:rPr lang="en-US" dirty="0" smtClean="0"/>
              <a:t> contribute to the study of the city? Think sociological categories, as well as his method, style and the overall approach!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city as a modern phenomenon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66" y="1143000"/>
            <a:ext cx="562926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quest for new metaphors/concepts 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96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Points raised by Park’s treatise on </a:t>
            </a:r>
            <a:br>
              <a:rPr lang="en-US" dirty="0" smtClean="0"/>
            </a:br>
            <a:r>
              <a:rPr lang="en-US" dirty="0" smtClean="0"/>
              <a:t>The City 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Can we think of the city as</a:t>
            </a:r>
            <a:r>
              <a:rPr lang="cs-CZ" b="1" dirty="0" smtClean="0"/>
              <a:t> a </a:t>
            </a:r>
            <a:r>
              <a:rPr lang="cs-CZ" b="1" dirty="0" err="1" smtClean="0"/>
              <a:t>living</a:t>
            </a:r>
            <a:r>
              <a:rPr lang="en-US" b="1" dirty="0" smtClean="0"/>
              <a:t> organism?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Rather than ‘urban jungle’, it could be perceived through </a:t>
            </a:r>
            <a:r>
              <a:rPr lang="cs-CZ" dirty="0" err="1" smtClean="0"/>
              <a:t>the</a:t>
            </a:r>
            <a:r>
              <a:rPr lang="en-US" dirty="0" smtClean="0"/>
              <a:t> trope of ‘urban ecology’ – t</a:t>
            </a:r>
            <a:r>
              <a:rPr lang="cs-CZ" dirty="0" smtClean="0"/>
              <a:t>he city</a:t>
            </a:r>
            <a:r>
              <a:rPr lang="en-US" dirty="0" smtClean="0"/>
              <a:t> has </a:t>
            </a:r>
            <a:r>
              <a:rPr lang="en-US" b="1" dirty="0" smtClean="0"/>
              <a:t>a system/an order </a:t>
            </a:r>
            <a:r>
              <a:rPr lang="en-US" dirty="0" smtClean="0"/>
              <a:t>of its own, a set of patterns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recognized</a:t>
            </a:r>
            <a:r>
              <a:rPr lang="cs-CZ" dirty="0" smtClean="0"/>
              <a:t> and </a:t>
            </a:r>
            <a:r>
              <a:rPr lang="en-US" dirty="0" smtClean="0"/>
              <a:t>described by sociologists.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Points raised by Park’s treatise on </a:t>
            </a:r>
            <a:br>
              <a:rPr lang="en-US" dirty="0" smtClean="0"/>
            </a:br>
            <a:r>
              <a:rPr lang="en-US" dirty="0" smtClean="0"/>
              <a:t>The City II.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city produced variety of </a:t>
            </a:r>
            <a:r>
              <a:rPr lang="en-US" b="1" dirty="0" smtClean="0"/>
              <a:t>observers</a:t>
            </a:r>
            <a:r>
              <a:rPr lang="en-US" dirty="0" smtClean="0"/>
              <a:t> who stud</a:t>
            </a:r>
            <a:r>
              <a:rPr lang="cs-CZ" dirty="0" err="1" smtClean="0"/>
              <a:t>ied</a:t>
            </a:r>
            <a:r>
              <a:rPr lang="en-US" dirty="0" smtClean="0"/>
              <a:t> the city – dandies, detectives… and sociologists!</a:t>
            </a:r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Getting first-hand information about the city (other than journalists, educators/social workers, writers, lawyers, criminal investigators) – </a:t>
            </a:r>
            <a:r>
              <a:rPr lang="cs-CZ" dirty="0" err="1" smtClean="0"/>
              <a:t>employing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method of their own: </a:t>
            </a:r>
            <a:r>
              <a:rPr lang="en-US" b="1" dirty="0" smtClean="0"/>
              <a:t>urban ethnography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939" y="152400"/>
            <a:ext cx="7318121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Points raised by Park’s treatise on </a:t>
            </a:r>
            <a:br>
              <a:rPr lang="en-US" dirty="0" smtClean="0"/>
            </a:br>
            <a:r>
              <a:rPr lang="en-US" dirty="0" smtClean="0"/>
              <a:t>The City III.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Which </a:t>
            </a:r>
            <a:r>
              <a:rPr lang="en-US" b="1" dirty="0" smtClean="0"/>
              <a:t>paradoxes </a:t>
            </a:r>
            <a:r>
              <a:rPr lang="en-US" dirty="0" smtClean="0"/>
              <a:t>characterize the city life?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Proximity/segregation, ghettoization/mobility, </a:t>
            </a:r>
            <a:r>
              <a:rPr lang="en-US" b="1" dirty="0" smtClean="0"/>
              <a:t>norm/exception</a:t>
            </a:r>
            <a:r>
              <a:rPr lang="en-US" dirty="0" smtClean="0"/>
              <a:t>. The focus on </a:t>
            </a:r>
            <a:r>
              <a:rPr lang="en-US" b="1" dirty="0" smtClean="0"/>
              <a:t>deviance</a:t>
            </a:r>
            <a:r>
              <a:rPr lang="en-US" dirty="0" smtClean="0"/>
              <a:t>!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deviants 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“What lends special importance to the segregation of the poor, the vicious, the criminal, and exceptional persons generally, which is so characteristic a feature of city life, is the fact that </a:t>
            </a:r>
            <a:r>
              <a:rPr lang="en-US" b="1" dirty="0" smtClean="0"/>
              <a:t>social contagion </a:t>
            </a:r>
            <a:r>
              <a:rPr lang="en-US" dirty="0" smtClean="0"/>
              <a:t>tends to stimulate in divergent types </a:t>
            </a:r>
            <a:r>
              <a:rPr lang="en-US" b="1" dirty="0" smtClean="0"/>
              <a:t>the common temperamental differences</a:t>
            </a:r>
            <a:r>
              <a:rPr lang="en-US" dirty="0" smtClean="0"/>
              <a:t>, and to suppress characters which unite them with the normal types about them.” (Park, p.33)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deviants II.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“Association with others of their own ilk provides also </a:t>
            </a:r>
            <a:r>
              <a:rPr lang="en-US" b="1" dirty="0" smtClean="0"/>
              <a:t>not merely a stimulus, but a moral support</a:t>
            </a:r>
            <a:r>
              <a:rPr lang="en-US" dirty="0" smtClean="0"/>
              <a:t> for the traits they have in common which they would not find in a less select society.” (Park, p.33)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710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early perspectives on subcultures</vt:lpstr>
      <vt:lpstr>The city as a modern phenomenon</vt:lpstr>
      <vt:lpstr>The quest for new metaphors/concepts </vt:lpstr>
      <vt:lpstr>Points raised by Park’s treatise on  The City I.</vt:lpstr>
      <vt:lpstr>Points raised by Park’s treatise on  The City II.</vt:lpstr>
      <vt:lpstr>Slide 6</vt:lpstr>
      <vt:lpstr>Points raised by Park’s treatise on  The City III.</vt:lpstr>
      <vt:lpstr>The deviants I.</vt:lpstr>
      <vt:lpstr>The deviants II.</vt:lpstr>
      <vt:lpstr>The deviants III.</vt:lpstr>
      <vt:lpstr>The deviants IV.</vt:lpstr>
      <vt:lpstr>The notion of ‘human nature’ I.</vt:lpstr>
      <vt:lpstr>The notion of ‘human nature’ II.</vt:lpstr>
      <vt:lpstr>Gendering the deviant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early subcultures theory</dc:title>
  <dc:creator>User</dc:creator>
  <cp:lastModifiedBy>User</cp:lastModifiedBy>
  <cp:revision>60</cp:revision>
  <dcterms:created xsi:type="dcterms:W3CDTF">2006-08-16T00:00:00Z</dcterms:created>
  <dcterms:modified xsi:type="dcterms:W3CDTF">2014-02-26T14:03:32Z</dcterms:modified>
</cp:coreProperties>
</file>