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7"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15" autoAdjust="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3/28/2014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3/28/2014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3/28/2014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3/28/2014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3/28/2014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3/28/2014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3/28/2014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3/28/2014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3/28/2014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3/28/2014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3/28/2014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3/28/2014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cs-CZ" dirty="0" smtClean="0"/>
              <a:t>What to retain?</a:t>
            </a:r>
            <a:endParaRPr lang="cs-CZ" dirty="0"/>
          </a:p>
        </p:txBody>
      </p:sp>
      <p:sp>
        <p:nvSpPr>
          <p:cNvPr id="3" name="Subtitle 2"/>
          <p:cNvSpPr>
            <a:spLocks noGrp="1"/>
          </p:cNvSpPr>
          <p:nvPr>
            <p:ph type="subTitle" idx="1"/>
          </p:nvPr>
        </p:nvSpPr>
        <p:spPr/>
        <p:txBody>
          <a:bodyPr/>
          <a:lstStyle/>
          <a:p>
            <a:r>
              <a:rPr lang="cs-CZ" dirty="0" smtClean="0"/>
              <a:t>(</a:t>
            </a:r>
            <a:r>
              <a:rPr lang="cs-CZ" dirty="0" smtClean="0"/>
              <a:t>mid-term revision)</a:t>
            </a:r>
            <a:endParaRPr lang="cs-CZ"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Structural conditions and </a:t>
            </a:r>
            <a:r>
              <a:rPr lang="en-US" dirty="0" smtClean="0"/>
              <a:t>agency - applied</a:t>
            </a:r>
            <a:endParaRPr lang="cs-CZ" dirty="0"/>
          </a:p>
        </p:txBody>
      </p:sp>
      <p:sp>
        <p:nvSpPr>
          <p:cNvPr id="3" name="Content Placeholder 2"/>
          <p:cNvSpPr>
            <a:spLocks noGrp="1"/>
          </p:cNvSpPr>
          <p:nvPr>
            <p:ph idx="1"/>
          </p:nvPr>
        </p:nvSpPr>
        <p:spPr/>
        <p:txBody>
          <a:bodyPr>
            <a:normAutofit fontScale="92500"/>
          </a:bodyPr>
          <a:lstStyle/>
          <a:p>
            <a:r>
              <a:rPr lang="en-US" dirty="0" smtClean="0"/>
              <a:t>So even if two dancers have the same position in the structure (work, education, health etc.), one of them may ‘succeed’ and the other may ‘fail’ – in the case of taxi dancers, success/failure are navigated by the expectations of the ‘norm’ – one dancer may get married while another may turn to prostitution. </a:t>
            </a:r>
          </a:p>
          <a:p>
            <a:r>
              <a:rPr lang="en-US" dirty="0" smtClean="0"/>
              <a:t>Referring to the </a:t>
            </a:r>
            <a:r>
              <a:rPr lang="en-US" i="1" dirty="0" smtClean="0"/>
              <a:t>social ladder</a:t>
            </a:r>
            <a:r>
              <a:rPr lang="en-US" dirty="0" smtClean="0"/>
              <a:t>, these </a:t>
            </a:r>
            <a:r>
              <a:rPr lang="en-US" i="1" dirty="0" smtClean="0"/>
              <a:t>paths</a:t>
            </a:r>
            <a:r>
              <a:rPr lang="en-US" dirty="0" smtClean="0"/>
              <a:t> are seen as ‘upward’ and ‘downward mobility’.  </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Categories of social positioning</a:t>
            </a:r>
            <a:endParaRPr lang="cs-CZ" dirty="0"/>
          </a:p>
        </p:txBody>
      </p:sp>
      <p:sp>
        <p:nvSpPr>
          <p:cNvPr id="3" name="Content Placeholder 2"/>
          <p:cNvSpPr>
            <a:spLocks noGrp="1"/>
          </p:cNvSpPr>
          <p:nvPr>
            <p:ph idx="1"/>
          </p:nvPr>
        </p:nvSpPr>
        <p:spPr/>
        <p:txBody>
          <a:bodyPr>
            <a:normAutofit fontScale="85000" lnSpcReduction="20000"/>
          </a:bodyPr>
          <a:lstStyle/>
          <a:p>
            <a:r>
              <a:rPr lang="en-US" dirty="0" smtClean="0"/>
              <a:t>The dancers </a:t>
            </a:r>
            <a:r>
              <a:rPr lang="en-US" i="1" dirty="0" smtClean="0"/>
              <a:t>move</a:t>
            </a:r>
            <a:r>
              <a:rPr lang="en-US" dirty="0" smtClean="0"/>
              <a:t> in many senses: </a:t>
            </a:r>
            <a:r>
              <a:rPr lang="en-US" dirty="0" smtClean="0"/>
              <a:t>across the dance floor, between </a:t>
            </a:r>
            <a:r>
              <a:rPr lang="en-US" dirty="0" smtClean="0"/>
              <a:t>dance halls within the city, between </a:t>
            </a:r>
            <a:r>
              <a:rPr lang="en-US" dirty="0" smtClean="0"/>
              <a:t>cities… </a:t>
            </a:r>
            <a:r>
              <a:rPr lang="en-US" dirty="0" smtClean="0"/>
              <a:t>but they also </a:t>
            </a:r>
            <a:r>
              <a:rPr lang="en-US" i="1" dirty="0" smtClean="0"/>
              <a:t>migrate </a:t>
            </a:r>
            <a:r>
              <a:rPr lang="en-US" i="1" dirty="0" smtClean="0"/>
              <a:t>socially </a:t>
            </a:r>
            <a:r>
              <a:rPr lang="en-US" dirty="0" smtClean="0"/>
              <a:t>– it is this last movement that interests </a:t>
            </a:r>
            <a:r>
              <a:rPr lang="en-US" dirty="0" err="1" smtClean="0"/>
              <a:t>Cressey</a:t>
            </a:r>
            <a:r>
              <a:rPr lang="en-US" dirty="0" smtClean="0"/>
              <a:t>.</a:t>
            </a:r>
          </a:p>
          <a:p>
            <a:r>
              <a:rPr lang="en-US" dirty="0" smtClean="0"/>
              <a:t>T</a:t>
            </a:r>
            <a:r>
              <a:rPr lang="en-US" dirty="0" smtClean="0"/>
              <a:t>heir </a:t>
            </a:r>
            <a:r>
              <a:rPr lang="en-US" dirty="0" smtClean="0"/>
              <a:t>status changes </a:t>
            </a:r>
            <a:r>
              <a:rPr lang="en-US" dirty="0" smtClean="0"/>
              <a:t>with respect to their interactions as they cross ‘racial’ borders, zones in the city (less or more respectable dance halls), as they attach themselves to men and receive their social positioning as </a:t>
            </a:r>
            <a:r>
              <a:rPr lang="en-US" dirty="0" smtClean="0"/>
              <a:t>if by contagion </a:t>
            </a:r>
            <a:r>
              <a:rPr lang="en-US" dirty="0" smtClean="0"/>
              <a:t> (</a:t>
            </a:r>
            <a:r>
              <a:rPr lang="en-US" dirty="0" err="1" smtClean="0"/>
              <a:t>e.i</a:t>
            </a:r>
            <a:r>
              <a:rPr lang="en-US" dirty="0" smtClean="0"/>
              <a:t>. by marrying a Filipino) but they can also move backwards and partially regain their status in the dominant society (</a:t>
            </a:r>
            <a:r>
              <a:rPr lang="en-US" dirty="0" err="1" smtClean="0"/>
              <a:t>e.i</a:t>
            </a:r>
            <a:r>
              <a:rPr lang="en-US" dirty="0" smtClean="0"/>
              <a:t>. by adopting the racist attitude).</a:t>
            </a:r>
            <a:endParaRPr lang="cs-CZ" dirty="0" smtClean="0"/>
          </a:p>
          <a:p>
            <a:endParaRPr lang="cs-CZ"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Drawing a map of differences</a:t>
            </a:r>
            <a:endParaRPr lang="cs-CZ" dirty="0"/>
          </a:p>
        </p:txBody>
      </p:sp>
      <p:sp>
        <p:nvSpPr>
          <p:cNvPr id="3" name="Content Placeholder 2"/>
          <p:cNvSpPr>
            <a:spLocks noGrp="1"/>
          </p:cNvSpPr>
          <p:nvPr>
            <p:ph idx="1"/>
          </p:nvPr>
        </p:nvSpPr>
        <p:spPr/>
        <p:txBody>
          <a:bodyPr>
            <a:normAutofit fontScale="85000" lnSpcReduction="20000"/>
          </a:bodyPr>
          <a:lstStyle/>
          <a:p>
            <a:r>
              <a:rPr lang="en-US" dirty="0" smtClean="0"/>
              <a:t>It is not the individual dancer that is the main concern of the Chicago school researcher – dancers could be replaced by drug takers, hustlers or jazz musicians – but rather </a:t>
            </a:r>
            <a:r>
              <a:rPr lang="en-US" i="1" dirty="0" smtClean="0"/>
              <a:t>their lifestyle, their ‘rules of the game’. </a:t>
            </a:r>
            <a:r>
              <a:rPr lang="en-US" dirty="0" smtClean="0"/>
              <a:t>Why do they act as they do? What do they gain? How come they don’t aspire to living as ‘normal people’ do? What keeps them away from this ‘ideal’?</a:t>
            </a:r>
          </a:p>
          <a:p>
            <a:r>
              <a:rPr lang="en-US" dirty="0" smtClean="0"/>
              <a:t>Finally, one could hear a tone of sympathy that the researchers had for their subjects of research – some of them even became enthusiastic billiard players or jazz club visitors and understood that ‘deviants’ have their own systems of merits, their slang and style… that these were </a:t>
            </a:r>
            <a:r>
              <a:rPr lang="en-US" b="1" i="1" dirty="0" smtClean="0"/>
              <a:t>cultures within cultures – subcultures</a:t>
            </a:r>
            <a:r>
              <a:rPr lang="en-US" dirty="0" smtClean="0"/>
              <a:t>.</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Subcultures – lost &amp; found</a:t>
            </a:r>
            <a:endParaRPr lang="cs-CZ" dirty="0"/>
          </a:p>
        </p:txBody>
      </p:sp>
      <p:sp>
        <p:nvSpPr>
          <p:cNvPr id="3" name="Content Placeholder 2"/>
          <p:cNvSpPr>
            <a:spLocks noGrp="1"/>
          </p:cNvSpPr>
          <p:nvPr>
            <p:ph idx="1"/>
          </p:nvPr>
        </p:nvSpPr>
        <p:spPr/>
        <p:txBody>
          <a:bodyPr>
            <a:normAutofit fontScale="92500"/>
          </a:bodyPr>
          <a:lstStyle/>
          <a:p>
            <a:r>
              <a:rPr lang="en-US" dirty="0" smtClean="0"/>
              <a:t>When you observe the life of the term ‘subculture’, you may see that it appears and fades out at particular moments and places.</a:t>
            </a:r>
          </a:p>
          <a:p>
            <a:r>
              <a:rPr lang="en-US" dirty="0" smtClean="0"/>
              <a:t>Subcultures re-emerged in the post-war (WWII) Britain both as a practice (Teddies, Greasers, </a:t>
            </a:r>
            <a:r>
              <a:rPr lang="en-US" dirty="0" err="1" smtClean="0"/>
              <a:t>Mods</a:t>
            </a:r>
            <a:r>
              <a:rPr lang="en-US" dirty="0" smtClean="0"/>
              <a:t>, Rockers etc.) and a </a:t>
            </a:r>
            <a:r>
              <a:rPr lang="en-US" dirty="0" smtClean="0"/>
              <a:t>domain of </a:t>
            </a:r>
            <a:r>
              <a:rPr lang="en-US" dirty="0" smtClean="0"/>
              <a:t>study. </a:t>
            </a:r>
          </a:p>
          <a:p>
            <a:r>
              <a:rPr lang="en-US" dirty="0" smtClean="0"/>
              <a:t>The next school we consider is the Birmingham Centre for Contemporary Cultural Studies (since 1964).</a:t>
            </a:r>
            <a:endParaRPr lang="cs-CZ"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The Birmingham Centre for Contemporary Cultural </a:t>
            </a:r>
            <a:r>
              <a:rPr lang="en-US" dirty="0" smtClean="0"/>
              <a:t>Studies</a:t>
            </a:r>
            <a:endParaRPr lang="cs-CZ" dirty="0"/>
          </a:p>
        </p:txBody>
      </p:sp>
      <p:sp>
        <p:nvSpPr>
          <p:cNvPr id="3" name="Content Placeholder 2"/>
          <p:cNvSpPr>
            <a:spLocks noGrp="1"/>
          </p:cNvSpPr>
          <p:nvPr>
            <p:ph idx="1"/>
          </p:nvPr>
        </p:nvSpPr>
        <p:spPr/>
        <p:txBody>
          <a:bodyPr>
            <a:normAutofit fontScale="92500"/>
          </a:bodyPr>
          <a:lstStyle/>
          <a:p>
            <a:r>
              <a:rPr lang="en-US" dirty="0" smtClean="0"/>
              <a:t>Initially, the CCCS located in Birmingham was not a traditional department but rather a combination of alternative educational institutions. </a:t>
            </a:r>
          </a:p>
          <a:p>
            <a:r>
              <a:rPr lang="en-US" dirty="0" smtClean="0"/>
              <a:t>Some of its early figures were of </a:t>
            </a:r>
            <a:r>
              <a:rPr lang="en-US" i="1" dirty="0" smtClean="0"/>
              <a:t>working-class</a:t>
            </a:r>
            <a:r>
              <a:rPr lang="en-US" dirty="0" smtClean="0"/>
              <a:t> </a:t>
            </a:r>
            <a:r>
              <a:rPr lang="en-US" i="1" dirty="0" smtClean="0"/>
              <a:t>background</a:t>
            </a:r>
            <a:r>
              <a:rPr lang="en-US" dirty="0" smtClean="0"/>
              <a:t> and were deeply concerned about the study of their class, its history, its cultural meanings and future as well as with adult education (nowadays, we would call it </a:t>
            </a:r>
            <a:r>
              <a:rPr lang="en-US" i="1" dirty="0" smtClean="0"/>
              <a:t>activism</a:t>
            </a:r>
            <a:r>
              <a:rPr lang="en-US" dirty="0" smtClean="0"/>
              <a:t>). </a:t>
            </a:r>
            <a:endParaRPr lang="cs-CZ"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Resistance through Rituals (1976)</a:t>
            </a:r>
            <a:endParaRPr lang="cs-CZ" dirty="0"/>
          </a:p>
        </p:txBody>
      </p:sp>
      <p:sp>
        <p:nvSpPr>
          <p:cNvPr id="3" name="Content Placeholder 2"/>
          <p:cNvSpPr>
            <a:spLocks noGrp="1"/>
          </p:cNvSpPr>
          <p:nvPr>
            <p:ph idx="1"/>
          </p:nvPr>
        </p:nvSpPr>
        <p:spPr/>
        <p:txBody>
          <a:bodyPr>
            <a:normAutofit fontScale="77500" lnSpcReduction="20000"/>
          </a:bodyPr>
          <a:lstStyle/>
          <a:p>
            <a:r>
              <a:rPr lang="en-US" dirty="0" smtClean="0"/>
              <a:t>The texts we read </a:t>
            </a:r>
            <a:r>
              <a:rPr lang="en-US" dirty="0" smtClean="0"/>
              <a:t>(on the </a:t>
            </a:r>
            <a:r>
              <a:rPr lang="en-US" dirty="0" err="1" smtClean="0"/>
              <a:t>Mods</a:t>
            </a:r>
            <a:r>
              <a:rPr lang="en-US" dirty="0" smtClean="0"/>
              <a:t>) </a:t>
            </a:r>
            <a:r>
              <a:rPr lang="en-US" dirty="0" smtClean="0"/>
              <a:t>make a part of the collection of working papers written by the graduate students at CCCS (Cohen’s text is extensively cited there).</a:t>
            </a:r>
          </a:p>
          <a:p>
            <a:r>
              <a:rPr lang="en-US" dirty="0" smtClean="0"/>
              <a:t>They used to meet to discuss the topics of utmost importance and often related to </a:t>
            </a:r>
            <a:r>
              <a:rPr lang="en-US" b="1" i="1" dirty="0" smtClean="0"/>
              <a:t>their own identities </a:t>
            </a:r>
            <a:r>
              <a:rPr lang="en-US" dirty="0" smtClean="0"/>
              <a:t>(as working-class young men, feminist women, Brits of ‘color’ etc.).</a:t>
            </a:r>
          </a:p>
          <a:p>
            <a:r>
              <a:rPr lang="en-US" dirty="0" smtClean="0"/>
              <a:t>As the issues they discussed could not have been divorced from their personal concerns, they did not see them only as a study material  but as </a:t>
            </a:r>
            <a:r>
              <a:rPr lang="en-US" b="1" i="1" dirty="0" smtClean="0"/>
              <a:t>a matter of politics </a:t>
            </a:r>
            <a:r>
              <a:rPr lang="en-US" dirty="0" smtClean="0"/>
              <a:t>as well. They shared passion for the New Left politics concerned mainly with identity issues (politics as a part of life strategies, negotiations of social and cultural issues not just parliamentary politics and government composition).</a:t>
            </a:r>
            <a:endParaRPr lang="cs-CZ"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Resistance through Rituals </a:t>
            </a:r>
            <a:r>
              <a:rPr lang="en-US" dirty="0" smtClean="0"/>
              <a:t>II.</a:t>
            </a:r>
            <a:endParaRPr lang="cs-CZ" dirty="0"/>
          </a:p>
        </p:txBody>
      </p:sp>
      <p:sp>
        <p:nvSpPr>
          <p:cNvPr id="3" name="Content Placeholder 2"/>
          <p:cNvSpPr>
            <a:spLocks noGrp="1"/>
          </p:cNvSpPr>
          <p:nvPr>
            <p:ph idx="1"/>
          </p:nvPr>
        </p:nvSpPr>
        <p:spPr/>
        <p:txBody>
          <a:bodyPr>
            <a:normAutofit lnSpcReduction="10000"/>
          </a:bodyPr>
          <a:lstStyle/>
          <a:p>
            <a:r>
              <a:rPr lang="en-US" dirty="0" smtClean="0"/>
              <a:t>Being young themselves – and aspiring scholars – they observed what was said about young people in the media and by other ‘expert’ voices (educators, politicians, doctors etc.).</a:t>
            </a:r>
          </a:p>
          <a:p>
            <a:r>
              <a:rPr lang="en-US" dirty="0" smtClean="0"/>
              <a:t>They proposed new perspectives on the prospects of the British youth  (concerned primarily with class and later also with gender and ‘race’).</a:t>
            </a:r>
            <a:endParaRPr lang="cs-CZ"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Resistance through Rituals </a:t>
            </a:r>
            <a:r>
              <a:rPr lang="en-US" dirty="0" smtClean="0"/>
              <a:t>III.</a:t>
            </a:r>
            <a:endParaRPr lang="cs-CZ" dirty="0"/>
          </a:p>
        </p:txBody>
      </p:sp>
      <p:sp>
        <p:nvSpPr>
          <p:cNvPr id="3" name="Content Placeholder 2"/>
          <p:cNvSpPr>
            <a:spLocks noGrp="1"/>
          </p:cNvSpPr>
          <p:nvPr>
            <p:ph idx="1"/>
          </p:nvPr>
        </p:nvSpPr>
        <p:spPr/>
        <p:txBody>
          <a:bodyPr>
            <a:normAutofit fontScale="85000" lnSpcReduction="20000"/>
          </a:bodyPr>
          <a:lstStyle/>
          <a:p>
            <a:r>
              <a:rPr lang="en-US" dirty="0" smtClean="0"/>
              <a:t>So what were the problematic claims that they </a:t>
            </a:r>
            <a:r>
              <a:rPr lang="en-US" i="1" dirty="0" smtClean="0"/>
              <a:t>questioned/opposed </a:t>
            </a:r>
            <a:r>
              <a:rPr lang="en-US" dirty="0" smtClean="0"/>
              <a:t>in their research?</a:t>
            </a:r>
          </a:p>
          <a:p>
            <a:r>
              <a:rPr lang="en-US" b="1" dirty="0" smtClean="0"/>
              <a:t>The ‘affluence-consensus-</a:t>
            </a:r>
            <a:r>
              <a:rPr lang="en-US" b="1" dirty="0" err="1" smtClean="0"/>
              <a:t>embourgeoisement</a:t>
            </a:r>
            <a:r>
              <a:rPr lang="en-US" b="1" dirty="0" smtClean="0"/>
              <a:t> thesis’: </a:t>
            </a:r>
            <a:r>
              <a:rPr lang="en-US" dirty="0" smtClean="0"/>
              <a:t>many commentators insisted that after WWII, life standard rose significantly and that the strict class division characteristic for Britain was losing relevance.</a:t>
            </a:r>
          </a:p>
          <a:p>
            <a:r>
              <a:rPr lang="en-US" dirty="0" smtClean="0"/>
              <a:t>T</a:t>
            </a:r>
            <a:r>
              <a:rPr lang="en-US" dirty="0" smtClean="0"/>
              <a:t>he changes were most visibly manifested on the youth – they earned more, they had more leisure time, they studied longer, the market catered to them so they </a:t>
            </a:r>
            <a:r>
              <a:rPr lang="en-US" dirty="0" smtClean="0"/>
              <a:t>shopped enthusiastically </a:t>
            </a:r>
            <a:r>
              <a:rPr lang="en-US" dirty="0" smtClean="0"/>
              <a:t>for items such as records and clothes or could at least afford to buy a cinema ticket, milkshakes in bars or listen to jukebox.</a:t>
            </a:r>
            <a:endParaRPr lang="cs-CZ"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Resistance through Rituals III.</a:t>
            </a:r>
            <a:endParaRPr lang="cs-CZ" dirty="0"/>
          </a:p>
        </p:txBody>
      </p:sp>
      <p:sp>
        <p:nvSpPr>
          <p:cNvPr id="3" name="Content Placeholder 2"/>
          <p:cNvSpPr>
            <a:spLocks noGrp="1"/>
          </p:cNvSpPr>
          <p:nvPr>
            <p:ph idx="1"/>
          </p:nvPr>
        </p:nvSpPr>
        <p:spPr/>
        <p:txBody>
          <a:bodyPr>
            <a:normAutofit fontScale="85000" lnSpcReduction="10000"/>
          </a:bodyPr>
          <a:lstStyle/>
          <a:p>
            <a:r>
              <a:rPr lang="en-US" dirty="0" smtClean="0"/>
              <a:t>Of course, many commentators were concerned that the youth was getting out of touch with the culture of their parents, </a:t>
            </a:r>
            <a:r>
              <a:rPr lang="en-US" i="1" dirty="0" smtClean="0"/>
              <a:t>the tradition was being eroded</a:t>
            </a:r>
            <a:r>
              <a:rPr lang="en-US" dirty="0" smtClean="0"/>
              <a:t>.</a:t>
            </a:r>
          </a:p>
          <a:p>
            <a:r>
              <a:rPr lang="en-US" dirty="0" smtClean="0"/>
              <a:t>T</a:t>
            </a:r>
            <a:r>
              <a:rPr lang="en-US" dirty="0" smtClean="0"/>
              <a:t>he early CCCS figures Williams, </a:t>
            </a:r>
            <a:r>
              <a:rPr lang="en-US" dirty="0" err="1" smtClean="0"/>
              <a:t>Hoggart</a:t>
            </a:r>
            <a:r>
              <a:rPr lang="en-US" dirty="0" smtClean="0"/>
              <a:t>, Thompson perceived that the traditional working-class culture was being replaced by the mass produced culture and that Britain was getting Americanized.</a:t>
            </a:r>
          </a:p>
          <a:p>
            <a:r>
              <a:rPr lang="en-US" dirty="0" smtClean="0"/>
              <a:t>W</a:t>
            </a:r>
            <a:r>
              <a:rPr lang="en-US" dirty="0" smtClean="0"/>
              <a:t>e’ll hear more arguments </a:t>
            </a:r>
            <a:r>
              <a:rPr lang="en-US" dirty="0" err="1" smtClean="0"/>
              <a:t>problematizing</a:t>
            </a:r>
            <a:r>
              <a:rPr lang="en-US" dirty="0" smtClean="0"/>
              <a:t> the ‘mass culture’ coming from the Frankfurt school (</a:t>
            </a:r>
            <a:r>
              <a:rPr lang="en-US" dirty="0" err="1" smtClean="0"/>
              <a:t>Adorno</a:t>
            </a:r>
            <a:r>
              <a:rPr lang="en-US" dirty="0" smtClean="0"/>
              <a:t>, </a:t>
            </a:r>
            <a:r>
              <a:rPr lang="en-US" dirty="0" err="1" smtClean="0"/>
              <a:t>Kracauer</a:t>
            </a:r>
            <a:r>
              <a:rPr lang="en-US" dirty="0" smtClean="0"/>
              <a:t>, Benjamin).</a:t>
            </a:r>
            <a:endParaRPr lang="cs-CZ"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Resistance through Rituals </a:t>
            </a:r>
            <a:r>
              <a:rPr lang="en-US" dirty="0" smtClean="0"/>
              <a:t>IV.</a:t>
            </a:r>
            <a:endParaRPr lang="cs-CZ" dirty="0"/>
          </a:p>
        </p:txBody>
      </p:sp>
      <p:sp>
        <p:nvSpPr>
          <p:cNvPr id="3" name="Content Placeholder 2"/>
          <p:cNvSpPr>
            <a:spLocks noGrp="1"/>
          </p:cNvSpPr>
          <p:nvPr>
            <p:ph idx="1"/>
          </p:nvPr>
        </p:nvSpPr>
        <p:spPr/>
        <p:txBody>
          <a:bodyPr>
            <a:normAutofit fontScale="77500" lnSpcReduction="20000"/>
          </a:bodyPr>
          <a:lstStyle/>
          <a:p>
            <a:r>
              <a:rPr lang="en-US" dirty="0" smtClean="0"/>
              <a:t>Next generations at the CCCS were less concerned about the disappearance of the working-class tradition. They rather observed that particular groups of young men paid a lot of </a:t>
            </a:r>
            <a:r>
              <a:rPr lang="en-US" i="1" dirty="0" smtClean="0"/>
              <a:t>attention to style and territory demarcation</a:t>
            </a:r>
            <a:r>
              <a:rPr lang="en-US" dirty="0" smtClean="0"/>
              <a:t>. They creatively used mass produced items and thus </a:t>
            </a:r>
            <a:r>
              <a:rPr lang="en-US" i="1" dirty="0" smtClean="0"/>
              <a:t>reworked working-class tradition into something else</a:t>
            </a:r>
            <a:r>
              <a:rPr lang="en-US" dirty="0" smtClean="0"/>
              <a:t>. </a:t>
            </a:r>
          </a:p>
          <a:p>
            <a:endParaRPr lang="en-US" dirty="0" smtClean="0"/>
          </a:p>
          <a:p>
            <a:r>
              <a:rPr lang="en-US" dirty="0" smtClean="0"/>
              <a:t>Not even the CCCS scholars could figure out the political potential of these new style-obsessed, energized young men occupying the street. ‘Will they be able to articulate an agenda (a political program) for the working class addressing the new problems? Or maybe this is not their concern at all and they ‘fight’ through other means…,’ the CCCS scholars thought.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dirty="0" smtClean="0"/>
              <a:t>What does this presentation do?</a:t>
            </a:r>
            <a:endParaRPr lang="cs-CZ" dirty="0"/>
          </a:p>
        </p:txBody>
      </p:sp>
      <p:sp>
        <p:nvSpPr>
          <p:cNvPr id="3" name="Content Placeholder 2"/>
          <p:cNvSpPr>
            <a:spLocks noGrp="1"/>
          </p:cNvSpPr>
          <p:nvPr>
            <p:ph idx="1"/>
          </p:nvPr>
        </p:nvSpPr>
        <p:spPr/>
        <p:txBody>
          <a:bodyPr>
            <a:normAutofit lnSpcReduction="10000"/>
          </a:bodyPr>
          <a:lstStyle/>
          <a:p>
            <a:r>
              <a:rPr lang="cs-CZ" dirty="0" smtClean="0"/>
              <a:t>In this slide show, I propose a set of strategies which </a:t>
            </a:r>
            <a:r>
              <a:rPr lang="cs-CZ" dirty="0" smtClean="0"/>
              <a:t>will </a:t>
            </a:r>
            <a:r>
              <a:rPr lang="cs-CZ" dirty="0" smtClean="0"/>
              <a:t>help you systematize the texts we read and concepts we discussed.</a:t>
            </a:r>
          </a:p>
          <a:p>
            <a:r>
              <a:rPr lang="cs-CZ" dirty="0" smtClean="0"/>
              <a:t>By now, you might feel that you need to relate everything that was said into a coherent structure which would help you remember and work with crucial terms and ideas.</a:t>
            </a:r>
          </a:p>
          <a:p>
            <a:r>
              <a:rPr lang="cs-CZ" dirty="0" smtClean="0"/>
              <a:t>This </a:t>
            </a:r>
            <a:r>
              <a:rPr lang="en-US" dirty="0" smtClean="0"/>
              <a:t>presentation</a:t>
            </a:r>
            <a:r>
              <a:rPr lang="cs-CZ" dirty="0" smtClean="0"/>
              <a:t> will try to satisfy the demand.</a:t>
            </a:r>
            <a:endParaRPr lang="cs-CZ"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new approach to subcultures</a:t>
            </a:r>
            <a:endParaRPr lang="cs-CZ" dirty="0"/>
          </a:p>
        </p:txBody>
      </p:sp>
      <p:sp>
        <p:nvSpPr>
          <p:cNvPr id="3" name="Content Placeholder 2"/>
          <p:cNvSpPr>
            <a:spLocks noGrp="1"/>
          </p:cNvSpPr>
          <p:nvPr>
            <p:ph idx="1"/>
          </p:nvPr>
        </p:nvSpPr>
        <p:spPr/>
        <p:txBody>
          <a:bodyPr>
            <a:normAutofit fontScale="70000" lnSpcReduction="20000"/>
          </a:bodyPr>
          <a:lstStyle/>
          <a:p>
            <a:r>
              <a:rPr lang="en-US" dirty="0" smtClean="0"/>
              <a:t>‘It is their </a:t>
            </a:r>
            <a:r>
              <a:rPr lang="en-US" i="1" dirty="0" smtClean="0"/>
              <a:t>style</a:t>
            </a:r>
            <a:r>
              <a:rPr lang="en-US" dirty="0" smtClean="0"/>
              <a:t> that is politically </a:t>
            </a:r>
            <a:r>
              <a:rPr lang="en-US" dirty="0" smtClean="0"/>
              <a:t>meaningful. Style is their </a:t>
            </a:r>
            <a:r>
              <a:rPr lang="en-US" dirty="0" smtClean="0"/>
              <a:t>mode of communication, their new sign language which we have to </a:t>
            </a:r>
            <a:r>
              <a:rPr lang="en-US" dirty="0" smtClean="0"/>
              <a:t>read.’ So the main method associated with the CCCS was not urban ethnography (as was the case with the Chicago school) but rather </a:t>
            </a:r>
            <a:r>
              <a:rPr lang="en-US" i="1" dirty="0" smtClean="0"/>
              <a:t>a combination of Marxist (actually </a:t>
            </a:r>
            <a:r>
              <a:rPr lang="en-US" i="1" dirty="0" err="1" smtClean="0"/>
              <a:t>Gramscian</a:t>
            </a:r>
            <a:r>
              <a:rPr lang="en-US" i="1" dirty="0" smtClean="0"/>
              <a:t>) analysis with structuralism</a:t>
            </a:r>
            <a:r>
              <a:rPr lang="en-US" dirty="0" smtClean="0"/>
              <a:t> (a theoretical approach combining anthropological research with linguistics). </a:t>
            </a:r>
          </a:p>
          <a:p>
            <a:r>
              <a:rPr lang="en-US" dirty="0" smtClean="0"/>
              <a:t>Basically, what you may want to remember is that the CCCS scholars relied more on </a:t>
            </a:r>
            <a:r>
              <a:rPr lang="en-US" b="1" i="1" dirty="0" smtClean="0"/>
              <a:t>interpretation</a:t>
            </a:r>
            <a:r>
              <a:rPr lang="en-US" i="1" dirty="0" smtClean="0"/>
              <a:t> </a:t>
            </a:r>
            <a:r>
              <a:rPr lang="en-US" dirty="0" smtClean="0"/>
              <a:t>than field work</a:t>
            </a:r>
            <a:r>
              <a:rPr lang="en-US" dirty="0" smtClean="0"/>
              <a:t> </a:t>
            </a:r>
            <a:r>
              <a:rPr lang="en-US" dirty="0" smtClean="0"/>
              <a:t>or statistical data. They departed from observation, newspaper articles and their knowledge of </a:t>
            </a:r>
            <a:r>
              <a:rPr lang="en-US" dirty="0" err="1" smtClean="0"/>
              <a:t>Gramsci’s</a:t>
            </a:r>
            <a:r>
              <a:rPr lang="en-US" dirty="0" smtClean="0"/>
              <a:t> theory. The result was a playful mix which, when applied to </a:t>
            </a:r>
            <a:r>
              <a:rPr lang="en-US" dirty="0" err="1" smtClean="0"/>
              <a:t>subcultural</a:t>
            </a:r>
            <a:r>
              <a:rPr lang="en-US" dirty="0" smtClean="0"/>
              <a:t> style, proposed to offer </a:t>
            </a:r>
            <a:r>
              <a:rPr lang="en-US" i="1" dirty="0" smtClean="0"/>
              <a:t>‘readings’ of the style</a:t>
            </a:r>
            <a:r>
              <a:rPr lang="en-US" dirty="0" smtClean="0"/>
              <a:t> as if style was a text on a page.</a:t>
            </a:r>
          </a:p>
          <a:p>
            <a:r>
              <a:rPr lang="en-US" dirty="0" smtClean="0"/>
              <a:t>A</a:t>
            </a:r>
            <a:r>
              <a:rPr lang="en-US" dirty="0" smtClean="0"/>
              <a:t> subculture was ‘read’ as a coherent group listening to a specific music, wearing particular clothing items, meeting at specific places… all this was meaningful, </a:t>
            </a:r>
            <a:r>
              <a:rPr lang="en-US" b="1" i="1" dirty="0" smtClean="0"/>
              <a:t>a system of signs</a:t>
            </a:r>
            <a:r>
              <a:rPr lang="en-US" dirty="0" smtClean="0"/>
              <a:t>.    </a:t>
            </a:r>
            <a:endParaRPr lang="cs-CZ" dirty="0" smtClean="0"/>
          </a:p>
          <a:p>
            <a:endParaRPr lang="cs-CZ"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Subculture – a concept I.</a:t>
            </a:r>
            <a:endParaRPr lang="cs-CZ" dirty="0"/>
          </a:p>
        </p:txBody>
      </p:sp>
      <p:sp>
        <p:nvSpPr>
          <p:cNvPr id="3" name="Content Placeholder 2"/>
          <p:cNvSpPr>
            <a:spLocks noGrp="1"/>
          </p:cNvSpPr>
          <p:nvPr>
            <p:ph idx="1"/>
          </p:nvPr>
        </p:nvSpPr>
        <p:spPr/>
        <p:txBody>
          <a:bodyPr>
            <a:normAutofit fontScale="85000" lnSpcReduction="10000"/>
          </a:bodyPr>
          <a:lstStyle/>
          <a:p>
            <a:r>
              <a:rPr lang="en-US" dirty="0" smtClean="0"/>
              <a:t>You may observe that for the CCCS, subculture had a different meaning than for the Chicago school. There were other concerns at play that charged the concept differently. In other words, there were other debates going on under the heading of subculture, other theories and methods were employed, different situations were observed, different politics pursued.</a:t>
            </a:r>
          </a:p>
          <a:p>
            <a:r>
              <a:rPr lang="en-US" dirty="0" smtClean="0"/>
              <a:t>You may rightfully ask whether there is any connection whatsoever between the concept of subculture by the Chicago school and the CCCS. Why should the two be tied together into one line of ‘subculture studies’? </a:t>
            </a:r>
            <a:endParaRPr lang="cs-CZ"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Subculture – a </a:t>
            </a:r>
            <a:r>
              <a:rPr lang="en-US" dirty="0" smtClean="0"/>
              <a:t>concept II.</a:t>
            </a:r>
            <a:endParaRPr lang="cs-CZ" dirty="0"/>
          </a:p>
        </p:txBody>
      </p:sp>
      <p:sp>
        <p:nvSpPr>
          <p:cNvPr id="3" name="Content Placeholder 2"/>
          <p:cNvSpPr>
            <a:spLocks noGrp="1"/>
          </p:cNvSpPr>
          <p:nvPr>
            <p:ph idx="1"/>
          </p:nvPr>
        </p:nvSpPr>
        <p:spPr/>
        <p:txBody>
          <a:bodyPr>
            <a:normAutofit fontScale="77500" lnSpcReduction="20000"/>
          </a:bodyPr>
          <a:lstStyle/>
          <a:p>
            <a:r>
              <a:rPr lang="en-US" dirty="0" smtClean="0"/>
              <a:t>If the Chicago school was interested in </a:t>
            </a:r>
            <a:r>
              <a:rPr lang="en-US" i="1" dirty="0" smtClean="0"/>
              <a:t>mapping the logic of deviant lifestyles</a:t>
            </a:r>
            <a:r>
              <a:rPr lang="en-US" dirty="0" smtClean="0"/>
              <a:t>, the CCCS was using the research of subcultures as a way </a:t>
            </a:r>
            <a:r>
              <a:rPr lang="en-US" i="1" dirty="0" smtClean="0"/>
              <a:t>to attack the idea of the ‘norm’ </a:t>
            </a:r>
            <a:r>
              <a:rPr lang="en-US" dirty="0" smtClean="0"/>
              <a:t>which correlated with the middle-class standard masked as the universal benchmark of acceptable living.</a:t>
            </a:r>
          </a:p>
          <a:p>
            <a:r>
              <a:rPr lang="en-US" dirty="0" smtClean="0"/>
              <a:t>The CCCS adopted the theoretical weaponry of Antonio </a:t>
            </a:r>
            <a:r>
              <a:rPr lang="en-US" dirty="0" err="1" smtClean="0"/>
              <a:t>Gramsci</a:t>
            </a:r>
            <a:r>
              <a:rPr lang="en-US" dirty="0" smtClean="0"/>
              <a:t> (an Italian Marxist philosopher imprisoned under Mussolini) to support their views on the changes in British society. They accepted the crucial Marxian premises of the class struggle, of </a:t>
            </a:r>
            <a:r>
              <a:rPr lang="en-US" dirty="0" smtClean="0"/>
              <a:t>the working class </a:t>
            </a:r>
            <a:r>
              <a:rPr lang="en-US" dirty="0" smtClean="0"/>
              <a:t>exploitation and its suppression under the dominant culture. Moreover, they incorporated </a:t>
            </a:r>
            <a:r>
              <a:rPr lang="en-US" dirty="0" err="1" smtClean="0"/>
              <a:t>Gramsci’s</a:t>
            </a:r>
            <a:r>
              <a:rPr lang="en-US" dirty="0" smtClean="0"/>
              <a:t> innovations which ascribe more agency to the oppressed.</a:t>
            </a:r>
            <a:endParaRPr lang="cs-CZ"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The CCCS subculture and identity politics I.</a:t>
            </a:r>
            <a:endParaRPr lang="cs-CZ" dirty="0"/>
          </a:p>
        </p:txBody>
      </p:sp>
      <p:sp>
        <p:nvSpPr>
          <p:cNvPr id="3" name="Content Placeholder 2"/>
          <p:cNvSpPr>
            <a:spLocks noGrp="1"/>
          </p:cNvSpPr>
          <p:nvPr>
            <p:ph idx="1"/>
          </p:nvPr>
        </p:nvSpPr>
        <p:spPr/>
        <p:txBody>
          <a:bodyPr>
            <a:normAutofit fontScale="85000" lnSpcReduction="20000"/>
          </a:bodyPr>
          <a:lstStyle/>
          <a:p>
            <a:r>
              <a:rPr lang="en-US" dirty="0" smtClean="0"/>
              <a:t>As you probably understood by now, the point of the CCCS research was not just to ‘catch’ reality by the most suitable representations (concepts) and provide convincing explanations (theories) of social processes.</a:t>
            </a:r>
          </a:p>
          <a:p>
            <a:r>
              <a:rPr lang="en-US" dirty="0" smtClean="0"/>
              <a:t>Rather, their mission was to understand the transformations of the working-class identity and propose how it could be politicized. They felt that the problems of the working class were not solved but simply reshaped (remember Cohen’s critique of redevelopment which resulted in disintegration of the communal and family ties, changes in the character of work made small businesses disappear etc.)</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The CCCS subculture and identity politics </a:t>
            </a:r>
            <a:r>
              <a:rPr lang="en-US" dirty="0" smtClean="0"/>
              <a:t>II.</a:t>
            </a:r>
            <a:endParaRPr lang="cs-CZ" dirty="0"/>
          </a:p>
        </p:txBody>
      </p:sp>
      <p:sp>
        <p:nvSpPr>
          <p:cNvPr id="3" name="Content Placeholder 2"/>
          <p:cNvSpPr>
            <a:spLocks noGrp="1"/>
          </p:cNvSpPr>
          <p:nvPr>
            <p:ph idx="1"/>
          </p:nvPr>
        </p:nvSpPr>
        <p:spPr/>
        <p:txBody>
          <a:bodyPr>
            <a:normAutofit fontScale="85000" lnSpcReduction="10000"/>
          </a:bodyPr>
          <a:lstStyle/>
          <a:p>
            <a:r>
              <a:rPr lang="en-US" dirty="0" smtClean="0"/>
              <a:t>Both Cohen and </a:t>
            </a:r>
            <a:r>
              <a:rPr lang="en-US" dirty="0" err="1" smtClean="0"/>
              <a:t>Hebdige</a:t>
            </a:r>
            <a:r>
              <a:rPr lang="en-US" dirty="0" smtClean="0"/>
              <a:t> </a:t>
            </a:r>
            <a:r>
              <a:rPr lang="en-US" dirty="0" smtClean="0"/>
              <a:t>understood </a:t>
            </a:r>
            <a:r>
              <a:rPr lang="en-US" dirty="0" err="1" smtClean="0"/>
              <a:t>subculturalists</a:t>
            </a:r>
            <a:r>
              <a:rPr lang="en-US" dirty="0" smtClean="0"/>
              <a:t> as young men struggling for the new ‘face’ of their class identity. Their ‘</a:t>
            </a:r>
            <a:r>
              <a:rPr lang="en-US" dirty="0" smtClean="0"/>
              <a:t>play</a:t>
            </a:r>
            <a:r>
              <a:rPr lang="en-US" dirty="0" smtClean="0"/>
              <a:t>’ with costumes, bikes and music was understood as a possible rehearsal for the future (</a:t>
            </a:r>
            <a:r>
              <a:rPr lang="en-US" dirty="0" err="1" smtClean="0"/>
              <a:t>Mods</a:t>
            </a:r>
            <a:r>
              <a:rPr lang="en-US" dirty="0" smtClean="0"/>
              <a:t> were testing the ‘upward’ while Skinheads the ‘downward’</a:t>
            </a:r>
            <a:r>
              <a:rPr lang="en-US" dirty="0" smtClean="0"/>
              <a:t> option </a:t>
            </a:r>
            <a:r>
              <a:rPr lang="en-US" dirty="0" smtClean="0"/>
              <a:t>– just like with taxi dancers, we can think of different paths along the social ladder).</a:t>
            </a:r>
          </a:p>
          <a:p>
            <a:r>
              <a:rPr lang="en-US" dirty="0" smtClean="0"/>
              <a:t>These gestures were seen by the CCCS scholars as politically meaningful, as ways by which young working-class men </a:t>
            </a:r>
            <a:r>
              <a:rPr lang="en-US" b="1" i="1" dirty="0" smtClean="0"/>
              <a:t>symbolically negotiate </a:t>
            </a:r>
            <a:r>
              <a:rPr lang="en-US" dirty="0" smtClean="0"/>
              <a:t>their social position in the changing society.</a:t>
            </a:r>
            <a:endParaRPr lang="cs-CZ"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The CCCS subculture and identity politics </a:t>
            </a:r>
            <a:r>
              <a:rPr lang="en-US" dirty="0" smtClean="0"/>
              <a:t>III.</a:t>
            </a:r>
            <a:endParaRPr lang="cs-CZ" dirty="0"/>
          </a:p>
        </p:txBody>
      </p:sp>
      <p:sp>
        <p:nvSpPr>
          <p:cNvPr id="3" name="Content Placeholder 2"/>
          <p:cNvSpPr>
            <a:spLocks noGrp="1"/>
          </p:cNvSpPr>
          <p:nvPr>
            <p:ph idx="1"/>
          </p:nvPr>
        </p:nvSpPr>
        <p:spPr/>
        <p:txBody>
          <a:bodyPr>
            <a:normAutofit fontScale="92500" lnSpcReduction="10000"/>
          </a:bodyPr>
          <a:lstStyle/>
          <a:p>
            <a:r>
              <a:rPr lang="en-US" dirty="0" smtClean="0"/>
              <a:t>If you think of a way </a:t>
            </a:r>
            <a:r>
              <a:rPr lang="en-US" b="1" i="1" dirty="0" smtClean="0"/>
              <a:t>to represent social worlds </a:t>
            </a:r>
            <a:r>
              <a:rPr lang="en-US" dirty="0" smtClean="0"/>
              <a:t>(a ladder, a chessboard, a network, a map?), there are marks for </a:t>
            </a:r>
            <a:r>
              <a:rPr lang="en-US" i="1" dirty="0" smtClean="0"/>
              <a:t>class</a:t>
            </a:r>
            <a:r>
              <a:rPr lang="en-US" dirty="0" smtClean="0"/>
              <a:t> but there are also other influential categories – gender, ‘race’, ethnicity, sexuality, nationality, age, health etc.</a:t>
            </a:r>
          </a:p>
          <a:p>
            <a:r>
              <a:rPr lang="en-US" dirty="0" smtClean="0"/>
              <a:t>Some CCCS scholars argued that subcultures cannot be studied solely through the category of class. Subculture is not an exclusive cultural expression of working-class young men. We will continue following these lines of argumentation.</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To be continued… </a:t>
            </a:r>
            <a:endParaRPr lang="cs-CZ" dirty="0"/>
          </a:p>
        </p:txBody>
      </p:sp>
      <p:sp>
        <p:nvSpPr>
          <p:cNvPr id="3" name="Content Placeholder 2"/>
          <p:cNvSpPr>
            <a:spLocks noGrp="1"/>
          </p:cNvSpPr>
          <p:nvPr>
            <p:ph idx="1"/>
          </p:nvPr>
        </p:nvSpPr>
        <p:spPr/>
        <p:txBody>
          <a:bodyPr>
            <a:normAutofit fontScale="85000" lnSpcReduction="10000"/>
          </a:bodyPr>
          <a:lstStyle/>
          <a:p>
            <a:r>
              <a:rPr lang="en-US" dirty="0" smtClean="0"/>
              <a:t>T</a:t>
            </a:r>
            <a:r>
              <a:rPr lang="en-US" dirty="0" smtClean="0"/>
              <a:t>he </a:t>
            </a:r>
            <a:r>
              <a:rPr lang="en-US" dirty="0" smtClean="0"/>
              <a:t>point </a:t>
            </a:r>
            <a:r>
              <a:rPr lang="en-US" dirty="0" smtClean="0"/>
              <a:t>of this presentation was:</a:t>
            </a:r>
          </a:p>
          <a:p>
            <a:pPr marL="514350" indent="-514350">
              <a:buAutoNum type="arabicParenR"/>
            </a:pPr>
            <a:r>
              <a:rPr lang="en-US" dirty="0" smtClean="0"/>
              <a:t>to offer you guidelines for ordering the material you read within the field of ‘subculture studies, studies of youth and popular culture’</a:t>
            </a:r>
          </a:p>
          <a:p>
            <a:pPr marL="514350" indent="-514350">
              <a:buAutoNum type="arabicParenR"/>
            </a:pPr>
            <a:r>
              <a:rPr lang="en-US" dirty="0" smtClean="0"/>
              <a:t>t</a:t>
            </a:r>
            <a:r>
              <a:rPr lang="en-US" dirty="0" smtClean="0"/>
              <a:t>o get acquainted with two schools whose perspectives on subcultures were influential</a:t>
            </a:r>
          </a:p>
          <a:p>
            <a:pPr marL="514350" indent="-514350">
              <a:buAutoNum type="arabicParenR"/>
            </a:pPr>
            <a:r>
              <a:rPr lang="en-US" dirty="0" smtClean="0"/>
              <a:t>t</a:t>
            </a:r>
            <a:r>
              <a:rPr lang="en-US" dirty="0" smtClean="0"/>
              <a:t>o understand that debates on subcultures emerged in particular contexts and historical situations</a:t>
            </a:r>
          </a:p>
          <a:p>
            <a:pPr marL="514350" indent="-514350">
              <a:buAutoNum type="arabicParenR"/>
            </a:pPr>
            <a:r>
              <a:rPr lang="en-US" dirty="0" smtClean="0"/>
              <a:t>You may thus ask ‘Did subcultures exist before they were studied or are they rather a product of such study?’</a:t>
            </a:r>
            <a:endParaRPr lang="en-US" dirty="0" smtClean="0"/>
          </a:p>
          <a:p>
            <a:endParaRPr lang="cs-CZ"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cs-CZ" sz="2400" dirty="0" smtClean="0"/>
              <a:t>I suggested that with every text, you ask a set of questions which guide your reading and help you place the text within a larger context:</a:t>
            </a:r>
            <a:endParaRPr lang="cs-CZ" sz="2400" dirty="0"/>
          </a:p>
        </p:txBody>
      </p:sp>
      <p:sp>
        <p:nvSpPr>
          <p:cNvPr id="3" name="Content Placeholder 2"/>
          <p:cNvSpPr>
            <a:spLocks noGrp="1"/>
          </p:cNvSpPr>
          <p:nvPr>
            <p:ph idx="1"/>
          </p:nvPr>
        </p:nvSpPr>
        <p:spPr/>
        <p:txBody>
          <a:bodyPr>
            <a:normAutofit fontScale="92500" lnSpcReduction="20000"/>
          </a:bodyPr>
          <a:lstStyle/>
          <a:p>
            <a:r>
              <a:rPr lang="cs-CZ" b="1" dirty="0" smtClean="0"/>
              <a:t>When</a:t>
            </a:r>
            <a:r>
              <a:rPr lang="cs-CZ" dirty="0" smtClean="0"/>
              <a:t> was the text written? </a:t>
            </a:r>
            <a:r>
              <a:rPr lang="cs-CZ" b="1" dirty="0" smtClean="0"/>
              <a:t>Who</a:t>
            </a:r>
            <a:r>
              <a:rPr lang="cs-CZ" dirty="0" smtClean="0"/>
              <a:t> wrote it? What school/tradition/discipline is s/he affiliated to? </a:t>
            </a:r>
          </a:p>
          <a:p>
            <a:r>
              <a:rPr lang="cs-CZ" b="1" dirty="0" smtClean="0"/>
              <a:t>What problem </a:t>
            </a:r>
            <a:r>
              <a:rPr lang="cs-CZ" dirty="0" smtClean="0"/>
              <a:t>did s/he study and why?</a:t>
            </a:r>
          </a:p>
          <a:p>
            <a:r>
              <a:rPr lang="cs-CZ" dirty="0" smtClean="0"/>
              <a:t>How did s/he approach it? Consider </a:t>
            </a:r>
            <a:r>
              <a:rPr lang="en-US" dirty="0" smtClean="0"/>
              <a:t>1</a:t>
            </a:r>
            <a:r>
              <a:rPr lang="cs-CZ" dirty="0" smtClean="0"/>
              <a:t>) </a:t>
            </a:r>
            <a:r>
              <a:rPr lang="cs-CZ" b="1" dirty="0" smtClean="0"/>
              <a:t>the</a:t>
            </a:r>
            <a:r>
              <a:rPr lang="cs-CZ" dirty="0" smtClean="0"/>
              <a:t> </a:t>
            </a:r>
            <a:r>
              <a:rPr lang="cs-CZ" b="1" dirty="0" smtClean="0"/>
              <a:t>disciplinary background </a:t>
            </a:r>
            <a:r>
              <a:rPr lang="cs-CZ" dirty="0" smtClean="0"/>
              <a:t>(sociology, philosophy, journalism etc.), 2) </a:t>
            </a:r>
            <a:r>
              <a:rPr lang="cs-CZ" b="1" dirty="0" smtClean="0"/>
              <a:t>the</a:t>
            </a:r>
            <a:r>
              <a:rPr lang="cs-CZ" dirty="0" smtClean="0"/>
              <a:t> </a:t>
            </a:r>
            <a:r>
              <a:rPr lang="cs-CZ" b="1" dirty="0" smtClean="0"/>
              <a:t>method</a:t>
            </a:r>
            <a:r>
              <a:rPr lang="cs-CZ" dirty="0" smtClean="0"/>
              <a:t> (How was the research executed, how was data collected etc.), and 3) </a:t>
            </a:r>
            <a:r>
              <a:rPr lang="cs-CZ" b="1" dirty="0" smtClean="0"/>
              <a:t>the style</a:t>
            </a:r>
            <a:r>
              <a:rPr lang="cs-CZ" dirty="0" smtClean="0"/>
              <a:t> of the text (How is it written? How is information distributed in the text and communicated to the reader</a:t>
            </a:r>
            <a:r>
              <a:rPr lang="cs-CZ" dirty="0" smtClean="0"/>
              <a:t>? Who is the supposed reader?)</a:t>
            </a:r>
            <a:r>
              <a:rPr lang="cs-CZ" dirty="0" smtClean="0"/>
              <a:t> </a:t>
            </a:r>
          </a:p>
          <a:p>
            <a:endParaRPr lang="cs-CZ"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a:t>
            </a:r>
            <a:r>
              <a:rPr lang="cs-CZ" dirty="0" smtClean="0"/>
              <a:t>Chicago school</a:t>
            </a:r>
            <a:endParaRPr lang="cs-CZ" dirty="0"/>
          </a:p>
        </p:txBody>
      </p:sp>
      <p:sp>
        <p:nvSpPr>
          <p:cNvPr id="3" name="Content Placeholder 2"/>
          <p:cNvSpPr>
            <a:spLocks noGrp="1"/>
          </p:cNvSpPr>
          <p:nvPr>
            <p:ph idx="1"/>
          </p:nvPr>
        </p:nvSpPr>
        <p:spPr/>
        <p:txBody>
          <a:bodyPr>
            <a:normAutofit fontScale="85000" lnSpcReduction="20000"/>
          </a:bodyPr>
          <a:lstStyle/>
          <a:p>
            <a:r>
              <a:rPr lang="en-US" dirty="0" smtClean="0"/>
              <a:t>The texts by Park &amp; </a:t>
            </a:r>
            <a:r>
              <a:rPr lang="en-US" dirty="0" err="1" smtClean="0"/>
              <a:t>Cressey</a:t>
            </a:r>
            <a:r>
              <a:rPr lang="en-US" dirty="0" smtClean="0"/>
              <a:t> represent the early approaches to subcultures (the Chicago school).</a:t>
            </a:r>
          </a:p>
          <a:p>
            <a:r>
              <a:rPr lang="en-US" dirty="0" smtClean="0"/>
              <a:t>The Chicago Department of Sociology was established in 1892 (!).</a:t>
            </a:r>
          </a:p>
          <a:p>
            <a:r>
              <a:rPr lang="en-US" dirty="0" smtClean="0"/>
              <a:t>In the early 20</a:t>
            </a:r>
            <a:r>
              <a:rPr lang="en-US" baseline="30000" dirty="0" smtClean="0"/>
              <a:t>th</a:t>
            </a:r>
            <a:r>
              <a:rPr lang="en-US" dirty="0" smtClean="0"/>
              <a:t> century, Chicago was a vibrant industrial city which attracted waves of immigrants.</a:t>
            </a:r>
          </a:p>
          <a:p>
            <a:r>
              <a:rPr lang="en-US" dirty="0" smtClean="0"/>
              <a:t>The booming and changing city proposed new issues for the study of modern life and modernity as such; alternative lifestyles and new social types included.</a:t>
            </a:r>
          </a:p>
          <a:p>
            <a:r>
              <a:rPr lang="en-US" dirty="0" smtClean="0"/>
              <a:t>Proponents of the Chicago school focused on the problem of ‘deviance’ that seemed to be somehow stimulated or attracted by the city. </a:t>
            </a:r>
            <a:endParaRPr lang="cs-CZ"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to study city life?</a:t>
            </a:r>
            <a:endParaRPr lang="cs-CZ" dirty="0"/>
          </a:p>
        </p:txBody>
      </p:sp>
      <p:sp>
        <p:nvSpPr>
          <p:cNvPr id="3" name="Content Placeholder 2"/>
          <p:cNvSpPr>
            <a:spLocks noGrp="1"/>
          </p:cNvSpPr>
          <p:nvPr>
            <p:ph idx="1"/>
          </p:nvPr>
        </p:nvSpPr>
        <p:spPr/>
        <p:txBody>
          <a:bodyPr>
            <a:normAutofit fontScale="77500" lnSpcReduction="20000"/>
          </a:bodyPr>
          <a:lstStyle/>
          <a:p>
            <a:r>
              <a:rPr lang="en-US" dirty="0" smtClean="0"/>
              <a:t>Park’s text </a:t>
            </a:r>
            <a:r>
              <a:rPr lang="en-US" dirty="0" smtClean="0"/>
              <a:t>gives you a good idea about the dilemmas that early scholars faced – the city proposed many unprecedented paradoxes: proximity/segregation</a:t>
            </a:r>
            <a:r>
              <a:rPr lang="en-US" dirty="0" smtClean="0"/>
              <a:t>, </a:t>
            </a:r>
            <a:r>
              <a:rPr lang="en-US" dirty="0" err="1" smtClean="0"/>
              <a:t>ghettoization</a:t>
            </a:r>
            <a:r>
              <a:rPr lang="en-US" dirty="0" smtClean="0"/>
              <a:t>/mobility, </a:t>
            </a:r>
            <a:r>
              <a:rPr lang="en-US" dirty="0" smtClean="0"/>
              <a:t>norm/exception…</a:t>
            </a:r>
          </a:p>
          <a:p>
            <a:r>
              <a:rPr lang="en-US" dirty="0" smtClean="0"/>
              <a:t>These extremes were somehow related and they offered many problems to tackle. The early scholars had to come up with </a:t>
            </a:r>
            <a:r>
              <a:rPr lang="en-US" b="1" i="1" dirty="0" smtClean="0"/>
              <a:t>the right set of questions to ask and methods to use</a:t>
            </a:r>
            <a:r>
              <a:rPr lang="en-US" b="1" dirty="0" smtClean="0"/>
              <a:t> </a:t>
            </a:r>
            <a:r>
              <a:rPr lang="en-US" dirty="0" smtClean="0"/>
              <a:t>in order to propose suitable representations of the city life and explanations of phenomena.</a:t>
            </a:r>
            <a:endParaRPr lang="en-US" dirty="0" smtClean="0"/>
          </a:p>
          <a:p>
            <a:r>
              <a:rPr lang="en-US" dirty="0" smtClean="0"/>
              <a:t>Sociology was just one such approach – distinct from </a:t>
            </a:r>
            <a:r>
              <a:rPr lang="en-US" dirty="0" err="1" smtClean="0"/>
              <a:t>e.i</a:t>
            </a:r>
            <a:r>
              <a:rPr lang="en-US" dirty="0" smtClean="0"/>
              <a:t>. criminology, psychology or even literature – and it had to establish its specific set of concerns (what is it that we study and how do we study it?)</a:t>
            </a:r>
            <a:endParaRPr lang="cs-CZ"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Initial doubts and findings</a:t>
            </a:r>
            <a:endParaRPr lang="cs-CZ" dirty="0"/>
          </a:p>
        </p:txBody>
      </p:sp>
      <p:sp>
        <p:nvSpPr>
          <p:cNvPr id="3" name="Content Placeholder 2"/>
          <p:cNvSpPr>
            <a:spLocks noGrp="1"/>
          </p:cNvSpPr>
          <p:nvPr>
            <p:ph idx="1"/>
          </p:nvPr>
        </p:nvSpPr>
        <p:spPr/>
        <p:txBody>
          <a:bodyPr>
            <a:normAutofit fontScale="77500" lnSpcReduction="20000"/>
          </a:bodyPr>
          <a:lstStyle/>
          <a:p>
            <a:r>
              <a:rPr lang="en-US" dirty="0" smtClean="0"/>
              <a:t>Park’s text manifests that this process was not as easy as we might think. First, there were nebulous observations out of which Park distilled some points of focus and directions to follow. ‘Look, there are the </a:t>
            </a:r>
            <a:r>
              <a:rPr lang="en-US" dirty="0" smtClean="0"/>
              <a:t>zones of </a:t>
            </a:r>
            <a:r>
              <a:rPr lang="en-US" dirty="0" smtClean="0"/>
              <a:t>“vice</a:t>
            </a:r>
            <a:r>
              <a:rPr lang="en-US" dirty="0" smtClean="0"/>
              <a:t>, crime and </a:t>
            </a:r>
            <a:r>
              <a:rPr lang="en-US" dirty="0" smtClean="0"/>
              <a:t>poverty” that might need our attention!’ he suggested.</a:t>
            </a:r>
          </a:p>
          <a:p>
            <a:r>
              <a:rPr lang="en-US" dirty="0" smtClean="0"/>
              <a:t>However, his approach betrays that he was not sure how to tackle the problem he identified – </a:t>
            </a:r>
            <a:r>
              <a:rPr lang="en-US" b="1" i="1" dirty="0" smtClean="0"/>
              <a:t>different moralities </a:t>
            </a:r>
            <a:r>
              <a:rPr lang="en-US" dirty="0" smtClean="0"/>
              <a:t>(nowadays, we would rather speak of </a:t>
            </a:r>
            <a:r>
              <a:rPr lang="en-US" i="1" dirty="0" smtClean="0"/>
              <a:t>different lifestyles</a:t>
            </a:r>
            <a:r>
              <a:rPr lang="en-US" dirty="0" smtClean="0"/>
              <a:t>). Was it a question for biology, psychology, psychiatry, philosophy, criminology? He mixed them all as he was trying to explain that deviance must be understood as a normal component of city life. </a:t>
            </a:r>
          </a:p>
          <a:p>
            <a:r>
              <a:rPr lang="en-US" dirty="0" smtClean="0"/>
              <a:t>What </a:t>
            </a:r>
            <a:r>
              <a:rPr lang="en-US" i="1" dirty="0" smtClean="0"/>
              <a:t>deviance</a:t>
            </a:r>
            <a:r>
              <a:rPr lang="en-US" dirty="0" smtClean="0"/>
              <a:t>? Well, he meant those people who differed from the ‘norm’ for many reasons.</a:t>
            </a:r>
            <a:endParaRPr lang="cs-CZ"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question of method</a:t>
            </a:r>
            <a:endParaRPr lang="cs-CZ" dirty="0"/>
          </a:p>
        </p:txBody>
      </p:sp>
      <p:sp>
        <p:nvSpPr>
          <p:cNvPr id="3" name="Content Placeholder 2"/>
          <p:cNvSpPr>
            <a:spLocks noGrp="1"/>
          </p:cNvSpPr>
          <p:nvPr>
            <p:ph idx="1"/>
          </p:nvPr>
        </p:nvSpPr>
        <p:spPr/>
        <p:txBody>
          <a:bodyPr>
            <a:normAutofit fontScale="92500"/>
          </a:bodyPr>
          <a:lstStyle/>
          <a:p>
            <a:r>
              <a:rPr lang="en-US" dirty="0" err="1" smtClean="0"/>
              <a:t>Cressey</a:t>
            </a:r>
            <a:r>
              <a:rPr lang="en-US" dirty="0" smtClean="0"/>
              <a:t> showed that probably the best way to understand people who seem different from the ‘norm’ is to spend time with them, talk to them and to other ‘experts’ (such as social workers, police officers etc.).</a:t>
            </a:r>
          </a:p>
          <a:p>
            <a:r>
              <a:rPr lang="en-US" dirty="0" smtClean="0"/>
              <a:t>He combined both field work (observation of practices) with interviews (with direct participants as well as second-hand informants) and article journals (secondary sources).</a:t>
            </a:r>
            <a:endParaRPr lang="cs-CZ"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logic of difference</a:t>
            </a:r>
            <a:endParaRPr lang="cs-CZ" dirty="0"/>
          </a:p>
        </p:txBody>
      </p:sp>
      <p:sp>
        <p:nvSpPr>
          <p:cNvPr id="3" name="Content Placeholder 2"/>
          <p:cNvSpPr>
            <a:spLocks noGrp="1"/>
          </p:cNvSpPr>
          <p:nvPr>
            <p:ph idx="1"/>
          </p:nvPr>
        </p:nvSpPr>
        <p:spPr/>
        <p:txBody>
          <a:bodyPr>
            <a:normAutofit fontScale="85000" lnSpcReduction="20000"/>
          </a:bodyPr>
          <a:lstStyle/>
          <a:p>
            <a:r>
              <a:rPr lang="en-US" dirty="0" smtClean="0"/>
              <a:t>He thus discovered that what might seem as a deviant, risky and morally dubious lifestyle </a:t>
            </a:r>
            <a:r>
              <a:rPr lang="en-US" dirty="0" smtClean="0"/>
              <a:t>is actually </a:t>
            </a:r>
            <a:r>
              <a:rPr lang="en-US" i="1" dirty="0" smtClean="0"/>
              <a:t>a sophisticated practice with its own rules</a:t>
            </a:r>
            <a:r>
              <a:rPr lang="en-US" dirty="0" smtClean="0"/>
              <a:t>, gains and losses </a:t>
            </a:r>
            <a:r>
              <a:rPr lang="en-US" dirty="0" smtClean="0"/>
              <a:t>(he observed young women who danced with strange men for small change). </a:t>
            </a:r>
          </a:p>
          <a:p>
            <a:r>
              <a:rPr lang="en-US" dirty="0" smtClean="0"/>
              <a:t>He found out that dancers’ stories showed similarities so there was </a:t>
            </a:r>
            <a:r>
              <a:rPr lang="en-US" i="1" dirty="0" smtClean="0"/>
              <a:t>a pattern </a:t>
            </a:r>
            <a:r>
              <a:rPr lang="en-US" dirty="0" smtClean="0"/>
              <a:t>which could be discerned: the life cycles of a taxi dancer.</a:t>
            </a:r>
          </a:p>
          <a:p>
            <a:r>
              <a:rPr lang="en-US" dirty="0" smtClean="0"/>
              <a:t>One can thus predict who becomes a taxi dancer (a second generation immigrant, not necessarily poor, with family problems, often having previous sexual experience etc.) and what may happen as she joins in.  </a:t>
            </a:r>
            <a:endParaRPr lang="cs-CZ"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Structural conditions and agency</a:t>
            </a:r>
            <a:endParaRPr lang="cs-CZ" dirty="0"/>
          </a:p>
        </p:txBody>
      </p:sp>
      <p:sp>
        <p:nvSpPr>
          <p:cNvPr id="3" name="Content Placeholder 2"/>
          <p:cNvSpPr>
            <a:spLocks noGrp="1"/>
          </p:cNvSpPr>
          <p:nvPr>
            <p:ph idx="1"/>
          </p:nvPr>
        </p:nvSpPr>
        <p:spPr/>
        <p:txBody>
          <a:bodyPr>
            <a:normAutofit fontScale="92500" lnSpcReduction="20000"/>
          </a:bodyPr>
          <a:lstStyle/>
          <a:p>
            <a:r>
              <a:rPr lang="en-US" dirty="0" smtClean="0"/>
              <a:t>There are two main directions of sociologists’ concern:</a:t>
            </a:r>
          </a:p>
          <a:p>
            <a:pPr marL="514350" indent="-514350">
              <a:buAutoNum type="arabicParenR"/>
            </a:pPr>
            <a:r>
              <a:rPr lang="en-US" dirty="0" smtClean="0"/>
              <a:t>first, they are sensitive to</a:t>
            </a:r>
            <a:r>
              <a:rPr lang="en-US" i="1" dirty="0" smtClean="0"/>
              <a:t> </a:t>
            </a:r>
            <a:r>
              <a:rPr lang="en-US" b="1" i="1" dirty="0" smtClean="0"/>
              <a:t>structural conditions</a:t>
            </a:r>
            <a:r>
              <a:rPr lang="en-US" b="1" dirty="0" smtClean="0"/>
              <a:t> </a:t>
            </a:r>
            <a:r>
              <a:rPr lang="en-US" dirty="0" smtClean="0"/>
              <a:t>meaning they look at how relations influence what one does/is (family background, work and leisure activities, circle of acquaintances, education, ethnic identity, age etc.)</a:t>
            </a:r>
          </a:p>
          <a:p>
            <a:pPr marL="514350" indent="-514350">
              <a:buAutoNum type="arabicParenR"/>
            </a:pPr>
            <a:r>
              <a:rPr lang="en-US" dirty="0" smtClean="0"/>
              <a:t>s</a:t>
            </a:r>
            <a:r>
              <a:rPr lang="en-US" dirty="0" smtClean="0"/>
              <a:t>econd, they consider how one negotiates these conditions and </a:t>
            </a:r>
            <a:r>
              <a:rPr lang="en-US" b="1" i="1" dirty="0" smtClean="0"/>
              <a:t>acts</a:t>
            </a:r>
            <a:r>
              <a:rPr lang="en-US" i="1" dirty="0" smtClean="0"/>
              <a:t> </a:t>
            </a:r>
            <a:r>
              <a:rPr lang="en-US" dirty="0" smtClean="0"/>
              <a:t>to gain advantage and control his/her life (strategies, games, intelligence etc.) </a:t>
            </a:r>
            <a:endParaRPr lang="cs-CZ"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1392</TotalTime>
  <Words>2682</Words>
  <Application>Microsoft Office PowerPoint</Application>
  <PresentationFormat>On-screen Show (4:3)</PresentationFormat>
  <Paragraphs>95</Paragraphs>
  <Slides>26</Slides>
  <Notes>0</Notes>
  <HiddenSlides>0</HiddenSlides>
  <MMClips>0</MMClips>
  <ScaleCrop>false</ScaleCrop>
  <HeadingPairs>
    <vt:vector size="4" baseType="variant">
      <vt:variant>
        <vt:lpstr>Theme</vt:lpstr>
      </vt:variant>
      <vt:variant>
        <vt:i4>1</vt:i4>
      </vt:variant>
      <vt:variant>
        <vt:lpstr>Slide Titles</vt:lpstr>
      </vt:variant>
      <vt:variant>
        <vt:i4>26</vt:i4>
      </vt:variant>
    </vt:vector>
  </HeadingPairs>
  <TitlesOfParts>
    <vt:vector size="27" baseType="lpstr">
      <vt:lpstr>Office Theme</vt:lpstr>
      <vt:lpstr>What to retain?</vt:lpstr>
      <vt:lpstr>What does this presentation do?</vt:lpstr>
      <vt:lpstr>I suggested that with every text, you ask a set of questions which guide your reading and help you place the text within a larger context:</vt:lpstr>
      <vt:lpstr>The Chicago school</vt:lpstr>
      <vt:lpstr>How to study city life?</vt:lpstr>
      <vt:lpstr>Initial doubts and findings</vt:lpstr>
      <vt:lpstr>The question of method</vt:lpstr>
      <vt:lpstr>The logic of difference</vt:lpstr>
      <vt:lpstr>Structural conditions and agency</vt:lpstr>
      <vt:lpstr>Structural conditions and agency - applied</vt:lpstr>
      <vt:lpstr>Categories of social positioning</vt:lpstr>
      <vt:lpstr>Drawing a map of differences</vt:lpstr>
      <vt:lpstr>Subcultures – lost &amp; found</vt:lpstr>
      <vt:lpstr>The Birmingham Centre for Contemporary Cultural Studies</vt:lpstr>
      <vt:lpstr>Resistance through Rituals (1976)</vt:lpstr>
      <vt:lpstr>Resistance through Rituals II.</vt:lpstr>
      <vt:lpstr>Resistance through Rituals III.</vt:lpstr>
      <vt:lpstr>Resistance through Rituals III.</vt:lpstr>
      <vt:lpstr>Resistance through Rituals IV.</vt:lpstr>
      <vt:lpstr>The new approach to subcultures</vt:lpstr>
      <vt:lpstr>Subculture – a concept I.</vt:lpstr>
      <vt:lpstr>Subculture – a concept II.</vt:lpstr>
      <vt:lpstr>The CCCS subculture and identity politics I.</vt:lpstr>
      <vt:lpstr>The CCCS subculture and identity politics II.</vt:lpstr>
      <vt:lpstr>The CCCS subculture and identity politics III.</vt:lpstr>
      <vt:lpstr>To be continued… </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What to retain?</dc:title>
  <dc:creator>User</dc:creator>
  <cp:lastModifiedBy>User</cp:lastModifiedBy>
  <cp:revision>175</cp:revision>
  <dcterms:created xsi:type="dcterms:W3CDTF">2006-08-16T00:00:00Z</dcterms:created>
  <dcterms:modified xsi:type="dcterms:W3CDTF">2014-03-29T14:11:29Z</dcterms:modified>
</cp:coreProperties>
</file>