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58" r:id="rId5"/>
    <p:sldId id="270" r:id="rId6"/>
    <p:sldId id="259" r:id="rId7"/>
    <p:sldId id="260" r:id="rId8"/>
    <p:sldId id="261" r:id="rId9"/>
    <p:sldId id="271" r:id="rId10"/>
    <p:sldId id="264" r:id="rId11"/>
    <p:sldId id="265" r:id="rId12"/>
    <p:sldId id="272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Considering gender in studies of subcultures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From ‘Girls and Subcultures’ (1976) to ‘Riot </a:t>
            </a:r>
            <a:r>
              <a:rPr lang="en-US" dirty="0" err="1" smtClean="0"/>
              <a:t>Grrrl</a:t>
            </a:r>
            <a:r>
              <a:rPr lang="en-US" dirty="0" smtClean="0"/>
              <a:t> is…’ (1998) 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 women to femininity I. </a:t>
            </a:r>
            <a:r>
              <a:rPr lang="en-US" sz="3100" dirty="0" smtClean="0"/>
              <a:t>(p.214-5)</a:t>
            </a:r>
            <a:endParaRPr lang="cs-CZ" sz="3100" dirty="0"/>
          </a:p>
        </p:txBody>
      </p:sp>
      <p:pic>
        <p:nvPicPr>
          <p:cNvPr id="4" name="Content Placeholder 3" descr="_54303090_6f813c17-ffaf-46eb-b547-774b5c63d6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 women to femininity II</a:t>
            </a:r>
            <a:r>
              <a:rPr lang="en-US" dirty="0"/>
              <a:t>. </a:t>
            </a:r>
            <a:r>
              <a:rPr lang="en-US" sz="3100" dirty="0"/>
              <a:t>(p.215)</a:t>
            </a:r>
            <a:endParaRPr lang="cs-CZ" sz="3100" dirty="0"/>
          </a:p>
        </p:txBody>
      </p:sp>
      <p:pic>
        <p:nvPicPr>
          <p:cNvPr id="4" name="Content Placeholder 3" descr="1970s-david-bowie-his-nails--large-msg-1326037131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447800"/>
            <a:ext cx="4114800" cy="5181600"/>
          </a:xfrm>
        </p:spPr>
      </p:pic>
      <p:pic>
        <p:nvPicPr>
          <p:cNvPr id="5" name="Picture 4" descr="20121206-mickjagger-x600-13548232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1371600"/>
            <a:ext cx="4070287" cy="52578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Intersecting</a:t>
            </a:r>
            <a:r>
              <a:rPr lang="cs-CZ" dirty="0" smtClean="0"/>
              <a:t> </a:t>
            </a:r>
            <a:r>
              <a:rPr lang="cs-CZ" dirty="0" err="1" smtClean="0"/>
              <a:t>categories</a:t>
            </a:r>
            <a:r>
              <a:rPr lang="cs-CZ" dirty="0" smtClean="0"/>
              <a:t>: gender </a:t>
            </a:r>
            <a:r>
              <a:rPr lang="en-US" dirty="0" smtClean="0"/>
              <a:t>&amp; class </a:t>
            </a:r>
            <a:r>
              <a:rPr lang="en-US" sz="3600" dirty="0" smtClean="0"/>
              <a:t>(p.215)</a:t>
            </a:r>
            <a:endParaRPr lang="cs-CZ" sz="36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706" y="1600200"/>
            <a:ext cx="5240588" cy="4525963"/>
          </a:xfrm>
        </p:spPr>
      </p:pic>
    </p:spTree>
    <p:extLst>
      <p:ext uri="{BB962C8B-B14F-4D97-AF65-F5344CB8AC3E}">
        <p14:creationId xmlns:p14="http://schemas.microsoft.com/office/powerpoint/2010/main" val="4241865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femininities and masculinities performed (plurality of gendered styles)</a:t>
            </a:r>
            <a:endParaRPr lang="cs-CZ" dirty="0"/>
          </a:p>
        </p:txBody>
      </p:sp>
      <p:pic>
        <p:nvPicPr>
          <p:cNvPr id="8" name="Content Placeholder 7" descr="tumblr_m5khjp8jzW1qa9nrpo1_12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828800"/>
            <a:ext cx="4525963" cy="4525963"/>
          </a:xfrm>
        </p:spPr>
      </p:pic>
      <p:sp>
        <p:nvSpPr>
          <p:cNvPr id="4" name="TextovéPole 3"/>
          <p:cNvSpPr txBox="1"/>
          <p:nvPr/>
        </p:nvSpPr>
        <p:spPr>
          <a:xfrm>
            <a:off x="5105400" y="1905000"/>
            <a:ext cx="37338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“The </a:t>
            </a:r>
            <a:r>
              <a:rPr lang="en-US" sz="2000" dirty="0" err="1" smtClean="0"/>
              <a:t>feminising</a:t>
            </a:r>
            <a:r>
              <a:rPr lang="en-US" sz="2000" dirty="0" smtClean="0"/>
              <a:t> of the male image may in no way signal the complementary liberation of the female from the constraints of the feminine image. […] despite these surface shifts in the provided culture, the root attitudes towards the position of girls in the sub-cultures may not have changed all that much in two decades [‘50s – ’70s].”</a:t>
            </a:r>
          </a:p>
          <a:p>
            <a:endParaRPr lang="en-US" sz="2000" dirty="0" smtClean="0"/>
          </a:p>
          <a:p>
            <a:pPr algn="r"/>
            <a:r>
              <a:rPr lang="en-US" sz="1600" dirty="0" smtClean="0"/>
              <a:t>(</a:t>
            </a:r>
            <a:r>
              <a:rPr lang="en-US" sz="1600" dirty="0" err="1" smtClean="0"/>
              <a:t>McRobbie</a:t>
            </a:r>
            <a:r>
              <a:rPr lang="en-US" sz="1600" dirty="0" smtClean="0"/>
              <a:t> &amp; Garber p.215)</a:t>
            </a:r>
            <a:endParaRPr lang="cs-CZ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From women in subcultures to feminist subcultures</a:t>
            </a:r>
            <a:endParaRPr lang="cs-CZ" dirty="0"/>
          </a:p>
        </p:txBody>
      </p:sp>
      <p:pic>
        <p:nvPicPr>
          <p:cNvPr id="4" name="Content Placeholder 3" descr="dontletthemeversilenceyo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524000"/>
            <a:ext cx="3779520" cy="4876800"/>
          </a:xfrm>
        </p:spPr>
      </p:pic>
      <p:pic>
        <p:nvPicPr>
          <p:cNvPr id="5" name="Picture 4" descr="tumblr_l8udnt0eYH1qbg4wdo1_5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600" y="1524000"/>
            <a:ext cx="4725060" cy="476316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‘Riot </a:t>
            </a:r>
            <a:r>
              <a:rPr lang="en-US" dirty="0" err="1" smtClean="0"/>
              <a:t>Grrrl</a:t>
            </a:r>
            <a:r>
              <a:rPr lang="en-US" dirty="0" smtClean="0"/>
              <a:t> is…’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what way does the manifesto incorporate feminist inspirations? </a:t>
            </a:r>
          </a:p>
          <a:p>
            <a:r>
              <a:rPr lang="en-US" dirty="0" smtClean="0"/>
              <a:t>What is feminist and what is punk about it?</a:t>
            </a:r>
          </a:p>
          <a:p>
            <a:r>
              <a:rPr lang="en-US" dirty="0" smtClean="0"/>
              <a:t>How do RG use the tools of punk in service of crafting a liberated identity for women?</a:t>
            </a:r>
          </a:p>
          <a:p>
            <a:r>
              <a:rPr lang="en-US" dirty="0" smtClean="0"/>
              <a:t>Which problematic points of contact with the ‘mainstream’ are mentioned?</a:t>
            </a:r>
          </a:p>
          <a:p>
            <a:r>
              <a:rPr lang="en-US" dirty="0" smtClean="0"/>
              <a:t>What is RG’s ultimate goal?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Gender as analytical category in the study of subcultures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Gender tends to speak through the hierarchically ordered binaries: performers/audience, subculture/mainstream</a:t>
            </a:r>
          </a:p>
          <a:p>
            <a:r>
              <a:rPr lang="en-US" dirty="0" smtClean="0"/>
              <a:t>Gender and subcultural figures: nerds, geeks, otaku, collectors… How is subcultural expertise gendered? </a:t>
            </a:r>
          </a:p>
          <a:p>
            <a:r>
              <a:rPr lang="en-US" dirty="0" smtClean="0"/>
              <a:t>[your example of gender analysis in the field of pop, youth </a:t>
            </a:r>
            <a:r>
              <a:rPr lang="en-US" smtClean="0"/>
              <a:t>and sub-cultures]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Group work</a:t>
            </a:r>
            <a:r>
              <a:rPr lang="cs-CZ" dirty="0" smtClean="0"/>
              <a:t>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‘10 preparation + ‘10 presentation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Group 1:</a:t>
            </a:r>
            <a:r>
              <a:rPr lang="en-US" dirty="0" smtClean="0"/>
              <a:t> Describe </a:t>
            </a:r>
            <a:r>
              <a:rPr lang="en-US" i="1" dirty="0" smtClean="0"/>
              <a:t>the difficulties of research </a:t>
            </a:r>
            <a:r>
              <a:rPr lang="en-US" dirty="0" smtClean="0"/>
              <a:t>on subcultures that </a:t>
            </a:r>
            <a:r>
              <a:rPr lang="en-US" dirty="0" err="1" smtClean="0"/>
              <a:t>McRobbie</a:t>
            </a:r>
            <a:r>
              <a:rPr lang="en-US" dirty="0" smtClean="0"/>
              <a:t> and Garber identified. Why are young women absent from the literature? If they are present, how are they portrayed? </a:t>
            </a:r>
          </a:p>
          <a:p>
            <a:r>
              <a:rPr lang="en-US" b="1" dirty="0" smtClean="0"/>
              <a:t>Group 2:</a:t>
            </a:r>
            <a:r>
              <a:rPr lang="en-US" dirty="0" smtClean="0"/>
              <a:t> If </a:t>
            </a:r>
            <a:r>
              <a:rPr lang="cs-CZ" dirty="0" err="1" smtClean="0"/>
              <a:t>women</a:t>
            </a:r>
            <a:r>
              <a:rPr lang="en-US" dirty="0" smtClean="0"/>
              <a:t> were present, why </a:t>
            </a:r>
            <a:r>
              <a:rPr lang="cs-CZ" dirty="0" smtClean="0"/>
              <a:t>and </a:t>
            </a:r>
            <a:r>
              <a:rPr lang="cs-CZ" dirty="0" err="1" smtClean="0"/>
              <a:t>how</a:t>
            </a:r>
            <a:r>
              <a:rPr lang="cs-CZ" dirty="0" smtClean="0"/>
              <a:t> </a:t>
            </a:r>
            <a:r>
              <a:rPr lang="en-US" dirty="0" smtClean="0"/>
              <a:t>were they </a:t>
            </a:r>
            <a:r>
              <a:rPr lang="en-US" i="1" dirty="0" smtClean="0"/>
              <a:t>marginal</a:t>
            </a:r>
            <a:r>
              <a:rPr lang="en-US" dirty="0" smtClean="0"/>
              <a:t> </a:t>
            </a:r>
            <a:r>
              <a:rPr lang="en-US" i="1" dirty="0" smtClean="0"/>
              <a:t>to most of the activities</a:t>
            </a:r>
            <a:r>
              <a:rPr lang="en-US" dirty="0" smtClean="0"/>
              <a:t>?</a:t>
            </a:r>
          </a:p>
          <a:p>
            <a:r>
              <a:rPr lang="en-US" b="1" dirty="0" smtClean="0"/>
              <a:t>Group3: </a:t>
            </a:r>
            <a:r>
              <a:rPr lang="en-US" dirty="0" smtClean="0"/>
              <a:t>Where should we look to find girls </a:t>
            </a:r>
            <a:r>
              <a:rPr lang="en-US" i="1" dirty="0" smtClean="0"/>
              <a:t>negotiating spaces for collective activities</a:t>
            </a:r>
            <a:r>
              <a:rPr lang="en-US" dirty="0" smtClean="0"/>
              <a:t>, how do they organize their cultural life?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Feminist approaches to (sub)cultural research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McRobbie</a:t>
            </a:r>
            <a:r>
              <a:rPr lang="en-US" dirty="0" smtClean="0"/>
              <a:t> and Garber in ‘Girls &amp; Subcultures’: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Provided </a:t>
            </a:r>
            <a:r>
              <a:rPr lang="en-US" b="1" dirty="0" smtClean="0"/>
              <a:t>critical commentaries </a:t>
            </a:r>
            <a:r>
              <a:rPr lang="en-US" dirty="0" smtClean="0"/>
              <a:t>to the existing scholarship </a:t>
            </a:r>
            <a:r>
              <a:rPr lang="en-US" dirty="0"/>
              <a:t>and </a:t>
            </a:r>
            <a:r>
              <a:rPr lang="en-US" dirty="0" smtClean="0"/>
              <a:t>showed </a:t>
            </a:r>
            <a:r>
              <a:rPr lang="en-US" dirty="0"/>
              <a:t>that categories of research contain gender bias</a:t>
            </a:r>
          </a:p>
          <a:p>
            <a:r>
              <a:rPr lang="en-US" dirty="0" smtClean="0"/>
              <a:t>Examined the underlying </a:t>
            </a:r>
            <a:r>
              <a:rPr lang="en-US" b="1" dirty="0" smtClean="0"/>
              <a:t>mechanisms of power </a:t>
            </a:r>
            <a:r>
              <a:rPr lang="en-US" dirty="0" smtClean="0"/>
              <a:t>in scholarship, media, culture</a:t>
            </a:r>
          </a:p>
          <a:p>
            <a:r>
              <a:rPr lang="en-US" dirty="0" smtClean="0"/>
              <a:t>Provided </a:t>
            </a:r>
            <a:r>
              <a:rPr lang="en-US" b="1" dirty="0" smtClean="0"/>
              <a:t>corrective versions </a:t>
            </a:r>
            <a:r>
              <a:rPr lang="en-US" dirty="0" smtClean="0"/>
              <a:t>of the concept as well as opened </a:t>
            </a:r>
            <a:r>
              <a:rPr lang="en-US" b="1" dirty="0" smtClean="0"/>
              <a:t>new fields of research </a:t>
            </a:r>
            <a:endParaRPr lang="cs-CZ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Teddy Boys</a:t>
            </a:r>
            <a:r>
              <a:rPr lang="en-US" dirty="0" smtClean="0"/>
              <a:t> – as figures of symbolic resistance</a:t>
            </a:r>
            <a:endParaRPr lang="cs-CZ" dirty="0"/>
          </a:p>
        </p:txBody>
      </p:sp>
      <p:pic>
        <p:nvPicPr>
          <p:cNvPr id="4" name="Content Placeholder 3" descr="ch-5-Teddy-Boys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1600200"/>
            <a:ext cx="4495800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Identification with the research subject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“Paradoxically, the exclusion of women was as characteristic of the new ‘radical’ or </a:t>
            </a:r>
            <a:r>
              <a:rPr lang="en-US" dirty="0" err="1" smtClean="0"/>
              <a:t>sceptical</a:t>
            </a:r>
            <a:r>
              <a:rPr lang="en-US" dirty="0" smtClean="0"/>
              <a:t> theories of deviance as it had been of traditional criminology. […] the ‘new deviancy theory’ often amounted to “a celebration rather than analysis of the deviant form with which the deviant theorist could vicariously identify – an identification by powerless intellectuals with deviants who appeared more successful in controlling events” […].” </a:t>
            </a:r>
          </a:p>
          <a:p>
            <a:pPr marL="0" indent="0" algn="r">
              <a:buNone/>
            </a:pPr>
            <a:r>
              <a:rPr lang="en-US" sz="2200" dirty="0" smtClean="0"/>
              <a:t>(</a:t>
            </a:r>
            <a:r>
              <a:rPr lang="en-US" sz="2200" dirty="0" err="1" smtClean="0"/>
              <a:t>McRobbie&amp;Garber</a:t>
            </a:r>
            <a:r>
              <a:rPr lang="en-US" sz="2200" dirty="0" smtClean="0"/>
              <a:t> 1976 p.212)</a:t>
            </a:r>
          </a:p>
        </p:txBody>
      </p:sp>
    </p:spTree>
    <p:extLst>
      <p:ext uri="{BB962C8B-B14F-4D97-AF65-F5344CB8AC3E}">
        <p14:creationId xmlns:p14="http://schemas.microsoft.com/office/powerpoint/2010/main" val="2656786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Teddy Boys </a:t>
            </a:r>
            <a:r>
              <a:rPr lang="en-US" dirty="0" smtClean="0"/>
              <a:t>&amp; Girls – recognizing women’s participation (towards </a:t>
            </a:r>
            <a:r>
              <a:rPr lang="en-US" dirty="0"/>
              <a:t>equal </a:t>
            </a:r>
            <a:r>
              <a:rPr lang="en-US" dirty="0" smtClean="0"/>
              <a:t>access, visibility </a:t>
            </a:r>
            <a:r>
              <a:rPr lang="en-US" dirty="0"/>
              <a:t>and </a:t>
            </a:r>
            <a:r>
              <a:rPr lang="en-US" dirty="0" smtClean="0"/>
              <a:t>sharing)</a:t>
            </a:r>
            <a:endParaRPr lang="cs-CZ" dirty="0"/>
          </a:p>
        </p:txBody>
      </p:sp>
      <p:pic>
        <p:nvPicPr>
          <p:cNvPr id="4" name="Content Placeholder 3" descr="london teddy_boys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1200" y="1905000"/>
            <a:ext cx="5257800" cy="3962399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Teddy Girls – finding girls on their own (towards autonomous cultures)</a:t>
            </a:r>
            <a:endParaRPr lang="cs-CZ" dirty="0"/>
          </a:p>
        </p:txBody>
      </p:sp>
      <p:pic>
        <p:nvPicPr>
          <p:cNvPr id="4" name="Content Placeholder 3" descr="teddy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54707" y="1600200"/>
            <a:ext cx="4634586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Teddy Girls – provoking feminist interventions</a:t>
            </a:r>
            <a:endParaRPr lang="cs-CZ" dirty="0"/>
          </a:p>
        </p:txBody>
      </p:sp>
      <p:pic>
        <p:nvPicPr>
          <p:cNvPr id="4" name="Content Placeholder 3" descr="blog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11266" y="1600200"/>
            <a:ext cx="3521467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Where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gender in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Are </a:t>
            </a:r>
            <a:r>
              <a:rPr lang="cs-CZ" dirty="0" err="1"/>
              <a:t>subcultur</a:t>
            </a:r>
            <a:r>
              <a:rPr lang="en-US" dirty="0"/>
              <a:t>e</a:t>
            </a:r>
            <a:r>
              <a:rPr lang="cs-CZ" dirty="0"/>
              <a:t>s/</a:t>
            </a:r>
            <a:r>
              <a:rPr lang="cs-CZ" dirty="0" err="1"/>
              <a:t>popular</a:t>
            </a:r>
            <a:r>
              <a:rPr lang="cs-CZ" dirty="0"/>
              <a:t> </a:t>
            </a:r>
            <a:r>
              <a:rPr lang="cs-CZ" dirty="0" err="1"/>
              <a:t>culture</a:t>
            </a:r>
            <a:r>
              <a:rPr lang="cs-CZ" dirty="0"/>
              <a:t>/</a:t>
            </a:r>
            <a:r>
              <a:rPr lang="cs-CZ" dirty="0" err="1"/>
              <a:t>youth</a:t>
            </a:r>
            <a:r>
              <a:rPr lang="cs-CZ" dirty="0"/>
              <a:t> </a:t>
            </a:r>
            <a:r>
              <a:rPr lang="cs-CZ" i="1" dirty="0" err="1"/>
              <a:t>gendered</a:t>
            </a:r>
            <a:r>
              <a:rPr lang="cs-CZ" i="1" dirty="0"/>
              <a:t> </a:t>
            </a:r>
            <a:r>
              <a:rPr lang="cs-CZ" i="1" dirty="0" err="1"/>
              <a:t>terms</a:t>
            </a:r>
            <a:r>
              <a:rPr lang="cs-CZ" dirty="0"/>
              <a:t>?</a:t>
            </a:r>
          </a:p>
          <a:p>
            <a:r>
              <a:rPr lang="cs-CZ" dirty="0"/>
              <a:t>Ehm </a:t>
            </a: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does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mean</a:t>
            </a:r>
            <a:r>
              <a:rPr lang="cs-CZ" dirty="0"/>
              <a:t> a „</a:t>
            </a:r>
            <a:r>
              <a:rPr lang="cs-CZ" dirty="0" err="1"/>
              <a:t>gendered</a:t>
            </a:r>
            <a:r>
              <a:rPr lang="cs-CZ" dirty="0"/>
              <a:t> term“?</a:t>
            </a:r>
          </a:p>
          <a:p>
            <a:r>
              <a:rPr lang="cs-CZ" dirty="0" err="1"/>
              <a:t>Well</a:t>
            </a:r>
            <a:r>
              <a:rPr lang="cs-CZ" dirty="0"/>
              <a:t>... </a:t>
            </a:r>
            <a:r>
              <a:rPr lang="en-US" dirty="0"/>
              <a:t>w</a:t>
            </a:r>
            <a:r>
              <a:rPr lang="cs-CZ" dirty="0" err="1"/>
              <a:t>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gender?</a:t>
            </a:r>
          </a:p>
          <a:p>
            <a:endParaRPr lang="cs-CZ" dirty="0"/>
          </a:p>
          <a:p>
            <a:pPr marL="514350" indent="-514350">
              <a:buAutoNum type="alphaLcParenR"/>
            </a:pPr>
            <a:r>
              <a:rPr lang="cs-CZ" dirty="0"/>
              <a:t>A </a:t>
            </a:r>
            <a:r>
              <a:rPr lang="cs-CZ" dirty="0" err="1"/>
              <a:t>fancier</a:t>
            </a:r>
            <a:r>
              <a:rPr lang="cs-CZ" dirty="0"/>
              <a:t> term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women</a:t>
            </a:r>
            <a:r>
              <a:rPr lang="cs-CZ" dirty="0"/>
              <a:t>.</a:t>
            </a:r>
          </a:p>
          <a:p>
            <a:pPr marL="514350" indent="-514350">
              <a:buAutoNum type="alphaLcParenR"/>
            </a:pP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means</a:t>
            </a:r>
            <a:r>
              <a:rPr lang="cs-CZ" dirty="0"/>
              <a:t> </a:t>
            </a:r>
            <a:r>
              <a:rPr lang="cs-CZ" dirty="0" err="1"/>
              <a:t>both</a:t>
            </a:r>
            <a:r>
              <a:rPr lang="cs-CZ" dirty="0"/>
              <a:t> </a:t>
            </a:r>
            <a:r>
              <a:rPr lang="cs-CZ" dirty="0" err="1"/>
              <a:t>men</a:t>
            </a:r>
            <a:r>
              <a:rPr lang="cs-CZ" dirty="0"/>
              <a:t> and </a:t>
            </a:r>
            <a:r>
              <a:rPr lang="cs-CZ" dirty="0" err="1"/>
              <a:t>women</a:t>
            </a:r>
            <a:r>
              <a:rPr lang="cs-CZ" dirty="0"/>
              <a:t> but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mainly</a:t>
            </a:r>
            <a:r>
              <a:rPr lang="cs-CZ" dirty="0"/>
              <a:t> </a:t>
            </a:r>
            <a:r>
              <a:rPr lang="cs-CZ" dirty="0" err="1"/>
              <a:t>studies</a:t>
            </a:r>
            <a:r>
              <a:rPr lang="cs-CZ" dirty="0"/>
              <a:t> </a:t>
            </a:r>
            <a:r>
              <a:rPr lang="cs-CZ" dirty="0" err="1"/>
              <a:t>women</a:t>
            </a:r>
            <a:r>
              <a:rPr lang="cs-CZ" dirty="0"/>
              <a:t> and LGBT </a:t>
            </a:r>
            <a:r>
              <a:rPr lang="cs-CZ" dirty="0" err="1"/>
              <a:t>groups</a:t>
            </a:r>
            <a:r>
              <a:rPr lang="cs-CZ" dirty="0"/>
              <a:t>.</a:t>
            </a:r>
          </a:p>
          <a:p>
            <a:pPr marL="514350" indent="-514350">
              <a:buAutoNum type="alphaLcParenR"/>
            </a:pPr>
            <a:r>
              <a:rPr lang="cs-CZ" b="1" dirty="0"/>
              <a:t>A </a:t>
            </a:r>
            <a:r>
              <a:rPr lang="cs-CZ" b="1" dirty="0" err="1"/>
              <a:t>category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analysis</a:t>
            </a:r>
            <a:r>
              <a:rPr lang="cs-CZ" b="1" dirty="0"/>
              <a:t> </a:t>
            </a:r>
            <a:r>
              <a:rPr lang="cs-CZ" b="1" dirty="0" err="1"/>
              <a:t>which</a:t>
            </a:r>
            <a:r>
              <a:rPr lang="cs-CZ" b="1" dirty="0"/>
              <a:t> </a:t>
            </a:r>
            <a:r>
              <a:rPr lang="cs-CZ" b="1" dirty="0" err="1"/>
              <a:t>functions</a:t>
            </a:r>
            <a:r>
              <a:rPr lang="cs-CZ" b="1" dirty="0"/>
              <a:t> </a:t>
            </a:r>
            <a:r>
              <a:rPr lang="cs-CZ" b="1" dirty="0" err="1"/>
              <a:t>similar</a:t>
            </a:r>
            <a:r>
              <a:rPr lang="cs-CZ" b="1" dirty="0"/>
              <a:t> to </a:t>
            </a:r>
            <a:r>
              <a:rPr lang="cs-CZ" b="1" dirty="0" err="1"/>
              <a:t>class</a:t>
            </a:r>
            <a:r>
              <a:rPr lang="cs-CZ" b="1" dirty="0"/>
              <a:t>, </a:t>
            </a:r>
            <a:r>
              <a:rPr lang="cs-CZ" b="1" dirty="0" err="1"/>
              <a:t>ethnicity</a:t>
            </a:r>
            <a:r>
              <a:rPr lang="cs-CZ" b="1" dirty="0"/>
              <a:t>, </a:t>
            </a:r>
            <a:r>
              <a:rPr lang="cs-CZ" b="1" dirty="0" err="1"/>
              <a:t>age</a:t>
            </a:r>
            <a:r>
              <a:rPr lang="cs-CZ" b="1" dirty="0"/>
              <a:t> </a:t>
            </a:r>
            <a:r>
              <a:rPr lang="cs-CZ" b="1" dirty="0" err="1"/>
              <a:t>or</a:t>
            </a:r>
            <a:r>
              <a:rPr lang="cs-CZ" b="1" dirty="0"/>
              <a:t> </a:t>
            </a:r>
            <a:r>
              <a:rPr lang="en-US" b="1" dirty="0"/>
              <a:t>‘race’ – it allows for representations of our social worlds</a:t>
            </a:r>
            <a:r>
              <a:rPr lang="en-US" b="1" dirty="0" smtClean="0"/>
              <a:t>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6477033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603</Words>
  <Application>Microsoft Office PowerPoint</Application>
  <PresentationFormat>Předvádění na obrazovce (4:3)</PresentationFormat>
  <Paragraphs>45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Office Theme</vt:lpstr>
      <vt:lpstr>Considering gender in studies of subcultures</vt:lpstr>
      <vt:lpstr>Group work:  ‘10 preparation + ‘10 presentation</vt:lpstr>
      <vt:lpstr>Feminist approaches to (sub)cultural research</vt:lpstr>
      <vt:lpstr>Teddy Boys – as figures of symbolic resistance</vt:lpstr>
      <vt:lpstr>Identification with the research subject</vt:lpstr>
      <vt:lpstr>Teddy Boys &amp; Girls – recognizing women’s participation (towards equal access, visibility and sharing)</vt:lpstr>
      <vt:lpstr>Teddy Girls – finding girls on their own (towards autonomous cultures)</vt:lpstr>
      <vt:lpstr>New Teddy Girls – provoking feminist interventions</vt:lpstr>
      <vt:lpstr>Where is gender in all this?</vt:lpstr>
      <vt:lpstr>From women to femininity I. (p.214-5)</vt:lpstr>
      <vt:lpstr>From women to femininity II. (p.215)</vt:lpstr>
      <vt:lpstr>Intersecting categories: gender &amp; class (p.215)</vt:lpstr>
      <vt:lpstr>New femininities and masculinities performed (plurality of gendered styles)</vt:lpstr>
      <vt:lpstr>From women in subcultures to feminist subcultures</vt:lpstr>
      <vt:lpstr>‘Riot Grrrl is…’</vt:lpstr>
      <vt:lpstr>Gender as analytical category in the study of subcultures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Zuzana Kepplová</cp:lastModifiedBy>
  <cp:revision>60</cp:revision>
  <dcterms:created xsi:type="dcterms:W3CDTF">2006-08-16T00:00:00Z</dcterms:created>
  <dcterms:modified xsi:type="dcterms:W3CDTF">2014-04-08T12:58:12Z</dcterms:modified>
</cp:coreProperties>
</file>