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Mid-term paper</a:t>
            </a:r>
            <a:endParaRPr lang="cs-CZ" dirty="0"/>
          </a:p>
        </p:txBody>
      </p:sp>
      <p:sp>
        <p:nvSpPr>
          <p:cNvPr id="3" name="Subtitle 2"/>
          <p:cNvSpPr>
            <a:spLocks noGrp="1"/>
          </p:cNvSpPr>
          <p:nvPr>
            <p:ph type="subTitle" idx="1"/>
          </p:nvPr>
        </p:nvSpPr>
        <p:spPr/>
        <p:txBody>
          <a:bodyPr/>
          <a:lstStyle/>
          <a:p>
            <a:r>
              <a:rPr lang="cs-CZ" dirty="0" smtClean="0"/>
              <a:t>workshopping</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address:</a:t>
            </a:r>
            <a:endParaRPr lang="cs-CZ" dirty="0"/>
          </a:p>
        </p:txBody>
      </p:sp>
      <p:sp>
        <p:nvSpPr>
          <p:cNvPr id="3" name="Content Placeholder 2"/>
          <p:cNvSpPr>
            <a:spLocks noGrp="1"/>
          </p:cNvSpPr>
          <p:nvPr>
            <p:ph idx="1"/>
          </p:nvPr>
        </p:nvSpPr>
        <p:spPr/>
        <p:txBody>
          <a:bodyPr>
            <a:normAutofit fontScale="92500"/>
          </a:bodyPr>
          <a:lstStyle/>
          <a:p>
            <a:r>
              <a:rPr lang="en-US" dirty="0" smtClean="0"/>
              <a:t>Use </a:t>
            </a:r>
            <a:r>
              <a:rPr lang="en-US" b="1" dirty="0" smtClean="0"/>
              <a:t>problematic terms </a:t>
            </a:r>
            <a:r>
              <a:rPr lang="en-US" dirty="0" smtClean="0"/>
              <a:t>cautiously!</a:t>
            </a:r>
          </a:p>
          <a:p>
            <a:r>
              <a:rPr lang="en-US" dirty="0" smtClean="0"/>
              <a:t>Note that these terms – ‘Negro’, ‘Oriental’ – were used in the late ‘20s which is before the civil rights movement and the de-colonization so both of these words are loaded and are nowadays seen as derogatory.</a:t>
            </a:r>
          </a:p>
          <a:p>
            <a:r>
              <a:rPr lang="en-US" dirty="0" smtClean="0"/>
              <a:t>Putting problematic terms into </a:t>
            </a:r>
            <a:r>
              <a:rPr lang="en-US" b="1" dirty="0" smtClean="0"/>
              <a:t>quotes</a:t>
            </a:r>
            <a:r>
              <a:rPr lang="en-US" dirty="0" smtClean="0"/>
              <a:t> signalizes that you are aware of the debates which surround them; such as the notion of ‘race’.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address:</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Careful with </a:t>
            </a:r>
            <a:r>
              <a:rPr lang="en-US" b="1" dirty="0" smtClean="0"/>
              <a:t>the use of WE</a:t>
            </a:r>
            <a:r>
              <a:rPr lang="en-US" dirty="0" smtClean="0"/>
              <a:t>. Let us know who you mean by the first person of plural.</a:t>
            </a:r>
          </a:p>
          <a:p>
            <a:r>
              <a:rPr lang="en-US" dirty="0" smtClean="0"/>
              <a:t>By using WE, do you wish to express: the Zeitgeist (the spirit of the period), “our modern era”, shared concerns of a group you feel you belong to?</a:t>
            </a:r>
          </a:p>
          <a:p>
            <a:r>
              <a:rPr lang="en-US" dirty="0" smtClean="0"/>
              <a:t>You may </a:t>
            </a:r>
            <a:r>
              <a:rPr lang="en-US" b="1" dirty="0" smtClean="0"/>
              <a:t>identify as a group member </a:t>
            </a:r>
            <a:r>
              <a:rPr lang="en-US" dirty="0" smtClean="0"/>
              <a:t>or express concerns that you feel should interest people but make sure you clearly say it!</a:t>
            </a:r>
          </a:p>
          <a:p>
            <a:r>
              <a:rPr lang="en-US" dirty="0" smtClean="0"/>
              <a:t>Otherwise, you end up sounding like a trend journalist or a universalizing essayist.</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sociologically about subcultures (or any other concept)</a:t>
            </a:r>
            <a:endParaRPr lang="cs-CZ" dirty="0"/>
          </a:p>
        </p:txBody>
      </p:sp>
      <p:sp>
        <p:nvSpPr>
          <p:cNvPr id="3" name="Content Placeholder 2"/>
          <p:cNvSpPr>
            <a:spLocks noGrp="1"/>
          </p:cNvSpPr>
          <p:nvPr>
            <p:ph idx="1"/>
          </p:nvPr>
        </p:nvSpPr>
        <p:spPr/>
        <p:txBody>
          <a:bodyPr>
            <a:normAutofit lnSpcReduction="10000"/>
          </a:bodyPr>
          <a:lstStyle/>
          <a:p>
            <a:r>
              <a:rPr lang="en-US" dirty="0" smtClean="0"/>
              <a:t>Concepts are </a:t>
            </a:r>
            <a:r>
              <a:rPr lang="en-US" b="1" dirty="0" smtClean="0"/>
              <a:t>working representations </a:t>
            </a:r>
            <a:r>
              <a:rPr lang="en-US" dirty="0" smtClean="0"/>
              <a:t>(unstable and imaginary); they are outcomes of explanations supported by arguments and often attacked in debates.</a:t>
            </a:r>
          </a:p>
          <a:p>
            <a:r>
              <a:rPr lang="en-US" dirty="0" smtClean="0"/>
              <a:t>Therefore, they should not be treated as actual entities, as real existing forms/groups which you can </a:t>
            </a:r>
            <a:r>
              <a:rPr lang="en-US" dirty="0" err="1" smtClean="0"/>
              <a:t>unproblematically</a:t>
            </a:r>
            <a:r>
              <a:rPr lang="en-US" dirty="0" smtClean="0"/>
              <a:t> recognize across various contexts (as natural species or chemical substances).</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sociologically about subcultures (or any other concept)</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Subcultures, counter-cultures, popular culture or other terms may help us </a:t>
            </a:r>
            <a:r>
              <a:rPr lang="en-US" b="1" dirty="0" smtClean="0"/>
              <a:t>represent social reality </a:t>
            </a:r>
            <a:r>
              <a:rPr lang="en-US" dirty="0" smtClean="0"/>
              <a:t>around us.</a:t>
            </a:r>
          </a:p>
          <a:p>
            <a:r>
              <a:rPr lang="en-US" dirty="0" smtClean="0"/>
              <a:t>However, we should be aware of the </a:t>
            </a:r>
            <a:r>
              <a:rPr lang="en-US" b="1" dirty="0" smtClean="0"/>
              <a:t>imaginary</a:t>
            </a:r>
            <a:r>
              <a:rPr lang="en-US" dirty="0" smtClean="0"/>
              <a:t> nature of these terms as well as of their </a:t>
            </a:r>
            <a:r>
              <a:rPr lang="en-US" b="1" dirty="0" smtClean="0"/>
              <a:t>history</a:t>
            </a:r>
            <a:r>
              <a:rPr lang="en-US" dirty="0" smtClean="0"/>
              <a:t>.</a:t>
            </a:r>
          </a:p>
          <a:p>
            <a:r>
              <a:rPr lang="en-US" dirty="0" smtClean="0"/>
              <a:t>In other words, even if concepts and theories tend </a:t>
            </a:r>
            <a:r>
              <a:rPr lang="en-US" b="1" dirty="0" smtClean="0"/>
              <a:t>to travel </a:t>
            </a:r>
            <a:r>
              <a:rPr lang="en-US" dirty="0" smtClean="0"/>
              <a:t>- we borrow them as tools which help us explain perceived reality -, we should take into consideration their </a:t>
            </a:r>
            <a:r>
              <a:rPr lang="en-US" b="1" dirty="0" smtClean="0"/>
              <a:t>constructed </a:t>
            </a:r>
            <a:r>
              <a:rPr lang="en-US" dirty="0" smtClean="0"/>
              <a:t>nature and the context in which they were developed and the purposes they served previously.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sociologically about subcultures (or any other concept)</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Now, you should have at least an idea how scholars at different places started thinking about subcultures/counter-culture/youth or popular culture and why. </a:t>
            </a:r>
          </a:p>
          <a:p>
            <a:r>
              <a:rPr lang="en-US" dirty="0" smtClean="0"/>
              <a:t>You may have noticed that the way scholars thought about these terms and the debates they were engaged in were </a:t>
            </a:r>
            <a:r>
              <a:rPr lang="en-US" b="1" dirty="0" smtClean="0"/>
              <a:t>conditional </a:t>
            </a:r>
            <a:r>
              <a:rPr lang="en-US" dirty="0" smtClean="0"/>
              <a:t>to such factors as their disciplinary background, their </a:t>
            </a:r>
            <a:r>
              <a:rPr lang="en-US" dirty="0" err="1" smtClean="0"/>
              <a:t>situatedness</a:t>
            </a:r>
            <a:r>
              <a:rPr lang="en-US" dirty="0" smtClean="0"/>
              <a:t>, their identification (as working-class, feminist, Marxists or liberals etc.)… </a:t>
            </a:r>
            <a:endParaRPr lang="cs-CZ" dirty="0" smtClean="0"/>
          </a:p>
          <a:p>
            <a:r>
              <a:rPr lang="en-US" dirty="0" smtClean="0"/>
              <a:t>I encourage you to consider why particular concepts were developed, what debates they reacted to, what purposes they served:</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sociologically about subcultures (or any other concepts)</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How did Park discuss immigrant colonies as a vital part of the modern city life? What did </a:t>
            </a:r>
            <a:r>
              <a:rPr lang="en-US" dirty="0" err="1" smtClean="0"/>
              <a:t>Cressey</a:t>
            </a:r>
            <a:r>
              <a:rPr lang="en-US" dirty="0" smtClean="0"/>
              <a:t> achieve mapping the pattern of alternative careers for young second generation migrant women? Why did Corrigan study boys who engaged in ‘doing nothing’? Why did Cohen discuss street gangs of working-class men in connection to the changing space of their neighborhood and of the family structure? Why did </a:t>
            </a:r>
            <a:r>
              <a:rPr lang="en-US" dirty="0" err="1" smtClean="0"/>
              <a:t>Hebdige</a:t>
            </a:r>
            <a:r>
              <a:rPr lang="en-US" dirty="0" smtClean="0"/>
              <a:t> discuss the kind of jobs that </a:t>
            </a:r>
            <a:r>
              <a:rPr lang="en-US" dirty="0" err="1" smtClean="0"/>
              <a:t>Mods</a:t>
            </a:r>
            <a:r>
              <a:rPr lang="en-US" dirty="0" smtClean="0"/>
              <a:t> did during the daytime? Why did </a:t>
            </a:r>
            <a:r>
              <a:rPr lang="en-US" dirty="0" err="1" smtClean="0"/>
              <a:t>McRobbie</a:t>
            </a:r>
            <a:r>
              <a:rPr lang="en-US" dirty="0" smtClean="0"/>
              <a:t> and Garber propose that research on subcultures is biased? Where did they suggest we should look instead to find young women engaging in (sub)cultural activities? Etc.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clarifications:</a:t>
            </a:r>
            <a:endParaRPr lang="cs-CZ" dirty="0"/>
          </a:p>
        </p:txBody>
      </p:sp>
      <p:sp>
        <p:nvSpPr>
          <p:cNvPr id="3" name="Content Placeholder 2"/>
          <p:cNvSpPr>
            <a:spLocks noGrp="1"/>
          </p:cNvSpPr>
          <p:nvPr>
            <p:ph idx="1"/>
          </p:nvPr>
        </p:nvSpPr>
        <p:spPr/>
        <p:txBody>
          <a:bodyPr>
            <a:normAutofit fontScale="92500" lnSpcReduction="10000"/>
          </a:bodyPr>
          <a:lstStyle/>
          <a:p>
            <a:r>
              <a:rPr lang="en-US" dirty="0" smtClean="0"/>
              <a:t>What is the relation between ‘culture(s)’ and ‘individuality’?</a:t>
            </a:r>
          </a:p>
          <a:p>
            <a:r>
              <a:rPr lang="en-US" dirty="0" smtClean="0"/>
              <a:t>‘Subculture’ and ‘counter-culture’, two terms for the same thing?</a:t>
            </a:r>
          </a:p>
          <a:p>
            <a:r>
              <a:rPr lang="en-US" dirty="0" smtClean="0"/>
              <a:t>What does the notion of ‘parent culture’ refer to?</a:t>
            </a:r>
          </a:p>
          <a:p>
            <a:r>
              <a:rPr lang="en-US" dirty="0" smtClean="0"/>
              <a:t>How is ‘popular culture’ related to ‘common culture’, ‘dominant culture’, ‘mass culture’ and ‘subculture(s)’?</a:t>
            </a:r>
          </a:p>
          <a:p>
            <a:r>
              <a:rPr lang="en-US" dirty="0" smtClean="0"/>
              <a:t>Why do we need so many terms?</a:t>
            </a:r>
          </a:p>
          <a:p>
            <a:endParaRPr lang="en-US" dirty="0" smtClean="0"/>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ideas, questions, discussions</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 But they just danced not prostituted. […] These dance halls were not something special in the U.S. in the early 30s. […] At first for white [taxi-dancers], it was uncomfortable to dance with [‘colored’ men].”</a:t>
            </a:r>
          </a:p>
          <a:p>
            <a:r>
              <a:rPr lang="en-US" i="1" dirty="0" smtClean="0"/>
              <a:t>According to </a:t>
            </a:r>
            <a:r>
              <a:rPr lang="en-US" i="1" dirty="0" err="1" smtClean="0"/>
              <a:t>Cressey</a:t>
            </a:r>
            <a:r>
              <a:rPr lang="en-US" i="1" dirty="0" smtClean="0"/>
              <a:t>, what is the line between taxi-dancing and prostitution? </a:t>
            </a:r>
          </a:p>
          <a:p>
            <a:r>
              <a:rPr lang="en-US" i="1" dirty="0" smtClean="0"/>
              <a:t>It would be interesting to understand how the occurrence of dance halls was related to the influx of migrant workers to metropolises. </a:t>
            </a:r>
          </a:p>
          <a:p>
            <a:r>
              <a:rPr lang="en-US" i="1" dirty="0" smtClean="0"/>
              <a:t>Where there any ‘colored’ dancers?</a:t>
            </a:r>
            <a:endParaRPr lang="cs-CZ"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lstStyle/>
          <a:p>
            <a:r>
              <a:rPr lang="en-US" dirty="0" smtClean="0"/>
              <a:t>“With regard to that, the example above [the discussion on the </a:t>
            </a:r>
            <a:r>
              <a:rPr lang="en-US" dirty="0"/>
              <a:t>‘Indian’ headdress</a:t>
            </a:r>
            <a:r>
              <a:rPr lang="en-US" dirty="0" smtClean="0"/>
              <a:t>] should not be considered [as an instance of] cultural appropriation [because]  the ones wearing it were [hipsters] not the dominant mainstream culture. Being themselves a minor subculture, they do not have the power to ‘steal meaning’ […] therefore, it is rather a case of hybridization than appropriation.”</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Understanding </a:t>
            </a:r>
            <a:r>
              <a:rPr lang="en-US" b="1" dirty="0" smtClean="0"/>
              <a:t>cultural appropriation </a:t>
            </a:r>
            <a:r>
              <a:rPr lang="en-US" dirty="0" smtClean="0"/>
              <a:t>as</a:t>
            </a:r>
          </a:p>
          <a:p>
            <a:endParaRPr lang="en-US" dirty="0" smtClean="0"/>
          </a:p>
          <a:p>
            <a:pPr>
              <a:buNone/>
            </a:pPr>
            <a:r>
              <a:rPr lang="en-US" dirty="0" smtClean="0"/>
              <a:t>1) Adoption and use of manners, items, sounds…</a:t>
            </a:r>
          </a:p>
          <a:p>
            <a:pPr>
              <a:buNone/>
            </a:pPr>
            <a:r>
              <a:rPr lang="en-US" dirty="0" smtClean="0"/>
              <a:t>2) Assimilation to a (different) group</a:t>
            </a:r>
          </a:p>
          <a:p>
            <a:pPr>
              <a:buNone/>
            </a:pPr>
            <a:r>
              <a:rPr lang="en-US" dirty="0" smtClean="0"/>
              <a:t>3) Emulation of a despised group in order to create a counter-identity to confront the dominant culture</a:t>
            </a:r>
          </a:p>
          <a:p>
            <a:pPr>
              <a:buNone/>
            </a:pPr>
            <a:r>
              <a:rPr lang="en-US" dirty="0" smtClean="0"/>
              <a:t>4) Enhancing one’s image using some aspects of the oppressed group’s style and capitalizing on it </a:t>
            </a:r>
          </a:p>
          <a:p>
            <a:pPr>
              <a:buNone/>
            </a:pPr>
            <a:r>
              <a:rPr lang="en-US" dirty="0" smtClean="0"/>
              <a:t>5) Continuation of exploitation and oppression by symbolic means</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The essay theme </a:t>
            </a:r>
            <a:endParaRPr lang="cs-CZ" dirty="0"/>
          </a:p>
        </p:txBody>
      </p:sp>
      <p:sp>
        <p:nvSpPr>
          <p:cNvPr id="3" name="Content Placeholder 2"/>
          <p:cNvSpPr>
            <a:spLocks noGrp="1"/>
          </p:cNvSpPr>
          <p:nvPr>
            <p:ph idx="1"/>
          </p:nvPr>
        </p:nvSpPr>
        <p:spPr/>
        <p:txBody>
          <a:bodyPr>
            <a:normAutofit fontScale="55000" lnSpcReduction="20000"/>
          </a:bodyPr>
          <a:lstStyle/>
          <a:p>
            <a:r>
              <a:rPr lang="en-US" b="1" dirty="0" smtClean="0"/>
              <a:t>In this exam task, I would like to invite you to consider two approaches to thinking about subcultures (or culture in general). One approach proposes that culture – as a mode of expression, meaningful practices, way of living etc. – can be appropriated. To put it simply, one group (being more powerful) takes culture from another group and makes it its own. For example, Madonna’s ‘Vogue’ could be seen as an example of cultural appropriation of Latino and black gay cultural practice of ‘</a:t>
            </a:r>
            <a:r>
              <a:rPr lang="en-US" b="1" dirty="0" err="1" smtClean="0"/>
              <a:t>voguing</a:t>
            </a:r>
            <a:r>
              <a:rPr lang="en-US" b="1" dirty="0" smtClean="0"/>
              <a:t>’. Another approach would claim that culture does not ‘belong’ to a group but rather it is always relational, a matter of constant exchange, contact, borrowing and combining. For example, gay men who practice ‘</a:t>
            </a:r>
            <a:r>
              <a:rPr lang="en-US" b="1" dirty="0" err="1" smtClean="0"/>
              <a:t>voguing</a:t>
            </a:r>
            <a:r>
              <a:rPr lang="en-US" b="1" dirty="0" smtClean="0"/>
              <a:t>’ mimic Madonna as she imitates Hollywood actresses of the ‘50s and so on in a chain of borrowings. </a:t>
            </a:r>
            <a:endParaRPr lang="cs-CZ" b="1" dirty="0" smtClean="0"/>
          </a:p>
          <a:p>
            <a:pPr>
              <a:buNone/>
            </a:pPr>
            <a:endParaRPr lang="cs-CZ" dirty="0" smtClean="0"/>
          </a:p>
          <a:p>
            <a:r>
              <a:rPr lang="en-US" b="1" dirty="0" smtClean="0"/>
              <a:t>I’d like you to turn to the texts we read and see how these two arguments could be supported/refuted with the help of examples from the texts. Below are some suggestions which you may or may not follow. Put together an essay of 5 pages minimum (double-spaced) in which you discuss issues of </a:t>
            </a:r>
            <a:r>
              <a:rPr lang="en-US" b="1" u="sng" dirty="0" smtClean="0"/>
              <a:t>cultural appropriation vs. </a:t>
            </a:r>
            <a:r>
              <a:rPr lang="en-US" b="1" u="sng" dirty="0" err="1" smtClean="0"/>
              <a:t>hybridity</a:t>
            </a:r>
            <a:r>
              <a:rPr lang="en-US" b="1" dirty="0" smtClean="0"/>
              <a:t> using examples from the texts. You can consult other sources as well.</a:t>
            </a:r>
            <a:endParaRPr lang="cs-CZ" dirty="0" smtClean="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lstStyle/>
          <a:p>
            <a:r>
              <a:rPr lang="en-US" dirty="0" smtClean="0"/>
              <a:t>“Naturally, if a symbol of culture that is based on opposing the dominant culture becomes part of that dominant culture, it loses its strength and meaning.”</a:t>
            </a:r>
          </a:p>
          <a:p>
            <a:r>
              <a:rPr lang="en-US" dirty="0" smtClean="0"/>
              <a:t>“Unlike a culture with roots independent of the dominant culture, cultural objects of subculture cannot exist independently of the dominant culture; they have to oppose it.”</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normAutofit fontScale="92500"/>
          </a:bodyPr>
          <a:lstStyle/>
          <a:p>
            <a:r>
              <a:rPr lang="en-US" dirty="0" smtClean="0"/>
              <a:t>“Trying to be considered Hollywood stars made [taxi dancers] take a lot from another group and pretend it’s their own lifestyle which is almost the definition of cultural appropriation.”</a:t>
            </a:r>
          </a:p>
          <a:p>
            <a:r>
              <a:rPr lang="en-US" dirty="0" smtClean="0"/>
              <a:t>“Often, the new names of the [dancers] sounded more exotic to the [dance hall customers].”</a:t>
            </a:r>
          </a:p>
          <a:p>
            <a:r>
              <a:rPr lang="en-US" dirty="0" smtClean="0"/>
              <a:t>“[…] we can think of their practice of name changing as [an instance] of cultural appropriation.”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normAutofit/>
          </a:bodyPr>
          <a:lstStyle/>
          <a:p>
            <a:r>
              <a:rPr lang="en-US" dirty="0" smtClean="0"/>
              <a:t>“As well as taxi dancers, [Corrigan’s] boys want to fit in and adapt to the surroundings and do everything that their subculture’s society expects.”</a:t>
            </a:r>
          </a:p>
          <a:p>
            <a:r>
              <a:rPr lang="en-US" dirty="0" smtClean="0"/>
              <a:t>“[Corrigan’s boys] just stand on the street and are bored. ”</a:t>
            </a:r>
          </a:p>
          <a:p>
            <a:r>
              <a:rPr lang="en-US" dirty="0" smtClean="0"/>
              <a:t>“It may even look like there is no culture at all.”</a:t>
            </a:r>
            <a:endParaRPr lang="cs-CZ" dirty="0" smtClean="0"/>
          </a:p>
          <a:p>
            <a:endParaRPr lang="en-US" dirty="0" smtClean="0"/>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lstStyle/>
          <a:p>
            <a:r>
              <a:rPr lang="en-US" dirty="0" smtClean="0"/>
              <a:t>“Nowadays, information on any culture is available at the click of a button for anyone with internet access. This makes it easier to join aspects of different cultures together. People may use this tool to take aspects of other cultures and make it their own or they may use it for the exchange of information and use it to combine information to make new cultures.”</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 we might have a tendency to assign a negative meaning to the term ‘cultural appropriation’. It might be seen as a theft or plagiarism.”</a:t>
            </a:r>
          </a:p>
          <a:p>
            <a:r>
              <a:rPr lang="en-US" dirty="0" smtClean="0"/>
              <a:t>“Culture is the central element, [while] subculture is the rest […].”</a:t>
            </a:r>
          </a:p>
          <a:p>
            <a:r>
              <a:rPr lang="en-US" dirty="0" smtClean="0"/>
              <a:t>“</a:t>
            </a:r>
            <a:r>
              <a:rPr lang="en-US" dirty="0" err="1" smtClean="0"/>
              <a:t>Rozsak</a:t>
            </a:r>
            <a:r>
              <a:rPr lang="en-US" dirty="0" smtClean="0"/>
              <a:t> argues that it is for the first time when the counterculture is not oppressed by force or by argumentation against it but when [it] is implemented in the major cultural scheme […]; it becomes part of the mainstream.”</a:t>
            </a:r>
          </a:p>
          <a:p>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ideas, questions, discussions</a:t>
            </a:r>
            <a:endParaRPr lang="cs-CZ" dirty="0"/>
          </a:p>
        </p:txBody>
      </p:sp>
      <p:sp>
        <p:nvSpPr>
          <p:cNvPr id="3" name="Content Placeholder 2"/>
          <p:cNvSpPr>
            <a:spLocks noGrp="1"/>
          </p:cNvSpPr>
          <p:nvPr>
            <p:ph idx="1"/>
          </p:nvPr>
        </p:nvSpPr>
        <p:spPr/>
        <p:txBody>
          <a:bodyPr>
            <a:normAutofit fontScale="92500" lnSpcReduction="10000"/>
          </a:bodyPr>
          <a:lstStyle/>
          <a:p>
            <a:r>
              <a:rPr lang="en-US" dirty="0" smtClean="0"/>
              <a:t>“Subculture is a community of people characterized by some common features such as the same style of dressing, behavior and recognition of certain values.”</a:t>
            </a:r>
          </a:p>
          <a:p>
            <a:r>
              <a:rPr lang="en-US" dirty="0" smtClean="0"/>
              <a:t>“Members of a subculture make a conscious effort to present themselves in a way that deviates from the mainstream society.”</a:t>
            </a:r>
          </a:p>
          <a:p>
            <a:r>
              <a:rPr lang="en-US" dirty="0" smtClean="0"/>
              <a:t>“[Taxi dancers] are not banded together against a certain group, such as the hipsters against squares.”</a:t>
            </a:r>
            <a:endParaRPr lang="cs-CZ" dirty="0" smtClean="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(Your) ideas, questions, discussions</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“[Subcultures] cannot be adopted automatically because [it] is not (only) a style to be worn. Without a relation between the person who ‘wears’ a subcultural style and the historical background of the subculture, there is no transmission, even though there can be pre-existing similarities between the two. For example, someone who wears saggy pants without knowing they originate from black prisoners and without having any relation to racial oppression or delinquency, becomes a caricature.”</a:t>
            </a:r>
            <a:endParaRPr lang="cs-CZ" dirty="0"/>
          </a:p>
        </p:txBody>
      </p:sp>
    </p:spTree>
    <p:extLst>
      <p:ext uri="{BB962C8B-B14F-4D97-AF65-F5344CB8AC3E}">
        <p14:creationId xmlns:p14="http://schemas.microsoft.com/office/powerpoint/2010/main" val="44377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How to proceed towards a </a:t>
            </a:r>
            <a:r>
              <a:rPr lang="cs-CZ" dirty="0" err="1" smtClean="0"/>
              <a:t>successful</a:t>
            </a:r>
            <a:r>
              <a:rPr lang="cs-CZ" dirty="0" smtClean="0"/>
              <a:t> </a:t>
            </a:r>
            <a:r>
              <a:rPr lang="cs-CZ" dirty="0" err="1" smtClean="0"/>
              <a:t>essay</a:t>
            </a:r>
            <a:r>
              <a:rPr lang="en-US" dirty="0" smtClean="0"/>
              <a:t> paper</a:t>
            </a:r>
            <a:r>
              <a:rPr lang="cs-CZ" dirty="0" smtClean="0"/>
              <a:t>?</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To produce a decent essay, you often need </a:t>
            </a:r>
            <a:r>
              <a:rPr lang="cs-CZ" b="1" dirty="0" smtClean="0"/>
              <a:t>to re-read </a:t>
            </a:r>
            <a:r>
              <a:rPr lang="cs-CZ" dirty="0" smtClean="0"/>
              <a:t>sections of relevant texts and/or come back to your reading notes.</a:t>
            </a:r>
          </a:p>
          <a:p>
            <a:r>
              <a:rPr lang="cs-CZ" dirty="0" smtClean="0"/>
              <a:t>You may start with </a:t>
            </a:r>
            <a:r>
              <a:rPr lang="cs-CZ" b="1" dirty="0" smtClean="0"/>
              <a:t>a map of ideas </a:t>
            </a:r>
            <a:r>
              <a:rPr lang="cs-CZ" dirty="0" smtClean="0"/>
              <a:t>which you develop into the first draft.</a:t>
            </a:r>
          </a:p>
          <a:p>
            <a:r>
              <a:rPr lang="cs-CZ" dirty="0" smtClean="0"/>
              <a:t> Ideally, you involve </a:t>
            </a:r>
            <a:r>
              <a:rPr lang="cs-CZ" b="1" dirty="0" smtClean="0"/>
              <a:t>an external reader </a:t>
            </a:r>
            <a:r>
              <a:rPr lang="cs-CZ" dirty="0" smtClean="0"/>
              <a:t>to give you his/her opinion on the draft.</a:t>
            </a:r>
          </a:p>
          <a:p>
            <a:r>
              <a:rPr lang="cs-CZ" dirty="0" smtClean="0"/>
              <a:t>After you include the comments of your reader and </a:t>
            </a:r>
            <a:r>
              <a:rPr lang="cs-CZ" b="1" dirty="0" smtClean="0"/>
              <a:t>double-check the paper </a:t>
            </a:r>
            <a:r>
              <a:rPr lang="cs-CZ" dirty="0" smtClean="0"/>
              <a:t>for grammar nad style problems, your paper is ready for submission.</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What should an essay do?</a:t>
            </a:r>
            <a:r>
              <a:rPr lang="en-US" dirty="0" smtClean="0"/>
              <a:t> Introduction</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Introduce the problem that you wish to deal with. In the introduction, it may be </a:t>
            </a:r>
            <a:r>
              <a:rPr lang="en-US" dirty="0" smtClean="0"/>
              <a:t>too early to define the terms you will be using. Rather, use the limited space of it to present what you actually achieved in the essay. It may be just a line presenting your </a:t>
            </a:r>
            <a:r>
              <a:rPr lang="en-US" b="1" dirty="0" smtClean="0"/>
              <a:t>main argument</a:t>
            </a:r>
            <a:r>
              <a:rPr lang="en-US" dirty="0" smtClean="0"/>
              <a:t>, your focus of interest.</a:t>
            </a:r>
          </a:p>
          <a:p>
            <a:r>
              <a:rPr lang="en-US" dirty="0" smtClean="0"/>
              <a:t>Stating your </a:t>
            </a:r>
            <a:r>
              <a:rPr lang="en-US" b="1" dirty="0" smtClean="0"/>
              <a:t>aim</a:t>
            </a:r>
            <a:r>
              <a:rPr lang="en-US" dirty="0" smtClean="0"/>
              <a:t> and </a:t>
            </a:r>
            <a:r>
              <a:rPr lang="en-US" b="1" dirty="0" smtClean="0"/>
              <a:t>outcome </a:t>
            </a:r>
            <a:r>
              <a:rPr lang="en-US" dirty="0" smtClean="0"/>
              <a:t>clearly in the intro guarantees to your reader an efficient and compact message (‘This is what I am interested in, this is what I found out/proposed.’).</a:t>
            </a:r>
          </a:p>
          <a:p>
            <a:endParaRPr lang="cs-CZ"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What should an essay do?</a:t>
            </a:r>
            <a:r>
              <a:rPr lang="en-US" dirty="0" smtClean="0"/>
              <a:t> The body</a:t>
            </a:r>
            <a:endParaRPr lang="cs-CZ" dirty="0"/>
          </a:p>
        </p:txBody>
      </p:sp>
      <p:sp>
        <p:nvSpPr>
          <p:cNvPr id="3" name="Content Placeholder 2"/>
          <p:cNvSpPr>
            <a:spLocks noGrp="1"/>
          </p:cNvSpPr>
          <p:nvPr>
            <p:ph idx="1"/>
          </p:nvPr>
        </p:nvSpPr>
        <p:spPr/>
        <p:txBody>
          <a:bodyPr>
            <a:normAutofit/>
          </a:bodyPr>
          <a:lstStyle/>
          <a:p>
            <a:r>
              <a:rPr lang="en-US" dirty="0" smtClean="0"/>
              <a:t>In the body of the text, you can use the space for definitions if needed.</a:t>
            </a:r>
          </a:p>
          <a:p>
            <a:r>
              <a:rPr lang="en-US" dirty="0" smtClean="0"/>
              <a:t>Make sure you consecrate enough attention to </a:t>
            </a:r>
            <a:r>
              <a:rPr lang="en-US" b="1" dirty="0" smtClean="0"/>
              <a:t>the debate</a:t>
            </a:r>
            <a:r>
              <a:rPr lang="en-US" dirty="0" smtClean="0"/>
              <a:t>. Don’t just list categories and illustrate them which examples which you support by quotes. Show your reader that you can think about the subject proposed!</a:t>
            </a:r>
          </a:p>
          <a:p>
            <a:r>
              <a:rPr lang="en-US" dirty="0" smtClean="0"/>
              <a:t>Avoid replacing an argument by a quote!</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What should an essay do?</a:t>
            </a:r>
            <a:r>
              <a:rPr lang="en-US" dirty="0" smtClean="0"/>
              <a:t> Conclusion</a:t>
            </a:r>
            <a:endParaRPr lang="cs-CZ" dirty="0"/>
          </a:p>
        </p:txBody>
      </p:sp>
      <p:sp>
        <p:nvSpPr>
          <p:cNvPr id="3" name="Content Placeholder 2"/>
          <p:cNvSpPr>
            <a:spLocks noGrp="1"/>
          </p:cNvSpPr>
          <p:nvPr>
            <p:ph idx="1"/>
          </p:nvPr>
        </p:nvSpPr>
        <p:spPr/>
        <p:txBody>
          <a:bodyPr>
            <a:normAutofit fontScale="85000" lnSpcReduction="10000"/>
          </a:bodyPr>
          <a:lstStyle/>
          <a:p>
            <a:r>
              <a:rPr lang="en-US" dirty="0" smtClean="0"/>
              <a:t>Yes, even a short paper needs a conclusion!  You may:</a:t>
            </a:r>
          </a:p>
          <a:p>
            <a:r>
              <a:rPr lang="en-US" dirty="0" smtClean="0"/>
              <a:t>summarize what you did, </a:t>
            </a:r>
          </a:p>
          <a:p>
            <a:r>
              <a:rPr lang="en-US" dirty="0" smtClean="0"/>
              <a:t>ask questions regarding the ideas which remain beyond the scope of the paper but could be interesting to look at in the future.</a:t>
            </a:r>
          </a:p>
          <a:p>
            <a:r>
              <a:rPr lang="en-US" dirty="0" smtClean="0"/>
              <a:t>The ultimate section of your paper is </a:t>
            </a:r>
            <a:r>
              <a:rPr lang="en-US" b="1" dirty="0" smtClean="0"/>
              <a:t>bibliography</a:t>
            </a:r>
            <a:r>
              <a:rPr lang="en-US" dirty="0" smtClean="0"/>
              <a:t>; it shows that you consulted relevant sources and give them credit by the use of a selected </a:t>
            </a:r>
            <a:r>
              <a:rPr lang="en-US" b="1" dirty="0" smtClean="0"/>
              <a:t>citation style</a:t>
            </a:r>
            <a:r>
              <a:rPr lang="en-US" dirty="0" smtClean="0"/>
              <a:t>.</a:t>
            </a:r>
          </a:p>
          <a:p>
            <a:r>
              <a:rPr lang="en-US" dirty="0" smtClean="0"/>
              <a:t>At this moment, you may want to return to </a:t>
            </a:r>
            <a:r>
              <a:rPr lang="en-US" b="1" dirty="0" smtClean="0"/>
              <a:t>the title </a:t>
            </a:r>
            <a:r>
              <a:rPr lang="en-US" dirty="0" smtClean="0"/>
              <a:t>and adjust it to fit your essay – it should reflect your achievement as well as serve as a teaser.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address:</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Careful about using an appropriate </a:t>
            </a:r>
            <a:r>
              <a:rPr lang="en-US" b="1" dirty="0" smtClean="0"/>
              <a:t>tone/register/style</a:t>
            </a:r>
            <a:r>
              <a:rPr lang="en-US" dirty="0" smtClean="0"/>
              <a:t>!</a:t>
            </a:r>
          </a:p>
          <a:p>
            <a:r>
              <a:rPr lang="en-US" dirty="0" smtClean="0"/>
              <a:t>Examples (what problems can you find?):</a:t>
            </a:r>
          </a:p>
          <a:p>
            <a:pPr>
              <a:buNone/>
            </a:pPr>
            <a:endParaRPr lang="en-US" dirty="0" smtClean="0"/>
          </a:p>
          <a:p>
            <a:r>
              <a:rPr lang="en-US" dirty="0" smtClean="0"/>
              <a:t>“I’d also like to mention…”</a:t>
            </a:r>
          </a:p>
          <a:p>
            <a:r>
              <a:rPr lang="en-US" dirty="0" smtClean="0"/>
              <a:t>“In 1932, he wrote an interesting chapter called…”</a:t>
            </a:r>
          </a:p>
          <a:p>
            <a:r>
              <a:rPr lang="en-US" dirty="0" smtClean="0"/>
              <a:t>“Well, finally I can repeat some of my findings.”</a:t>
            </a:r>
          </a:p>
          <a:p>
            <a:r>
              <a:rPr lang="en-US" dirty="0" smtClean="0"/>
              <a:t>“It is very hard to define the word culture or subculture.”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address:</a:t>
            </a:r>
            <a:endParaRPr lang="cs-CZ" dirty="0"/>
          </a:p>
        </p:txBody>
      </p:sp>
      <p:sp>
        <p:nvSpPr>
          <p:cNvPr id="3" name="Content Placeholder 2"/>
          <p:cNvSpPr>
            <a:spLocks noGrp="1"/>
          </p:cNvSpPr>
          <p:nvPr>
            <p:ph idx="1"/>
          </p:nvPr>
        </p:nvSpPr>
        <p:spPr/>
        <p:txBody>
          <a:bodyPr>
            <a:normAutofit fontScale="85000" lnSpcReduction="20000"/>
          </a:bodyPr>
          <a:lstStyle/>
          <a:p>
            <a:r>
              <a:rPr lang="en-US" dirty="0" smtClean="0"/>
              <a:t>Be exact! Names, dates, places…</a:t>
            </a:r>
          </a:p>
          <a:p>
            <a:r>
              <a:rPr lang="en-US" dirty="0" smtClean="0"/>
              <a:t>However, do not confuse your paper with writing an encyclopedia entry! Provide relevant info only</a:t>
            </a:r>
            <a:r>
              <a:rPr lang="en-US" dirty="0"/>
              <a:t>!</a:t>
            </a:r>
            <a:endParaRPr lang="en-US" dirty="0" smtClean="0"/>
          </a:p>
          <a:p>
            <a:r>
              <a:rPr lang="en-US" dirty="0" smtClean="0"/>
              <a:t>In your paper, you engage in an academic debate which means that you build on what was said before and add your analysis, propositions, ideas.</a:t>
            </a:r>
          </a:p>
          <a:p>
            <a:r>
              <a:rPr lang="en-US" dirty="0" smtClean="0"/>
              <a:t>You always need to clearly </a:t>
            </a:r>
            <a:r>
              <a:rPr lang="en-US" b="1" dirty="0" smtClean="0"/>
              <a:t>distinguish your voice </a:t>
            </a:r>
            <a:r>
              <a:rPr lang="en-US" dirty="0" smtClean="0"/>
              <a:t>from the words of your sources. Even if you paraphrase, let us know that you do so!</a:t>
            </a:r>
          </a:p>
          <a:p>
            <a:r>
              <a:rPr lang="en-US" b="1" dirty="0" smtClean="0"/>
              <a:t>References</a:t>
            </a:r>
            <a:r>
              <a:rPr lang="en-US" dirty="0" smtClean="0"/>
              <a:t>: (name, year, page number)</a:t>
            </a:r>
          </a:p>
          <a:p>
            <a:r>
              <a:rPr lang="en-US" dirty="0" smtClean="0"/>
              <a:t>Choose a citation style and use it consistently!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address:</a:t>
            </a:r>
            <a:endParaRPr lang="cs-CZ" dirty="0"/>
          </a:p>
        </p:txBody>
      </p:sp>
      <p:sp>
        <p:nvSpPr>
          <p:cNvPr id="3" name="Content Placeholder 2"/>
          <p:cNvSpPr>
            <a:spLocks noGrp="1"/>
          </p:cNvSpPr>
          <p:nvPr>
            <p:ph idx="1"/>
          </p:nvPr>
        </p:nvSpPr>
        <p:spPr/>
        <p:txBody>
          <a:bodyPr>
            <a:normAutofit fontScale="92500" lnSpcReduction="20000"/>
          </a:bodyPr>
          <a:lstStyle/>
          <a:p>
            <a:r>
              <a:rPr lang="en-US" dirty="0" smtClean="0"/>
              <a:t>How should your essay read?</a:t>
            </a:r>
          </a:p>
          <a:p>
            <a:r>
              <a:rPr lang="en-US" dirty="0" smtClean="0"/>
              <a:t>Reading your colleagues’ papers might help you realize how you wish to present information in your paper. What reads better? </a:t>
            </a:r>
            <a:r>
              <a:rPr lang="en-US" b="1" dirty="0"/>
              <a:t>Small sections vs. a coherent text?</a:t>
            </a:r>
          </a:p>
          <a:p>
            <a:r>
              <a:rPr lang="en-US" dirty="0" smtClean="0"/>
              <a:t>Did your peer succeed in explaining what he meant? Did she provide links between sections and paragraphs thus making the text flow easily? Did he make paragraphs/sections to structure the thoughts? Is his text too fragmented and so fails to hold together?</a:t>
            </a:r>
            <a:endParaRPr lang="cs-C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TotalTime>
  <Words>2330</Words>
  <Application>Microsoft Office PowerPoint</Application>
  <PresentationFormat>Předvádění na obrazovce (4:3)</PresentationFormat>
  <Paragraphs>109</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Office Theme</vt:lpstr>
      <vt:lpstr>Mid-term paper</vt:lpstr>
      <vt:lpstr>The essay theme </vt:lpstr>
      <vt:lpstr>How to proceed towards a successful essay paper?</vt:lpstr>
      <vt:lpstr>What should an essay do? Introduction</vt:lpstr>
      <vt:lpstr>What should an essay do? The body</vt:lpstr>
      <vt:lpstr>What should an essay do? Conclusion</vt:lpstr>
      <vt:lpstr>Problems to address:</vt:lpstr>
      <vt:lpstr>Problems to address:</vt:lpstr>
      <vt:lpstr>Problems to address:</vt:lpstr>
      <vt:lpstr>Problems to address:</vt:lpstr>
      <vt:lpstr>Problems to address:</vt:lpstr>
      <vt:lpstr>Thinking sociologically about subcultures (or any other concept)</vt:lpstr>
      <vt:lpstr>Thinking sociologically about subcultures (or any other concept)</vt:lpstr>
      <vt:lpstr>Thinking sociologically about subcultures (or any other concept)</vt:lpstr>
      <vt:lpstr>Thinking sociologically about subcultures (or any other concepts)</vt:lpstr>
      <vt:lpstr>Some clarifications:</vt:lpstr>
      <vt:lpstr>(Your) ideas, questions, discussions</vt:lpstr>
      <vt:lpstr>(Your) ideas, questions, discussions</vt:lpstr>
      <vt:lpstr>(Your) ideas, questions, discussions</vt:lpstr>
      <vt:lpstr>(Your) ideas, questions, discussions</vt:lpstr>
      <vt:lpstr>(Your) ideas, questions, discussions</vt:lpstr>
      <vt:lpstr>(Your) ideas, questions, discussions</vt:lpstr>
      <vt:lpstr>(Your) ideas, questions, discussions</vt:lpstr>
      <vt:lpstr>(Your) ideas, questions, discussions</vt:lpstr>
      <vt:lpstr>(Your) ideas, questions, discussions</vt:lpstr>
      <vt:lpstr>(Your) ideas, questions, discussions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paper</dc:title>
  <dc:creator>User</dc:creator>
  <cp:lastModifiedBy>Zuzana Kepplová</cp:lastModifiedBy>
  <cp:revision>139</cp:revision>
  <dcterms:created xsi:type="dcterms:W3CDTF">2006-08-16T00:00:00Z</dcterms:created>
  <dcterms:modified xsi:type="dcterms:W3CDTF">2014-04-29T12:55:46Z</dcterms:modified>
</cp:coreProperties>
</file>