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816" r:id="rId10"/>
    <p:sldMasterId id="2147483828" r:id="rId11"/>
  </p:sldMasterIdLst>
  <p:notesMasterIdLst>
    <p:notesMasterId r:id="rId41"/>
  </p:notesMasterIdLst>
  <p:sldIdLst>
    <p:sldId id="263" r:id="rId12"/>
    <p:sldId id="257" r:id="rId13"/>
    <p:sldId id="273" r:id="rId14"/>
    <p:sldId id="258" r:id="rId15"/>
    <p:sldId id="274" r:id="rId16"/>
    <p:sldId id="296" r:id="rId17"/>
    <p:sldId id="338" r:id="rId18"/>
    <p:sldId id="339" r:id="rId19"/>
    <p:sldId id="336" r:id="rId20"/>
    <p:sldId id="295" r:id="rId21"/>
    <p:sldId id="269" r:id="rId22"/>
    <p:sldId id="275" r:id="rId23"/>
    <p:sldId id="314" r:id="rId24"/>
    <p:sldId id="313" r:id="rId25"/>
    <p:sldId id="286" r:id="rId26"/>
    <p:sldId id="341" r:id="rId27"/>
    <p:sldId id="342" r:id="rId28"/>
    <p:sldId id="343" r:id="rId29"/>
    <p:sldId id="280" r:id="rId30"/>
    <p:sldId id="315" r:id="rId31"/>
    <p:sldId id="316" r:id="rId32"/>
    <p:sldId id="317" r:id="rId33"/>
    <p:sldId id="340" r:id="rId34"/>
    <p:sldId id="291" r:id="rId35"/>
    <p:sldId id="333" r:id="rId36"/>
    <p:sldId id="334" r:id="rId37"/>
    <p:sldId id="335" r:id="rId38"/>
    <p:sldId id="299" r:id="rId39"/>
    <p:sldId id="30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3F201E-AA3D-4889-AE9C-2792DA495CEF}">
          <p14:sldIdLst>
            <p14:sldId id="263"/>
            <p14:sldId id="257"/>
            <p14:sldId id="273"/>
            <p14:sldId id="258"/>
            <p14:sldId id="274"/>
            <p14:sldId id="296"/>
            <p14:sldId id="338"/>
            <p14:sldId id="339"/>
            <p14:sldId id="336"/>
            <p14:sldId id="295"/>
            <p14:sldId id="269"/>
            <p14:sldId id="275"/>
            <p14:sldId id="314"/>
            <p14:sldId id="313"/>
            <p14:sldId id="286"/>
            <p14:sldId id="341"/>
            <p14:sldId id="342"/>
            <p14:sldId id="343"/>
            <p14:sldId id="280"/>
            <p14:sldId id="315"/>
            <p14:sldId id="316"/>
            <p14:sldId id="317"/>
            <p14:sldId id="340"/>
            <p14:sldId id="291"/>
            <p14:sldId id="333"/>
            <p14:sldId id="334"/>
            <p14:sldId id="335"/>
            <p14:sldId id="299"/>
            <p14:sldId id="300"/>
          </p14:sldIdLst>
        </p14:section>
        <p14:section name="Oddíl bez názvu" id="{F9ED2C71-E1B2-4F53-B020-5D34EC93EC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94660"/>
  </p:normalViewPr>
  <p:slideViewPr>
    <p:cSldViewPr>
      <p:cViewPr varScale="1">
        <p:scale>
          <a:sx n="85" d="100"/>
          <a:sy n="85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FD3-5530-45A2-BBB5-1EC6AFA848F9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ED1A-B389-4C67-999C-43F415AB0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89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35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91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255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48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620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82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98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198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331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19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6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45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198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79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8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4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0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21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69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599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4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19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95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6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5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1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11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28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9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5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1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6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0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2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68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2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7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58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9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41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1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1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83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8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77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3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6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40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42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85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54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1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34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8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0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4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5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0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59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546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86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6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3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64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42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745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5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852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7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01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4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89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92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12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8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925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2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334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0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9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845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9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20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36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95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52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3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60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66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7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84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5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19015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Sociální </a:t>
            </a:r>
            <a:r>
              <a:rPr lang="pt-BR" sz="4000" dirty="0" smtClean="0">
                <a:solidFill>
                  <a:schemeClr val="bg1"/>
                </a:solidFill>
              </a:rPr>
              <a:t>podnik</a:t>
            </a:r>
            <a:r>
              <a:rPr lang="cs-CZ" sz="4000" dirty="0" smtClean="0">
                <a:solidFill>
                  <a:schemeClr val="bg1"/>
                </a:solidFill>
              </a:rPr>
              <a:t>ání v JMK a KV </a:t>
            </a:r>
            <a:br>
              <a:rPr lang="cs-CZ" sz="4000" dirty="0" smtClean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102224"/>
            <a:ext cx="3456384" cy="1343000"/>
          </a:xfrm>
        </p:spPr>
        <p:txBody>
          <a:bodyPr>
            <a:normAutofit/>
          </a:bodyPr>
          <a:lstStyle/>
          <a:p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Katedra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Enviromentálních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studií </a:t>
            </a:r>
          </a:p>
          <a:p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15.4.2014 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3526160" cy="1470025"/>
          </a:xfrm>
        </p:spPr>
        <p:txBody>
          <a:bodyPr>
            <a:no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TEmatická</a:t>
            </a:r>
            <a:r>
              <a:rPr lang="cs-CZ" dirty="0">
                <a:solidFill>
                  <a:schemeClr val="bg1"/>
                </a:solidFill>
              </a:rPr>
              <a:t> Síť pro Sociální Ekonomiku</a:t>
            </a:r>
          </a:p>
        </p:txBody>
      </p:sp>
    </p:spTree>
    <p:extLst>
      <p:ext uri="{BB962C8B-B14F-4D97-AF65-F5344CB8AC3E}">
        <p14:creationId xmlns:p14="http://schemas.microsoft.com/office/powerpoint/2010/main" val="995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TEmatická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Síť pro Sociální Ekonomiku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 v 2009 v projektu Tematická síť pro rozvoj sociální ekonomiky spolufinancovaného z  ESF a St. rozpočtu ČR v rámci Nové ekonomiky, o.p.s.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názorová platforma pro podporu sociální ekonomiky a sociálního podnikání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240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členů z řad fyzických i právnických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osob</a:t>
            </a: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dělá 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TESSEA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54399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prostor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 výměnu informací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měsíční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elektronický zpravodaj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definice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principy včetně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indikátorů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seznam sociálních podniků v ČR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lobování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prosazování tématu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účast na přípravě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programového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období 2014+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Adresář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sociálních 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podniků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6266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seznam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www.ceske-socialni-podnikani.cz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údaje z telefonického průzkumu + hlásí se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sami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nyní 184 podniků v celé ČR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třídění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oborů, krajů, společenské prospěšnosti a cílových skupin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seznamu jsou ti co se vnímají jako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podniky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dělá TESSEA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vznikl Klub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sociálních podnikatelů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2x měsíčně dny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otevřených dveří pro členy TESSEA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chystá se 14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osvětových seminářů v regionech o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sociálním podnikání a společensky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odpovědném zadávání veřejných zakázek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Příklady sociálních podniků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Seznam sociálních firem: JMK, Kraj Vysočina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8884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Benecykl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s.r.o.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Profuturo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Ifakol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Coworking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s.r.o.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do s.r.o.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Kavárna U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Žambocha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Semitam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Kraj Vysočina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Samovar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Kovoles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s.r.o.  - Kraj Vysočina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Puzle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pobočka v Brně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Personální poradenské sociální  družstvo 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Sociální podnikání nejen NNO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20069"/>
            <a:ext cx="8219256" cy="4497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Zaměstnanci a management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Principy sociálního podnikání v praxi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Obchodní činnosti firem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Finanční situace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Rizika a problémy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Dotace 2020+</a:t>
            </a:r>
          </a:p>
        </p:txBody>
      </p:sp>
    </p:spTree>
    <p:extLst>
      <p:ext uri="{BB962C8B-B14F-4D97-AF65-F5344CB8AC3E}">
        <p14:creationId xmlns:p14="http://schemas.microsoft.com/office/powerpoint/2010/main" val="28032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 prakticky na to?  + / -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20069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Právní subjektivita od 1.1.2014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Myslet podnikatelsky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Nemáme námět, komunikujeme s dalším podnikatelem, je možné navázat spolupráci  pro sociální podnik , protislužba k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spolupodílu</a:t>
            </a: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Dotace – vyplatí  se nám? 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3526160" cy="14700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 je sociální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410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934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Hlavní poslání společnosti 3P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České pojetí sociálního podnikání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široké, důraz kladen na podnikání</a:t>
            </a:r>
          </a:p>
          <a:p>
            <a:pPr marL="0" indent="0">
              <a:buNone/>
            </a:pPr>
            <a:r>
              <a:rPr lang="cs-CZ" sz="2400" dirty="0" smtClean="0"/>
              <a:t>Co tam patří:</a:t>
            </a:r>
          </a:p>
          <a:p>
            <a:r>
              <a:rPr lang="cs-CZ" sz="2400" dirty="0" smtClean="0"/>
              <a:t>zaměstnávání znevýhodněných osob (tzv. integrační sociální podniky)</a:t>
            </a:r>
            <a:r>
              <a:rPr lang="ar-SA" sz="2400" dirty="0" smtClean="0"/>
              <a:t>‏</a:t>
            </a:r>
            <a:endParaRPr lang="cs-CZ" sz="2400" dirty="0" smtClean="0"/>
          </a:p>
          <a:p>
            <a:r>
              <a:rPr lang="cs-CZ" sz="2400" dirty="0" smtClean="0"/>
              <a:t>poskytování obecně prospěšných služeb v oblasti sociálního začleňování a místního rozvoje včetně ekologicky orientovaných činností</a:t>
            </a:r>
          </a:p>
          <a:p>
            <a:r>
              <a:rPr lang="cs-CZ" sz="2400" dirty="0" smtClean="0"/>
              <a:t>jednotlivci ze znevýhodněných skupin věnující se podnikání</a:t>
            </a:r>
          </a:p>
          <a:p>
            <a:r>
              <a:rPr lang="cs-CZ" sz="2400" dirty="0" smtClean="0"/>
              <a:t>doplňkové činnosti NNO s cílem použití výnosů v hlavní obecně prospěšné činnosti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676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Co </a:t>
            </a:r>
            <a:r>
              <a:rPr lang="cs-CZ" sz="3600" dirty="0"/>
              <a:t>je sociální podnikání (</a:t>
            </a:r>
            <a:r>
              <a:rPr lang="cs-CZ" sz="3600" dirty="0" smtClean="0"/>
              <a:t>1)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podnikatelské aktivity prospívající společnosti a životnímu prostředí</a:t>
            </a:r>
          </a:p>
          <a:p>
            <a:r>
              <a:rPr lang="cs-CZ" sz="2400" dirty="0"/>
              <a:t>hraje důležitou roli v místním rozvoji</a:t>
            </a:r>
          </a:p>
          <a:p>
            <a:r>
              <a:rPr lang="cs-CZ" sz="2400" dirty="0"/>
              <a:t>vytváří pracovní příležitosti pro osoby se zdravotním nebo společenským znevýhodněním</a:t>
            </a:r>
          </a:p>
          <a:p>
            <a:r>
              <a:rPr lang="cs-CZ" sz="2400" dirty="0"/>
              <a:t>zisk je z větší části použit pro další rozvoj sociálního podniku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96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Co je sociální podnikání (2)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sociální podnik je stejně důležité dosahování zisku i zvýšení veřejného prospěchu</a:t>
            </a:r>
          </a:p>
          <a:p>
            <a:r>
              <a:rPr lang="cs-CZ" sz="2400" dirty="0" smtClean="0"/>
              <a:t>sociální podnik naplňuje veřejně prospěšný cíl, který je formulován v zakládacích dokumentech</a:t>
            </a:r>
          </a:p>
          <a:p>
            <a:r>
              <a:rPr lang="cs-CZ" sz="2400" dirty="0" smtClean="0"/>
              <a:t>sociální podnik vzniká a rozvíjí se na konceptu tzv. trojího prospěchu – ekonomického, sociálního a environmentálního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87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Jakou  </a:t>
            </a:r>
            <a:r>
              <a:rPr lang="cs-CZ" sz="3600" dirty="0"/>
              <a:t>právní </a:t>
            </a:r>
            <a:r>
              <a:rPr lang="cs-CZ" sz="3600" dirty="0" smtClean="0"/>
              <a:t>formu zvolit? 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jednotlivec – fyzická </a:t>
            </a:r>
            <a:r>
              <a:rPr lang="cs-CZ" sz="2400" dirty="0" smtClean="0"/>
              <a:t>osoba OSVČ</a:t>
            </a:r>
            <a:endParaRPr lang="cs-CZ" sz="2400" dirty="0"/>
          </a:p>
          <a:p>
            <a:r>
              <a:rPr lang="cs-CZ" sz="2400" dirty="0"/>
              <a:t>společnost s ručením omezeným</a:t>
            </a:r>
          </a:p>
          <a:p>
            <a:r>
              <a:rPr lang="cs-CZ" sz="2400" dirty="0"/>
              <a:t>družstvo </a:t>
            </a:r>
            <a:r>
              <a:rPr lang="cs-CZ" sz="2400" dirty="0" smtClean="0"/>
              <a:t>X sociální družstvo </a:t>
            </a:r>
            <a:endParaRPr lang="cs-CZ" sz="2400" dirty="0"/>
          </a:p>
          <a:p>
            <a:r>
              <a:rPr lang="cs-CZ" sz="2400" dirty="0"/>
              <a:t>jiné typy obchodních společností</a:t>
            </a:r>
          </a:p>
          <a:p>
            <a:r>
              <a:rPr lang="cs-CZ" sz="2400" dirty="0"/>
              <a:t>obecně prospěšná </a:t>
            </a:r>
            <a:r>
              <a:rPr lang="cs-CZ" sz="2400" dirty="0" smtClean="0"/>
              <a:t>společnost pouze do 2013</a:t>
            </a:r>
            <a:endParaRPr lang="cs-CZ" sz="2400" dirty="0"/>
          </a:p>
          <a:p>
            <a:r>
              <a:rPr lang="cs-CZ" sz="2400" dirty="0"/>
              <a:t>s</a:t>
            </a:r>
            <a:r>
              <a:rPr lang="cs-CZ" sz="2400" dirty="0" smtClean="0"/>
              <a:t>polek – </a:t>
            </a:r>
            <a:r>
              <a:rPr lang="cs-CZ" sz="2400" dirty="0"/>
              <a:t>jak kdy, nehodí se pro </a:t>
            </a:r>
            <a:r>
              <a:rPr lang="cs-CZ" sz="2400" dirty="0" smtClean="0"/>
              <a:t>podnikání, bývá základem pro zahájení podnikání 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stav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50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83111"/>
            <a:ext cx="3526160" cy="14700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Podpora pro sociální podniky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P</a:t>
            </a:r>
            <a:r>
              <a:rPr lang="cs-CZ" sz="3600" dirty="0" smtClean="0"/>
              <a:t>oradenství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Nadace Via - Akcelerátor Akademie </a:t>
            </a:r>
            <a:r>
              <a:rPr lang="cs-CZ" sz="2400" dirty="0" smtClean="0"/>
              <a:t>soc. podnikání - NNO</a:t>
            </a:r>
            <a:endParaRPr lang="cs-CZ" sz="2400" dirty="0"/>
          </a:p>
          <a:p>
            <a:r>
              <a:rPr lang="cs-CZ" sz="2400" dirty="0" err="1" smtClean="0"/>
              <a:t>NESsT</a:t>
            </a:r>
            <a:r>
              <a:rPr lang="cs-CZ" sz="2400" dirty="0" smtClean="0"/>
              <a:t> - NNO</a:t>
            </a:r>
            <a:endParaRPr lang="cs-CZ" sz="2400" dirty="0"/>
          </a:p>
          <a:p>
            <a:r>
              <a:rPr lang="cs-CZ" sz="2400" dirty="0" smtClean="0"/>
              <a:t>Svaz českých a moravských výrobních družstev – družstva</a:t>
            </a:r>
          </a:p>
          <a:p>
            <a:r>
              <a:rPr lang="cs-CZ" sz="2400" dirty="0"/>
              <a:t>Fokus Praha </a:t>
            </a:r>
          </a:p>
          <a:p>
            <a:r>
              <a:rPr lang="cs-CZ" sz="2400" dirty="0" smtClean="0"/>
              <a:t>První poradenské sociální družstvo – na Moravě</a:t>
            </a:r>
          </a:p>
          <a:p>
            <a:r>
              <a:rPr lang="cs-CZ" sz="2400" dirty="0" smtClean="0"/>
              <a:t>P3 </a:t>
            </a:r>
            <a:r>
              <a:rPr lang="cs-CZ" sz="2400" dirty="0"/>
              <a:t>– </a:t>
            </a:r>
            <a:r>
              <a:rPr lang="cs-CZ" sz="2400" dirty="0" err="1"/>
              <a:t>People</a:t>
            </a:r>
            <a:r>
              <a:rPr lang="cs-CZ" sz="2400" dirty="0"/>
              <a:t>, Planet, </a:t>
            </a:r>
            <a:r>
              <a:rPr lang="cs-CZ" sz="2400" dirty="0" smtClean="0"/>
              <a:t>Profit</a:t>
            </a:r>
          </a:p>
          <a:p>
            <a:r>
              <a:rPr lang="cs-CZ" sz="2400" dirty="0" smtClean="0"/>
              <a:t>MPSV má síť 13 regionálních  poradců </a:t>
            </a:r>
            <a:endParaRPr lang="cs-CZ" sz="2400" dirty="0"/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Finance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Nadace České spořitelny – pilotní půjčkový projekt pro rozjezd sociálního </a:t>
            </a:r>
            <a:r>
              <a:rPr lang="cs-CZ" sz="2400" dirty="0" smtClean="0"/>
              <a:t>podnikání</a:t>
            </a:r>
          </a:p>
          <a:p>
            <a:r>
              <a:rPr lang="cs-CZ" sz="2400" dirty="0" smtClean="0"/>
              <a:t>ČSOB </a:t>
            </a:r>
            <a:endParaRPr lang="cs-CZ" sz="2400" dirty="0"/>
          </a:p>
          <a:p>
            <a:r>
              <a:rPr lang="cs-CZ" sz="2400" dirty="0"/>
              <a:t>Výzvy Sociální ekonomika č.8 IOP a č.30 OP LZZ (MPSV</a:t>
            </a:r>
            <a:r>
              <a:rPr lang="cs-CZ" sz="2400" dirty="0" smtClean="0"/>
              <a:t>) - do 31.10.2013</a:t>
            </a:r>
            <a:endParaRPr lang="cs-CZ" sz="2400" dirty="0"/>
          </a:p>
          <a:p>
            <a:r>
              <a:rPr lang="cs-CZ" sz="2400" dirty="0" smtClean="0"/>
              <a:t>Nadace </a:t>
            </a:r>
            <a:r>
              <a:rPr lang="cs-CZ" sz="2400" dirty="0"/>
              <a:t>Vodafone – Rok jinak – plat podnikatele pro rozjezd sociálního podnikání </a:t>
            </a:r>
            <a:r>
              <a:rPr lang="cs-CZ" sz="2400" dirty="0" smtClean="0"/>
              <a:t>NNO</a:t>
            </a:r>
          </a:p>
          <a:p>
            <a:r>
              <a:rPr lang="cs-CZ" sz="2400" dirty="0" smtClean="0"/>
              <a:t>2014 – 2020 (</a:t>
            </a:r>
            <a:r>
              <a:rPr lang="cs-CZ" sz="2000" dirty="0" smtClean="0"/>
              <a:t>Podpora projektů zaměřených na sociální inovace = sociální podnikání,  Forma: mikroúvěry,  zjednodušení veřejné podpory, podpora veřejných zakázek, možnost daňových úlev, Zájem o SP: MMR, MPSV, MŽP)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99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Přihlašte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on-line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TESSEA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jako FO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seznamu sociálních podniků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www.ceske-socialni-podnikani.cz</a:t>
            </a:r>
            <a:endParaRPr lang="pl-PL" sz="4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374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Děkuji </a:t>
            </a:r>
            <a:r>
              <a:rPr lang="cs-CZ" dirty="0">
                <a:solidFill>
                  <a:schemeClr val="bg1"/>
                </a:solidFill>
              </a:rPr>
              <a:t>za pozornost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Bc. Lenka Šebelová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M +420 723 709 963</a:t>
            </a:r>
            <a:r>
              <a:rPr lang="cs-CZ" sz="2200" dirty="0">
                <a:solidFill>
                  <a:schemeClr val="bg1"/>
                </a:solidFill>
              </a:rPr>
              <a:t/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www.p-p-p.cz nebo </a:t>
            </a:r>
            <a:r>
              <a:rPr lang="cs-CZ" sz="2400" dirty="0" smtClean="0">
                <a:solidFill>
                  <a:schemeClr val="bg1"/>
                </a:solidFill>
              </a:rPr>
              <a:t>www.ceske-socialni-podnikani.cz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Koncept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trojího 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prospěchu – principy SP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370369" cy="3276000"/>
          </a:xfrm>
        </p:spPr>
      </p:pic>
    </p:spTree>
    <p:extLst>
      <p:ext uri="{BB962C8B-B14F-4D97-AF65-F5344CB8AC3E}">
        <p14:creationId xmlns:p14="http://schemas.microsoft.com/office/powerpoint/2010/main" val="41408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20069"/>
            <a:ext cx="8219256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rgbClr val="FFC000"/>
                </a:solidFill>
              </a:rPr>
              <a:t>P3 </a:t>
            </a:r>
            <a:r>
              <a:rPr lang="cs-CZ" sz="3600" b="1" dirty="0">
                <a:solidFill>
                  <a:srgbClr val="FFC000"/>
                </a:solidFill>
              </a:rPr>
              <a:t>přináší a prosazuje nové přístupy v podnikání s pozitivním dopadem na </a:t>
            </a:r>
            <a:r>
              <a:rPr lang="cs-CZ" sz="3600" b="1" dirty="0" smtClean="0">
                <a:solidFill>
                  <a:srgbClr val="FFC000"/>
                </a:solidFill>
              </a:rPr>
              <a:t>společnost.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FFC000"/>
                </a:solidFill>
              </a:rPr>
              <a:t>Jedná se o koncept sociálního podnikání - 3 pilíře (ekonomický, společenský, regionální)</a:t>
            </a:r>
            <a:endParaRPr lang="cs-CZ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dělá P3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44973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vede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koordinuje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činnost Tematické sítě pro sociální ekonomiku TESSEA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semináře na zakládání sociálních podniků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poskytuje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poradenství a konzultace v oblasti sociálního podnikání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pomáhá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přípravou projektů na založení sociálních podniků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projekty na podporu a propagaci sociálního podnikání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školí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ženy – migrantky jak začít podnikat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Projekt Podnikání jinak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Propagační kampaň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ový web www.ceske-socialni-podnikani.cz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propagace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sociálního podnikání prostřednictvím videí a rozhovorů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řipravují se dokumentární filmy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sociálním podnikání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 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ČR, Rakousku, Belgii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16 medailonků o soc. podnikatelích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přenos dobré praxe z Rakouska a Belgie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publikace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Příklady dobré praxe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manuál Jak založit sociální podnik</a:t>
            </a:r>
          </a:p>
        </p:txBody>
      </p:sp>
    </p:spTree>
    <p:extLst>
      <p:ext uri="{BB962C8B-B14F-4D97-AF65-F5344CB8AC3E}">
        <p14:creationId xmlns:p14="http://schemas.microsoft.com/office/powerpoint/2010/main" val="2922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Síť ambasadorů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ambasadorů v celé ČR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ledna 2013 představují sociální podnikání v regionech České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republiky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seznamují krajské a městské úřady, neziskové organizace, sociální podniky, vysoké školy, ale i ostatní podniky, které láká začít podnikat touto netradiční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formou</a:t>
            </a:r>
          </a:p>
        </p:txBody>
      </p:sp>
    </p:spTree>
    <p:extLst>
      <p:ext uri="{BB962C8B-B14F-4D97-AF65-F5344CB8AC3E}">
        <p14:creationId xmlns:p14="http://schemas.microsoft.com/office/powerpoint/2010/main" val="5654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Zkušenosti s podnikáním – města a obce 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Příklady: vlastní sociální podnik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Brdy Vltava  - spolupráce v mikroregionu  (2013)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Město Jirkov  - hlavní akcionář, služby veřejná zeleň a údržba (2010) 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sociálních firem: nakupování a odběr výrobků či služeb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(metodické vyjádření MMR) – odpovědné zadávání veřejných zakázek 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Vize do budoucna….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Prezentace_P3_loga</Template>
  <TotalTime>880</TotalTime>
  <Words>827</Words>
  <Application>Microsoft Office PowerPoint</Application>
  <PresentationFormat>Předvádění na obrazovce (4:3)</PresentationFormat>
  <Paragraphs>134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29</vt:i4>
      </vt:variant>
    </vt:vector>
  </HeadingPairs>
  <TitlesOfParts>
    <vt:vector size="42" baseType="lpstr">
      <vt:lpstr>Arial</vt:lpstr>
      <vt:lpstr>Calibri</vt:lpstr>
      <vt:lpstr>Prezentace_P3_loga</vt:lpstr>
      <vt:lpstr>1_Prezentace_P3_bez_log</vt:lpstr>
      <vt:lpstr>2_Prezentace_P3_bez_log</vt:lpstr>
      <vt:lpstr>1_Prezentace_P3_loga</vt:lpstr>
      <vt:lpstr>3_Prezentace_P3_bez_log</vt:lpstr>
      <vt:lpstr>4_Prezentace_P3_bez_log</vt:lpstr>
      <vt:lpstr>5_Prezentace_P3_bez_log</vt:lpstr>
      <vt:lpstr>3_Prezentace_P3_loga</vt:lpstr>
      <vt:lpstr>6_Prezentace_P3_bez_log</vt:lpstr>
      <vt:lpstr>7_Prezentace_P3_loga</vt:lpstr>
      <vt:lpstr>2_Prezentace_P3_loga</vt:lpstr>
      <vt:lpstr>Sociální podnikání v JMK a KV  </vt:lpstr>
      <vt:lpstr>  Hlavní poslání společnosti 3P</vt:lpstr>
      <vt:lpstr>Koncept trojího prospěchu – principy SP</vt:lpstr>
      <vt:lpstr>Prezentace aplikace PowerPoint</vt:lpstr>
      <vt:lpstr>Co dělá P3</vt:lpstr>
      <vt:lpstr>Projekt Podnikání jinak</vt:lpstr>
      <vt:lpstr>Propagační kampaň</vt:lpstr>
      <vt:lpstr>Síť ambasadorů</vt:lpstr>
      <vt:lpstr>Zkušenosti s podnikáním – města a obce </vt:lpstr>
      <vt:lpstr>TEmatická Síť pro Sociální Ekonomiku</vt:lpstr>
      <vt:lpstr>TEmatická Síť pro Sociální Ekonomiku</vt:lpstr>
      <vt:lpstr>Co dělá TESSEA</vt:lpstr>
      <vt:lpstr>Adresář sociálních podniků</vt:lpstr>
      <vt:lpstr>Co dělá TESSEA</vt:lpstr>
      <vt:lpstr>Příklady sociálních podniků</vt:lpstr>
      <vt:lpstr>Seznam sociálních firem: JMK, Kraj Vysočina</vt:lpstr>
      <vt:lpstr>Sociální podnikání nejen NNO </vt:lpstr>
      <vt:lpstr>Jak prakticky na to?  + / -</vt:lpstr>
      <vt:lpstr>Co je sociální podnikání</vt:lpstr>
      <vt:lpstr>České pojetí sociálního podnikání</vt:lpstr>
      <vt:lpstr>Co je sociální podnikání (1)</vt:lpstr>
      <vt:lpstr>Co je sociální podnikání (2)</vt:lpstr>
      <vt:lpstr>Jakou  právní formu zvolit? </vt:lpstr>
      <vt:lpstr> </vt:lpstr>
      <vt:lpstr>Podpora pro sociální podniky</vt:lpstr>
      <vt:lpstr>Poradenství</vt:lpstr>
      <vt:lpstr>Finance</vt:lpstr>
      <vt:lpstr>Přihlašte se on-line</vt:lpstr>
      <vt:lpstr>Děkuji za pozornost Bc. Lenka Šebelová M +420 723 709 963  www.p-p-p.cz nebo www.ceske-socialni-podnikani.cz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ppp</dc:creator>
  <cp:lastModifiedBy>Eva Fraňková</cp:lastModifiedBy>
  <cp:revision>97</cp:revision>
  <dcterms:created xsi:type="dcterms:W3CDTF">2012-09-07T07:07:40Z</dcterms:created>
  <dcterms:modified xsi:type="dcterms:W3CDTF">2014-04-15T09:37:11Z</dcterms:modified>
</cp:coreProperties>
</file>