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60" r:id="rId5"/>
    <p:sldId id="266" r:id="rId6"/>
    <p:sldId id="257" r:id="rId7"/>
    <p:sldId id="267" r:id="rId8"/>
    <p:sldId id="258" r:id="rId9"/>
    <p:sldId id="268" r:id="rId10"/>
    <p:sldId id="259" r:id="rId11"/>
    <p:sldId id="269" r:id="rId12"/>
    <p:sldId id="262" r:id="rId13"/>
    <p:sldId id="270" r:id="rId14"/>
    <p:sldId id="263" r:id="rId15"/>
    <p:sldId id="275" r:id="rId16"/>
    <p:sldId id="264" r:id="rId17"/>
    <p:sldId id="272" r:id="rId18"/>
    <p:sldId id="265" r:id="rId19"/>
    <p:sldId id="273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E132D-7DA4-4352-AEF6-37C1EB265C02}" type="datetimeFigureOut">
              <a:rPr lang="en-GB" smtClean="0"/>
              <a:pPr/>
              <a:t>01/04/2014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7F2C-4D2A-4DF6-B00A-BE4DC24AA4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y.about.com/library/bl_psychosocial_summary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4680520" cy="1470025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dirty="0" err="1" smtClean="0"/>
              <a:t>Erikson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smtClean="0"/>
              <a:t>Osm věků člověka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4464496" cy="1201688"/>
          </a:xfrm>
        </p:spPr>
        <p:txBody>
          <a:bodyPr/>
          <a:lstStyle/>
          <a:p>
            <a:r>
              <a:rPr lang="cs-CZ" dirty="0" smtClean="0"/>
              <a:t>Psy 103: Seminář 3 </a:t>
            </a:r>
          </a:p>
          <a:p>
            <a:r>
              <a:rPr lang="cs-CZ" dirty="0" smtClean="0"/>
              <a:t>Mgr. Martina Kotková</a:t>
            </a:r>
            <a:endParaRPr lang="en-GB" dirty="0"/>
          </a:p>
        </p:txBody>
      </p:sp>
      <p:pic>
        <p:nvPicPr>
          <p:cNvPr id="6146" name="Picture 2" descr="http://upload.wikimedia.org/wikipedia/en/5/50/Childhood_and_Soci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980728"/>
            <a:ext cx="28384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smtClean="0"/>
              <a:t>4) </a:t>
            </a:r>
            <a:r>
              <a:rPr lang="cs-CZ" u="sng" dirty="0" err="1" smtClean="0"/>
              <a:t>Příčinlivost</a:t>
            </a:r>
            <a:r>
              <a:rPr lang="cs-CZ" u="sng" dirty="0" smtClean="0"/>
              <a:t> (pracovitost) vs. méněcennost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2060848"/>
            <a:ext cx="4330824" cy="172819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/>
              <a:t>HO: Jak můžu být lepší?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dirty="0" err="1" smtClean="0"/>
              <a:t>DU</a:t>
            </a:r>
            <a:r>
              <a:rPr lang="cs-CZ" dirty="0" smtClean="0"/>
              <a:t>: škola</a:t>
            </a:r>
            <a:endParaRPr lang="en-GB" dirty="0"/>
          </a:p>
        </p:txBody>
      </p:sp>
      <p:pic>
        <p:nvPicPr>
          <p:cNvPr id="2050" name="Picture 2" descr="http://www.northshorefamilies.com/wp-content/uploads/2013/09/child-working-h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44805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http://4.bp.blogspot.com/-QVz-i8Ls7uA/TdA-pk9JPMI/AAAAAAAABGU/OpIV4uJJN0o/s320/P51502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048000" cy="228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619672" y="4941168"/>
            <a:ext cx="2304256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Věk: 6-11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Úkol: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Vymyslete, jak bude vypadat zvládnutý a nezvládnutý konflikt: </a:t>
            </a:r>
            <a:r>
              <a:rPr lang="cs-CZ" u="sng" dirty="0" err="1" smtClean="0"/>
              <a:t>příčinlivost</a:t>
            </a:r>
            <a:r>
              <a:rPr lang="cs-CZ" u="sng" dirty="0" smtClean="0"/>
              <a:t> vs. méněcennost</a:t>
            </a:r>
          </a:p>
          <a:p>
            <a:pPr>
              <a:buNone/>
            </a:pPr>
            <a:endParaRPr lang="cs-CZ" sz="1600" u="sng" dirty="0"/>
          </a:p>
          <a:p>
            <a:pPr>
              <a:buNone/>
            </a:pPr>
            <a:r>
              <a:rPr lang="cs-CZ" b="1" u="sng" dirty="0" smtClean="0"/>
              <a:t>v situaci, kdy dítě píše domácí úkol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jak dítě píše?</a:t>
            </a:r>
          </a:p>
          <a:p>
            <a:r>
              <a:rPr lang="cs-CZ" dirty="0" smtClean="0"/>
              <a:t>co jeho okolí?</a:t>
            </a:r>
            <a:endParaRPr lang="en-GB" dirty="0"/>
          </a:p>
        </p:txBody>
      </p:sp>
      <p:sp>
        <p:nvSpPr>
          <p:cNvPr id="28674" name="AutoShape 2" descr="data:image/jpeg;base64,/9j/4AAQSkZJRgABAQAAAQABAAD/2wCEAAkGBhISEBUTExQWFRQVGBUWFRQXFxcaFRYYFBQVFBQUFBcXGyYeFxojGRQXHy8gIycpLCwsFR4xNTAqNSYrLCkBCQoKDgwOGg8PGiwcHBwpKSkpKS0sLCksKSkpKSkpLCkpKSwpKS0sKSksLCkpLCkpKSwpKSkpLCkpKSwpLCkpKf/AABEIALcBEwMBIgACEQEDEQH/xAAcAAEAAgMBAQEAAAAAAAAAAAAABQYDBAcCAQj/xABDEAABAwEFBAYHBQcDBQEAAAABAAIDEQQFEiExBkFRYRMicYGR0QcyUpKhscEUQlNi8BUjM0Nyk+FEgqIWJIOy8VT/xAAZAQEAAwEBAAAAAAAAAAAAAAAAAQIDBAX/xAAmEQEBAAIBBAIBBAMAAAAAAAAAAQIRAxIhMVETQQQiMmFxQoGR/9oADAMBAAIRAxEAPwDtqIiAiIgIiICIiAiIgIiICVWned8wWduKeVkY4ucBqqltV6R7MLO5tntDDK7qtIJ6oPrPzHDTmotTJs209IjbOTBZy104NJCQS2PlzdXdu3rlN639PNIXSSONPWdqewZ0HYFqyWoYiGgmubnuNS8nU8655kr7MXYNwHPWvHtWFu3RMZGk7ameIkxPlZX73SPrTkKgBYG7QzU9Y5kEvIq6ozHWdnrnkvH2cF1XOFP6sz2//F4tcYrTI92QQ6e6Th22tYGcz6N34jlXMCgV+2H9Lbi4R2l2Ju54q46ZaZmq5HN6tMW+uSWG1dE4O1z03cFaKam363sdsZKxr2HE1wqCFmXJvRltIRJg1Y+mhORNKFw3ZZ135rrINVpjltnlNXQiIrKiIiAiIgIiICIiAiIgIiICIiAiIgIiICIiAiIgL4/RfUQci2zjbHITLBLPNJ1R0hZioRoGxSZNGQ0bXOtdVziToPvMwji5xwjOmQB0XaNt9rbHZpHtf0gnLaNcGPpQtGTX6U0rRcMhu82idrGn1jn94tAFTp2eJWOXZvj47No2+grFTIbiM/6RVabto2/fbIDxy+RK27THDFL1fVA3HMOBApQ5jLWo3LSvKaB7ga0yoSKnTSuVO+qiaWssbEN6Ruza5vfUHw8lku26JbbMYojG00xYnE4eQqATUnkomGKGV4YwPJPJp07lIXO99ktAkZXq5OHFppia5uoNNNM6KboxntpXjd74J3QyAB7daVLTUVDgeFM1t3tcb4WtdTquGvPVdA2p2aFts7bVDR0gFR+dhBJB4u3/AAWrDYG266W5/vIwRlriZk3tqMJ71Tqa9E7z/jR9FluLbdGK5OLWEcRpXtFSV+hmjJfmHZeJzZm0ycHN10Dmnfyrkv0rdc7nwsc8UcWioWvG5+WfbaREWjEREQEREBERAREQEREBERAREQEREBERAREQEREBERBWdqobPR1Y4nTOFMTmNMlNKsLhu5FcluaBpnLhRhY2ja64jXM5cBTvXZtqf4DurjyNGZ50BO4jTWtRRc0uO5THFM57g401GgOCtBxpUZ81z8jr4JtUL3sD3iS04WlpLnEENIAzqOW9V1wjkHVa0HgCPkd/euk37c9LJ+7bR7sNTyNAajfqq/deyTIYnzzGjjXCPZGumlTQfqqrMuzXLDdVG6opY52viFXNzofiHV5LoklxRXnEZGUhtDfWGZOIj1ZNMshnzVLtVk6SkkQPdrXeHDipzZq9JWOMgrjblKwihewad4zIS3auOOrr6T2wl5yxONkmaWuAcQ06tIIJAH+4Ecipy6LvZDNNGKN6Q9M1m6hGBwb/ALmf8limsTZ3RWqJzQ+rTi3FhpUH9fJSV5XaHPjlJcMFQS0kGjhTduqPgqbbydlEuW6ibz6J1aGah5hz6+GfwXf7NDgY1o0AA8FyW7LOwX4zCfWEb+8Ymnxw17115b8Xhxc/bLQiItnOIiICIiAiIgIiICIiAiIgIiICIiAiIgIiICIiAiIg+OXGbtvWn7o5xl9eeE1c2vfRdnK45tJd7YbdIxgo2rXNHAOaDQcgSVz83jbq/Gv6tJ4WprwWsNMuseR1AUNbImzSUIBaylObs8+4L7dkJJOZz1XydmGUhulPiFli7L6RY2aDZBJE4tcNx0Ouvmpa7pWSPwytDJWCmQ1ByyO8FZWSlR18xGgkrQtINa7qgEc9VKU/ZbqbCKRnq1c4tO4uNThpz3L1b7bVpa05ZfNaVjtTyKONQNDxXqVqzyukxsbMXOyW3xzkVdGDXhQA4TTiHOXSlUdg2D96d4wDu631Cty6+H9u3nc93mIiLVgIiICIiAiIgIiICIiAiIgIiICIiAiIgIiICIiAta1W4M0zP61Xu2S4WEjM6Dt5qNgdVoNM945jIqZNjSt1ulI9YgncDQLn8g6W0OOugr2BWrae8Ri6KOuLPEeANOqOa07mu/B1jquPnzlvTHofj8fTOpigsJY2oVY2h6V0jRE4tIqXEakGlB8FZtpLzcyMhgq86fly9bmqts3eYlxNcf3ra427ydMTeR+GipO0bSy1kuiWd1WvIruI7N60b5u2dxOKQ0BqG7h3b9FNWMNFpLS7OlQOXLiss8Ac9xBNBly03Kdp6dsey1rL4w13rCtfFWB1myVL+2Nglq01J1aMzn8lfrFaGyR5KuU2R62ctnQykfiUHeCSK9tSFcG2z2h4KjSQ0qrFcl4dI3CTV7deYr1XeFKrb8fP/GuX8nj79UT7HgiozX1R73Fubdfgt2GSrQeWa6nE9oiKAREQEREBERAREQEREBERAREQEREBERARFgtdowt6tMSDSt05dIADkN3EqBve/MBdHFQuJOJ3sE5EZan5LHfF80rHGeufWePu11Dfzc93atCxWLefHvXPy8uv04uzh4f8snm77uzqdeKkbVKGtyzPBZPVWGywmR+egWfHhut+TPUa9hs/S5OaWnfWm+oVZ2s9GznuM0GLFlia0Z9opnXJdHbZMNCN2vYsksRd1mvcOWRHgV2XjmnHM7LtwcS2yN7YnxPkcDRoLCXn8tAK/VWmz3DbpmDpXMs7M6Nfk8drGVPvELqsd3txNc4AvpQPw504A7gvtpsTXHTTvp2LOcLXL8q66ZHL7HsvFCwgOdKRUvmc2mJxOQFdTuA4KTuq0YacDkeR5qzW+wgjC0Cgzy3nefoq1a7LgqVGfHpXDku065gcKrXYXMeHNNCPA8QeS17ptuIa8FJSR10XJZqu3e53TFjtombiGXEbweBW7YDQkdh+hVRimdE/ENNHDiOHxVlsVoDg2RpqCO/PceBXZx8vXNXy4OXjuH9JVFjgmxCvcsi0c4iIgIiICIiAiIgIiICIiAiIgIiICJVCUETtLfX2eIECrnnCOAyqSVT3bQzyNI6ra5FwriodRVZ9qL2+0TdE0dSJx63tO39gFKeK1bNAOC5uTkt7R3cPFNbrJY7HQKSaKBeI2UC+SyrLTotfX1c4NHaexSlgs4Dj2BR93R9bPUip5Z5KWjFJaflXbxYdMcPJnutw6LEwZrMRkkLc1qw2zrXmcakDv5DzWclYWQ0+qDC+BQF82OoVn6JaVrsNRqlm0y6qh2d/RvpxVhs09QoXaGzGN7aZ1J+WnxWe7bQRkdQuHkw07+PLcS0sdVgs1qfC4kZtJGIfUc1sRvqvEkdVlN43ca2SzVWW7rUCA5pq12h56UI3LfVDgtT4X4m5g6tJyPZwPNXWw2oSRteDUELsxz6nn8vHcKzoiK7EREQEREBERAREQEREBERAVL9IHpDZYB0cYa+0OGQJ6rBuc8DU8G5aHMb7RfF4ts9nlmfXDExzzTWjRWgX5pve3vtE0kz/AF5HOc6mlXHQV3AUHcoq+M2sl3emW8I5A6RzZo9SxzGty/K5gBHxXVmbaxWi7n2qzOzAw4TTGx7iGhrxuIrXgaZVX5y6Cgop3YG2PFpfBiIjkaHOZucWHqk9mI+Kpa06J1R0W7rNQDed/j+vFTUUYotSxRUC3HCi5tO/T659NVrukBOZybmexYLZaKZ7gqk6/wD/ALh8devIAwNqBhbWup1OGuQV8PLLkvbUX+4rT0tZM6O9Wvsg0Bpurr3qTlfSZnOoULcUtKAbh+gpR7sUrDuaCT9Piu6Xs4UsV9Y4Cq0vtOI0C2I5xpqUUbBkpTnuXpmiwtIJrwyH1/XJZGuQZF4evhevjnKRVdp8AlYXg061KbiaUKiHSNBDmaDWnD/BKkNtZaUdTLQ+Cov7cdCXS4HPixASgCvRgtpj7K5HdUhc+fl0cd1Nr7ZZtFuu0qqtc97NkaHMdibuP0PAqyWaQELlsdsu+7DPGpbZC15Pi3g4x2HI/EfFaL4sisdyNLLXH+bE09haT9FbD9OSnLOrCrsiIut5oiIgIiICIiAiIgIi1LTeTGZangPNNjcXwlQs15uO+g5LBjVepfoQHpivzo7IyBpo6d3Woc+jjoXdxJaOyq4oVdfSlasVrYwfciaD2uc53yIVMIRfHswyFaVivN0FpbK37tajcQciP1wW3O4DtVh2Q9Hj7S5s037uIHIUOJ434ailPzHuG9Rot+46HcNubLC2QGocAVsyWknIAnkKk+C2rJcsEbQ1kYaBzPfU1zPMrfjgAGVB2BU+J0TnmkLBdz5GHGzATWhxVIqNcPq+Kj7s9HMMUvSmSV786lxbvrnk0K4Bi+gLaYSOfLK2tOx3UyM1bWvMrc+zg11z5r21qjL3v9lnHquefZZTXdUnIKblMfKMcbndRKxxgCgWGe0RRDE9zWDi51B8Tmq2Lfb7Rmxos0WuJwxSFvIEa5V0WnNZbIDimMloeNS8uoOGRcKeCpeX03+CY/vv+p3WGPa+J8jGQtfK0uo+RgOCMAFxLidRkf0QqV6OdqLRNbOvK57ZhaHlpcS0YXMczCDk2lSMtxU2/a2IMMcceFtCN2VRSoAFKjyVVuMwWQtMJJe1rmtcXNJo7Dio3Q7tyr80/tllxbu8e0/l2ASla9pt7WZve1vaQPmqQLRbp8mtfh9p37tvhQH4L2NjbQ89eZgHANJPiQFb5Mr4iOjGea2dpr5gcx1JA4nQCp01URsVfkFntEjpXdSRhjwhpcc3sPWaBpQGqn7NsVZ20DwZTxeTTwbQeKlrNd0cYpGxrB+UAKOnK3utbjrUU3ae6WWG1Mksw/7af12MzEb+QGYBBBA5EKWu631odym7Rd7H5OaD+uIUS7ZzC6sbsIOrSKjtG8fFRlh37L8Weu1SvS1bULzdYxWlhGjKucdABhIA7SSteGyStbSrTzz8lIWCy4W0rmdTxVZhu92nJnNdloDhxC+qAdDXfms9mtbo8j1m8OHYVrtxWJhF4hna4VBXtSqIiICIiAiIgrdpvZ7zStB7I+vFYQ5cn2K2htU9tb0ssjwA8kFxw+oQDh0GdF01sp5/BRzYXjy6d7a4d5vTda5DItMSn9UX0S81htppyHbO247dO782EdjAG/RQUAkmeI4mlznGgAGp5ccs1I3jdMj7x6KY9F007sJdk0tfIaP5jsXUrnuqwXezCZoWupR0j3sDjvI16o/KMlvj3jG+UPsl6OmQ0ktAD5qkhtaxt4V9s9uQV6ZEol22d2tFTbbP3SNd8G1K2rBtJZp2Y4TJMypGKOJ5bUaipaFfUh3SAavYYtF97EerZ7Q/lga34uetR20dp3XdORzmgB8KqN4+zVTWBegFDwbRyn17BaG8w6BwHcH1Ug292Efw5x/4j9Kqd4+06vps0WKKzMb6rQ3U5ADM6nJY/wBrR/hz/wBp3ksf7cZ+DaP7JTc9neeG09vDVRF42GWT2SN1QMvFSIveI54J/wC0/wAlhmvxrfVs1pf2NY3/AN3D5KuXTfNRLYqW0WyTG2K0OLcT+jfhaBmXGgYBTOuMhRHotutzLThLCDA2eOQ0yEhMJw139VXl+0cx9W7piPzzQDs0ceR7lSZtgrbLaprS20fZBM8v6JkrsQzp1jGQD3cVG8Z4W1lle7p4YhCo1l2PvFml7SntGMf86rJtXbLZYbEZmWnp5GuYDjijwkPcGZBgrvrmdyfJFvis8LnReaLjtm9NVub69mhf2CRp+DiFss9OM33rE3ukd9WKevFW45enWKL7Rc1g9OMR/iWSZv8AS5p+YClLL6Y7vd63TRn80dR4tqp6p7T01dwF6aFWoPSRdjv9Uwf1Bzfm1bbdubuP+ss/9wD5puK2VPYUooT/AK5u4f62z/3Wr5/15d3/AOyD+41TuI7pgVaasyPBb9kvhrsndV2ldx8lW2baXef9ZZ/7rPNbItcErcTJWEHe1wIPbRZ3t3ifPlbEVWsl8PiNCS9vAmpH9J+isVltrJBVhB48R2jckylVuNjOiIrKiIiD87ejcAWp5p/LP/s3yXSWzrhdltr2SjBI5hJAq00Oui6Bcu0LI2ET2hrnVyoDUDgSBmea48N67vY/N189kXZsq+mRVgbYWX8UeDkdtlZPxf8Ai7yVtuPSrbW3oZ7ThkALInFobuoHZklaggsTtYQCd4/yvV7viklc5jqgkneNTzC1oiyub/mqTKt5JpIWfZ2zSZMqO9Tl23HLAwtieWgmpoaVPNRNgvCBmbn+AKm27V2alMZr/Sm1a9n7QP5rq9pWCTpjmZHe87zWKe/YK/xAtZ19xbngqlXiQbJP+K73ivMrXnWV3vHzWh+1Ge0PgvJvBh+8PEeaiVfplSTZJRkJne8fNfWGXdM73j5qI+3MrqPh5rPFeLGmhcO4t81eaVsSIglz/euz1zPmvDmSj+afE+a+2e1dI2rM92rdeGqxvu2RzgNKkDMjetp+PnlN442sbz8eF1llIFk2uOv+41+a1pr0kblid3Pd5q62fYC0gZlhrz5di1ZfRhaCdY/e/wALHLhy+mk58PuxUm3u46ueeWM/UrVvItcwgB2ZFc+B4BXQei608Y/e/wALy70XWrjH7x8ll8HI0+fjc6bd44U7kN11XQj6LLXxj94+S9N9F9r4x+8fJV+Dk9LfPx+450LnPBe23ETuHgujt9GtsH4fvHyXo+j22D7rD2PH1U/DyfyfNxe4523Z3kPBZmbGudpRXe2bJ2iCMyyhrWN9Z2NtBU0Fc1pw3tZ2D+NH3Pb5qZx5TyreTG/tVR2wcnAfFYTsVJwCvJv2z/ix++3zXkbQ2YfzWe8D9VbpqnX/AApLNj5Ro0eJU9cUVos7vVq3eK5c1Lu2is2+RniPNYpNo7KP5re41+StJVblv6WP7UC0OwnMab16jtBYcTC5rhvB+B4qAs20MDyGtkaSdBnX4hbvTq8rKz6XW6tp2voyTquOWL7p7eB+CnQVyx06kLp2pkgAaaPjH3TqOTT9NFtjye2GXF9x0NFAjbeye24csDvJFp1RlquC7H2KJ8jsbGuy+8K0VwF1QfhRj/aERcWHh6fP++vbbuh/CZ7rfJZhYofw2e43yRFasUTel3wnMMA7GhaEN3x10G77o8l9RUa4+ErZrBF7DfdHktv7DHT1G+63yX1E2NWezRbmt90eS05LMzc1vujyRFXa0YHxN9lvgFhcxvst8AiKGmgNG5o8AvoI4DwHkiKJTUe8hoADyAXnps0RazPKfalxxv0223rL+I/33ea9/teb8R/vu80RRcrE6jwb5l/Ef7zvNfDe0vtv953miKtzvtaYx5/asntv94+ayNvGT2ne8URZXKtOmemSK85fbf77vNbDbzl/Ef77vNfUUy1FkZDbHvFHOcQdQXEg9oJX2Kxt9lvgPJEVpWOUjMbI32W+DfJfG2Jvst91vkiLSVlXv7Oz2G+63yXx0DPYZ7jfJEVpah8a0D1QG9gA+SOJpqiIhiMh4rDLIiKYhixoiJpO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76" name="AutoShape 4" descr="data:image/jpeg;base64,/9j/4AAQSkZJRgABAQAAAQABAAD/2wCEAAkGBhISEBUTExQWFRQVGBUWFRQXFxcaFRYYFBQVFBQUFBcXGyYeFxojGRQXHy8gIycpLCwsFR4xNTAqNSYrLCkBCQoKDgwOGg8PGiwcHBwpKSkpKS0sLCksKSkpKSkpLCkpKSwpKS0sKSksLCkpLCkpKSwpKSkpLCkpKSwpLCkpKf/AABEIALcBEwMBIgACEQEDEQH/xAAcAAEAAgMBAQEAAAAAAAAAAAAABQYDBAcCAQj/xABDEAABAwEFBAYHBQcDBQEAAAABAAIDEQQFEiExBkFRYRMicYGR0QcyUpKhscEUQlNi8BUjM0Nyk+FEgqIWJIOy8VT/xAAZAQEAAwEBAAAAAAAAAAAAAAAAAQIDBAX/xAAmEQEBAAIBBAIBBAMAAAAAAAAAAQIRAxIhMVETQQQiMmFxQoGR/9oADAMBAAIRAxEAPwDtqIiAiIgIiICIiAiIgIiICVWned8wWduKeVkY4ucBqqltV6R7MLO5tntDDK7qtIJ6oPrPzHDTmotTJs209IjbOTBZy104NJCQS2PlzdXdu3rlN639PNIXSSONPWdqewZ0HYFqyWoYiGgmubnuNS8nU8655kr7MXYNwHPWvHtWFu3RMZGk7ameIkxPlZX73SPrTkKgBYG7QzU9Y5kEvIq6ozHWdnrnkvH2cF1XOFP6sz2//F4tcYrTI92QQ6e6Th22tYGcz6N34jlXMCgV+2H9Lbi4R2l2Ju54q46ZaZmq5HN6tMW+uSWG1dE4O1z03cFaKam363sdsZKxr2HE1wqCFmXJvRltIRJg1Y+mhORNKFw3ZZ135rrINVpjltnlNXQiIrKiIiAiIgIiICIiAiIgIiICIiAiIgIiICIiAiIgL4/RfUQci2zjbHITLBLPNJ1R0hZioRoGxSZNGQ0bXOtdVziToPvMwji5xwjOmQB0XaNt9rbHZpHtf0gnLaNcGPpQtGTX6U0rRcMhu82idrGn1jn94tAFTp2eJWOXZvj47No2+grFTIbiM/6RVabto2/fbIDxy+RK27THDFL1fVA3HMOBApQ5jLWo3LSvKaB7ga0yoSKnTSuVO+qiaWssbEN6Ruza5vfUHw8lku26JbbMYojG00xYnE4eQqATUnkomGKGV4YwPJPJp07lIXO99ktAkZXq5OHFppia5uoNNNM6KboxntpXjd74J3QyAB7daVLTUVDgeFM1t3tcb4WtdTquGvPVdA2p2aFts7bVDR0gFR+dhBJB4u3/AAWrDYG266W5/vIwRlriZk3tqMJ71Tqa9E7z/jR9FluLbdGK5OLWEcRpXtFSV+hmjJfmHZeJzZm0ycHN10Dmnfyrkv0rdc7nwsc8UcWioWvG5+WfbaREWjEREQEREBERAREQEREBERAREQEREBERAREQEREBERBWdqobPR1Y4nTOFMTmNMlNKsLhu5FcluaBpnLhRhY2ja64jXM5cBTvXZtqf4DurjyNGZ50BO4jTWtRRc0uO5THFM57g401GgOCtBxpUZ81z8jr4JtUL3sD3iS04WlpLnEENIAzqOW9V1wjkHVa0HgCPkd/euk37c9LJ+7bR7sNTyNAajfqq/deyTIYnzzGjjXCPZGumlTQfqqrMuzXLDdVG6opY52viFXNzofiHV5LoklxRXnEZGUhtDfWGZOIj1ZNMshnzVLtVk6SkkQPdrXeHDipzZq9JWOMgrjblKwihewad4zIS3auOOrr6T2wl5yxONkmaWuAcQ06tIIJAH+4Ecipy6LvZDNNGKN6Q9M1m6hGBwb/ALmf8limsTZ3RWqJzQ+rTi3FhpUH9fJSV5XaHPjlJcMFQS0kGjhTduqPgqbbydlEuW6ibz6J1aGah5hz6+GfwXf7NDgY1o0AA8FyW7LOwX4zCfWEb+8Ymnxw17115b8Xhxc/bLQiItnOIiICIiAiIgIiICIiAiIgIiICIiAiIgIiICIiAiIg+OXGbtvWn7o5xl9eeE1c2vfRdnK45tJd7YbdIxgo2rXNHAOaDQcgSVz83jbq/Gv6tJ4WprwWsNMuseR1AUNbImzSUIBaylObs8+4L7dkJJOZz1XydmGUhulPiFli7L6RY2aDZBJE4tcNx0Ouvmpa7pWSPwytDJWCmQ1ByyO8FZWSlR18xGgkrQtINa7qgEc9VKU/ZbqbCKRnq1c4tO4uNThpz3L1b7bVpa05ZfNaVjtTyKONQNDxXqVqzyukxsbMXOyW3xzkVdGDXhQA4TTiHOXSlUdg2D96d4wDu631Cty6+H9u3nc93mIiLVgIiICIiAiIgIiICIiAiIgIiICIiAiIgIiICIiAta1W4M0zP61Xu2S4WEjM6Dt5qNgdVoNM945jIqZNjSt1ulI9YgncDQLn8g6W0OOugr2BWrae8Ri6KOuLPEeANOqOa07mu/B1jquPnzlvTHofj8fTOpigsJY2oVY2h6V0jRE4tIqXEakGlB8FZtpLzcyMhgq86fly9bmqts3eYlxNcf3ra427ydMTeR+GipO0bSy1kuiWd1WvIruI7N60b5u2dxOKQ0BqG7h3b9FNWMNFpLS7OlQOXLiss8Ac9xBNBly03Kdp6dsey1rL4w13rCtfFWB1myVL+2Nglq01J1aMzn8lfrFaGyR5KuU2R62ctnQykfiUHeCSK9tSFcG2z2h4KjSQ0qrFcl4dI3CTV7deYr1XeFKrb8fP/GuX8nj79UT7HgiozX1R73Fubdfgt2GSrQeWa6nE9oiKAREQEREBERAREQEREBERAREQEREBERARFgtdowt6tMSDSt05dIADkN3EqBve/MBdHFQuJOJ3sE5EZan5LHfF80rHGeufWePu11Dfzc93atCxWLefHvXPy8uv04uzh4f8snm77uzqdeKkbVKGtyzPBZPVWGywmR+egWfHhut+TPUa9hs/S5OaWnfWm+oVZ2s9GznuM0GLFlia0Z9opnXJdHbZMNCN2vYsksRd1mvcOWRHgV2XjmnHM7LtwcS2yN7YnxPkcDRoLCXn8tAK/VWmz3DbpmDpXMs7M6Nfk8drGVPvELqsd3txNc4AvpQPw504A7gvtpsTXHTTvp2LOcLXL8q66ZHL7HsvFCwgOdKRUvmc2mJxOQFdTuA4KTuq0YacDkeR5qzW+wgjC0Cgzy3nefoq1a7LgqVGfHpXDku065gcKrXYXMeHNNCPA8QeS17ptuIa8FJSR10XJZqu3e53TFjtombiGXEbweBW7YDQkdh+hVRimdE/ENNHDiOHxVlsVoDg2RpqCO/PceBXZx8vXNXy4OXjuH9JVFjgmxCvcsi0c4iIgIiICIiAiIgIiICIiAiIgIiICJVCUETtLfX2eIECrnnCOAyqSVT3bQzyNI6ra5FwriodRVZ9qL2+0TdE0dSJx63tO39gFKeK1bNAOC5uTkt7R3cPFNbrJY7HQKSaKBeI2UC+SyrLTotfX1c4NHaexSlgs4Dj2BR93R9bPUip5Z5KWjFJaflXbxYdMcPJnutw6LEwZrMRkkLc1qw2zrXmcakDv5DzWclYWQ0+qDC+BQF82OoVn6JaVrsNRqlm0y6qh2d/RvpxVhs09QoXaGzGN7aZ1J+WnxWe7bQRkdQuHkw07+PLcS0sdVgs1qfC4kZtJGIfUc1sRvqvEkdVlN43ca2SzVWW7rUCA5pq12h56UI3LfVDgtT4X4m5g6tJyPZwPNXWw2oSRteDUELsxz6nn8vHcKzoiK7EREQEREBERAREQEREBERAVL9IHpDZYB0cYa+0OGQJ6rBuc8DU8G5aHMb7RfF4ts9nlmfXDExzzTWjRWgX5pve3vtE0kz/AF5HOc6mlXHQV3AUHcoq+M2sl3emW8I5A6RzZo9SxzGty/K5gBHxXVmbaxWi7n2qzOzAw4TTGx7iGhrxuIrXgaZVX5y6Cgop3YG2PFpfBiIjkaHOZucWHqk9mI+Kpa06J1R0W7rNQDed/j+vFTUUYotSxRUC3HCi5tO/T659NVrukBOZybmexYLZaKZ7gqk6/wD/ALh8devIAwNqBhbWup1OGuQV8PLLkvbUX+4rT0tZM6O9Wvsg0Bpurr3qTlfSZnOoULcUtKAbh+gpR7sUrDuaCT9Piu6Xs4UsV9Y4Cq0vtOI0C2I5xpqUUbBkpTnuXpmiwtIJrwyH1/XJZGuQZF4evhevjnKRVdp8AlYXg061KbiaUKiHSNBDmaDWnD/BKkNtZaUdTLQ+Cov7cdCXS4HPixASgCvRgtpj7K5HdUhc+fl0cd1Nr7ZZtFuu0qqtc97NkaHMdibuP0PAqyWaQELlsdsu+7DPGpbZC15Pi3g4x2HI/EfFaL4sisdyNLLXH+bE09haT9FbD9OSnLOrCrsiIut5oiIgIiICIiAiIgIi1LTeTGZangPNNjcXwlQs15uO+g5LBjVepfoQHpivzo7IyBpo6d3Woc+jjoXdxJaOyq4oVdfSlasVrYwfciaD2uc53yIVMIRfHswyFaVivN0FpbK37tajcQciP1wW3O4DtVh2Q9Hj7S5s037uIHIUOJ434ailPzHuG9Rot+46HcNubLC2QGocAVsyWknIAnkKk+C2rJcsEbQ1kYaBzPfU1zPMrfjgAGVB2BU+J0TnmkLBdz5GHGzATWhxVIqNcPq+Kj7s9HMMUvSmSV786lxbvrnk0K4Bi+gLaYSOfLK2tOx3UyM1bWvMrc+zg11z5r21qjL3v9lnHquefZZTXdUnIKblMfKMcbndRKxxgCgWGe0RRDE9zWDi51B8Tmq2Lfb7Rmxos0WuJwxSFvIEa5V0WnNZbIDimMloeNS8uoOGRcKeCpeX03+CY/vv+p3WGPa+J8jGQtfK0uo+RgOCMAFxLidRkf0QqV6OdqLRNbOvK57ZhaHlpcS0YXMczCDk2lSMtxU2/a2IMMcceFtCN2VRSoAFKjyVVuMwWQtMJJe1rmtcXNJo7Dio3Q7tyr80/tllxbu8e0/l2ASla9pt7WZve1vaQPmqQLRbp8mtfh9p37tvhQH4L2NjbQ89eZgHANJPiQFb5Mr4iOjGea2dpr5gcx1JA4nQCp01URsVfkFntEjpXdSRhjwhpcc3sPWaBpQGqn7NsVZ20DwZTxeTTwbQeKlrNd0cYpGxrB+UAKOnK3utbjrUU3ae6WWG1Mksw/7af12MzEb+QGYBBBA5EKWu631odym7Rd7H5OaD+uIUS7ZzC6sbsIOrSKjtG8fFRlh37L8Weu1SvS1bULzdYxWlhGjKucdABhIA7SSteGyStbSrTzz8lIWCy4W0rmdTxVZhu92nJnNdloDhxC+qAdDXfms9mtbo8j1m8OHYVrtxWJhF4hna4VBXtSqIiICIiAiIgrdpvZ7zStB7I+vFYQ5cn2K2htU9tb0ssjwA8kFxw+oQDh0GdF01sp5/BRzYXjy6d7a4d5vTda5DItMSn9UX0S81htppyHbO247dO782EdjAG/RQUAkmeI4mlznGgAGp5ccs1I3jdMj7x6KY9F007sJdk0tfIaP5jsXUrnuqwXezCZoWupR0j3sDjvI16o/KMlvj3jG+UPsl6OmQ0ktAD5qkhtaxt4V9s9uQV6ZEol22d2tFTbbP3SNd8G1K2rBtJZp2Y4TJMypGKOJ5bUaipaFfUh3SAavYYtF97EerZ7Q/lga34uetR20dp3XdORzmgB8KqN4+zVTWBegFDwbRyn17BaG8w6BwHcH1Ug292Efw5x/4j9Kqd4+06vps0WKKzMb6rQ3U5ADM6nJY/wBrR/hz/wBp3ksf7cZ+DaP7JTc9neeG09vDVRF42GWT2SN1QMvFSIveI54J/wC0/wAlhmvxrfVs1pf2NY3/AN3D5KuXTfNRLYqW0WyTG2K0OLcT+jfhaBmXGgYBTOuMhRHotutzLThLCDA2eOQ0yEhMJw139VXl+0cx9W7piPzzQDs0ceR7lSZtgrbLaprS20fZBM8v6JkrsQzp1jGQD3cVG8Z4W1lle7p4YhCo1l2PvFml7SntGMf86rJtXbLZYbEZmWnp5GuYDjijwkPcGZBgrvrmdyfJFvis8LnReaLjtm9NVub69mhf2CRp+DiFss9OM33rE3ukd9WKevFW45enWKL7Rc1g9OMR/iWSZv8AS5p+YClLL6Y7vd63TRn80dR4tqp6p7T01dwF6aFWoPSRdjv9Uwf1Bzfm1bbdubuP+ss/9wD5puK2VPYUooT/AK5u4f62z/3Wr5/15d3/AOyD+41TuI7pgVaasyPBb9kvhrsndV2ldx8lW2baXef9ZZ/7rPNbItcErcTJWEHe1wIPbRZ3t3ifPlbEVWsl8PiNCS9vAmpH9J+isVltrJBVhB48R2jckylVuNjOiIrKiIiD87ejcAWp5p/LP/s3yXSWzrhdltr2SjBI5hJAq00Oui6Bcu0LI2ET2hrnVyoDUDgSBmea48N67vY/N189kXZsq+mRVgbYWX8UeDkdtlZPxf8Ai7yVtuPSrbW3oZ7ThkALInFobuoHZklaggsTtYQCd4/yvV7viklc5jqgkneNTzC1oiyub/mqTKt5JpIWfZ2zSZMqO9Tl23HLAwtieWgmpoaVPNRNgvCBmbn+AKm27V2alMZr/Sm1a9n7QP5rq9pWCTpjmZHe87zWKe/YK/xAtZ19xbngqlXiQbJP+K73ivMrXnWV3vHzWh+1Ge0PgvJvBh+8PEeaiVfplSTZJRkJne8fNfWGXdM73j5qI+3MrqPh5rPFeLGmhcO4t81eaVsSIglz/euz1zPmvDmSj+afE+a+2e1dI2rM92rdeGqxvu2RzgNKkDMjetp+PnlN442sbz8eF1llIFk2uOv+41+a1pr0kblid3Pd5q62fYC0gZlhrz5di1ZfRhaCdY/e/wALHLhy+mk58PuxUm3u46ueeWM/UrVvItcwgB2ZFc+B4BXQei608Y/e/wALy70XWrjH7x8ll8HI0+fjc6bd44U7kN11XQj6LLXxj94+S9N9F9r4x+8fJV+Dk9LfPx+450LnPBe23ETuHgujt9GtsH4fvHyXo+j22D7rD2PH1U/DyfyfNxe4523Z3kPBZmbGudpRXe2bJ2iCMyyhrWN9Z2NtBU0Fc1pw3tZ2D+NH3Pb5qZx5TyreTG/tVR2wcnAfFYTsVJwCvJv2z/ix++3zXkbQ2YfzWe8D9VbpqnX/AApLNj5Ro0eJU9cUVos7vVq3eK5c1Lu2is2+RniPNYpNo7KP5re41+StJVblv6WP7UC0OwnMab16jtBYcTC5rhvB+B4qAs20MDyGtkaSdBnX4hbvTq8rKz6XW6tp2voyTquOWL7p7eB+CnQVyx06kLp2pkgAaaPjH3TqOTT9NFtjye2GXF9x0NFAjbeye24csDvJFp1RlquC7H2KJ8jsbGuy+8K0VwF1QfhRj/aERcWHh6fP++vbbuh/CZ7rfJZhYofw2e43yRFasUTel3wnMMA7GhaEN3x10G77o8l9RUa4+ErZrBF7DfdHktv7DHT1G+63yX1E2NWezRbmt90eS05LMzc1vujyRFXa0YHxN9lvgFhcxvst8AiKGmgNG5o8AvoI4DwHkiKJTUe8hoADyAXnps0RazPKfalxxv0223rL+I/33ea9/teb8R/vu80RRcrE6jwb5l/Ef7zvNfDe0vtv953miKtzvtaYx5/asntv94+ayNvGT2ne8URZXKtOmemSK85fbf77vNbDbzl/Ef77vNfUUy1FkZDbHvFHOcQdQXEg9oJX2Kxt9lvgPJEVpWOUjMbI32W+DfJfG2Jvst91vkiLSVlXv7Oz2G+63yXx0DPYZ7jfJEVpah8a0D1QG9gA+SOJpqiIhiMh4rDLIiKYhixoiJpO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8" name="Picture 6" descr="http://www.bonella.cz/public/userfiles/obrazky-clanky/vzdelani-ditete/domaci-ukol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97084"/>
            <a:ext cx="3712468" cy="247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5) Identita vs. zmatení rolí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700809"/>
            <a:ext cx="2664296" cy="367240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/>
              <a:t>HO: Kdo jsem?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err="1" smtClean="0"/>
              <a:t>DU</a:t>
            </a:r>
            <a:r>
              <a:rPr lang="cs-CZ" dirty="0" smtClean="0"/>
              <a:t>: vztahy s druhými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Věk: 12-18 let</a:t>
            </a:r>
            <a:endParaRPr lang="en-GB" dirty="0"/>
          </a:p>
        </p:txBody>
      </p:sp>
      <p:pic>
        <p:nvPicPr>
          <p:cNvPr id="22530" name="Picture 2" descr="http://alisina.org/wp-content/uploads/2011/10/identity_cri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771775" cy="285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2" name="Picture 4" descr="http://www.bubblews.com/assets/images/news/1095122943_1387276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2002551" cy="276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Úkol: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Vymyslete, jak bude vypadat zvládnutý a nezvládnutý konflikt: </a:t>
            </a:r>
            <a:r>
              <a:rPr lang="cs-CZ" u="sng" dirty="0" smtClean="0"/>
              <a:t>Identita vs. zmatení rolí</a:t>
            </a:r>
          </a:p>
          <a:p>
            <a:pPr>
              <a:buNone/>
            </a:pPr>
            <a:endParaRPr lang="cs-CZ" sz="1600" u="sng" dirty="0"/>
          </a:p>
          <a:p>
            <a:pPr>
              <a:buNone/>
            </a:pPr>
            <a:r>
              <a:rPr lang="cs-CZ" dirty="0" smtClean="0"/>
              <a:t>Jak bude vypadat páteční večer dospívajícího?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co bude dělat?</a:t>
            </a:r>
          </a:p>
          <a:p>
            <a:r>
              <a:rPr lang="cs-CZ" dirty="0" smtClean="0"/>
              <a:t>bude v nějaké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společnosti?</a:t>
            </a:r>
            <a:endParaRPr lang="en-GB" dirty="0"/>
          </a:p>
        </p:txBody>
      </p:sp>
      <p:sp>
        <p:nvSpPr>
          <p:cNvPr id="27650" name="AutoShape 2" descr="data:image/jpeg;base64,/9j/4AAQSkZJRgABAQAAAQABAAD/2wCEAAkGBxQQEBQUEhQWFRUXFBQUGBQXGRQXFhUXFRkXFhUXFBcZHSggGBolHBgUITEhJSkrLi4uFx8zODMsNygtLisBCgoKBQUFDgUFDisZExkrKysrKysrKysrKysrKysrKysrKysrKysrKysrKysrKysrKysrKysrKysrKysrKysrK//AABEIANAA8gMBIgACEQEDEQH/xAAcAAABBQEBAQAAAAAAAAAAAAAABAUGBwgDAQL/xABOEAABAwIBBQgMDAYBAwUAAAABAAIDBBEFBgcSITETQVFhcXKBkRUiMjM1UlSSsbKz0ggUFzRCYnOCk6HB0RgjQ1N00xYkY/AlRFWio//EABQBAQAAAAAAAAAAAAAAAAAAAAD/xAAUEQEAAAAAAAAAAAAAAAAAAAAA/9oADAMBAAIRAxEAPwC1ctMom4ZRSVTmGQMLBoAhpOm9rNp511Wn8QEPkUn4jPdUqz5eA6nnQe2jWWUF+fxAQ+RSfiN91H8QEPkUn4jfdVK4DgU9dLuNLGZJNEv0QWjtRa5u4gb4Ui+SrFvI3fiQe+gsj+ICHyKT8Rvur6jz+wucB8Tk1kDvjd/7qrX5KsW8jd+JB76+4M1uLNc0mjdYEE/zINgPPQaqjdcA8IB619Jkhypog0A1dPcAA/zY97pXemyjpJXhkdTC97jYNbIwuJ4gDrQOig+cTOKzBnwtfA6XdWvcC1wbbQIFjcG+1SjFscp6QA1E8cIOzTe1t+QHaq9zkZN0uNiln7IxU7AyTQLmtcJQ5zbubpSM1Ai2/tQNX8QEPkUn4jfdVmZGZQtxKiiqmsMYk07MJBI0Huj2jm36VSfyQUn/AM1B+HH/AL1cmb7B2UWHQ08c7ahrN0tM0ANdpSPebAOcNRcRt3kEjQgqMYrnBw2lcWy1cQcNrW6UhHEQwGx5UEnUOziZeMwZsLnwul3UvHauDdHRAO+Dfau+GZxsMqXBsdZHpHUA/SjueAaYFyq9+Em68VERs05dfQ1B1/iAh8ik/EZ7qsfIbKduKUYqWxmMF726LiHHtDa9wFjxaezCeBY/tpvWQWKhJ62ujgbpSyMjb4z3Bo6yoxV5zcKiNnVkZ5gfIOtjSEEvQoMzO5hJ/wDdW5Yp/cTjQ5w8MmNmVsN+BzjGTyaYCCUIXxFKHgOaQ4HYQQQeQhNRyqohtq6fg77H+6B4Qmb/AJXReV0/4sf7p4Bug9QkOIYvBTkCeaOIuuW6b2tvbba517Qkn/K6Hyun/Fj/AHQPKEjw/FYagEwSxyhpAcWOa6xOy9jqSxAIQhBAs+XgOp50Hto1llamz5eA6nnQe2jWWUE8zMY3BQ4kZamQRR7hI3SIcRpEssO1BO8Ve3ypYT5YzzZfcWUGMLjYAk8A1r7+Kv8AEd5pQas+VLCfLGebL7iVYdl5h9Y/caepbJI5rrMDZATYEnWWgbFkn4q/xHeaVOcy8Lm4xES0gaE20Ef03IIJUd27nH0pdk5jD6GpjqIwC+MuLQ7ZctLQTyXv0JDUd27nH0pVgeFPrKiKniF3yvDG32C+0niAuTyIPjE8RlqZXSzyOkkcbue43J/YcQ1BTHL/AMGYL/jTe0CsigzCUrWDdqiZ77ayzQY2/wBUEE25SolnywdtDHhtNG5zmxQzNDnW0iNNp121b6CqFqnMj4CpOWf28qystK5ua40+SgmG2OGteOVskxCCB54848lRPJR0ryynjJZI5psZnjuhcfQBuLb9iqnQXX2qY5pcnY8QxOOKbXE1rpXt8cMtZp4iSL8V0EPDDa9jYbTvDgullRi00kEcD5HOijJdGxxuGaQAOiTrA1DVsWzoKOONgYxjWsAsGBoDQOCw1LPOfvJSGjqYZ6dojbOH6bG2DRIwglzRvXB2DfHGgqlaCzc5QNw3Jd1S4XLJJtFvjPc8NYDxXIvxXWfVovNNBTPydHx1sZgbLM9262LBou1E3QUNj2Oz10zpamR0jyd89q0eKxuxreILnhODz1b9CnhklcNZDGl1uW2xWpjmXmCRuc2mwqKe2rTcyONh4wLFxHKAm6hzxOpA5tHh9JThxBIaHayNQLtHRugjM+bfFGN0jRS226g1x81pJ/JRZ7CCQRYg2IOogjaCFaBz7Yj/AG6Ufcl/2KvsoMXfW1MlRI1jXyO0nBgLWXsBqBJ4L7UElzXZaTYdWRMDyaeSRrJIie1AcbabQe5cL3uNtrFLc92TXxLE3SMFoqkGZp3g8n+a3r7b76gdD31nPb6QtQZ4cmvj+FPLReWAbuywuTojt2jfN231cICDLC1vmtxv47hVNITd7WCF539OLtSTxkAHpWSVcWYnKgUtPiEbz2sULq0Dh0G6Mlv/AMggjufHHPjWLSNabsp2iAcGk0kydOkSPuqvwLrrV1DpZHyPN3Pc57jwlxJJ6yptmayZ+P4mwvF4oLTP4CWn+W08rrHkaUF9Zr8muxuGwxEWkeN1l577Gx5o0W/dUtQhAIQhBAs+XgOp50Hto1llarz0Uz5cFqGRsc9xdBZrAXONpWE2A17LrNH/ABys8kqPwZfdQTj4Pgvi5/xpfSxaV3McA6lnjMPhFRDixdLBLG34vKNJ8b2i5LLC5FrrRKD53McA6l8TMAa7UNh9C6rnP3LuQ+hBiSo7t3OPpUtzQ+G6P7R/s3plnydqy53/AEtRtP8ARl4eapTmpwSpjxmkfJTzMaHuu50cjWj+W8ayRYINRqhfhLd+ovs5vWYr6VH/AAicMmnmo9xhkktHNfQY99ruZa+iDZBRi01muoPjOTEcP92Krj8+WZv6rPP/ABys8lqPwZfdWmszVM+LBaVkjHMeDPdrgWuF5pCLg6xqIPSgytUU7o3uY8Wcxxa5p2hzTYg9IKfMg8pjhddHUhuk0Xa9g2ujdqcBx7COMK4c7Oal1ZI6roQN2OuWEkNEhH04zsDzquDqO24O2jMRwaopnFs8EsRBsdNjm/mQg1BT508KfFunxprdV9BweHji0bbeRUVnZy4GLVTNyBEEIc2PS1OeXHtnkb17NsOAcaimH4PUVBAhglkJ2aDHu9AUgxrNxX0kMUkkLi6QuG5RtdI9gaAbyaAIbe+y+8giCnWL4i9mTtDA0kMkqap7rbDuRaGg+eT0KM/8crPJKj8GX3Vb2AZBPxHJuOFzTDURzzSRbo1zdZOtrwRcNcN/hAQUcrmzKYHhVRTvdVblJUh5BjmcLNZq0SxhNnA7519Cq3GsnamieW1MEkZBtdzToHja/Y4cYKbGMLjYAknYBrPUg1Dj2IYFhrC6SOj0gNUUccL5XcADQNXKbBZvykxUVlVLOI2xB7rtjYAGsaAGtaANWwDpunTAMgMQrXWipZA3+5I0xx+c4C/RdGU2QtZQ1BhdE+UhrHacTJHRnSaCQ12jrsbjoQR+h76znt9IW2Wi7RyLGkGB1TXNd8Vn1EHvUm8b+KtjYfUiWJkjb6LmtcLgg2I3wdYPEgylnRyb7HYnNEBaN53aL7OQnUOQhzfuqPYbiT6fddD+rC+F3MeWk+qFoTP/AJOfGcPFS0fzKZ1zxxP1PHQdF3QVm5ALUmZXJr4jhjHvFpai0z77Q0j+W3obrtwuKoTNpk32SxKGEi8YO6y/ZsILh0ktb95a5a0AWGoDVZB6hCEAhCEAhCEAhCEAhCEAhCEAhJaqubGbOvrF9S49mI/rdQ/dA4ISOnxJj3Bovc8I4NfCliAXy5gO0A8q+kIPlrANgA5F9IQgEIQg+XsB2gHl1rmylYNjGjkaAvqomDGlx2Dg6kj7MR/W6h+6BwQm/sxH9bqH7pdG/SAI3xfrQfSrbPvjE9Hh8L6aV8LzVNaXMJaS0xymxtvXAPQrJTHlbkrT4pC2GpDixsgkGi7ROkGuaLngs4oMqYnldXVMZjnq55GHax0jtE84XselMrWkkAC5JsANpPEtNtzKYWD3Ex4jK79E95P5usOoXiSGnbug1h7yZHNPC3SJ0TxhAxZk8jHYfRmadtp6jRcWkWdHGB2jHX1h2skjjA3lZC5yzNZ3RA5Vz+Ox+O3rQKELg2rYTYOBJ413QCEIQCFwrZixhcNZFtvLZNfZl/it/NA9oTJ2Zf4rfzS52ItaxpdtIB0Rx+hAtQmSTGHHuWgcusrl2Vk4R1IJAhM0OMn6TQeTUepOkE7Xi7Tf9OVA14zE5zxZpPa7wJ3ykHxZ/iO6infEa8xOAABuL67pL2Zd4rfzQfGFwOErSWuA16yDwFPya6LE3PeGkAA32X3gSnMmyD1CbKjF2jUwaXHsCSOxaTiHQgfkJhZi7xt0T0WStmLtLTqs4AkA7CeVA5oTJ2Zf4rfzR2Zf4rfzQL8W7y7o9IUeT3Vyl9MXHaQPWCZEHilNJ3tvNHoUXT47EGxsaNrtEahvat8oHFCYJMVkOyw5B+6+BiUnjfkEEiQmaDGD9MX4xt6k5GrboaY1ji2oEOPbGcp9CZkvxOtbKG2BFidqQoO1D31nOCk6i1NJova47AQU+02ItkdogG+s67byBYhCECPFu8u6PSFHVIsW7y7o9IUdQer1rSTYC54F8qQYTThsYO+7Xfi3ggZnUjwLlh6lxUtTHjUAa4OH0r35RvoG5LMKm0ZAN52o/oka6Ux7dvOb6QgXY73beb+pTanLHe7bzf1KbUCvCe/N6fQUoxiqu7QGwbeM8CT4T35vT6Ck0rruJ4SSg+UITngkAJLjrtYD90CFtK8i4Y7qK5OaQbEWPGpakeJwB0ZJ2gXB5EEeQhCB4f8ANOgesmdPD/mnQPWTOgF6xhcbAEniXikOGQBkY4SLk8uxAyOo3gXLD1LipamLGoQ14I1aQ18oQN66wTWa5u84fmLWXJd6DvrOcEHBCdse+h0/omlAJbg3fRyFcKHvrOcFJ0HiF6hAjxbvLuj0hR1SLFu8u6PSFHUHqk1F3tnNHoUZUmou9s5o9CDumrHtjOUp1TTj2xnKUDQvuDu285vpXwvuDu285vpQL8d7tvN/UptTljvdt5v6lNqBXhPfm9PoK4VMei9w4Cf3C74T35vT6CnLE6HdO2b3Q3uEfugYkqw+s3J2vWDt/dJnNINiLHgXiCRNxGMjuh03CQ4jiQc3RZv7TxcATWvWtJvbXbWg8QhCB4f806B6yZ08P+adA9ZM6DwqVU/cN5o9CipUqp+4bzR6EHRM+PfQ+9+ieEz499D736IGpd6DvrOcFwXeg76znBAux76H3v0TUnXHvofe/RNSDtRd8ZzgpOoknLCql7pAC4kWOpA9XQvUIE9fCXxlo2m3pCaOxMn1etP6EDB2Jk+r1p6pmFrGg7QAF1QgEhxSldIG6NtV9qXIQMHYmT6vWvuLC5A4HVqIO3gKfEIGzE6J0jgW21C2spH2Jk+r1p/QgaKHD3skDjawvv8AEQlM2Jsa4tINweBLkz4zSG+mPvcVthQfc2IQv7ppPQP3XxTU8MpIaHC2vampfUUpabtNigfmYZGN6/KSvqsa1kL7AAaJGrjTcMYfwN/NJamsdJ3R1cA2IOCELtSUxkdYdJ4AgdmQF1MGjaQPTdIexMn1etPzW2AA3tS9QMHYmT6vWnyJtmgcAAX2hAJvxSkdJo6NtV9vHZOCEDB2Jk+r1rrS4Y9r2k2sCDtT0hAnrKUSNsdW+DwJqfg7xsLT1hPqEDB2Jk+r1pTh+HvZIHOtax2HhTshAIQhAIQhAIQhAIQhAIQhAIQhALwheoQN1ThLXa29qesdW8kL8JkGyx5D+6f0II52Nk8X8x+6+24XId4DlI/RSBCBohwbx3dA/cpzhhDBZosF0QgEIQgFWuNZ6KKkqJYJIakvie5ji1sRaS02NryA26FZSx9nDP8A6rW/5EvrILq+XrD/AOxV+ZD/ALV78vWH/wBmr8yH/as5L0INwMdcA8Iv1r6XOn7hvNHoXRBRmVmeero66op2QwObFK+NpcJNIhpsL2dtTT8vdb/YpuqX31Cs5Xheu/yZfSo0gtr5e63+xTdUvvrQVDKXxMcdrmNcbbLkAlYjW2MJ7xF9lH6oQK0IQgEIVbZ0c57MMvBThslURc31shB2GSxuXEG4b0neuE8xXFoKRm6VErImeM9waDxC+08QVeYznww+ElsLZqg8LWhjPOeQeoFZ8xnGp6yUy1Mr5XnfcSbcTRsaOIak3oLrq/hASXO5UbAN4vkcT0gNHpST5fqryWDrk/dU+hBdlJ8IB9xutE22+WSkHoBb+qk+D58MPmIbM2anPC5oezzmEnrCzYvUG1cKxaCrZulPKyVnjMcHAcRtsPEUtWLMFxqejlEtNK+J432ki/E4bHDiK0bmtzmsxQbhOGx1TRew1MmAvcxgm+kALlvSNV7BMMqcdZh1JLVStc9kejdrNHSOk9rBbSIG1wO1V38vdD5PVdUP+xSXPP4DrObD7aJZRQaJ+Xuh8nquqH/YnXJbO9S4hVx00UM7XyaVnPEeiNFrnm9nk7GneWYVN8y/hyk5ZfZSINWIQhA0ZVY8zDqSSpla5zI9G7WW0jpODRa5A3xvqvPl7ofJ6rqh/wBikeejwJV8kXtWLKaDRPy90Pk9V1Q/7E85I52KXE6tlNFDOx7g8hzxGG9o0uN9F5O9wLLqsHMT4bg5k/s3INEVeVtDC90ctZTMe02cx0sbXNPAQTcFZQyznbJiNW9jg5jqiVzXNILXAvJBBG0JwzpeGa37c+gKLIPF6F4vUGwIMtsO0W/9dS9yP68XBzk/QzNe1rmEOa4BzXA3DgRcEEbQQsQLZ2SnzCk/xoPZtQZazoM0cYrR/wB9567H9VFlN888GhjdXwOMbx0xsv8AmCoQgFtrDm2hjHBGwdTQsVUsWm9rfGc1vWbLbjG2AHAAOpB9IQhAy5Z483DqGepdr3NnajxnuIawecR0XWPq+sfPK+WVxe97i5zjtcTrJK0L8IurLMMiYNklS0Hka17vSAs5IBdaaB0j2sYC5znBrWja5zjYAcZNlyVh5iaBs2MRl4vuUckrecLNaejSv0ILFyLzKU0MbZK+80xAJjBIiZv6Oqxed4m9uLfUzObvDLW+Iwebr69qlCEFP5a5koJI3SYfeKUC4hc68T+IE62HptybVQNTC6N7mPaWuaS1zTqIcDYg8d1t5Zfz7UDYcZkLBbdY45XD6xu1x6dG/KSgrxKcOrpKeVksTiySNwe1w2gj/wA2JMhBpbLrHG4hktLUs1CSKEkeK4Txte3ocHBZpVu5P1RfkdXsOyOdrRyOlgefzJVRIBTfMv4cpOWX2UihCm+Zfw5ScsvspEGrEIQghGejwJV8kXtWLKa1XnqdbA6q/wD2h1ysCyogFYOYnw3B9nP7Nyr5WDmJ8NwfZz+zcgm2V+Zmpra6oqWVELWyyF4a4SXANttgqTxWiNPPLC4gmKSSIkbCWOLSRxalthYxyq+f1f8Akz+0cgakIQgtyLMLVuaHCpg1gHZJvi/iq+sGpDBTQxOIJjijjJGwljQ0kcWpdqHvTOY30Bd0GZvhAxaOME+NTxO9Zv6KtVb/AMIfDZH4jC9kb3A0rQS1rjrbJJwDgIVWdip/7MvmP/ZAryRh3TEKRtr6VTACOIyNv+S2Ysn5s8Jl7L0elFI0CYOJLHADRBO0jiWsEAhCEFX/AAhaEyYU2Qf0qhjjyODo/S5qzatpZQYSytpZaeXuJWFh4r7HDjBsRyLH+UWCS0FTJTzt0XsNuJw+i9vC0jWgbFNM0GOsocWhfIbMk0oHOOxu6WDSeLSDb8AuVC16g3CCvVmjIvPJVULGxTsFTE2wbpOLZWNGqwfY6QA3iOlTkZ/KTR+bVGlwfy7del+iC3SVlHO9jra7FpnxkFkejC1w+kI9TjyaRdbisnrLTPJVV0boYGCmidcOs7Sle06rF9hogjeA6VWRQeIQnfJXJ+XEaqOnhHbPOt1rhjR3T3cAA6zYb6CzcDoCzIyrf/dk3QcjJooyf/o7qVNrYGL5NMOEyUMIs34s6Fg4w3tSePSAKyC9pBsQQRqIOogjaCg+VJ82mKspMWpJpDZgk0XHeAkaY9I8Q0r9CjC9BQbhBuvVlrJTO1X0EbYrtniaAGtlBJaBqAa8EG3Ebp8r8/NY9hEUEETvG7d5HICbIJn8IXHGxYe2mBG6TyNOjviOM6RcfvBg6+BZyS3F8Wmq5XTVEjpJHbXO/IADUBxDUkSAVg5ifDcH2c/s3KvlYOYnw3B9nP7NyDUSxZlD88qPt5vXctprFGMn/qZvtZPWKBGhC9QbboT/ACo+Y30Bd1lrBc72JUsLIWvjkawBrTIzScGgWA0gRew4blaTyarXVFFTTPtpy08MrrahpPY1zrDeFyUHatxWCAgTTRRki4D3sYSOEBx1hJv+S0fldP8Aixe8qS+En88pfsHeuVTyDadPjtNI4MjqIXuOoNbJG5x5ADcpwWTc0Xhui+0d7N61kgEIQgFFcvchafF4g2XtJWg7nO0dsziI+k08B6LKVIQZJyuzd12GlxliL4he08fbMtwutrZ94DpUSW4rKOY1kHh9YSZ6WMuP02gxv85hBKDICFperzH4a/uN3j5sl/XBSH5BKHyip64vcQZ3Xi0vR5j8NZ3e7yc6S3qAKU4LkJh9GQYKWJrh9NwMj/OeSQgzjkfm2rsSLSyIxQnbPIC1tuFg7p/Rq41ovIfIqnwmEsgGk91t0md3chGzmtGuzR6dakyEAqJzw5r5DK+toWaYfd80LR2wdtdJG0d0DrJA131676r2XlkGHiLFeLYGUOQtBXnSqKZjnn+o27H9L2EE9N1FKjMbhrj2pnZxB4PrNKDNS+mMLiAASSbADWSTsAC0tS5kMNb3W7ScslvVAUuwDI+ioPm1NHGdmnYuf0vcS780GeqDNbUDD6itqwYGxwOkjiPfHkC4Lx9BvEdfEFX62ziNBHURPhmbpxvaWubcjSadouDdRX5K8J8jb583voMnqwcxPhuD7Of2bld/yV4T5G3z5vfS7BcgsPopmzU9M2ORocA8OkNg4WOpziNhQSVZRzrZJy4fXyuLDuEsjpIpLdqQ86RZfeLSSLHeF1q5cqinbI0te1rmna1wBB5QUGIULXVXm5wuU3dRQ/dBZ6hCS/JXhPkbfPm99Bk9bIyI8GUP+HTeyYmf5K8J8jb583vqW0VKyGNkUY0WRsbGxovZrWANaNfAAEFB/CT+eUv2DvXKp5bFyhyOosQe19XAJXMbotJdILAm9u1cN9NXyV4T5G3z5vfQUBmh8N0X2jvZvWslF8Kze4dSzMmgpWskYbtcHSkgkEbC4jYSp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xQQEBQUEhQWFRUXFBQUGBQXGRQXFhUXFRkXFhUXFBcZHSggGBolHBgUITEhJSkrLi4uFx8zODMsNygtLisBCgoKBQUFDgUFDisZExkrKysrKysrKysrKysrKysrKysrKysrKysrKysrKysrKysrKysrKysrKysrKysrKysrK//AABEIANAA8gMBIgACEQEDEQH/xAAcAAABBQEBAQAAAAAAAAAAAAAABAUGBwgDAQL/xABOEAABAwIBBQgMDAYBAwUAAAABAAIDBBEFBgcSITETQVFhcXKBkRUiMjM1UlSSsbKz0ggUFzRCYnOCk6HB0RgjQ1N00xYkY/AlRFWio//EABQBAQAAAAAAAAAAAAAAAAAAAAD/xAAUEQEAAAAAAAAAAAAAAAAAAAAA/9oADAMBAAIRAxEAPwC1ctMom4ZRSVTmGQMLBoAhpOm9rNp511Wn8QEPkUn4jPdUqz5eA6nnQe2jWWUF+fxAQ+RSfiN91H8QEPkUn4jfdVK4DgU9dLuNLGZJNEv0QWjtRa5u4gb4Ui+SrFvI3fiQe+gsj+ICHyKT8Rvur6jz+wucB8Tk1kDvjd/7qrX5KsW8jd+JB76+4M1uLNc0mjdYEE/zINgPPQaqjdcA8IB619Jkhypog0A1dPcAA/zY97pXemyjpJXhkdTC97jYNbIwuJ4gDrQOig+cTOKzBnwtfA6XdWvcC1wbbQIFjcG+1SjFscp6QA1E8cIOzTe1t+QHaq9zkZN0uNiln7IxU7AyTQLmtcJQ5zbubpSM1Ai2/tQNX8QEPkUn4jfdVmZGZQtxKiiqmsMYk07MJBI0Huj2jm36VSfyQUn/AM1B+HH/AL1cmb7B2UWHQ08c7ahrN0tM0ANdpSPebAOcNRcRt3kEjQgqMYrnBw2lcWy1cQcNrW6UhHEQwGx5UEnUOziZeMwZsLnwul3UvHauDdHRAO+Dfau+GZxsMqXBsdZHpHUA/SjueAaYFyq9+Em68VERs05dfQ1B1/iAh8ik/EZ7qsfIbKduKUYqWxmMF726LiHHtDa9wFjxaezCeBY/tpvWQWKhJ62ujgbpSyMjb4z3Bo6yoxV5zcKiNnVkZ5gfIOtjSEEvQoMzO5hJ/wDdW5Yp/cTjQ5w8MmNmVsN+BzjGTyaYCCUIXxFKHgOaQ4HYQQQeQhNRyqohtq6fg77H+6B4Qmb/AJXReV0/4sf7p4Bug9QkOIYvBTkCeaOIuuW6b2tvbba517Qkn/K6Hyun/Fj/AHQPKEjw/FYagEwSxyhpAcWOa6xOy9jqSxAIQhBAs+XgOp50Hto1llamz5eA6nnQe2jWWUE8zMY3BQ4kZamQRR7hI3SIcRpEssO1BO8Ve3ypYT5YzzZfcWUGMLjYAk8A1r7+Kv8AEd5pQas+VLCfLGebL7iVYdl5h9Y/caepbJI5rrMDZATYEnWWgbFkn4q/xHeaVOcy8Lm4xES0gaE20Ef03IIJUd27nH0pdk5jD6GpjqIwC+MuLQ7ZctLQTyXv0JDUd27nH0pVgeFPrKiKniF3yvDG32C+0niAuTyIPjE8RlqZXSzyOkkcbue43J/YcQ1BTHL/AMGYL/jTe0CsigzCUrWDdqiZ77ayzQY2/wBUEE25SolnywdtDHhtNG5zmxQzNDnW0iNNp121b6CqFqnMj4CpOWf28qystK5ua40+SgmG2OGteOVskxCCB54848lRPJR0ryynjJZI5psZnjuhcfQBuLb9iqnQXX2qY5pcnY8QxOOKbXE1rpXt8cMtZp4iSL8V0EPDDa9jYbTvDgullRi00kEcD5HOijJdGxxuGaQAOiTrA1DVsWzoKOONgYxjWsAsGBoDQOCw1LPOfvJSGjqYZ6dojbOH6bG2DRIwglzRvXB2DfHGgqlaCzc5QNw3Jd1S4XLJJtFvjPc8NYDxXIvxXWfVovNNBTPydHx1sZgbLM9262LBou1E3QUNj2Oz10zpamR0jyd89q0eKxuxreILnhODz1b9CnhklcNZDGl1uW2xWpjmXmCRuc2mwqKe2rTcyONh4wLFxHKAm6hzxOpA5tHh9JThxBIaHayNQLtHRugjM+bfFGN0jRS226g1x81pJ/JRZ7CCQRYg2IOogjaCFaBz7Yj/AG6Ufcl/2KvsoMXfW1MlRI1jXyO0nBgLWXsBqBJ4L7UElzXZaTYdWRMDyaeSRrJIie1AcbabQe5cL3uNtrFLc92TXxLE3SMFoqkGZp3g8n+a3r7b76gdD31nPb6QtQZ4cmvj+FPLReWAbuywuTojt2jfN231cICDLC1vmtxv47hVNITd7WCF539OLtSTxkAHpWSVcWYnKgUtPiEbz2sULq0Dh0G6Mlv/AMggjufHHPjWLSNabsp2iAcGk0kydOkSPuqvwLrrV1DpZHyPN3Pc57jwlxJJ6yptmayZ+P4mwvF4oLTP4CWn+W08rrHkaUF9Zr8muxuGwxEWkeN1l577Gx5o0W/dUtQhAIQhBAs+XgOp50Hto1llarz0Uz5cFqGRsc9xdBZrAXONpWE2A17LrNH/ABys8kqPwZfdQTj4Pgvi5/xpfSxaV3McA6lnjMPhFRDixdLBLG34vKNJ8b2i5LLC5FrrRKD53McA6l8TMAa7UNh9C6rnP3LuQ+hBiSo7t3OPpUtzQ+G6P7R/s3plnydqy53/AEtRtP8ARl4eapTmpwSpjxmkfJTzMaHuu50cjWj+W8ayRYINRqhfhLd+ovs5vWYr6VH/AAicMmnmo9xhkktHNfQY99ruZa+iDZBRi01muoPjOTEcP92Krj8+WZv6rPP/ABys8lqPwZfdWmszVM+LBaVkjHMeDPdrgWuF5pCLg6xqIPSgytUU7o3uY8Wcxxa5p2hzTYg9IKfMg8pjhddHUhuk0Xa9g2ujdqcBx7COMK4c7Oal1ZI6roQN2OuWEkNEhH04zsDzquDqO24O2jMRwaopnFs8EsRBsdNjm/mQg1BT508KfFunxprdV9BweHji0bbeRUVnZy4GLVTNyBEEIc2PS1OeXHtnkb17NsOAcaimH4PUVBAhglkJ2aDHu9AUgxrNxX0kMUkkLi6QuG5RtdI9gaAbyaAIbe+y+8giCnWL4i9mTtDA0kMkqap7rbDuRaGg+eT0KM/8crPJKj8GX3Vb2AZBPxHJuOFzTDURzzSRbo1zdZOtrwRcNcN/hAQUcrmzKYHhVRTvdVblJUh5BjmcLNZq0SxhNnA7519Cq3GsnamieW1MEkZBtdzToHja/Y4cYKbGMLjYAknYBrPUg1Dj2IYFhrC6SOj0gNUUccL5XcADQNXKbBZvykxUVlVLOI2xB7rtjYAGsaAGtaANWwDpunTAMgMQrXWipZA3+5I0xx+c4C/RdGU2QtZQ1BhdE+UhrHacTJHRnSaCQ12jrsbjoQR+h76znt9IW2Wi7RyLGkGB1TXNd8Vn1EHvUm8b+KtjYfUiWJkjb6LmtcLgg2I3wdYPEgylnRyb7HYnNEBaN53aL7OQnUOQhzfuqPYbiT6fddD+rC+F3MeWk+qFoTP/AJOfGcPFS0fzKZ1zxxP1PHQdF3QVm5ALUmZXJr4jhjHvFpai0z77Q0j+W3obrtwuKoTNpk32SxKGEi8YO6y/ZsILh0ktb95a5a0AWGoDVZB6hCEAhCEAhCEAhCEAhCEAhCEAhJaqubGbOvrF9S49mI/rdQ/dA4ISOnxJj3Bovc8I4NfCliAXy5gO0A8q+kIPlrANgA5F9IQgEIQg+XsB2gHl1rmylYNjGjkaAvqomDGlx2Dg6kj7MR/W6h+6BwQm/sxH9bqH7pdG/SAI3xfrQfSrbPvjE9Hh8L6aV8LzVNaXMJaS0xymxtvXAPQrJTHlbkrT4pC2GpDixsgkGi7ROkGuaLngs4oMqYnldXVMZjnq55GHax0jtE84XselMrWkkAC5JsANpPEtNtzKYWD3Ex4jK79E95P5usOoXiSGnbug1h7yZHNPC3SJ0TxhAxZk8jHYfRmadtp6jRcWkWdHGB2jHX1h2skjjA3lZC5yzNZ3RA5Vz+Ox+O3rQKELg2rYTYOBJ413QCEIQCFwrZixhcNZFtvLZNfZl/it/NA9oTJ2Zf4rfzS52ItaxpdtIB0Rx+hAtQmSTGHHuWgcusrl2Vk4R1IJAhM0OMn6TQeTUepOkE7Xi7Tf9OVA14zE5zxZpPa7wJ3ykHxZ/iO6infEa8xOAABuL67pL2Zd4rfzQfGFwOErSWuA16yDwFPya6LE3PeGkAA32X3gSnMmyD1CbKjF2jUwaXHsCSOxaTiHQgfkJhZi7xt0T0WStmLtLTqs4AkA7CeVA5oTJ2Zf4rfzR2Zf4rfzQL8W7y7o9IUeT3Vyl9MXHaQPWCZEHilNJ3tvNHoUXT47EGxsaNrtEahvat8oHFCYJMVkOyw5B+6+BiUnjfkEEiQmaDGD9MX4xt6k5GrboaY1ji2oEOPbGcp9CZkvxOtbKG2BFidqQoO1D31nOCk6i1NJova47AQU+02ItkdogG+s67byBYhCECPFu8u6PSFHVIsW7y7o9IUdQer1rSTYC54F8qQYTThsYO+7Xfi3ggZnUjwLlh6lxUtTHjUAa4OH0r35RvoG5LMKm0ZAN52o/oka6Ux7dvOb6QgXY73beb+pTanLHe7bzf1KbUCvCe/N6fQUoxiqu7QGwbeM8CT4T35vT6Ck0rruJ4SSg+UITngkAJLjrtYD90CFtK8i4Y7qK5OaQbEWPGpakeJwB0ZJ2gXB5EEeQhCB4f8ANOgesmdPD/mnQPWTOgF6xhcbAEniXikOGQBkY4SLk8uxAyOo3gXLD1LipamLGoQ14I1aQ18oQN66wTWa5u84fmLWXJd6DvrOcEHBCdse+h0/omlAJbg3fRyFcKHvrOcFJ0HiF6hAjxbvLuj0hR1SLFu8u6PSFHUHqk1F3tnNHoUZUmou9s5o9CDumrHtjOUp1TTj2xnKUDQvuDu285vpXwvuDu285vpQL8d7tvN/UptTljvdt5v6lNqBXhPfm9PoK4VMei9w4Cf3C74T35vT6CnLE6HdO2b3Q3uEfugYkqw+s3J2vWDt/dJnNINiLHgXiCRNxGMjuh03CQ4jiQc3RZv7TxcATWvWtJvbXbWg8QhCB4f806B6yZ08P+adA9ZM6DwqVU/cN5o9CipUqp+4bzR6EHRM+PfQ+9+ieEz499D736IGpd6DvrOcFwXeg76znBAux76H3v0TUnXHvofe/RNSDtRd8ZzgpOoknLCql7pAC4kWOpA9XQvUIE9fCXxlo2m3pCaOxMn1etP6EDB2Jk+r1p6pmFrGg7QAF1QgEhxSldIG6NtV9qXIQMHYmT6vWvuLC5A4HVqIO3gKfEIGzE6J0jgW21C2spH2Jk+r1p/QgaKHD3skDjawvv8AEQlM2Jsa4tINweBLkz4zSG+mPvcVthQfc2IQv7ppPQP3XxTU8MpIaHC2vampfUUpabtNigfmYZGN6/KSvqsa1kL7AAaJGrjTcMYfwN/NJamsdJ3R1cA2IOCELtSUxkdYdJ4AgdmQF1MGjaQPTdIexMn1etPzW2AA3tS9QMHYmT6vWnyJtmgcAAX2hAJvxSkdJo6NtV9vHZOCEDB2Jk+r1rrS4Y9r2k2sCDtT0hAnrKUSNsdW+DwJqfg7xsLT1hPqEDB2Jk+r1pTh+HvZIHOtax2HhTshAIQhAIQhAIQhAIQhAIQhAIQhALwheoQN1ThLXa29qesdW8kL8JkGyx5D+6f0II52Nk8X8x+6+24XId4DlI/RSBCBohwbx3dA/cpzhhDBZosF0QgEIQgFWuNZ6KKkqJYJIakvie5ji1sRaS02NryA26FZSx9nDP8A6rW/5EvrILq+XrD/AOxV+ZD/ALV78vWH/wBmr8yH/as5L0INwMdcA8Iv1r6XOn7hvNHoXRBRmVmeero66op2QwObFK+NpcJNIhpsL2dtTT8vdb/YpuqX31Cs5Xheu/yZfSo0gtr5e63+xTdUvvrQVDKXxMcdrmNcbbLkAlYjW2MJ7xF9lH6oQK0IQgEIVbZ0c57MMvBThslURc31shB2GSxuXEG4b0neuE8xXFoKRm6VErImeM9waDxC+08QVeYznww+ElsLZqg8LWhjPOeQeoFZ8xnGp6yUy1Mr5XnfcSbcTRsaOIak3oLrq/hASXO5UbAN4vkcT0gNHpST5fqryWDrk/dU+hBdlJ8IB9xutE22+WSkHoBb+qk+D58MPmIbM2anPC5oezzmEnrCzYvUG1cKxaCrZulPKyVnjMcHAcRtsPEUtWLMFxqejlEtNK+J432ki/E4bHDiK0bmtzmsxQbhOGx1TRew1MmAvcxgm+kALlvSNV7BMMqcdZh1JLVStc9kejdrNHSOk9rBbSIG1wO1V38vdD5PVdUP+xSXPP4DrObD7aJZRQaJ+Xuh8nquqH/YnXJbO9S4hVx00UM7XyaVnPEeiNFrnm9nk7GneWYVN8y/hyk5ZfZSINWIQhA0ZVY8zDqSSpla5zI9G7WW0jpODRa5A3xvqvPl7ofJ6rqh/wBikeejwJV8kXtWLKaDRPy90Pk9V1Q/7E85I52KXE6tlNFDOx7g8hzxGG9o0uN9F5O9wLLqsHMT4bg5k/s3INEVeVtDC90ctZTMe02cx0sbXNPAQTcFZQyznbJiNW9jg5jqiVzXNILXAvJBBG0JwzpeGa37c+gKLIPF6F4vUGwIMtsO0W/9dS9yP68XBzk/QzNe1rmEOa4BzXA3DgRcEEbQQsQLZ2SnzCk/xoPZtQZazoM0cYrR/wB9567H9VFlN888GhjdXwOMbx0xsv8AmCoQgFtrDm2hjHBGwdTQsVUsWm9rfGc1vWbLbjG2AHAAOpB9IQhAy5Z483DqGepdr3NnajxnuIawecR0XWPq+sfPK+WVxe97i5zjtcTrJK0L8IurLMMiYNklS0Hka17vSAs5IBdaaB0j2sYC5znBrWja5zjYAcZNlyVh5iaBs2MRl4vuUckrecLNaejSv0ILFyLzKU0MbZK+80xAJjBIiZv6Oqxed4m9uLfUzObvDLW+Iwebr69qlCEFP5a5koJI3SYfeKUC4hc68T+IE62HptybVQNTC6N7mPaWuaS1zTqIcDYg8d1t5Zfz7UDYcZkLBbdY45XD6xu1x6dG/KSgrxKcOrpKeVksTiySNwe1w2gj/wA2JMhBpbLrHG4hktLUs1CSKEkeK4Txte3ocHBZpVu5P1RfkdXsOyOdrRyOlgefzJVRIBTfMv4cpOWX2UihCm+Zfw5ScsvspEGrEIQghGejwJV8kXtWLKa1XnqdbA6q/wD2h1ysCyogFYOYnw3B9nP7Nyr5WDmJ8NwfZz+zcgm2V+Zmpra6oqWVELWyyF4a4SXANttgqTxWiNPPLC4gmKSSIkbCWOLSRxalthYxyq+f1f8Akz+0cgakIQgtyLMLVuaHCpg1gHZJvi/iq+sGpDBTQxOIJjijjJGwljQ0kcWpdqHvTOY30Bd0GZvhAxaOME+NTxO9Zv6KtVb/AMIfDZH4jC9kb3A0rQS1rjrbJJwDgIVWdip/7MvmP/ZAryRh3TEKRtr6VTACOIyNv+S2Ysn5s8Jl7L0elFI0CYOJLHADRBO0jiWsEAhCEFX/AAhaEyYU2Qf0qhjjyODo/S5qzatpZQYSytpZaeXuJWFh4r7HDjBsRyLH+UWCS0FTJTzt0XsNuJw+i9vC0jWgbFNM0GOsocWhfIbMk0oHOOxu6WDSeLSDb8AuVC16g3CCvVmjIvPJVULGxTsFTE2wbpOLZWNGqwfY6QA3iOlTkZ/KTR+bVGlwfy7del+iC3SVlHO9jra7FpnxkFkejC1w+kI9TjyaRdbisnrLTPJVV0boYGCmidcOs7Sle06rF9hogjeA6VWRQeIQnfJXJ+XEaqOnhHbPOt1rhjR3T3cAA6zYb6CzcDoCzIyrf/dk3QcjJooyf/o7qVNrYGL5NMOEyUMIs34s6Fg4w3tSePSAKyC9pBsQQRqIOogjaCg+VJ82mKspMWpJpDZgk0XHeAkaY9I8Q0r9CjC9BQbhBuvVlrJTO1X0EbYrtniaAGtlBJaBqAa8EG3Ebp8r8/NY9hEUEETvG7d5HICbIJn8IXHGxYe2mBG6TyNOjviOM6RcfvBg6+BZyS3F8Wmq5XTVEjpJHbXO/IADUBxDUkSAVg5ifDcH2c/s3KvlYOYnw3B9nP7NyDUSxZlD88qPt5vXctprFGMn/qZvtZPWKBGhC9QbboT/ACo+Y30Bd1lrBc72JUsLIWvjkawBrTIzScGgWA0gRew4blaTyarXVFFTTPtpy08MrrahpPY1zrDeFyUHatxWCAgTTRRki4D3sYSOEBx1hJv+S0fldP8Aixe8qS+En88pfsHeuVTyDadPjtNI4MjqIXuOoNbJG5x5ADcpwWTc0Xhui+0d7N61kgEIQgFFcvchafF4g2XtJWg7nO0dsziI+k08B6LKVIQZJyuzd12GlxliL4he08fbMtwutrZ94DpUSW4rKOY1kHh9YSZ6WMuP02gxv85hBKDICFperzH4a/uN3j5sl/XBSH5BKHyip64vcQZ3Xi0vR5j8NZ3e7yc6S3qAKU4LkJh9GQYKWJrh9NwMj/OeSQgzjkfm2rsSLSyIxQnbPIC1tuFg7p/Rq41ovIfIqnwmEsgGk91t0md3chGzmtGuzR6dakyEAqJzw5r5DK+toWaYfd80LR2wdtdJG0d0DrJA131676r2XlkGHiLFeLYGUOQtBXnSqKZjnn+o27H9L2EE9N1FKjMbhrj2pnZxB4PrNKDNS+mMLiAASSbADWSTsAC0tS5kMNb3W7ScslvVAUuwDI+ioPm1NHGdmnYuf0vcS780GeqDNbUDD6itqwYGxwOkjiPfHkC4Lx9BvEdfEFX62ziNBHURPhmbpxvaWubcjSadouDdRX5K8J8jb583voMnqwcxPhuD7Of2bld/yV4T5G3z5vfS7BcgsPopmzU9M2ORocA8OkNg4WOpziNhQSVZRzrZJy4fXyuLDuEsjpIpLdqQ86RZfeLSSLHeF1q5cqinbI0te1rmna1wBB5QUGIULXVXm5wuU3dRQ/dBZ6hCS/JXhPkbfPm99Bk9bIyI8GUP+HTeyYmf5K8J8jb583vqW0VKyGNkUY0WRsbGxovZrWANaNfAAEFB/CT+eUv2DvXKp5bFyhyOosQe19XAJXMbotJdILAm9u1cN9NXyV4T5G3z5vfQUBmh8N0X2jvZvWslF8Kze4dSzMmgpWskYbtcHSkgkEbC4jYSp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4" name="Picture 6" descr="http://emancipate.files.wordpress.com/2007/08/friday-n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34290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6) Intimita vs. izolace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1988841"/>
            <a:ext cx="3528392" cy="165618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r>
              <a:rPr lang="cs-CZ" dirty="0" smtClean="0"/>
              <a:t>HO: Budu milován/a nebo zůstanu sám/sama?</a:t>
            </a:r>
            <a:endParaRPr lang="en-GB" dirty="0"/>
          </a:p>
        </p:txBody>
      </p:sp>
      <p:pic>
        <p:nvPicPr>
          <p:cNvPr id="21506" name="Picture 2" descr="http://crimsonkimono.com/wp-content/uploads/2012/05/Titanic4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381500" cy="2628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508" name="Picture 4" descr="https://encrypted-tbn2.gstatic.com/images?q=tbn:ANd9GcSqfvvsBuBXFA-ZI3Bnjg_a8kGWKbxxyLmwHPd4V752ugzUUsm5DSfFn4W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309779"/>
            <a:ext cx="2736304" cy="2086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99592" y="4581129"/>
            <a:ext cx="3312368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intimní vztahy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dirty="0" smtClean="0"/>
              <a:t>Věk: 19 - 40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Úkol: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Vymyslete, jak bude vypadat zvládnutý a nezvládnutý konflikt: </a:t>
            </a:r>
            <a:r>
              <a:rPr lang="cs-CZ" u="sng" dirty="0" smtClean="0"/>
              <a:t>Intimita vs. izolace</a:t>
            </a:r>
          </a:p>
          <a:p>
            <a:pPr>
              <a:buNone/>
            </a:pPr>
            <a:endParaRPr lang="cs-CZ" sz="1600" u="sng" dirty="0"/>
          </a:p>
          <a:p>
            <a:pPr>
              <a:buNone/>
            </a:pPr>
            <a:r>
              <a:rPr lang="cs-CZ" b="1" u="sng" dirty="0" smtClean="0"/>
              <a:t>Jak bude vypadat páteční večer ženy ve věku 28 let?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co bude dělat?</a:t>
            </a:r>
          </a:p>
        </p:txBody>
      </p:sp>
      <p:sp>
        <p:nvSpPr>
          <p:cNvPr id="27650" name="AutoShape 2" descr="data:image/jpeg;base64,/9j/4AAQSkZJRgABAQAAAQABAAD/2wCEAAkGBxQQEBQUEhQWFRUXFBQUGBQXGRQXFhUXFRkXFhUXFBcZHSggGBolHBgUITEhJSkrLi4uFx8zODMsNygtLisBCgoKBQUFDgUFDisZExkrKysrKysrKysrKysrKysrKysrKysrKysrKysrKysrKysrKysrKysrKysrKysrKysrK//AABEIANAA8gMBIgACEQEDEQH/xAAcAAABBQEBAQAAAAAAAAAAAAAABAUGBwgDAQL/xABOEAABAwIBBQgMDAYBAwUAAAABAAIDBBEFBgcSITETQVFhcXKBkRUiMjM1UlSSsbKz0ggUFzRCYnOCk6HB0RgjQ1N00xYkY/AlRFWio//EABQBAQAAAAAAAAAAAAAAAAAAAAD/xAAUEQEAAAAAAAAAAAAAAAAAAAAA/9oADAMBAAIRAxEAPwC1ctMom4ZRSVTmGQMLBoAhpOm9rNp511Wn8QEPkUn4jPdUqz5eA6nnQe2jWWUF+fxAQ+RSfiN91H8QEPkUn4jfdVK4DgU9dLuNLGZJNEv0QWjtRa5u4gb4Ui+SrFvI3fiQe+gsj+ICHyKT8Rvur6jz+wucB8Tk1kDvjd/7qrX5KsW8jd+JB76+4M1uLNc0mjdYEE/zINgPPQaqjdcA8IB619Jkhypog0A1dPcAA/zY97pXemyjpJXhkdTC97jYNbIwuJ4gDrQOig+cTOKzBnwtfA6XdWvcC1wbbQIFjcG+1SjFscp6QA1E8cIOzTe1t+QHaq9zkZN0uNiln7IxU7AyTQLmtcJQ5zbubpSM1Ai2/tQNX8QEPkUn4jfdVmZGZQtxKiiqmsMYk07MJBI0Huj2jm36VSfyQUn/AM1B+HH/AL1cmb7B2UWHQ08c7ahrN0tM0ANdpSPebAOcNRcRt3kEjQgqMYrnBw2lcWy1cQcNrW6UhHEQwGx5UEnUOziZeMwZsLnwul3UvHauDdHRAO+Dfau+GZxsMqXBsdZHpHUA/SjueAaYFyq9+Em68VERs05dfQ1B1/iAh8ik/EZ7qsfIbKduKUYqWxmMF726LiHHtDa9wFjxaezCeBY/tpvWQWKhJ62ujgbpSyMjb4z3Bo6yoxV5zcKiNnVkZ5gfIOtjSEEvQoMzO5hJ/wDdW5Yp/cTjQ5w8MmNmVsN+BzjGTyaYCCUIXxFKHgOaQ4HYQQQeQhNRyqohtq6fg77H+6B4Qmb/AJXReV0/4sf7p4Bug9QkOIYvBTkCeaOIuuW6b2tvbba517Qkn/K6Hyun/Fj/AHQPKEjw/FYagEwSxyhpAcWOa6xOy9jqSxAIQhBAs+XgOp50Hto1llamz5eA6nnQe2jWWUE8zMY3BQ4kZamQRR7hI3SIcRpEssO1BO8Ve3ypYT5YzzZfcWUGMLjYAk8A1r7+Kv8AEd5pQas+VLCfLGebL7iVYdl5h9Y/caepbJI5rrMDZATYEnWWgbFkn4q/xHeaVOcy8Lm4xES0gaE20Ef03IIJUd27nH0pdk5jD6GpjqIwC+MuLQ7ZctLQTyXv0JDUd27nH0pVgeFPrKiKniF3yvDG32C+0niAuTyIPjE8RlqZXSzyOkkcbue43J/YcQ1BTHL/AMGYL/jTe0CsigzCUrWDdqiZ77ayzQY2/wBUEE25SolnywdtDHhtNG5zmxQzNDnW0iNNp121b6CqFqnMj4CpOWf28qystK5ua40+SgmG2OGteOVskxCCB54848lRPJR0ryynjJZI5psZnjuhcfQBuLb9iqnQXX2qY5pcnY8QxOOKbXE1rpXt8cMtZp4iSL8V0EPDDa9jYbTvDgullRi00kEcD5HOijJdGxxuGaQAOiTrA1DVsWzoKOONgYxjWsAsGBoDQOCw1LPOfvJSGjqYZ6dojbOH6bG2DRIwglzRvXB2DfHGgqlaCzc5QNw3Jd1S4XLJJtFvjPc8NYDxXIvxXWfVovNNBTPydHx1sZgbLM9262LBou1E3QUNj2Oz10zpamR0jyd89q0eKxuxreILnhODz1b9CnhklcNZDGl1uW2xWpjmXmCRuc2mwqKe2rTcyONh4wLFxHKAm6hzxOpA5tHh9JThxBIaHayNQLtHRugjM+bfFGN0jRS226g1x81pJ/JRZ7CCQRYg2IOogjaCFaBz7Yj/AG6Ufcl/2KvsoMXfW1MlRI1jXyO0nBgLWXsBqBJ4L7UElzXZaTYdWRMDyaeSRrJIie1AcbabQe5cL3uNtrFLc92TXxLE3SMFoqkGZp3g8n+a3r7b76gdD31nPb6QtQZ4cmvj+FPLReWAbuywuTojt2jfN231cICDLC1vmtxv47hVNITd7WCF539OLtSTxkAHpWSVcWYnKgUtPiEbz2sULq0Dh0G6Mlv/AMggjufHHPjWLSNabsp2iAcGk0kydOkSPuqvwLrrV1DpZHyPN3Pc57jwlxJJ6yptmayZ+P4mwvF4oLTP4CWn+W08rrHkaUF9Zr8muxuGwxEWkeN1l577Gx5o0W/dUtQhAIQhBAs+XgOp50Hto1llarz0Uz5cFqGRsc9xdBZrAXONpWE2A17LrNH/ABys8kqPwZfdQTj4Pgvi5/xpfSxaV3McA6lnjMPhFRDixdLBLG34vKNJ8b2i5LLC5FrrRKD53McA6l8TMAa7UNh9C6rnP3LuQ+hBiSo7t3OPpUtzQ+G6P7R/s3plnydqy53/AEtRtP8ARl4eapTmpwSpjxmkfJTzMaHuu50cjWj+W8ayRYINRqhfhLd+ovs5vWYr6VH/AAicMmnmo9xhkktHNfQY99ruZa+iDZBRi01muoPjOTEcP92Krj8+WZv6rPP/ABys8lqPwZfdWmszVM+LBaVkjHMeDPdrgWuF5pCLg6xqIPSgytUU7o3uY8Wcxxa5p2hzTYg9IKfMg8pjhddHUhuk0Xa9g2ujdqcBx7COMK4c7Oal1ZI6roQN2OuWEkNEhH04zsDzquDqO24O2jMRwaopnFs8EsRBsdNjm/mQg1BT508KfFunxprdV9BweHji0bbeRUVnZy4GLVTNyBEEIc2PS1OeXHtnkb17NsOAcaimH4PUVBAhglkJ2aDHu9AUgxrNxX0kMUkkLi6QuG5RtdI9gaAbyaAIbe+y+8giCnWL4i9mTtDA0kMkqap7rbDuRaGg+eT0KM/8crPJKj8GX3Vb2AZBPxHJuOFzTDURzzSRbo1zdZOtrwRcNcN/hAQUcrmzKYHhVRTvdVblJUh5BjmcLNZq0SxhNnA7519Cq3GsnamieW1MEkZBtdzToHja/Y4cYKbGMLjYAknYBrPUg1Dj2IYFhrC6SOj0gNUUccL5XcADQNXKbBZvykxUVlVLOI2xB7rtjYAGsaAGtaANWwDpunTAMgMQrXWipZA3+5I0xx+c4C/RdGU2QtZQ1BhdE+UhrHacTJHRnSaCQ12jrsbjoQR+h76znt9IW2Wi7RyLGkGB1TXNd8Vn1EHvUm8b+KtjYfUiWJkjb6LmtcLgg2I3wdYPEgylnRyb7HYnNEBaN53aL7OQnUOQhzfuqPYbiT6fddD+rC+F3MeWk+qFoTP/AJOfGcPFS0fzKZ1zxxP1PHQdF3QVm5ALUmZXJr4jhjHvFpai0z77Q0j+W3obrtwuKoTNpk32SxKGEi8YO6y/ZsILh0ktb95a5a0AWGoDVZB6hCEAhCEAhCEAhCEAhCEAhCEAhJaqubGbOvrF9S49mI/rdQ/dA4ISOnxJj3Bovc8I4NfCliAXy5gO0A8q+kIPlrANgA5F9IQgEIQg+XsB2gHl1rmylYNjGjkaAvqomDGlx2Dg6kj7MR/W6h+6BwQm/sxH9bqH7pdG/SAI3xfrQfSrbPvjE9Hh8L6aV8LzVNaXMJaS0xymxtvXAPQrJTHlbkrT4pC2GpDixsgkGi7ROkGuaLngs4oMqYnldXVMZjnq55GHax0jtE84XselMrWkkAC5JsANpPEtNtzKYWD3Ex4jK79E95P5usOoXiSGnbug1h7yZHNPC3SJ0TxhAxZk8jHYfRmadtp6jRcWkWdHGB2jHX1h2skjjA3lZC5yzNZ3RA5Vz+Ox+O3rQKELg2rYTYOBJ413QCEIQCFwrZixhcNZFtvLZNfZl/it/NA9oTJ2Zf4rfzS52ItaxpdtIB0Rx+hAtQmSTGHHuWgcusrl2Vk4R1IJAhM0OMn6TQeTUepOkE7Xi7Tf9OVA14zE5zxZpPa7wJ3ykHxZ/iO6infEa8xOAABuL67pL2Zd4rfzQfGFwOErSWuA16yDwFPya6LE3PeGkAA32X3gSnMmyD1CbKjF2jUwaXHsCSOxaTiHQgfkJhZi7xt0T0WStmLtLTqs4AkA7CeVA5oTJ2Zf4rfzR2Zf4rfzQL8W7y7o9IUeT3Vyl9MXHaQPWCZEHilNJ3tvNHoUXT47EGxsaNrtEahvat8oHFCYJMVkOyw5B+6+BiUnjfkEEiQmaDGD9MX4xt6k5GrboaY1ji2oEOPbGcp9CZkvxOtbKG2BFidqQoO1D31nOCk6i1NJova47AQU+02ItkdogG+s67byBYhCECPFu8u6PSFHVIsW7y7o9IUdQer1rSTYC54F8qQYTThsYO+7Xfi3ggZnUjwLlh6lxUtTHjUAa4OH0r35RvoG5LMKm0ZAN52o/oka6Ux7dvOb6QgXY73beb+pTanLHe7bzf1KbUCvCe/N6fQUoxiqu7QGwbeM8CT4T35vT6Ck0rruJ4SSg+UITngkAJLjrtYD90CFtK8i4Y7qK5OaQbEWPGpakeJwB0ZJ2gXB5EEeQhCB4f8ANOgesmdPD/mnQPWTOgF6xhcbAEniXikOGQBkY4SLk8uxAyOo3gXLD1LipamLGoQ14I1aQ18oQN66wTWa5u84fmLWXJd6DvrOcEHBCdse+h0/omlAJbg3fRyFcKHvrOcFJ0HiF6hAjxbvLuj0hR1SLFu8u6PSFHUHqk1F3tnNHoUZUmou9s5o9CDumrHtjOUp1TTj2xnKUDQvuDu285vpXwvuDu285vpQL8d7tvN/UptTljvdt5v6lNqBXhPfm9PoK4VMei9w4Cf3C74T35vT6CnLE6HdO2b3Q3uEfugYkqw+s3J2vWDt/dJnNINiLHgXiCRNxGMjuh03CQ4jiQc3RZv7TxcATWvWtJvbXbWg8QhCB4f806B6yZ08P+adA9ZM6DwqVU/cN5o9CipUqp+4bzR6EHRM+PfQ+9+ieEz499D736IGpd6DvrOcFwXeg76znBAux76H3v0TUnXHvofe/RNSDtRd8ZzgpOoknLCql7pAC4kWOpA9XQvUIE9fCXxlo2m3pCaOxMn1etP6EDB2Jk+r1p6pmFrGg7QAF1QgEhxSldIG6NtV9qXIQMHYmT6vWvuLC5A4HVqIO3gKfEIGzE6J0jgW21C2spH2Jk+r1p/QgaKHD3skDjawvv8AEQlM2Jsa4tINweBLkz4zSG+mPvcVthQfc2IQv7ppPQP3XxTU8MpIaHC2vampfUUpabtNigfmYZGN6/KSvqsa1kL7AAaJGrjTcMYfwN/NJamsdJ3R1cA2IOCELtSUxkdYdJ4AgdmQF1MGjaQPTdIexMn1etPzW2AA3tS9QMHYmT6vWnyJtmgcAAX2hAJvxSkdJo6NtV9vHZOCEDB2Jk+r1rrS4Y9r2k2sCDtT0hAnrKUSNsdW+DwJqfg7xsLT1hPqEDB2Jk+r1pTh+HvZIHOtax2HhTshAIQhAIQhAIQhAIQhAIQhAIQhALwheoQN1ThLXa29qesdW8kL8JkGyx5D+6f0II52Nk8X8x+6+24XId4DlI/RSBCBohwbx3dA/cpzhhDBZosF0QgEIQgFWuNZ6KKkqJYJIakvie5ji1sRaS02NryA26FZSx9nDP8A6rW/5EvrILq+XrD/AOxV+ZD/ALV78vWH/wBmr8yH/as5L0INwMdcA8Iv1r6XOn7hvNHoXRBRmVmeero66op2QwObFK+NpcJNIhpsL2dtTT8vdb/YpuqX31Cs5Xheu/yZfSo0gtr5e63+xTdUvvrQVDKXxMcdrmNcbbLkAlYjW2MJ7xF9lH6oQK0IQgEIVbZ0c57MMvBThslURc31shB2GSxuXEG4b0neuE8xXFoKRm6VErImeM9waDxC+08QVeYznww+ElsLZqg8LWhjPOeQeoFZ8xnGp6yUy1Mr5XnfcSbcTRsaOIak3oLrq/hASXO5UbAN4vkcT0gNHpST5fqryWDrk/dU+hBdlJ8IB9xutE22+WSkHoBb+qk+D58MPmIbM2anPC5oezzmEnrCzYvUG1cKxaCrZulPKyVnjMcHAcRtsPEUtWLMFxqejlEtNK+J432ki/E4bHDiK0bmtzmsxQbhOGx1TRew1MmAvcxgm+kALlvSNV7BMMqcdZh1JLVStc9kejdrNHSOk9rBbSIG1wO1V38vdD5PVdUP+xSXPP4DrObD7aJZRQaJ+Xuh8nquqH/YnXJbO9S4hVx00UM7XyaVnPEeiNFrnm9nk7GneWYVN8y/hyk5ZfZSINWIQhA0ZVY8zDqSSpla5zI9G7WW0jpODRa5A3xvqvPl7ofJ6rqh/wBikeejwJV8kXtWLKaDRPy90Pk9V1Q/7E85I52KXE6tlNFDOx7g8hzxGG9o0uN9F5O9wLLqsHMT4bg5k/s3INEVeVtDC90ctZTMe02cx0sbXNPAQTcFZQyznbJiNW9jg5jqiVzXNILXAvJBBG0JwzpeGa37c+gKLIPF6F4vUGwIMtsO0W/9dS9yP68XBzk/QzNe1rmEOa4BzXA3DgRcEEbQQsQLZ2SnzCk/xoPZtQZazoM0cYrR/wB9567H9VFlN888GhjdXwOMbx0xsv8AmCoQgFtrDm2hjHBGwdTQsVUsWm9rfGc1vWbLbjG2AHAAOpB9IQhAy5Z483DqGepdr3NnajxnuIawecR0XWPq+sfPK+WVxe97i5zjtcTrJK0L8IurLMMiYNklS0Hka17vSAs5IBdaaB0j2sYC5znBrWja5zjYAcZNlyVh5iaBs2MRl4vuUckrecLNaejSv0ILFyLzKU0MbZK+80xAJjBIiZv6Oqxed4m9uLfUzObvDLW+Iwebr69qlCEFP5a5koJI3SYfeKUC4hc68T+IE62HptybVQNTC6N7mPaWuaS1zTqIcDYg8d1t5Zfz7UDYcZkLBbdY45XD6xu1x6dG/KSgrxKcOrpKeVksTiySNwe1w2gj/wA2JMhBpbLrHG4hktLUs1CSKEkeK4Txte3ocHBZpVu5P1RfkdXsOyOdrRyOlgefzJVRIBTfMv4cpOWX2UihCm+Zfw5ScsvspEGrEIQghGejwJV8kXtWLKa1XnqdbA6q/wD2h1ysCyogFYOYnw3B9nP7Nyr5WDmJ8NwfZz+zcgm2V+Zmpra6oqWVELWyyF4a4SXANttgqTxWiNPPLC4gmKSSIkbCWOLSRxalthYxyq+f1f8Akz+0cgakIQgtyLMLVuaHCpg1gHZJvi/iq+sGpDBTQxOIJjijjJGwljQ0kcWpdqHvTOY30Bd0GZvhAxaOME+NTxO9Zv6KtVb/AMIfDZH4jC9kb3A0rQS1rjrbJJwDgIVWdip/7MvmP/ZAryRh3TEKRtr6VTACOIyNv+S2Ysn5s8Jl7L0elFI0CYOJLHADRBO0jiWsEAhCEFX/AAhaEyYU2Qf0qhjjyODo/S5qzatpZQYSytpZaeXuJWFh4r7HDjBsRyLH+UWCS0FTJTzt0XsNuJw+i9vC0jWgbFNM0GOsocWhfIbMk0oHOOxu6WDSeLSDb8AuVC16g3CCvVmjIvPJVULGxTsFTE2wbpOLZWNGqwfY6QA3iOlTkZ/KTR+bVGlwfy7del+iC3SVlHO9jra7FpnxkFkejC1w+kI9TjyaRdbisnrLTPJVV0boYGCmidcOs7Sle06rF9hogjeA6VWRQeIQnfJXJ+XEaqOnhHbPOt1rhjR3T3cAA6zYb6CzcDoCzIyrf/dk3QcjJooyf/o7qVNrYGL5NMOEyUMIs34s6Fg4w3tSePSAKyC9pBsQQRqIOogjaCg+VJ82mKspMWpJpDZgk0XHeAkaY9I8Q0r9CjC9BQbhBuvVlrJTO1X0EbYrtniaAGtlBJaBqAa8EG3Ebp8r8/NY9hEUEETvG7d5HICbIJn8IXHGxYe2mBG6TyNOjviOM6RcfvBg6+BZyS3F8Wmq5XTVEjpJHbXO/IADUBxDUkSAVg5ifDcH2c/s3KvlYOYnw3B9nP7NyDUSxZlD88qPt5vXctprFGMn/qZvtZPWKBGhC9QbboT/ACo+Y30Bd1lrBc72JUsLIWvjkawBrTIzScGgWA0gRew4blaTyarXVFFTTPtpy08MrrahpPY1zrDeFyUHatxWCAgTTRRki4D3sYSOEBx1hJv+S0fldP8Aixe8qS+En88pfsHeuVTyDadPjtNI4MjqIXuOoNbJG5x5ADcpwWTc0Xhui+0d7N61kgEIQgFFcvchafF4g2XtJWg7nO0dsziI+k08B6LKVIQZJyuzd12GlxliL4he08fbMtwutrZ94DpUSW4rKOY1kHh9YSZ6WMuP02gxv85hBKDICFperzH4a/uN3j5sl/XBSH5BKHyip64vcQZ3Xi0vR5j8NZ3e7yc6S3qAKU4LkJh9GQYKWJrh9NwMj/OeSQgzjkfm2rsSLSyIxQnbPIC1tuFg7p/Rq41ovIfIqnwmEsgGk91t0md3chGzmtGuzR6dakyEAqJzw5r5DK+toWaYfd80LR2wdtdJG0d0DrJA131676r2XlkGHiLFeLYGUOQtBXnSqKZjnn+o27H9L2EE9N1FKjMbhrj2pnZxB4PrNKDNS+mMLiAASSbADWSTsAC0tS5kMNb3W7ScslvVAUuwDI+ioPm1NHGdmnYuf0vcS780GeqDNbUDD6itqwYGxwOkjiPfHkC4Lx9BvEdfEFX62ziNBHURPhmbpxvaWubcjSadouDdRX5K8J8jb583voMnqwcxPhuD7Of2bld/yV4T5G3z5vfS7BcgsPopmzU9M2ORocA8OkNg4WOpziNhQSVZRzrZJy4fXyuLDuEsjpIpLdqQ86RZfeLSSLHeF1q5cqinbI0te1rmna1wBB5QUGIULXVXm5wuU3dRQ/dBZ6hCS/JXhPkbfPm99Bk9bIyI8GUP+HTeyYmf5K8J8jb583vqW0VKyGNkUY0WRsbGxovZrWANaNfAAEFB/CT+eUv2DvXKp5bFyhyOosQe19XAJXMbotJdILAm9u1cN9NXyV4T5G3z5vfQUBmh8N0X2jvZvWslF8Kze4dSzMmgpWskYbtcHSkgkEbC4jYSp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652" name="AutoShape 4" descr="data:image/jpeg;base64,/9j/4AAQSkZJRgABAQAAAQABAAD/2wCEAAkGBxQQEBQUEhQWFRUXFBQUGBQXGRQXFhUXFRkXFhUXFBcZHSggGBolHBgUITEhJSkrLi4uFx8zODMsNygtLisBCgoKBQUFDgUFDisZExkrKysrKysrKysrKysrKysrKysrKysrKysrKysrKysrKysrKysrKysrKysrKysrKysrK//AABEIANAA8gMBIgACEQEDEQH/xAAcAAABBQEBAQAAAAAAAAAAAAAABAUGBwgDAQL/xABOEAABAwIBBQgMDAYBAwUAAAABAAIDBBEFBgcSITETQVFhcXKBkRUiMjM1UlSSsbKz0ggUFzRCYnOCk6HB0RgjQ1N00xYkY/AlRFWio//EABQBAQAAAAAAAAAAAAAAAAAAAAD/xAAUEQEAAAAAAAAAAAAAAAAAAAAA/9oADAMBAAIRAxEAPwC1ctMom4ZRSVTmGQMLBoAhpOm9rNp511Wn8QEPkUn4jPdUqz5eA6nnQe2jWWUF+fxAQ+RSfiN91H8QEPkUn4jfdVK4DgU9dLuNLGZJNEv0QWjtRa5u4gb4Ui+SrFvI3fiQe+gsj+ICHyKT8Rvur6jz+wucB8Tk1kDvjd/7qrX5KsW8jd+JB76+4M1uLNc0mjdYEE/zINgPPQaqjdcA8IB619Jkhypog0A1dPcAA/zY97pXemyjpJXhkdTC97jYNbIwuJ4gDrQOig+cTOKzBnwtfA6XdWvcC1wbbQIFjcG+1SjFscp6QA1E8cIOzTe1t+QHaq9zkZN0uNiln7IxU7AyTQLmtcJQ5zbubpSM1Ai2/tQNX8QEPkUn4jfdVmZGZQtxKiiqmsMYk07MJBI0Huj2jm36VSfyQUn/AM1B+HH/AL1cmb7B2UWHQ08c7ahrN0tM0ANdpSPebAOcNRcRt3kEjQgqMYrnBw2lcWy1cQcNrW6UhHEQwGx5UEnUOziZeMwZsLnwul3UvHauDdHRAO+Dfau+GZxsMqXBsdZHpHUA/SjueAaYFyq9+Em68VERs05dfQ1B1/iAh8ik/EZ7qsfIbKduKUYqWxmMF726LiHHtDa9wFjxaezCeBY/tpvWQWKhJ62ujgbpSyMjb4z3Bo6yoxV5zcKiNnVkZ5gfIOtjSEEvQoMzO5hJ/wDdW5Yp/cTjQ5w8MmNmVsN+BzjGTyaYCCUIXxFKHgOaQ4HYQQQeQhNRyqohtq6fg77H+6B4Qmb/AJXReV0/4sf7p4Bug9QkOIYvBTkCeaOIuuW6b2tvbba517Qkn/K6Hyun/Fj/AHQPKEjw/FYagEwSxyhpAcWOa6xOy9jqSxAIQhBAs+XgOp50Hto1llamz5eA6nnQe2jWWUE8zMY3BQ4kZamQRR7hI3SIcRpEssO1BO8Ve3ypYT5YzzZfcWUGMLjYAk8A1r7+Kv8AEd5pQas+VLCfLGebL7iVYdl5h9Y/caepbJI5rrMDZATYEnWWgbFkn4q/xHeaVOcy8Lm4xES0gaE20Ef03IIJUd27nH0pdk5jD6GpjqIwC+MuLQ7ZctLQTyXv0JDUd27nH0pVgeFPrKiKniF3yvDG32C+0niAuTyIPjE8RlqZXSzyOkkcbue43J/YcQ1BTHL/AMGYL/jTe0CsigzCUrWDdqiZ77ayzQY2/wBUEE25SolnywdtDHhtNG5zmxQzNDnW0iNNp121b6CqFqnMj4CpOWf28qystK5ua40+SgmG2OGteOVskxCCB54848lRPJR0ryynjJZI5psZnjuhcfQBuLb9iqnQXX2qY5pcnY8QxOOKbXE1rpXt8cMtZp4iSL8V0EPDDa9jYbTvDgullRi00kEcD5HOijJdGxxuGaQAOiTrA1DVsWzoKOONgYxjWsAsGBoDQOCw1LPOfvJSGjqYZ6dojbOH6bG2DRIwglzRvXB2DfHGgqlaCzc5QNw3Jd1S4XLJJtFvjPc8NYDxXIvxXWfVovNNBTPydHx1sZgbLM9262LBou1E3QUNj2Oz10zpamR0jyd89q0eKxuxreILnhODz1b9CnhklcNZDGl1uW2xWpjmXmCRuc2mwqKe2rTcyONh4wLFxHKAm6hzxOpA5tHh9JThxBIaHayNQLtHRugjM+bfFGN0jRS226g1x81pJ/JRZ7CCQRYg2IOogjaCFaBz7Yj/AG6Ufcl/2KvsoMXfW1MlRI1jXyO0nBgLWXsBqBJ4L7UElzXZaTYdWRMDyaeSRrJIie1AcbabQe5cL3uNtrFLc92TXxLE3SMFoqkGZp3g8n+a3r7b76gdD31nPb6QtQZ4cmvj+FPLReWAbuywuTojt2jfN231cICDLC1vmtxv47hVNITd7WCF539OLtSTxkAHpWSVcWYnKgUtPiEbz2sULq0Dh0G6Mlv/AMggjufHHPjWLSNabsp2iAcGk0kydOkSPuqvwLrrV1DpZHyPN3Pc57jwlxJJ6yptmayZ+P4mwvF4oLTP4CWn+W08rrHkaUF9Zr8muxuGwxEWkeN1l577Gx5o0W/dUtQhAIQhBAs+XgOp50Hto1llarz0Uz5cFqGRsc9xdBZrAXONpWE2A17LrNH/ABys8kqPwZfdQTj4Pgvi5/xpfSxaV3McA6lnjMPhFRDixdLBLG34vKNJ8b2i5LLC5FrrRKD53McA6l8TMAa7UNh9C6rnP3LuQ+hBiSo7t3OPpUtzQ+G6P7R/s3plnydqy53/AEtRtP8ARl4eapTmpwSpjxmkfJTzMaHuu50cjWj+W8ayRYINRqhfhLd+ovs5vWYr6VH/AAicMmnmo9xhkktHNfQY99ruZa+iDZBRi01muoPjOTEcP92Krj8+WZv6rPP/ABys8lqPwZfdWmszVM+LBaVkjHMeDPdrgWuF5pCLg6xqIPSgytUU7o3uY8Wcxxa5p2hzTYg9IKfMg8pjhddHUhuk0Xa9g2ujdqcBx7COMK4c7Oal1ZI6roQN2OuWEkNEhH04zsDzquDqO24O2jMRwaopnFs8EsRBsdNjm/mQg1BT508KfFunxprdV9BweHji0bbeRUVnZy4GLVTNyBEEIc2PS1OeXHtnkb17NsOAcaimH4PUVBAhglkJ2aDHu9AUgxrNxX0kMUkkLi6QuG5RtdI9gaAbyaAIbe+y+8giCnWL4i9mTtDA0kMkqap7rbDuRaGg+eT0KM/8crPJKj8GX3Vb2AZBPxHJuOFzTDURzzSRbo1zdZOtrwRcNcN/hAQUcrmzKYHhVRTvdVblJUh5BjmcLNZq0SxhNnA7519Cq3GsnamieW1MEkZBtdzToHja/Y4cYKbGMLjYAknYBrPUg1Dj2IYFhrC6SOj0gNUUccL5XcADQNXKbBZvykxUVlVLOI2xB7rtjYAGsaAGtaANWwDpunTAMgMQrXWipZA3+5I0xx+c4C/RdGU2QtZQ1BhdE+UhrHacTJHRnSaCQ12jrsbjoQR+h76znt9IW2Wi7RyLGkGB1TXNd8Vn1EHvUm8b+KtjYfUiWJkjb6LmtcLgg2I3wdYPEgylnRyb7HYnNEBaN53aL7OQnUOQhzfuqPYbiT6fddD+rC+F3MeWk+qFoTP/AJOfGcPFS0fzKZ1zxxP1PHQdF3QVm5ALUmZXJr4jhjHvFpai0z77Q0j+W3obrtwuKoTNpk32SxKGEi8YO6y/ZsILh0ktb95a5a0AWGoDVZB6hCEAhCEAhCEAhCEAhCEAhCEAhJaqubGbOvrF9S49mI/rdQ/dA4ISOnxJj3Bovc8I4NfCliAXy5gO0A8q+kIPlrANgA5F9IQgEIQg+XsB2gHl1rmylYNjGjkaAvqomDGlx2Dg6kj7MR/W6h+6BwQm/sxH9bqH7pdG/SAI3xfrQfSrbPvjE9Hh8L6aV8LzVNaXMJaS0xymxtvXAPQrJTHlbkrT4pC2GpDixsgkGi7ROkGuaLngs4oMqYnldXVMZjnq55GHax0jtE84XselMrWkkAC5JsANpPEtNtzKYWD3Ex4jK79E95P5usOoXiSGnbug1h7yZHNPC3SJ0TxhAxZk8jHYfRmadtp6jRcWkWdHGB2jHX1h2skjjA3lZC5yzNZ3RA5Vz+Ox+O3rQKELg2rYTYOBJ413QCEIQCFwrZixhcNZFtvLZNfZl/it/NA9oTJ2Zf4rfzS52ItaxpdtIB0Rx+hAtQmSTGHHuWgcusrl2Vk4R1IJAhM0OMn6TQeTUepOkE7Xi7Tf9OVA14zE5zxZpPa7wJ3ykHxZ/iO6infEa8xOAABuL67pL2Zd4rfzQfGFwOErSWuA16yDwFPya6LE3PeGkAA32X3gSnMmyD1CbKjF2jUwaXHsCSOxaTiHQgfkJhZi7xt0T0WStmLtLTqs4AkA7CeVA5oTJ2Zf4rfzR2Zf4rfzQL8W7y7o9IUeT3Vyl9MXHaQPWCZEHilNJ3tvNHoUXT47EGxsaNrtEahvat8oHFCYJMVkOyw5B+6+BiUnjfkEEiQmaDGD9MX4xt6k5GrboaY1ji2oEOPbGcp9CZkvxOtbKG2BFidqQoO1D31nOCk6i1NJova47AQU+02ItkdogG+s67byBYhCECPFu8u6PSFHVIsW7y7o9IUdQer1rSTYC54F8qQYTThsYO+7Xfi3ggZnUjwLlh6lxUtTHjUAa4OH0r35RvoG5LMKm0ZAN52o/oka6Ux7dvOb6QgXY73beb+pTanLHe7bzf1KbUCvCe/N6fQUoxiqu7QGwbeM8CT4T35vT6Ck0rruJ4SSg+UITngkAJLjrtYD90CFtK8i4Y7qK5OaQbEWPGpakeJwB0ZJ2gXB5EEeQhCB4f8ANOgesmdPD/mnQPWTOgF6xhcbAEniXikOGQBkY4SLk8uxAyOo3gXLD1LipamLGoQ14I1aQ18oQN66wTWa5u84fmLWXJd6DvrOcEHBCdse+h0/omlAJbg3fRyFcKHvrOcFJ0HiF6hAjxbvLuj0hR1SLFu8u6PSFHUHqk1F3tnNHoUZUmou9s5o9CDumrHtjOUp1TTj2xnKUDQvuDu285vpXwvuDu285vpQL8d7tvN/UptTljvdt5v6lNqBXhPfm9PoK4VMei9w4Cf3C74T35vT6CnLE6HdO2b3Q3uEfugYkqw+s3J2vWDt/dJnNINiLHgXiCRNxGMjuh03CQ4jiQc3RZv7TxcATWvWtJvbXbWg8QhCB4f806B6yZ08P+adA9ZM6DwqVU/cN5o9CipUqp+4bzR6EHRM+PfQ+9+ieEz499D736IGpd6DvrOcFwXeg76znBAux76H3v0TUnXHvofe/RNSDtRd8ZzgpOoknLCql7pAC4kWOpA9XQvUIE9fCXxlo2m3pCaOxMn1etP6EDB2Jk+r1p6pmFrGg7QAF1QgEhxSldIG6NtV9qXIQMHYmT6vWvuLC5A4HVqIO3gKfEIGzE6J0jgW21C2spH2Jk+r1p/QgaKHD3skDjawvv8AEQlM2Jsa4tINweBLkz4zSG+mPvcVthQfc2IQv7ppPQP3XxTU8MpIaHC2vampfUUpabtNigfmYZGN6/KSvqsa1kL7AAaJGrjTcMYfwN/NJamsdJ3R1cA2IOCELtSUxkdYdJ4AgdmQF1MGjaQPTdIexMn1etPzW2AA3tS9QMHYmT6vWnyJtmgcAAX2hAJvxSkdJo6NtV9vHZOCEDB2Jk+r1rrS4Y9r2k2sCDtT0hAnrKUSNsdW+DwJqfg7xsLT1hPqEDB2Jk+r1pTh+HvZIHOtax2HhTshAIQhAIQhAIQhAIQhAIQhAIQhALwheoQN1ThLXa29qesdW8kL8JkGyx5D+6f0II52Nk8X8x+6+24XId4DlI/RSBCBohwbx3dA/cpzhhDBZosF0QgEIQgFWuNZ6KKkqJYJIakvie5ji1sRaS02NryA26FZSx9nDP8A6rW/5EvrILq+XrD/AOxV+ZD/ALV78vWH/wBmr8yH/as5L0INwMdcA8Iv1r6XOn7hvNHoXRBRmVmeero66op2QwObFK+NpcJNIhpsL2dtTT8vdb/YpuqX31Cs5Xheu/yZfSo0gtr5e63+xTdUvvrQVDKXxMcdrmNcbbLkAlYjW2MJ7xF9lH6oQK0IQgEIVbZ0c57MMvBThslURc31shB2GSxuXEG4b0neuE8xXFoKRm6VErImeM9waDxC+08QVeYznww+ElsLZqg8LWhjPOeQeoFZ8xnGp6yUy1Mr5XnfcSbcTRsaOIak3oLrq/hASXO5UbAN4vkcT0gNHpST5fqryWDrk/dU+hBdlJ8IB9xutE22+WSkHoBb+qk+D58MPmIbM2anPC5oezzmEnrCzYvUG1cKxaCrZulPKyVnjMcHAcRtsPEUtWLMFxqejlEtNK+J432ki/E4bHDiK0bmtzmsxQbhOGx1TRew1MmAvcxgm+kALlvSNV7BMMqcdZh1JLVStc9kejdrNHSOk9rBbSIG1wO1V38vdD5PVdUP+xSXPP4DrObD7aJZRQaJ+Xuh8nquqH/YnXJbO9S4hVx00UM7XyaVnPEeiNFrnm9nk7GneWYVN8y/hyk5ZfZSINWIQhA0ZVY8zDqSSpla5zI9G7WW0jpODRa5A3xvqvPl7ofJ6rqh/wBikeejwJV8kXtWLKaDRPy90Pk9V1Q/7E85I52KXE6tlNFDOx7g8hzxGG9o0uN9F5O9wLLqsHMT4bg5k/s3INEVeVtDC90ctZTMe02cx0sbXNPAQTcFZQyznbJiNW9jg5jqiVzXNILXAvJBBG0JwzpeGa37c+gKLIPF6F4vUGwIMtsO0W/9dS9yP68XBzk/QzNe1rmEOa4BzXA3DgRcEEbQQsQLZ2SnzCk/xoPZtQZazoM0cYrR/wB9567H9VFlN888GhjdXwOMbx0xsv8AmCoQgFtrDm2hjHBGwdTQsVUsWm9rfGc1vWbLbjG2AHAAOpB9IQhAy5Z483DqGepdr3NnajxnuIawecR0XWPq+sfPK+WVxe97i5zjtcTrJK0L8IurLMMiYNklS0Hka17vSAs5IBdaaB0j2sYC5znBrWja5zjYAcZNlyVh5iaBs2MRl4vuUckrecLNaejSv0ILFyLzKU0MbZK+80xAJjBIiZv6Oqxed4m9uLfUzObvDLW+Iwebr69qlCEFP5a5koJI3SYfeKUC4hc68T+IE62HptybVQNTC6N7mPaWuaS1zTqIcDYg8d1t5Zfz7UDYcZkLBbdY45XD6xu1x6dG/KSgrxKcOrpKeVksTiySNwe1w2gj/wA2JMhBpbLrHG4hktLUs1CSKEkeK4Txte3ocHBZpVu5P1RfkdXsOyOdrRyOlgefzJVRIBTfMv4cpOWX2UihCm+Zfw5ScsvspEGrEIQghGejwJV8kXtWLKa1XnqdbA6q/wD2h1ysCyogFYOYnw3B9nP7Nyr5WDmJ8NwfZz+zcgm2V+Zmpra6oqWVELWyyF4a4SXANttgqTxWiNPPLC4gmKSSIkbCWOLSRxalthYxyq+f1f8Akz+0cgakIQgtyLMLVuaHCpg1gHZJvi/iq+sGpDBTQxOIJjijjJGwljQ0kcWpdqHvTOY30Bd0GZvhAxaOME+NTxO9Zv6KtVb/AMIfDZH4jC9kb3A0rQS1rjrbJJwDgIVWdip/7MvmP/ZAryRh3TEKRtr6VTACOIyNv+S2Ysn5s8Jl7L0elFI0CYOJLHADRBO0jiWsEAhCEFX/AAhaEyYU2Qf0qhjjyODo/S5qzatpZQYSytpZaeXuJWFh4r7HDjBsRyLH+UWCS0FTJTzt0XsNuJw+i9vC0jWgbFNM0GOsocWhfIbMk0oHOOxu6WDSeLSDb8AuVC16g3CCvVmjIvPJVULGxTsFTE2wbpOLZWNGqwfY6QA3iOlTkZ/KTR+bVGlwfy7del+iC3SVlHO9jra7FpnxkFkejC1w+kI9TjyaRdbisnrLTPJVV0boYGCmidcOs7Sle06rF9hogjeA6VWRQeIQnfJXJ+XEaqOnhHbPOt1rhjR3T3cAA6zYb6CzcDoCzIyrf/dk3QcjJooyf/o7qVNrYGL5NMOEyUMIs34s6Fg4w3tSePSAKyC9pBsQQRqIOogjaCg+VJ82mKspMWpJpDZgk0XHeAkaY9I8Q0r9CjC9BQbhBuvVlrJTO1X0EbYrtniaAGtlBJaBqAa8EG3Ebp8r8/NY9hEUEETvG7d5HICbIJn8IXHGxYe2mBG6TyNOjviOM6RcfvBg6+BZyS3F8Wmq5XTVEjpJHbXO/IADUBxDUkSAVg5ifDcH2c/s3KvlYOYnw3B9nP7NyDUSxZlD88qPt5vXctprFGMn/qZvtZPWKBGhC9QbboT/ACo+Y30Bd1lrBc72JUsLIWvjkawBrTIzScGgWA0gRew4blaTyarXVFFTTPtpy08MrrahpPY1zrDeFyUHatxWCAgTTRRki4D3sYSOEBx1hJv+S0fldP8Aixe8qS+En88pfsHeuVTyDadPjtNI4MjqIXuOoNbJG5x5ADcpwWTc0Xhui+0d7N61kgEIQgFFcvchafF4g2XtJWg7nO0dsziI+k08B6LKVIQZJyuzd12GlxliL4he08fbMtwutrZ94DpUSW4rKOY1kHh9YSZ6WMuP02gxv85hBKDICFperzH4a/uN3j5sl/XBSH5BKHyip64vcQZ3Xi0vR5j8NZ3e7yc6S3qAKU4LkJh9GQYKWJrh9NwMj/OeSQgzjkfm2rsSLSyIxQnbPIC1tuFg7p/Rq41ovIfIqnwmEsgGk91t0md3chGzmtGuzR6dakyEAqJzw5r5DK+toWaYfd80LR2wdtdJG0d0DrJA131676r2XlkGHiLFeLYGUOQtBXnSqKZjnn+o27H9L2EE9N1FKjMbhrj2pnZxB4PrNKDNS+mMLiAASSbADWSTsAC0tS5kMNb3W7ScslvVAUuwDI+ioPm1NHGdmnYuf0vcS780GeqDNbUDD6itqwYGxwOkjiPfHkC4Lx9BvEdfEFX62ziNBHURPhmbpxvaWubcjSadouDdRX5K8J8jb583voMnqwcxPhuD7Of2bld/yV4T5G3z5vfS7BcgsPopmzU9M2ORocA8OkNg4WOpziNhQSVZRzrZJy4fXyuLDuEsjpIpLdqQ86RZfeLSSLHeF1q5cqinbI0te1rmna1wBB5QUGIULXVXm5wuU3dRQ/dBZ6hCS/JXhPkbfPm99Bk9bIyI8GUP+HTeyYmf5K8J8jb583vqW0VKyGNkUY0WRsbGxovZrWANaNfAAEFB/CT+eUv2DvXKp5bFyhyOosQe19XAJXMbotJdILAm9u1cN9NXyV4T5G3z5vfQUBmh8N0X2jvZvWslF8Kze4dSzMmgpWskYbtcHSkgkEbC4jYSpQgEIQ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4" name="Picture 6" descr="http://emancipate.files.wordpress.com/2007/08/friday-n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3429000" cy="29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7) </a:t>
            </a:r>
            <a:r>
              <a:rPr lang="cs-CZ" u="sng" dirty="0" err="1" smtClean="0"/>
              <a:t>Generativita</a:t>
            </a:r>
            <a:r>
              <a:rPr lang="cs-CZ" u="sng" dirty="0" smtClean="0"/>
              <a:t> vs. stagnace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0072" y="1988840"/>
            <a:ext cx="3240360" cy="1440161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dirty="0" smtClean="0"/>
              <a:t>HO: Jak mohu přispět tomuto světu?</a:t>
            </a:r>
            <a:endParaRPr lang="en-GB" dirty="0"/>
          </a:p>
        </p:txBody>
      </p:sp>
      <p:pic>
        <p:nvPicPr>
          <p:cNvPr id="20482" name="Picture 2" descr="http://img.ehowcdn.com/article-new-thumbnail/ehow/images/a01/v4/sa/teach-child-be-more-assertive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9"/>
            <a:ext cx="4222768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484" name="Picture 4" descr="http://dawnlennon.rbharddrive.com/wp-content/uploads/2010/06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364124" cy="26071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611560" y="5013176"/>
            <a:ext cx="4176464" cy="14401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práce, rodičovství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dirty="0" smtClean="0"/>
              <a:t>Věk: 40-65 let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Úkol: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Vymyslete, jak bude vypadat zvládnutý a nezvládnutý konflikt: </a:t>
            </a:r>
            <a:r>
              <a:rPr lang="cs-CZ" u="sng" dirty="0" err="1" smtClean="0"/>
              <a:t>Generativita</a:t>
            </a:r>
            <a:r>
              <a:rPr lang="cs-CZ" u="sng" dirty="0" smtClean="0"/>
              <a:t> vs. stagnace</a:t>
            </a:r>
          </a:p>
          <a:p>
            <a:pPr>
              <a:buNone/>
            </a:pPr>
            <a:endParaRPr lang="cs-CZ" sz="1600" u="sng" dirty="0"/>
          </a:p>
          <a:p>
            <a:pPr>
              <a:buNone/>
            </a:pPr>
            <a:r>
              <a:rPr lang="cs-CZ" b="1" u="sng" dirty="0" smtClean="0"/>
              <a:t>Jak bude vypadat takové normální úterý </a:t>
            </a:r>
          </a:p>
          <a:p>
            <a:pPr>
              <a:buNone/>
            </a:pPr>
            <a:r>
              <a:rPr lang="cs-CZ" b="1" u="sng" dirty="0" smtClean="0"/>
              <a:t>45-</a:t>
            </a:r>
            <a:r>
              <a:rPr lang="cs-CZ" b="1" u="sng" dirty="0" err="1" smtClean="0"/>
              <a:t>letého</a:t>
            </a:r>
            <a:r>
              <a:rPr lang="cs-CZ" b="1" u="sng" dirty="0" smtClean="0"/>
              <a:t> muže?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098" name="Picture 2" descr="http://www.mtmoriahministries.net/images/40-year-old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933056"/>
            <a:ext cx="268605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8) Integrita vs. zoufalství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1600201"/>
            <a:ext cx="3744416" cy="132474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/>
              <a:t>HO: Prožil/a jsem smysluplný život?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9458" name="Picture 2" descr="http://beok.cz/wp-content/uploads/2010/11/spokojene_stari1-230x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926832" cy="22905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60" name="Picture 4" descr="http://img.reflex.cz/img/3/article/922577_jx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4244324" cy="2205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4797152"/>
            <a:ext cx="3456384" cy="175679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reflexe vlastního života, vzpomínání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3200" noProof="0" dirty="0" smtClean="0"/>
              <a:t>Věk: od 65 let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Úkol: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Vymyslete, jak bude vypadat zvládnutý a nezvládnutý konflikt: </a:t>
            </a:r>
            <a:r>
              <a:rPr lang="cs-CZ" u="sng" dirty="0" smtClean="0"/>
              <a:t>Integrita vs. zoufalství</a:t>
            </a:r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r>
              <a:rPr lang="cs-CZ" b="1" dirty="0" smtClean="0"/>
              <a:t>Popište takový normální pátek manželského páru ve věku 70 let</a:t>
            </a:r>
            <a:endParaRPr lang="en-GB" b="1" dirty="0"/>
          </a:p>
        </p:txBody>
      </p:sp>
      <p:sp>
        <p:nvSpPr>
          <p:cNvPr id="2050" name="AutoShape 2" descr="data:image/jpeg;base64,/9j/4AAQSkZJRgABAQAAAQABAAD/2wCEAAkGBhQSEBQUExQWFRUWGBgaFxgYFxcaGBkYGhoXGBgYFxgaGyYeGRwjGhobHy8gJCcpLCwsHB4xNTAqNSYrLCkBCQoKDgwOGg8PGiwkHyQsLCwsLCwsLCwpLCwsLCwpLCwpKSwsLCwsLCwsKSwsKSwsLCksLCwsLCwsLCksLCwsLP/AABEIALcBEwMBIgACEQEDEQH/xAAcAAABBQEBAQAAAAAAAAAAAAAAAgMEBQYHAQj/xAA8EAABAwIEBAMGBAUEAgMAAAABAAIRAyEEEjFBBVFhcQaBkRMiobHB8DJC0eEHFCNi8VJygrIkMxWSwv/EABoBAAIDAQEAAAAAAAAAAAAAAAACAQMEBQb/xAAsEQACAgIBAwEIAQUAAAAAAAAAAQIRAyExBBJBUQUTIjJhcaHRgSORscHh/9oADAMBAAIRAxEAPwDuKEIQAIQhAAhCEACEIQAIQhAAhCEACEIQAIQhAAhEqvxePtAIQSlZJfiuV+uyadiiq7+anf0R/M21UWXLGTjjXDkfJJHF4PvNgcwZ+CrX41Ra+P8ANRY3uWzV06ocJBkJSyeE4wWaQJ1++alN424b+R+qmyp42jRITOExbajA5uh9QdweqeUlYIQhAAhCEACEIQAIQhAAhCEACEIQAIQhAAhCEACEIQAIQhAAhCEACEIQAIQvCUAQuIYmAQFnKzc7pP7+qs+Iv+Oqr3EJJM24cerAuheNqm/JeH7skuHVJZsUBuoL6piZT73DkVGe7VK2WKIph7HuPgpBZH0/Q9P1TOG37T+ysadMEATEiQeo+/iniZs0aYrgeILHn/Q6J6cj9FqFn6FGHGdT9/NXeGdLQrEc+fNjqEIUlYIQhAAhCEACEIQAIQhAAhCEACEIQAIQhAAhCEACEIQAIUerjWgxcnooNbGFx1iNkEpFsvAVS/zB0kweqWXW1UWN2lxKaxD/AHCRyVNUxwsCT81GPE3NfpY6jSQiwURXEHS4dhCiV9o3UGhxHO5wJuIHVTGjToqZPZ1MKpI8Dea8c1SXOtEBMPKhouTsaFGZSH4O4J+ik0yAnHAcktEuTILGQ7qL91Mo1BlI5FMVbFNF8KYuhZx7kXNKtIB30MfNXWBPuDzWTw+OABO2nbl99Cp+H8WU2MaHNdG7iWgXO0m6vtJbObLFKTqKNKhJpVA4BwMgiR2KUmMoIQhAAhCEACEIQAIQhAAhCEACEIQAIQhAAhCEACr8ViySWtsOakYzFZB1KqjVQPFCa5IUdlbmfNPZp7bqFiGZdClZalZLoPBfE3+4XuJq5d77Afd1AwAIqNJvdSa7PxHePTkosZxaZHAIaXXvp5JoYlzrHy3+q84riC3DHKPeJAjpcm6pOEYwta4usGNJd0F/jyQFFDjOLluOyC05SfKx++i21Gr5rlnGuIMONYYcXhokjK1mY3MmCXETG2i0VHjVXLdwa0aGAI8y5VPk34b7eDcvdYFM6rFt8SvmfbNLNDGQ301ExdTMRxQlgyVHZ3GIzXE20EblDZoijUnEBupSXcRpm2cev62WAx2ZjoqPdpJJLr9FHbxGmHNYKVTMRIIa06kaidN/I9lCZEo15OgGuCNZ7JmpiRvryWdwVWplL2gAQZtBsDtzU7CNc8BxlrNbzmfOhdYQ3pv21A4dDlMuc7MbNGw/NyJ6ad03iKxcx2YQRNvWAp0kzHTruJsoWFw5fiAxpzNqNixmCXAa9AobGxqMG7+50jgDCMLRB/0N+UqwSabA0ADQAAdglLStI8/J90mwQhCkUEIQgAQhCABCEIAEIQgAQhCABCEIAEIUbH4kMYZOtggEVOMqzJOvJRqeIGmqr+I8VHPzXuCxGbS/VLZoUS1D0xUM6L0ushhCqlKzVCFCBST2ae5EHqhoQ8HYJU2O4pkfE4cOt1lVHEOGSxzSfddM8hOkxqrxNVqYcCEykDhZzLi/BS1lN+v5ZjcW+YUrh3B87f6jZtaducKy4872TC14OXMCDsHCI9fqp/DMZTdTALo7pXtmjFpOzIYzw4wH3GNABmwvbmdYV94dw3tcGC6nkqflDhcOZDRPL3m+l01xbHUw9lJub33AOcBMAXhoOulzsJV9gXBlJrZJjc6nqVBdRmxhzXY2oRBaSC07OFiOmit8Hh2EQBc6pvG0wwl9IE1HXI/IR/cPrM9dkjhPE3vnKxgcD7wLnAt7tyaeaBqdFpgcPBLTtqTyUem+aTP9jfSBCmU8ESxzqrwc1sjRAI5Em5HMCJ66KLVp3lDREeWww747qx8J4HNiGuhoyCTA1MRvfUz5dFTvrinLnaNueUC/yCb4T/FrA4Y5Iqve8wXNbDQ0EwAXETqSmjtlHUuoOuXr+51hCicN4rSxDA+k8PaQDY8+Y2UtaDhcAhCEACEIQAIQhAAhCEACFFq8UpNMOqMB6kW78lIY8EAggg6EaIJpikIQggEIQgAWb8U4gNc33pcWmW9Of3yWkWG4/XnEYhzCCabQNd4EjuIPmlk6Rbhj3TSKLG03GfdBnS8xryVrwzhuVgu7N0cdUvhuDzMY5+4DiJ56AhWOhWe2dLtQw7DumQ86kwdOcTsvW49oudOc/NRuJhzhE23/AHWGq0cVQxDjnJpatcSLc5tpMCLiJUrYNdp1SlUDxINl48ws9wHEugHRps5uzX9P7Tfsr8ulSLR4Qm3hOppxtdQxkZzxlg/a4Wq0fiykjuLj4hUPhriuag3/AFZfothjBr1XNfDtfLXe3QBz4HSTbyM+iT6mnFLbRO4XQqPxr3u0piPN0/8A5+a1QrtDQHTPz7Ktbh/6tTI/LIabQblupB10Cm4Co4sArPa14sTkdlN4DmkExIOm1+6ZFkptbH2gOccogddYTGP4SHEOa7JUbo6Nv9Lxu35bKW0MA/GXkGIY0tmx1c7rFwo1PhIdU9q/UABrMxIabS48yY122hMVqTbsTg8a5xLHjK8a3kHq07hPHeUptBueoAACcjx3EtPwEJrGz+EXKQtuzP8AiviraNC5b7xDQDEaXEGxsCubYunSqulgDHgz7v4XbkEaA8ogdFq/4h0gG0gYN3n/AK7LDUqBzt94gT8EydGPKnKaR0rwPx2pRqMDXEAgj6+ll1/DeKaYDRVOV56Eg9ZGi4V4Yrt9vTGt/JdB4nSzMy/2mOe9+6fC24ke1YRWVNeV+TptGu14DmkOB3BlLXHPDfiB9J2TMQZ2+vNayj4qrN/MHj+5o+kK2zkuJt0KgwXi1joFRpb1Fx+3xV5SrtcJaQRzBlSRQtCEIIBCEIA5fjK+YzPoLeSMBxOtQvTcQNS3VvWWn6XTtGjaCIGxXn8uG3EGNeaxJtcHWcE9MlY7+KbqAHtMPP8Ac1xyk9iPd7SVO4T/ABXwdRk1n/y7uT5IPZwEesLNcSoNdScXC24OhnUfe65hxAezqOYdDOU8xsn97Itx9JhyRaap+p9P4HidKs3NSqMqDm1wPrGikr5H4fxuvhqueg8gAyACQ4duY6LovBP47VmAe3pis20mzX+osfMK9TRzJdPNOkjrnivi5w2EqVRGYABv+4kCQN41jouZ+GeJ56dfMcxc+Tm1II373+KzHiL+ItXHP94wwSWU2iAJ3J1JhVXhrF1f5oU2H3ahHtJEw0GSQbXiR5pJStF+PG8Ul3HcMG6WDsnXUpUTA1ZaIT1biDW2NzyAk+gSKjUr8HjqPL781R8W4a/I4AZmwTGpA6CL8oUvG4usSAwBgJGZzruA3yjSepT+EcXHM0uAuHNcSTPW/wAUFlaI/AeGZWHOSGGTlJuTAuTsABYeaYx3iSnRADnuIa6JDZlokSY0g2neJ3VziXDLGnXkVjsfweWNBixjeJFjeeY35qSvt8mm4d4ho1hLKgPPp35KwrOsucYTgtXCvbUac7A6SDqB9Rz6LaUcdSe0PokhjxOR2rTuAdENFab8oZ4tig1hPRcnqYj2ZdVFhn06GC70J+a3fiDE5iW7Ln3iR5DSADlk7G+u/WfKAmUdCSyNSteDaeFsb7SpUM65Y7RFlr6LddO/ILg/hrxPUwj2lwLqZPmBuBzHRdm4dxllakHsILXDUfeoS1RshlWVaLQOE7DsnXCdLqtNWNClO4nAjf4osscfKPcWBmBGoB9DFvgorXSS7yH1VeatR77tIE+vomOPccGHokj8RsOQ5dyq2yTHePcRmxAbM5GgHuZJ+ip8HhS5sxIAnyBEnoAN+6Zzmq8udJLnSef38k7Ure0HsKW/4zNoBByg7yYntATRjZkySlD46NF4PyOrtLXNcZN2kEix9F0NhzPtcAGfvvKxXhHwkMO51Um5At1E/Cfpfns8BSIBM8/qbeS0Qh2qjH1HUPM1J+hkqhy4nSBmt3nZa2hJAPZZpmBJxBcZIDiRzP3K2GGo2v6a3n7CZIoYgUyNU7h6rmmWuLY3BInpzXjGkA2I8/L4hePOsTvr2U0QW2C8TVGkZ/6g35jzi/3otVQrB7Q5twRIWBA0Hb46X7Kw8MeNKZquwtSGOa4tpu2ffQ8nT699VbomOKU03FcGyQhCkqOdUH2JAAHLX0C9dXgGLWPZNcPqOfTL3gNm4H9s2J5f4TFdt5B9Vi4R2Wt7Mx4u42abG0mXdVfA6NbBM9LgLH+J6whvNo+ErW8X4LVfWltIiAQHOBi5kkfD0TNH+Gz67j7WsQNTlbAA5yZspimXqcceN72/wczpOL3wASSbACT6BX1PwliCAajW0Qd6jgD/APUS74LZu4NRwQy4NpqVT+Ku/QdGCBPyVPiOG5nh+IqSetx6WEdE8pq9GGKkotyIbvC9JrRlrPJOhygB3+0TIHUlaDw7wxtAc3HV3P8AZQOHU/aVXOMQPdbl06mNBy9VftEFqRy2Pi7mtmx4Q4xKr/EOKq08jqGSX1mscXzAafdmxGhj1UnB4qGQNo+/T6J4YNtWmabh7psVKLfueV61SmB7anLTEvZNpkw5p6XsnMETlljg5p337FVOGq4rAOLb4nDwYa5xL6c6mm8zNvyOtyIC8bWpOa6rgnlpYPeouBBMA2c1x1cRYi1k1jbXzL+Vx/wl4zFPPtBUZLQ0kFp1sbRsU/Sw5NJjiLkDMPLUdVA4fx2niaPtGG0HMNwRqDyKuMM/+iw/2j5I8jp6oh16QDCBvaPkFTY4GhTDaZ1tl67mRcQBKucbiA1rnHYSeyyHEeJPLw4WIEhp5E776TfshR2U5ZUtDr7gAm5FzvaJKpfE1JlLDkvOYuOVg2kzc8rAlPYXGh1azYcfxbgEi19J/ZHjnA58PTdH4Hg+REfIhaEc6ToxrfDz6lImkTmbeNj07/eyi8D4u+ldriwn8QkgHvyPWFpvD1UsqDpbuqvxRwoUcS6Gw2p77fO7h5H4EJJcF3Tt99GgoY6pVp5fauGYfis8DezgQR6K34PxxrXGnVytc0ZiQYa5p3bN+42XO6FQtu0lvVsg+ourfhld+JeynVyuDXtIc5o3kDMNyfLRVaZvkskK8o1dbxSB/wCtvtHGYMwwdZ1I+fNZfi9WrWcKtY5ybNA91rRqcusd7qxxNI+1NIkRmO0zeBMCQPhoo+OxLQ8tDRlYSALiPQ/d0dlRtk4cvvMqhBfd/pfsq62HIaSI0tl0Hkbq0/h94fNR/tXAim0w0f63D8RJ5DTvKrzUNeo2jRaczzEyDbc6bC5XW+GcNbQoMpts1ogc+ZPrf9E2KIvtHJFVGIkYa4ABt8P15+lk9i6mWnYWiP0+UJynSE5jqf28t/ruovE6n5SJHKNlpOMRcDQE9SrvDUYvff5BRMFhiTcc9+h/RWZpxH7/AH1UEsjvMm4Pw+/spIZaxunRUE3+/sJOe/3t+31UkCKUAGdLdhzj91ybD44ve58mZc71dIvz6rqXGquXDVHCfwuDZ5uGRg8yR6rlgwjaAFNskxBcd+ZAVOZaOv7KaWRpo6JhP4r1gxocym4gQSSQT1N9ULmftgJHIn5oWf3kvU3y6bprfwL8nacTh5aYsBA7i1k3wHhOc+0ePdH4Ad437Ka2kXuys0/Mdh98lbsaAABoLKyrdnJy5K0jz2A5JjiGADqTgLHX02Ur2omJEnQb2S3iQeoKajMpbOe43CAX/wAeiyDw9zqhYGkBujjrzixW34xQhjpBsDPMLOYDhxqYbEEMa6xAMw7vptrqqUtmnM/gKzwxSGQmAABEDSTqrCvUv2UjBcL9nRDVFr0SDdVsvgWHD8Zt1Wp4diLSsHTcdlfcG4ns4QRz37J4MspPk12SVV47hFN7pc2/MEg/BK/+SsIXrcQFY+BNrhlPS8M0abnDDtyOeDnu6LyASCYmT81cuZkY1g2AHoke0gkzr9NFk/E+Lx2dtTDMBZSdmc0zNS1wQL5b2HO6iKbYspqCLLxHxhlCmGkB9R/4GzAsQS50XgchqYXNsU+u6q5znmXXOx7QNuir6viipicWalaA6A3KAQGgaNAJ7+q1FGhI6xafP4q1IyufcHBKGR29/wDM6rS4nCe1ouabyOURv9VSYJhDraaemq1eEwRyA32tPLX5qyJRM543CGlUA6+Uq+4xwr22FkAF9OHDrzHmL9xqVY8T4aHmYAB3jkpXBj7oEXvPy+9b87QON6CE3CSkvBzcURlkJeX3Ggfmufl9FdeI+Cfy9U5f/VUks5B2rmfUeY2VUdGdGrD2uLpnrcU45canHyP0aQBaQLwPLVRXUAacnlqpbDBaSdh8yn/CnBjiyJn2TT7x/wBUGzR3+SlJvSCeTHiTlL0Lv+HvhoMacQ4XeCGzs3Wf+R72HVbJz5kDznp/n/CUwgNjS0DsPoOXwSqGGAcTcn4rdFdqo8jlye8m5B7OAOgj79FFezMZjSymVjF9R8ky1l/Ia/JMVi6Okdvl1SnDc3M7H6LxlOHSf135pTmyTH3fX0+qABjgD0ifPdN4qtH4TqL/ABXtIwCABHNV2OfLwNyRppA6KQKjxlxARRoNPvOdnP8AxswR/uIP/FVfGsO2lhnuIEsbDXHd1hPP8RTTMS2txCpWcfdaXBp/tZ7jJ/5Eu80vxtWAwkaAvbHlJhUuV3RvUXi7IvXEn/r8f5MhhnDKM0E3kk3NyhJwVAuYDzn5lCyaOure0j6WpUg0QBAVFi/E/scQ5lRvuSBmGokTJG/wTvAuMhzjRef6lOxOzhzGnyTvHeCe2hzCA8CL6ETv8VpR56aaKXEcQ9rjmPpulodTaIm4IzOHxM9ltFkuBcDyYp2eAWAODRce9IkdiPlyWsJUiRM/x6kS5wG4/UfRY/gNJrKtenUDjUmfdnLGxtYdtV0LiWFzDMNR8RrCxDXupcQysgCs3M7NzFvd/dVeTVJ3i14JzsNmbGnUKHxHAD2ZO4/wrVjMpI1hFWnmGX17Kto0wdq0ZfA4HnodOsKe52UEHXQelipNXCEGCIaOXqCqzFkuxDGnQRfaTsUvBZyy3w7ARmIAEJP8pncCPdE269un33m06TQLkANE3sO907VgBhcYkTe0A/hkHQnl2TlU5UNUaF4N1dYfDCIUOlTvKt8K2ytRlnKzjP8AFXwSGP8A5ik2CbmOaTw6tnY0jSAfULp/jfBh+GcDC5lgsJkyxcQ2Btp+qbyL4stMHS6Aff7LQ4dtgS4g8rc/8KpwzdJ5Xn5DmrfBtkW15x9wrUVMXVwpIGkWjfY6+ir20fZvFjBt+n3+pV0G22I+sFMYlo++/wAkwpFxmBZXpOpv/C7fkdnDkRzt3GiwVXhPsvcrOh7LW/M0RDhaYK6IQQbaG4PLXfX72kqu4vwmliKtHMAQzO8E6bAAkflkzF/wkylcU3bRdj6jJjTjB1ZkeF8D/mSIltMWLjaYJ09R0Gq33DcFTw9NrGNytaIHPrqNSdZ1Jg7FKpNDYAEAdO/lz6TmGjgl4cAm9vWLWGt4+MQiMUuBcmaeT5nY40l3vW+9Pv8AQQ+11tEhwGab/X7/AEQWk3kjUdd/0TlIp1SY+X6JDiLx030svRTFr/Z/zCTTpc+dpiOWgQA6ypodJ2sfJJqERIvtpt9N0QDtudOa8ZE3mJmyAENbHTkFmOJcQ9niar3GW02Fx7hpd6rVWLrcjB+nzXLvHXE8rqrQIz1A09hc/IKG6Q0VbSKXwhiXOquD7SIPQC/0+KsvH+LmnSZvmdboAAPmVVcLcWwW2OpPPuovE6pdXYHGY/XToICzRmqaOzl6WS7Z39P5b/TLPhrS2k1safqUKfh8JLRBbF4kgHXeULMzrJUqR0XhWDFaiKlMuFelUcKhn35kjn7wj1HZaGvTrGmw5iHgDOG2BMXjz2THh/hooCp7wc6pUc8xYCYAA8h6kq3p4prrSCtp5N2+TMVOIVaVQPdcgFsnSDoHb2dB9Ve8IoVwS6tVDgRZoAjvMBe41gyuabtdYjcTtOoWJ/8AnquGrRmc4Mtkmxbe3Lz1UqNoWndI6QQIKx/i7w26pSBaRLXBwgkaaiRpItKteBeJG4gZXDK/WNiOn6K3qfhI5quSLoScXRkuE4tlanLGFobYkjUixj9VMyRBKfocLp0swpy1pOaxJAJufdJsNdFQcTo4lz8rMjgTAIePiNVVJmjDpdpaPeDrEc1UuxNFr/dJc82DG3cSdgArjw34b9wOrS55vB0b0jdaNmCbIOUSBAMCROoB2CEnJDSzRi6KXw/wpxZ7XENhx/DTMEMA0nm469PVUvjii4kQYlzZ6yDA9YW2xmJFNhcZgawJMdlk/EvEqNWj7pD8xy79NRrbVO4mWU+52zNYXH16xpskjb/dqASNdv8AK6ZgqeVjROgA9As3wLBYem7+l+LSSST2Eq/xtVrKLi8kCIka30jqrEVmP8X+0cKr2n3W5r6z+VrQe8LJ8IH/AI1HpLT/ANgfSfRafE1f6Dmkl1MFxaNA50e7PLmqLH4Y0ME6oWkBr6Yju4N/6mPNA0oODLPDum3L16q5w7TFtT84Cp8FpO8KzwtQ7dwrEIyawaiNJ9LBIewev7m06Lxoda3x8/mnAMxgmPv9/imEGWFoZlOvmfvVNCmc5cdYABtzJknpb9LlPYhpBtty3CWGS2b/AHtPmUAN/wAtbcuHeLf47pTDLTuYvMifuD6p3NJGw5b7/eiS9hnn16eaCALbxe+1/OfR3qlZTGvUTz+x8UltPTeY+/OUU2wNT66aIJF0tByvfbWPXT4JRZb4/fRNe0sNtvmPPRLEWi5+9fvdSQeBo2N/gmqoyi8DvpN0r2Uantb77f4SpAOnkb9bIAHNgSByXFPGuKzVXdKzoPS4grszqp0NvIdSuA+K3ObisQw7VnHyJkfApZcDJ0W/Cn5h2soWIP8A5UnT9tk74ffLSna9NvtgTyWBak0erd5OnhL6pmmwHCHOptIIv35nohKwtYFgi/pz6oWz3UThy63Nb2WFbi1US0ucZ2m2pibzzRgOOVGGGuIi56iT16D0QhUNuzQoqjoPBq5exrjvr8lk/EGGJrPOXK7Q3tP3CEK6PoY3y36CvD7v67MwJEi4IEWsfKNFvcbig0XMTZCE84pUkZe9ybbIrMPmdHVWVPBtBkATbbyQhUUWWx9o+JVdxzjP8uBDcxMxew77rxCtglZXJ6MxW8ZVnCwaLmbWI2EFJw/h0YnNUP8ATk+61ukaQfT9kIUunGyZR7ZUXfCeDtpNEa+gTvHuItaG0BOeqLGBAG+Yk9xaUISoluiJw/DOysaQCGlzXtIBGsz6fPoq7xJSDqDGEWdUBPlLx8WhCFBZN2QMDhdh5T9VYMpchp19F6hWIpZJpDMLffbkik2AI3m6EJhT2owu2EdOndKYCRfT5bShCCBVQ3+9R3Tbacm2k7+aEKQFtpXjQiB8f0TFSf29d16hAHgGxuP3MBePGlthvzQhQSKogkQTMdB5JqpWggHXn5IQpIIOJxWUGdIJlcM8RYk4jF1XxAc7ptYIQllwT5LTgrC2kbXJ6bBT6GBJJJ5ST06IQsMvmZ6rp5f0or6EumXRaw2EoQhJYz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QSEBQUExQWFRUWGBgaFxgYFxcaGBkYGhoXGBgYFxgaGyYeGRwjGhobHy8gJCcpLCwsHB4xNTAqNSYrLCkBCQoKDgwOGg8PGiwkHyQsLCwsLCwsLCwpLCwsLCwpLCwpKSwsLCwsLCwsKSwsKSwsLCksLCwsLCwsLCksLCwsLP/AABEIALcBEwMBIgACEQEDEQH/xAAcAAABBQEBAQAAAAAAAAAAAAAAAgMEBQYHAQj/xAA8EAABAwIEBAMGBAUEAgMAAAABAAIRAyEEEjFBBVFhcQaBkRMiobHB8DJC0eEHFCNi8VJygrIkMxWSwv/EABoBAAIDAQEAAAAAAAAAAAAAAAACAQMEBQb/xAAsEQACAgIBAwEIAQUAAAAAAAAAAQIRAyExBBJBUQUTIjJhcaHRgSORscHh/9oADAMBAAIRAxEAPwDuKEIQAIQhAAhCEACEIQAIQhAAhCEACEIQAIQhAAhEqvxePtAIQSlZJfiuV+uyadiiq7+anf0R/M21UWXLGTjjXDkfJJHF4PvNgcwZ+CrX41Ra+P8ANRY3uWzV06ocJBkJSyeE4wWaQJ1++alN424b+R+qmyp42jRITOExbajA5uh9QdweqeUlYIQhAAhCEACEIQAIQhAAhCEACEIQAIQhAAhCEACEIQAIQhAAhCEACEIQAIQvCUAQuIYmAQFnKzc7pP7+qs+Iv+Oqr3EJJM24cerAuheNqm/JeH7skuHVJZsUBuoL6piZT73DkVGe7VK2WKIph7HuPgpBZH0/Q9P1TOG37T+ysadMEATEiQeo+/iniZs0aYrgeILHn/Q6J6cj9FqFn6FGHGdT9/NXeGdLQrEc+fNjqEIUlYIQhAAhCEACEIQAIQhAAhCEACEIQAIQhAAhCEACEIQAIUerjWgxcnooNbGFx1iNkEpFsvAVS/zB0kweqWXW1UWN2lxKaxD/AHCRyVNUxwsCT81GPE3NfpY6jSQiwURXEHS4dhCiV9o3UGhxHO5wJuIHVTGjToqZPZ1MKpI8Dea8c1SXOtEBMPKhouTsaFGZSH4O4J+ik0yAnHAcktEuTILGQ7qL91Mo1BlI5FMVbFNF8KYuhZx7kXNKtIB30MfNXWBPuDzWTw+OABO2nbl99Cp+H8WU2MaHNdG7iWgXO0m6vtJbObLFKTqKNKhJpVA4BwMgiR2KUmMoIQhAAhCEACEIQAIQhAAhCEACEIQAIQhAAhCEACr8ViySWtsOakYzFZB1KqjVQPFCa5IUdlbmfNPZp7bqFiGZdClZalZLoPBfE3+4XuJq5d77Afd1AwAIqNJvdSa7PxHePTkosZxaZHAIaXXvp5JoYlzrHy3+q84riC3DHKPeJAjpcm6pOEYwta4usGNJd0F/jyQFFDjOLluOyC05SfKx++i21Gr5rlnGuIMONYYcXhokjK1mY3MmCXETG2i0VHjVXLdwa0aGAI8y5VPk34b7eDcvdYFM6rFt8SvmfbNLNDGQ301ExdTMRxQlgyVHZ3GIzXE20EblDZoijUnEBupSXcRpm2cev62WAx2ZjoqPdpJJLr9FHbxGmHNYKVTMRIIa06kaidN/I9lCZEo15OgGuCNZ7JmpiRvryWdwVWplL2gAQZtBsDtzU7CNc8BxlrNbzmfOhdYQ3pv21A4dDlMuc7MbNGw/NyJ6ad03iKxcx2YQRNvWAp0kzHTruJsoWFw5fiAxpzNqNixmCXAa9AobGxqMG7+50jgDCMLRB/0N+UqwSabA0ADQAAdglLStI8/J90mwQhCkUEIQgAQhCABCEIAEIQgAQhCABCEIAEIUbH4kMYZOtggEVOMqzJOvJRqeIGmqr+I8VHPzXuCxGbS/VLZoUS1D0xUM6L0ushhCqlKzVCFCBST2ae5EHqhoQ8HYJU2O4pkfE4cOt1lVHEOGSxzSfddM8hOkxqrxNVqYcCEykDhZzLi/BS1lN+v5ZjcW+YUrh3B87f6jZtaducKy4872TC14OXMCDsHCI9fqp/DMZTdTALo7pXtmjFpOzIYzw4wH3GNABmwvbmdYV94dw3tcGC6nkqflDhcOZDRPL3m+l01xbHUw9lJub33AOcBMAXhoOulzsJV9gXBlJrZJjc6nqVBdRmxhzXY2oRBaSC07OFiOmit8Hh2EQBc6pvG0wwl9IE1HXI/IR/cPrM9dkjhPE3vnKxgcD7wLnAt7tyaeaBqdFpgcPBLTtqTyUem+aTP9jfSBCmU8ESxzqrwc1sjRAI5Em5HMCJ66KLVp3lDREeWww747qx8J4HNiGuhoyCTA1MRvfUz5dFTvrinLnaNueUC/yCb4T/FrA4Y5Iqve8wXNbDQ0EwAXETqSmjtlHUuoOuXr+51hCicN4rSxDA+k8PaQDY8+Y2UtaDhcAhCEACEIQAIQhAAhCEACFFq8UpNMOqMB6kW78lIY8EAggg6EaIJpikIQggEIQgAWb8U4gNc33pcWmW9Of3yWkWG4/XnEYhzCCabQNd4EjuIPmlk6Rbhj3TSKLG03GfdBnS8xryVrwzhuVgu7N0cdUvhuDzMY5+4DiJ56AhWOhWe2dLtQw7DumQ86kwdOcTsvW49oudOc/NRuJhzhE23/AHWGq0cVQxDjnJpatcSLc5tpMCLiJUrYNdp1SlUDxINl48ws9wHEugHRps5uzX9P7Tfsr8ulSLR4Qm3hOppxtdQxkZzxlg/a4Wq0fiykjuLj4hUPhriuag3/AFZfothjBr1XNfDtfLXe3QBz4HSTbyM+iT6mnFLbRO4XQqPxr3u0piPN0/8A5+a1QrtDQHTPz7Ktbh/6tTI/LIabQblupB10Cm4Co4sArPa14sTkdlN4DmkExIOm1+6ZFkptbH2gOccogddYTGP4SHEOa7JUbo6Nv9Lxu35bKW0MA/GXkGIY0tmx1c7rFwo1PhIdU9q/UABrMxIabS48yY122hMVqTbsTg8a5xLHjK8a3kHq07hPHeUptBueoAACcjx3EtPwEJrGz+EXKQtuzP8AiviraNC5b7xDQDEaXEGxsCubYunSqulgDHgz7v4XbkEaA8ogdFq/4h0gG0gYN3n/AK7LDUqBzt94gT8EydGPKnKaR0rwPx2pRqMDXEAgj6+ll1/DeKaYDRVOV56Eg9ZGi4V4Yrt9vTGt/JdB4nSzMy/2mOe9+6fC24ke1YRWVNeV+TptGu14DmkOB3BlLXHPDfiB9J2TMQZ2+vNayj4qrN/MHj+5o+kK2zkuJt0KgwXi1joFRpb1Fx+3xV5SrtcJaQRzBlSRQtCEIIBCEIA5fjK+YzPoLeSMBxOtQvTcQNS3VvWWn6XTtGjaCIGxXn8uG3EGNeaxJtcHWcE9MlY7+KbqAHtMPP8Ac1xyk9iPd7SVO4T/ABXwdRk1n/y7uT5IPZwEesLNcSoNdScXC24OhnUfe65hxAezqOYdDOU8xsn97Itx9JhyRaap+p9P4HidKs3NSqMqDm1wPrGikr5H4fxuvhqueg8gAyACQ4duY6LovBP47VmAe3pis20mzX+osfMK9TRzJdPNOkjrnivi5w2EqVRGYABv+4kCQN41jouZ+GeJ56dfMcxc+Tm1II373+KzHiL+ItXHP94wwSWU2iAJ3J1JhVXhrF1f5oU2H3ahHtJEw0GSQbXiR5pJStF+PG8Ul3HcMG6WDsnXUpUTA1ZaIT1biDW2NzyAk+gSKjUr8HjqPL781R8W4a/I4AZmwTGpA6CL8oUvG4usSAwBgJGZzruA3yjSepT+EcXHM0uAuHNcSTPW/wAUFlaI/AeGZWHOSGGTlJuTAuTsABYeaYx3iSnRADnuIa6JDZlokSY0g2neJ3VziXDLGnXkVjsfweWNBixjeJFjeeY35qSvt8mm4d4ho1hLKgPPp35KwrOsucYTgtXCvbUac7A6SDqB9Rz6LaUcdSe0PokhjxOR2rTuAdENFab8oZ4tig1hPRcnqYj2ZdVFhn06GC70J+a3fiDE5iW7Ln3iR5DSADlk7G+u/WfKAmUdCSyNSteDaeFsb7SpUM65Y7RFlr6LddO/ILg/hrxPUwj2lwLqZPmBuBzHRdm4dxllakHsILXDUfeoS1RshlWVaLQOE7DsnXCdLqtNWNClO4nAjf4osscfKPcWBmBGoB9DFvgorXSS7yH1VeatR77tIE+vomOPccGHokj8RsOQ5dyq2yTHePcRmxAbM5GgHuZJ+ip8HhS5sxIAnyBEnoAN+6Zzmq8udJLnSef38k7Ure0HsKW/4zNoBByg7yYntATRjZkySlD46NF4PyOrtLXNcZN2kEix9F0NhzPtcAGfvvKxXhHwkMO51Um5At1E/Cfpfns8BSIBM8/qbeS0Qh2qjH1HUPM1J+hkqhy4nSBmt3nZa2hJAPZZpmBJxBcZIDiRzP3K2GGo2v6a3n7CZIoYgUyNU7h6rmmWuLY3BInpzXjGkA2I8/L4hePOsTvr2U0QW2C8TVGkZ/6g35jzi/3otVQrB7Q5twRIWBA0Hb46X7Kw8MeNKZquwtSGOa4tpu2ffQ8nT699VbomOKU03FcGyQhCkqOdUH2JAAHLX0C9dXgGLWPZNcPqOfTL3gNm4H9s2J5f4TFdt5B9Vi4R2Wt7Mx4u42abG0mXdVfA6NbBM9LgLH+J6whvNo+ErW8X4LVfWltIiAQHOBi5kkfD0TNH+Gz67j7WsQNTlbAA5yZspimXqcceN72/wczpOL3wASSbACT6BX1PwliCAajW0Qd6jgD/APUS74LZu4NRwQy4NpqVT+Ku/QdGCBPyVPiOG5nh+IqSetx6WEdE8pq9GGKkotyIbvC9JrRlrPJOhygB3+0TIHUlaDw7wxtAc3HV3P8AZQOHU/aVXOMQPdbl06mNBy9VftEFqRy2Pi7mtmx4Q4xKr/EOKq08jqGSX1mscXzAafdmxGhj1UnB4qGQNo+/T6J4YNtWmabh7psVKLfueV61SmB7anLTEvZNpkw5p6XsnMETlljg5p337FVOGq4rAOLb4nDwYa5xL6c6mm8zNvyOtyIC8bWpOa6rgnlpYPeouBBMA2c1x1cRYi1k1jbXzL+Vx/wl4zFPPtBUZLQ0kFp1sbRsU/Sw5NJjiLkDMPLUdVA4fx2niaPtGG0HMNwRqDyKuMM/+iw/2j5I8jp6oh16QDCBvaPkFTY4GhTDaZ1tl67mRcQBKucbiA1rnHYSeyyHEeJPLw4WIEhp5E776TfshR2U5ZUtDr7gAm5FzvaJKpfE1JlLDkvOYuOVg2kzc8rAlPYXGh1azYcfxbgEi19J/ZHjnA58PTdH4Hg+REfIhaEc6ToxrfDz6lImkTmbeNj07/eyi8D4u+ldriwn8QkgHvyPWFpvD1UsqDpbuqvxRwoUcS6Gw2p77fO7h5H4EJJcF3Tt99GgoY6pVp5fauGYfis8DezgQR6K34PxxrXGnVytc0ZiQYa5p3bN+42XO6FQtu0lvVsg+ourfhld+JeynVyuDXtIc5o3kDMNyfLRVaZvkskK8o1dbxSB/wCtvtHGYMwwdZ1I+fNZfi9WrWcKtY5ybNA91rRqcusd7qxxNI+1NIkRmO0zeBMCQPhoo+OxLQ8tDRlYSALiPQ/d0dlRtk4cvvMqhBfd/pfsq62HIaSI0tl0Hkbq0/h94fNR/tXAim0w0f63D8RJ5DTvKrzUNeo2jRaczzEyDbc6bC5XW+GcNbQoMpts1ogc+ZPrf9E2KIvtHJFVGIkYa4ABt8P15+lk9i6mWnYWiP0+UJynSE5jqf28t/ruovE6n5SJHKNlpOMRcDQE9SrvDUYvff5BRMFhiTcc9+h/RWZpxH7/AH1UEsjvMm4Pw+/spIZaxunRUE3+/sJOe/3t+31UkCKUAGdLdhzj91ybD44ve58mZc71dIvz6rqXGquXDVHCfwuDZ5uGRg8yR6rlgwjaAFNskxBcd+ZAVOZaOv7KaWRpo6JhP4r1gxocym4gQSSQT1N9ULmftgJHIn5oWf3kvU3y6bprfwL8nacTh5aYsBA7i1k3wHhOc+0ePdH4Ad437Ka2kXuys0/Mdh98lbsaAABoLKyrdnJy5K0jz2A5JjiGADqTgLHX02Ur2omJEnQb2S3iQeoKajMpbOe43CAX/wAeiyDw9zqhYGkBujjrzixW34xQhjpBsDPMLOYDhxqYbEEMa6xAMw7vptrqqUtmnM/gKzwxSGQmAABEDSTqrCvUv2UjBcL9nRDVFr0SDdVsvgWHD8Zt1Wp4diLSsHTcdlfcG4ns4QRz37J4MspPk12SVV47hFN7pc2/MEg/BK/+SsIXrcQFY+BNrhlPS8M0abnDDtyOeDnu6LyASCYmT81cuZkY1g2AHoke0gkzr9NFk/E+Lx2dtTDMBZSdmc0zNS1wQL5b2HO6iKbYspqCLLxHxhlCmGkB9R/4GzAsQS50XgchqYXNsU+u6q5znmXXOx7QNuir6viipicWalaA6A3KAQGgaNAJ7+q1FGhI6xafP4q1IyufcHBKGR29/wDM6rS4nCe1ouabyOURv9VSYJhDraaemq1eEwRyA32tPLX5qyJRM543CGlUA6+Uq+4xwr22FkAF9OHDrzHmL9xqVY8T4aHmYAB3jkpXBj7oEXvPy+9b87QON6CE3CSkvBzcURlkJeX3Ggfmufl9FdeI+Cfy9U5f/VUks5B2rmfUeY2VUdGdGrD2uLpnrcU45canHyP0aQBaQLwPLVRXUAacnlqpbDBaSdh8yn/CnBjiyJn2TT7x/wBUGzR3+SlJvSCeTHiTlL0Lv+HvhoMacQ4XeCGzs3Wf+R72HVbJz5kDznp/n/CUwgNjS0DsPoOXwSqGGAcTcn4rdFdqo8jlye8m5B7OAOgj79FFezMZjSymVjF9R8ky1l/Ia/JMVi6Okdvl1SnDc3M7H6LxlOHSf135pTmyTH3fX0+qABjgD0ifPdN4qtH4TqL/ABXtIwCABHNV2OfLwNyRppA6KQKjxlxARRoNPvOdnP8AxswR/uIP/FVfGsO2lhnuIEsbDXHd1hPP8RTTMS2txCpWcfdaXBp/tZ7jJ/5Eu80vxtWAwkaAvbHlJhUuV3RvUXi7IvXEn/r8f5MhhnDKM0E3kk3NyhJwVAuYDzn5lCyaOure0j6WpUg0QBAVFi/E/scQ5lRvuSBmGokTJG/wTvAuMhzjRef6lOxOzhzGnyTvHeCe2hzCA8CL6ETv8VpR56aaKXEcQ9rjmPpulodTaIm4IzOHxM9ltFkuBcDyYp2eAWAODRce9IkdiPlyWsJUiRM/x6kS5wG4/UfRY/gNJrKtenUDjUmfdnLGxtYdtV0LiWFzDMNR8RrCxDXupcQysgCs3M7NzFvd/dVeTVJ3i14JzsNmbGnUKHxHAD2ZO4/wrVjMpI1hFWnmGX17Kto0wdq0ZfA4HnodOsKe52UEHXQelipNXCEGCIaOXqCqzFkuxDGnQRfaTsUvBZyy3w7ARmIAEJP8pncCPdE269un33m06TQLkANE3sO907VgBhcYkTe0A/hkHQnl2TlU5UNUaF4N1dYfDCIUOlTvKt8K2ytRlnKzjP8AFXwSGP8A5ik2CbmOaTw6tnY0jSAfULp/jfBh+GcDC5lgsJkyxcQ2Btp+qbyL4stMHS6Aff7LQ4dtgS4g8rc/8KpwzdJ5Xn5DmrfBtkW15x9wrUVMXVwpIGkWjfY6+ir20fZvFjBt+n3+pV0G22I+sFMYlo++/wAkwpFxmBZXpOpv/C7fkdnDkRzt3GiwVXhPsvcrOh7LW/M0RDhaYK6IQQbaG4PLXfX72kqu4vwmliKtHMAQzO8E6bAAkflkzF/wkylcU3bRdj6jJjTjB1ZkeF8D/mSIltMWLjaYJ09R0Gq33DcFTw9NrGNytaIHPrqNSdZ1Jg7FKpNDYAEAdO/lz6TmGjgl4cAm9vWLWGt4+MQiMUuBcmaeT5nY40l3vW+9Pv8AQQ+11tEhwGab/X7/AEQWk3kjUdd/0TlIp1SY+X6JDiLx030svRTFr/Z/zCTTpc+dpiOWgQA6ypodJ2sfJJqERIvtpt9N0QDtudOa8ZE3mJmyAENbHTkFmOJcQ9niar3GW02Fx7hpd6rVWLrcjB+nzXLvHXE8rqrQIz1A09hc/IKG6Q0VbSKXwhiXOquD7SIPQC/0+KsvH+LmnSZvmdboAAPmVVcLcWwW2OpPPuovE6pdXYHGY/XToICzRmqaOzl6WS7Z39P5b/TLPhrS2k1safqUKfh8JLRBbF4kgHXeULMzrJUqR0XhWDFaiKlMuFelUcKhn35kjn7wj1HZaGvTrGmw5iHgDOG2BMXjz2THh/hooCp7wc6pUc8xYCYAA8h6kq3p4prrSCtp5N2+TMVOIVaVQPdcgFsnSDoHb2dB9Ve8IoVwS6tVDgRZoAjvMBe41gyuabtdYjcTtOoWJ/8AnquGrRmc4Mtkmxbe3Lz1UqNoWndI6QQIKx/i7w26pSBaRLXBwgkaaiRpItKteBeJG4gZXDK/WNiOn6K3qfhI5quSLoScXRkuE4tlanLGFobYkjUixj9VMyRBKfocLp0swpy1pOaxJAJufdJsNdFQcTo4lz8rMjgTAIePiNVVJmjDpdpaPeDrEc1UuxNFr/dJc82DG3cSdgArjw34b9wOrS55vB0b0jdaNmCbIOUSBAMCROoB2CEnJDSzRi6KXw/wpxZ7XENhx/DTMEMA0nm469PVUvjii4kQYlzZ6yDA9YW2xmJFNhcZgawJMdlk/EvEqNWj7pD8xy79NRrbVO4mWU+52zNYXH16xpskjb/dqASNdv8AK6ZgqeVjROgA9As3wLBYem7+l+LSSST2Eq/xtVrKLi8kCIka30jqrEVmP8X+0cKr2n3W5r6z+VrQe8LJ8IH/AI1HpLT/ANgfSfRafE1f6Dmkl1MFxaNA50e7PLmqLH4Y0ME6oWkBr6Yju4N/6mPNA0oODLPDum3L16q5w7TFtT84Cp8FpO8KzwtQ7dwrEIyawaiNJ9LBIewev7m06Lxoda3x8/mnAMxgmPv9/imEGWFoZlOvmfvVNCmc5cdYABtzJknpb9LlPYhpBtty3CWGS2b/AHtPmUAN/wAtbcuHeLf47pTDLTuYvMifuD6p3NJGw5b7/eiS9hnn16eaCALbxe+1/OfR3qlZTGvUTz+x8UltPTeY+/OUU2wNT66aIJF0tByvfbWPXT4JRZb4/fRNe0sNtvmPPRLEWi5+9fvdSQeBo2N/gmqoyi8DvpN0r2Uantb77f4SpAOnkb9bIAHNgSByXFPGuKzVXdKzoPS4grszqp0NvIdSuA+K3ObisQw7VnHyJkfApZcDJ0W/Cn5h2soWIP8A5UnT9tk74ffLSna9NvtgTyWBak0erd5OnhL6pmmwHCHOptIIv35nohKwtYFgi/pz6oWz3UThy63Nb2WFbi1US0ucZ2m2pibzzRgOOVGGGuIi56iT16D0QhUNuzQoqjoPBq5exrjvr8lk/EGGJrPOXK7Q3tP3CEK6PoY3y36CvD7v67MwJEi4IEWsfKNFvcbig0XMTZCE84pUkZe9ybbIrMPmdHVWVPBtBkATbbyQhUUWWx9o+JVdxzjP8uBDcxMxew77rxCtglZXJ6MxW8ZVnCwaLmbWI2EFJw/h0YnNUP8ATk+61ukaQfT9kIUunGyZR7ZUXfCeDtpNEa+gTvHuItaG0BOeqLGBAG+Yk9xaUISoluiJw/DOysaQCGlzXtIBGsz6fPoq7xJSDqDGEWdUBPlLx8WhCFBZN2QMDhdh5T9VYMpchp19F6hWIpZJpDMLffbkik2AI3m6EJhT2owu2EdOndKYCRfT5bShCCBVQ3+9R3Tbacm2k7+aEKQFtpXjQiB8f0TFSf29d16hAHgGxuP3MBePGlthvzQhQSKogkQTMdB5JqpWggHXn5IQpIIOJxWUGdIJlcM8RYk4jF1XxAc7ptYIQllwT5LTgrC2kbXJ6bBT6GBJJJ5ST06IQsMvmZ6rp5f0or6EumXRaw2EoQhJYz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QSEBQUExQWFRUWGBgaFxgYFxcaGBkYGhoXGBgYFxgaGyYeGRwjGhobHy8gJCcpLCwsHB4xNTAqNSYrLCkBCQoKDgwOGg8PGiwkHyQsLCwsLCwsLCwpLCwsLCwpLCwpKSwsLCwsLCwsKSwsKSwsLCksLCwsLCwsLCksLCwsLP/AABEIALcBEwMBIgACEQEDEQH/xAAcAAABBQEBAQAAAAAAAAAAAAAAAgMEBQYHAQj/xAA8EAABAwIEBAMGBAUEAgMAAAABAAIRAyEEEjFBBVFhcQaBkRMiobHB8DJC0eEHFCNi8VJygrIkMxWSwv/EABoBAAIDAQEAAAAAAAAAAAAAAAACAQMEBQb/xAAsEQACAgIBAwEIAQUAAAAAAAAAAQIRAyExBBJBUQUTIjJhcaHRgSORscHh/9oADAMBAAIRAxEAPwDuKEIQAIQhAAhCEACEIQAIQhAAhCEACEIQAIQhAAhEqvxePtAIQSlZJfiuV+uyadiiq7+anf0R/M21UWXLGTjjXDkfJJHF4PvNgcwZ+CrX41Ra+P8ANRY3uWzV06ocJBkJSyeE4wWaQJ1++alN424b+R+qmyp42jRITOExbajA5uh9QdweqeUlYIQhAAhCEACEIQAIQhAAhCEACEIQAIQhAAhCEACEIQAIQhAAhCEACEIQAIQvCUAQuIYmAQFnKzc7pP7+qs+Iv+Oqr3EJJM24cerAuheNqm/JeH7skuHVJZsUBuoL6piZT73DkVGe7VK2WKIph7HuPgpBZH0/Q9P1TOG37T+ysadMEATEiQeo+/iniZs0aYrgeILHn/Q6J6cj9FqFn6FGHGdT9/NXeGdLQrEc+fNjqEIUlYIQhAAhCEACEIQAIQhAAhCEACEIQAIQhAAhCEACEIQAIUerjWgxcnooNbGFx1iNkEpFsvAVS/zB0kweqWXW1UWN2lxKaxD/AHCRyVNUxwsCT81GPE3NfpY6jSQiwURXEHS4dhCiV9o3UGhxHO5wJuIHVTGjToqZPZ1MKpI8Dea8c1SXOtEBMPKhouTsaFGZSH4O4J+ik0yAnHAcktEuTILGQ7qL91Mo1BlI5FMVbFNF8KYuhZx7kXNKtIB30MfNXWBPuDzWTw+OABO2nbl99Cp+H8WU2MaHNdG7iWgXO0m6vtJbObLFKTqKNKhJpVA4BwMgiR2KUmMoIQhAAhCEACEIQAIQhAAhCEACEIQAIQhAAhCEACr8ViySWtsOakYzFZB1KqjVQPFCa5IUdlbmfNPZp7bqFiGZdClZalZLoPBfE3+4XuJq5d77Afd1AwAIqNJvdSa7PxHePTkosZxaZHAIaXXvp5JoYlzrHy3+q84riC3DHKPeJAjpcm6pOEYwta4usGNJd0F/jyQFFDjOLluOyC05SfKx++i21Gr5rlnGuIMONYYcXhokjK1mY3MmCXETG2i0VHjVXLdwa0aGAI8y5VPk34b7eDcvdYFM6rFt8SvmfbNLNDGQ301ExdTMRxQlgyVHZ3GIzXE20EblDZoijUnEBupSXcRpm2cev62WAx2ZjoqPdpJJLr9FHbxGmHNYKVTMRIIa06kaidN/I9lCZEo15OgGuCNZ7JmpiRvryWdwVWplL2gAQZtBsDtzU7CNc8BxlrNbzmfOhdYQ3pv21A4dDlMuc7MbNGw/NyJ6ad03iKxcx2YQRNvWAp0kzHTruJsoWFw5fiAxpzNqNixmCXAa9AobGxqMG7+50jgDCMLRB/0N+UqwSabA0ADQAAdglLStI8/J90mwQhCkUEIQgAQhCABCEIAEIQgAQhCABCEIAEIUbH4kMYZOtggEVOMqzJOvJRqeIGmqr+I8VHPzXuCxGbS/VLZoUS1D0xUM6L0ushhCqlKzVCFCBST2ae5EHqhoQ8HYJU2O4pkfE4cOt1lVHEOGSxzSfddM8hOkxqrxNVqYcCEykDhZzLi/BS1lN+v5ZjcW+YUrh3B87f6jZtaducKy4872TC14OXMCDsHCI9fqp/DMZTdTALo7pXtmjFpOzIYzw4wH3GNABmwvbmdYV94dw3tcGC6nkqflDhcOZDRPL3m+l01xbHUw9lJub33AOcBMAXhoOulzsJV9gXBlJrZJjc6nqVBdRmxhzXY2oRBaSC07OFiOmit8Hh2EQBc6pvG0wwl9IE1HXI/IR/cPrM9dkjhPE3vnKxgcD7wLnAt7tyaeaBqdFpgcPBLTtqTyUem+aTP9jfSBCmU8ESxzqrwc1sjRAI5Em5HMCJ66KLVp3lDREeWww747qx8J4HNiGuhoyCTA1MRvfUz5dFTvrinLnaNueUC/yCb4T/FrA4Y5Iqve8wXNbDQ0EwAXETqSmjtlHUuoOuXr+51hCicN4rSxDA+k8PaQDY8+Y2UtaDhcAhCEACEIQAIQhAAhCEACFFq8UpNMOqMB6kW78lIY8EAggg6EaIJpikIQggEIQgAWb8U4gNc33pcWmW9Of3yWkWG4/XnEYhzCCabQNd4EjuIPmlk6Rbhj3TSKLG03GfdBnS8xryVrwzhuVgu7N0cdUvhuDzMY5+4DiJ56AhWOhWe2dLtQw7DumQ86kwdOcTsvW49oudOc/NRuJhzhE23/AHWGq0cVQxDjnJpatcSLc5tpMCLiJUrYNdp1SlUDxINl48ws9wHEugHRps5uzX9P7Tfsr8ulSLR4Qm3hOppxtdQxkZzxlg/a4Wq0fiykjuLj4hUPhriuag3/AFZfothjBr1XNfDtfLXe3QBz4HSTbyM+iT6mnFLbRO4XQqPxr3u0piPN0/8A5+a1QrtDQHTPz7Ktbh/6tTI/LIabQblupB10Cm4Co4sArPa14sTkdlN4DmkExIOm1+6ZFkptbH2gOccogddYTGP4SHEOa7JUbo6Nv9Lxu35bKW0MA/GXkGIY0tmx1c7rFwo1PhIdU9q/UABrMxIabS48yY122hMVqTbsTg8a5xLHjK8a3kHq07hPHeUptBueoAACcjx3EtPwEJrGz+EXKQtuzP8AiviraNC5b7xDQDEaXEGxsCubYunSqulgDHgz7v4XbkEaA8ogdFq/4h0gG0gYN3n/AK7LDUqBzt94gT8EydGPKnKaR0rwPx2pRqMDXEAgj6+ll1/DeKaYDRVOV56Eg9ZGi4V4Yrt9vTGt/JdB4nSzMy/2mOe9+6fC24ke1YRWVNeV+TptGu14DmkOB3BlLXHPDfiB9J2TMQZ2+vNayj4qrN/MHj+5o+kK2zkuJt0KgwXi1joFRpb1Fx+3xV5SrtcJaQRzBlSRQtCEIIBCEIA5fjK+YzPoLeSMBxOtQvTcQNS3VvWWn6XTtGjaCIGxXn8uG3EGNeaxJtcHWcE9MlY7+KbqAHtMPP8Ac1xyk9iPd7SVO4T/ABXwdRk1n/y7uT5IPZwEesLNcSoNdScXC24OhnUfe65hxAezqOYdDOU8xsn97Itx9JhyRaap+p9P4HidKs3NSqMqDm1wPrGikr5H4fxuvhqueg8gAyACQ4duY6LovBP47VmAe3pis20mzX+osfMK9TRzJdPNOkjrnivi5w2EqVRGYABv+4kCQN41jouZ+GeJ56dfMcxc+Tm1II373+KzHiL+ItXHP94wwSWU2iAJ3J1JhVXhrF1f5oU2H3ahHtJEw0GSQbXiR5pJStF+PG8Ul3HcMG6WDsnXUpUTA1ZaIT1biDW2NzyAk+gSKjUr8HjqPL781R8W4a/I4AZmwTGpA6CL8oUvG4usSAwBgJGZzruA3yjSepT+EcXHM0uAuHNcSTPW/wAUFlaI/AeGZWHOSGGTlJuTAuTsABYeaYx3iSnRADnuIa6JDZlokSY0g2neJ3VziXDLGnXkVjsfweWNBixjeJFjeeY35qSvt8mm4d4ho1hLKgPPp35KwrOsucYTgtXCvbUac7A6SDqB9Rz6LaUcdSe0PokhjxOR2rTuAdENFab8oZ4tig1hPRcnqYj2ZdVFhn06GC70J+a3fiDE5iW7Ln3iR5DSADlk7G+u/WfKAmUdCSyNSteDaeFsb7SpUM65Y7RFlr6LddO/ILg/hrxPUwj2lwLqZPmBuBzHRdm4dxllakHsILXDUfeoS1RshlWVaLQOE7DsnXCdLqtNWNClO4nAjf4osscfKPcWBmBGoB9DFvgorXSS7yH1VeatR77tIE+vomOPccGHokj8RsOQ5dyq2yTHePcRmxAbM5GgHuZJ+ip8HhS5sxIAnyBEnoAN+6Zzmq8udJLnSef38k7Ure0HsKW/4zNoBByg7yYntATRjZkySlD46NF4PyOrtLXNcZN2kEix9F0NhzPtcAGfvvKxXhHwkMO51Um5At1E/Cfpfns8BSIBM8/qbeS0Qh2qjH1HUPM1J+hkqhy4nSBmt3nZa2hJAPZZpmBJxBcZIDiRzP3K2GGo2v6a3n7CZIoYgUyNU7h6rmmWuLY3BInpzXjGkA2I8/L4hePOsTvr2U0QW2C8TVGkZ/6g35jzi/3otVQrB7Q5twRIWBA0Hb46X7Kw8MeNKZquwtSGOa4tpu2ffQ8nT699VbomOKU03FcGyQhCkqOdUH2JAAHLX0C9dXgGLWPZNcPqOfTL3gNm4H9s2J5f4TFdt5B9Vi4R2Wt7Mx4u42abG0mXdVfA6NbBM9LgLH+J6whvNo+ErW8X4LVfWltIiAQHOBi5kkfD0TNH+Gz67j7WsQNTlbAA5yZspimXqcceN72/wczpOL3wASSbACT6BX1PwliCAajW0Qd6jgD/APUS74LZu4NRwQy4NpqVT+Ku/QdGCBPyVPiOG5nh+IqSetx6WEdE8pq9GGKkotyIbvC9JrRlrPJOhygB3+0TIHUlaDw7wxtAc3HV3P8AZQOHU/aVXOMQPdbl06mNBy9VftEFqRy2Pi7mtmx4Q4xKr/EOKq08jqGSX1mscXzAafdmxGhj1UnB4qGQNo+/T6J4YNtWmabh7psVKLfueV61SmB7anLTEvZNpkw5p6XsnMETlljg5p337FVOGq4rAOLb4nDwYa5xL6c6mm8zNvyOtyIC8bWpOa6rgnlpYPeouBBMA2c1x1cRYi1k1jbXzL+Vx/wl4zFPPtBUZLQ0kFp1sbRsU/Sw5NJjiLkDMPLUdVA4fx2niaPtGG0HMNwRqDyKuMM/+iw/2j5I8jp6oh16QDCBvaPkFTY4GhTDaZ1tl67mRcQBKucbiA1rnHYSeyyHEeJPLw4WIEhp5E776TfshR2U5ZUtDr7gAm5FzvaJKpfE1JlLDkvOYuOVg2kzc8rAlPYXGh1azYcfxbgEi19J/ZHjnA58PTdH4Hg+REfIhaEc6ToxrfDz6lImkTmbeNj07/eyi8D4u+ldriwn8QkgHvyPWFpvD1UsqDpbuqvxRwoUcS6Gw2p77fO7h5H4EJJcF3Tt99GgoY6pVp5fauGYfis8DezgQR6K34PxxrXGnVytc0ZiQYa5p3bN+42XO6FQtu0lvVsg+ourfhld+JeynVyuDXtIc5o3kDMNyfLRVaZvkskK8o1dbxSB/wCtvtHGYMwwdZ1I+fNZfi9WrWcKtY5ybNA91rRqcusd7qxxNI+1NIkRmO0zeBMCQPhoo+OxLQ8tDRlYSALiPQ/d0dlRtk4cvvMqhBfd/pfsq62HIaSI0tl0Hkbq0/h94fNR/tXAim0w0f63D8RJ5DTvKrzUNeo2jRaczzEyDbc6bC5XW+GcNbQoMpts1ogc+ZPrf9E2KIvtHJFVGIkYa4ABt8P15+lk9i6mWnYWiP0+UJynSE5jqf28t/ruovE6n5SJHKNlpOMRcDQE9SrvDUYvff5BRMFhiTcc9+h/RWZpxH7/AH1UEsjvMm4Pw+/spIZaxunRUE3+/sJOe/3t+31UkCKUAGdLdhzj91ybD44ve58mZc71dIvz6rqXGquXDVHCfwuDZ5uGRg8yR6rlgwjaAFNskxBcd+ZAVOZaOv7KaWRpo6JhP4r1gxocym4gQSSQT1N9ULmftgJHIn5oWf3kvU3y6bprfwL8nacTh5aYsBA7i1k3wHhOc+0ePdH4Ad437Ka2kXuys0/Mdh98lbsaAABoLKyrdnJy5K0jz2A5JjiGADqTgLHX02Ur2omJEnQb2S3iQeoKajMpbOe43CAX/wAeiyDw9zqhYGkBujjrzixW34xQhjpBsDPMLOYDhxqYbEEMa6xAMw7vptrqqUtmnM/gKzwxSGQmAABEDSTqrCvUv2UjBcL9nRDVFr0SDdVsvgWHD8Zt1Wp4diLSsHTcdlfcG4ns4QRz37J4MspPk12SVV47hFN7pc2/MEg/BK/+SsIXrcQFY+BNrhlPS8M0abnDDtyOeDnu6LyASCYmT81cuZkY1g2AHoke0gkzr9NFk/E+Lx2dtTDMBZSdmc0zNS1wQL5b2HO6iKbYspqCLLxHxhlCmGkB9R/4GzAsQS50XgchqYXNsU+u6q5znmXXOx7QNuir6viipicWalaA6A3KAQGgaNAJ7+q1FGhI6xafP4q1IyufcHBKGR29/wDM6rS4nCe1ouabyOURv9VSYJhDraaemq1eEwRyA32tPLX5qyJRM543CGlUA6+Uq+4xwr22FkAF9OHDrzHmL9xqVY8T4aHmYAB3jkpXBj7oEXvPy+9b87QON6CE3CSkvBzcURlkJeX3Ggfmufl9FdeI+Cfy9U5f/VUks5B2rmfUeY2VUdGdGrD2uLpnrcU45canHyP0aQBaQLwPLVRXUAacnlqpbDBaSdh8yn/CnBjiyJn2TT7x/wBUGzR3+SlJvSCeTHiTlL0Lv+HvhoMacQ4XeCGzs3Wf+R72HVbJz5kDznp/n/CUwgNjS0DsPoOXwSqGGAcTcn4rdFdqo8jlye8m5B7OAOgj79FFezMZjSymVjF9R8ky1l/Ia/JMVi6Okdvl1SnDc3M7H6LxlOHSf135pTmyTH3fX0+qABjgD0ifPdN4qtH4TqL/ABXtIwCABHNV2OfLwNyRppA6KQKjxlxARRoNPvOdnP8AxswR/uIP/FVfGsO2lhnuIEsbDXHd1hPP8RTTMS2txCpWcfdaXBp/tZ7jJ/5Eu80vxtWAwkaAvbHlJhUuV3RvUXi7IvXEn/r8f5MhhnDKM0E3kk3NyhJwVAuYDzn5lCyaOure0j6WpUg0QBAVFi/E/scQ5lRvuSBmGokTJG/wTvAuMhzjRef6lOxOzhzGnyTvHeCe2hzCA8CL6ETv8VpR56aaKXEcQ9rjmPpulodTaIm4IzOHxM9ltFkuBcDyYp2eAWAODRce9IkdiPlyWsJUiRM/x6kS5wG4/UfRY/gNJrKtenUDjUmfdnLGxtYdtV0LiWFzDMNR8RrCxDXupcQysgCs3M7NzFvd/dVeTVJ3i14JzsNmbGnUKHxHAD2ZO4/wrVjMpI1hFWnmGX17Kto0wdq0ZfA4HnodOsKe52UEHXQelipNXCEGCIaOXqCqzFkuxDGnQRfaTsUvBZyy3w7ARmIAEJP8pncCPdE269un33m06TQLkANE3sO907VgBhcYkTe0A/hkHQnl2TlU5UNUaF4N1dYfDCIUOlTvKt8K2ytRlnKzjP8AFXwSGP8A5ik2CbmOaTw6tnY0jSAfULp/jfBh+GcDC5lgsJkyxcQ2Btp+qbyL4stMHS6Aff7LQ4dtgS4g8rc/8KpwzdJ5Xn5DmrfBtkW15x9wrUVMXVwpIGkWjfY6+ir20fZvFjBt+n3+pV0G22I+sFMYlo++/wAkwpFxmBZXpOpv/C7fkdnDkRzt3GiwVXhPsvcrOh7LW/M0RDhaYK6IQQbaG4PLXfX72kqu4vwmliKtHMAQzO8E6bAAkflkzF/wkylcU3bRdj6jJjTjB1ZkeF8D/mSIltMWLjaYJ09R0Gq33DcFTw9NrGNytaIHPrqNSdZ1Jg7FKpNDYAEAdO/lz6TmGjgl4cAm9vWLWGt4+MQiMUuBcmaeT5nY40l3vW+9Pv8AQQ+11tEhwGab/X7/AEQWk3kjUdd/0TlIp1SY+X6JDiLx030svRTFr/Z/zCTTpc+dpiOWgQA6ypodJ2sfJJqERIvtpt9N0QDtudOa8ZE3mJmyAENbHTkFmOJcQ9niar3GW02Fx7hpd6rVWLrcjB+nzXLvHXE8rqrQIz1A09hc/IKG6Q0VbSKXwhiXOquD7SIPQC/0+KsvH+LmnSZvmdboAAPmVVcLcWwW2OpPPuovE6pdXYHGY/XToICzRmqaOzl6WS7Z39P5b/TLPhrS2k1safqUKfh8JLRBbF4kgHXeULMzrJUqR0XhWDFaiKlMuFelUcKhn35kjn7wj1HZaGvTrGmw5iHgDOG2BMXjz2THh/hooCp7wc6pUc8xYCYAA8h6kq3p4prrSCtp5N2+TMVOIVaVQPdcgFsnSDoHb2dB9Ve8IoVwS6tVDgRZoAjvMBe41gyuabtdYjcTtOoWJ/8AnquGrRmc4Mtkmxbe3Lz1UqNoWndI6QQIKx/i7w26pSBaRLXBwgkaaiRpItKteBeJG4gZXDK/WNiOn6K3qfhI5quSLoScXRkuE4tlanLGFobYkjUixj9VMyRBKfocLp0swpy1pOaxJAJufdJsNdFQcTo4lz8rMjgTAIePiNVVJmjDpdpaPeDrEc1UuxNFr/dJc82DG3cSdgArjw34b9wOrS55vB0b0jdaNmCbIOUSBAMCROoB2CEnJDSzRi6KXw/wpxZ7XENhx/DTMEMA0nm469PVUvjii4kQYlzZ6yDA9YW2xmJFNhcZgawJMdlk/EvEqNWj7pD8xy79NRrbVO4mWU+52zNYXH16xpskjb/dqASNdv8AK6ZgqeVjROgA9As3wLBYem7+l+LSSST2Eq/xtVrKLi8kCIka30jqrEVmP8X+0cKr2n3W5r6z+VrQe8LJ8IH/AI1HpLT/ANgfSfRafE1f6Dmkl1MFxaNA50e7PLmqLH4Y0ME6oWkBr6Yju4N/6mPNA0oODLPDum3L16q5w7TFtT84Cp8FpO8KzwtQ7dwrEIyawaiNJ9LBIewev7m06Lxoda3x8/mnAMxgmPv9/imEGWFoZlOvmfvVNCmc5cdYABtzJknpb9LlPYhpBtty3CWGS2b/AHtPmUAN/wAtbcuHeLf47pTDLTuYvMifuD6p3NJGw5b7/eiS9hnn16eaCALbxe+1/OfR3qlZTGvUTz+x8UltPTeY+/OUU2wNT66aIJF0tByvfbWPXT4JRZb4/fRNe0sNtvmPPRLEWi5+9fvdSQeBo2N/gmqoyi8DvpN0r2Uantb77f4SpAOnkb9bIAHNgSByXFPGuKzVXdKzoPS4grszqp0NvIdSuA+K3ObisQw7VnHyJkfApZcDJ0W/Cn5h2soWIP8A5UnT9tk74ffLSna9NvtgTyWBak0erd5OnhL6pmmwHCHOptIIv35nohKwtYFgi/pz6oWz3UThy63Nb2WFbi1US0ucZ2m2pibzzRgOOVGGGuIi56iT16D0QhUNuzQoqjoPBq5exrjvr8lk/EGGJrPOXK7Q3tP3CEK6PoY3y36CvD7v67MwJEi4IEWsfKNFvcbig0XMTZCE84pUkZe9ybbIrMPmdHVWVPBtBkATbbyQhUUWWx9o+JVdxzjP8uBDcxMxew77rxCtglZXJ6MxW8ZVnCwaLmbWI2EFJw/h0YnNUP8ATk+61ukaQfT9kIUunGyZR7ZUXfCeDtpNEa+gTvHuItaG0BOeqLGBAG+Yk9xaUISoluiJw/DOysaQCGlzXtIBGsz6fPoq7xJSDqDGEWdUBPlLx8WhCFBZN2QMDhdh5T9VYMpchp19F6hWIpZJpDMLffbkik2AI3m6EJhT2owu2EdOndKYCRfT5bShCCBVQ3+9R3Tbacm2k7+aEKQFtpXjQiB8f0TFSf29d16hAHgGxuP3MBePGlthvzQhQSKogkQTMdB5JqpWggHXn5IQpIIOJxWUGdIJlcM8RYk4jF1XxAc7ptYIQllwT5LTgrC2kbXJ6bBT6GBJJJ5ST06IQsMvmZ6rp5f0or6EumXRaw2EoQhJYze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www.razflections.com/wp-content/uploads/2009/10/senior-couple-smi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4001444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Je k něčemu tato teorie?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3"/>
          </a:xfrm>
          <a:solidFill>
            <a:schemeClr val="accent6">
              <a:alpha val="33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cs-CZ" b="1" u="sng" dirty="0" smtClean="0"/>
              <a:t>Použití v poradenské praxi</a:t>
            </a:r>
            <a:r>
              <a:rPr lang="cs-CZ" b="1" dirty="0" smtClean="0"/>
              <a:t>: konflikty jako nejčastější typy potíží, se kterými se psycholog setkává</a:t>
            </a:r>
            <a:endParaRPr lang="cs-CZ" b="1" u="sng" dirty="0" smtClean="0"/>
          </a:p>
          <a:p>
            <a:pPr algn="ctr">
              <a:buNone/>
            </a:pPr>
            <a:endParaRPr lang="en-GB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270892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cs-CZ" sz="2800" dirty="0" smtClean="0"/>
              <a:t>Důvěra vs. nedůvěra		5) Identita vs. 					                zmatení rolí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cs-CZ" sz="2800" dirty="0" smtClean="0"/>
              <a:t>Autonomie vs. stud		6) Intimita vs. 						    izolace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cs-CZ" sz="2800" dirty="0" err="1" smtClean="0"/>
              <a:t>Iniciativita</a:t>
            </a:r>
            <a:r>
              <a:rPr lang="cs-CZ" sz="2800" dirty="0" smtClean="0"/>
              <a:t> vs.  vina		7) </a:t>
            </a:r>
            <a:r>
              <a:rPr lang="cs-CZ" sz="2800" dirty="0" err="1" smtClean="0"/>
              <a:t>Generativita</a:t>
            </a:r>
            <a:r>
              <a:rPr lang="cs-CZ" sz="2800" dirty="0" smtClean="0"/>
              <a:t> vs. 						    stagnace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cs-CZ" sz="2800" dirty="0" smtClean="0"/>
              <a:t>Inferiorita vs. 			8) Integrita vs. méněcennost 			     zoufalství</a:t>
            </a:r>
          </a:p>
          <a:p>
            <a:pPr marL="342900" indent="-342900">
              <a:buAutoNum type="arabicParenR"/>
            </a:pP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Erikson</a:t>
            </a:r>
            <a:r>
              <a:rPr lang="cs-CZ" dirty="0" smtClean="0"/>
              <a:t>, H. E. (1950). </a:t>
            </a:r>
            <a:r>
              <a:rPr lang="en-GB" i="1" dirty="0" smtClean="0"/>
              <a:t>Childhood and Society</a:t>
            </a:r>
            <a:r>
              <a:rPr lang="cs-CZ" i="1" dirty="0" smtClean="0"/>
              <a:t>. </a:t>
            </a:r>
            <a:r>
              <a:rPr lang="cs-CZ" dirty="0" smtClean="0"/>
              <a:t>New York: </a:t>
            </a:r>
            <a:r>
              <a:rPr lang="cs-CZ" dirty="0" err="1" smtClean="0"/>
              <a:t>Norton</a:t>
            </a:r>
            <a:r>
              <a:rPr lang="cs-CZ" dirty="0" smtClean="0"/>
              <a:t>.</a:t>
            </a:r>
          </a:p>
          <a:p>
            <a:r>
              <a:rPr lang="en-GB" dirty="0" err="1" smtClean="0">
                <a:hlinkClick r:id="rId2"/>
              </a:rPr>
              <a:t>http://psychology.about.com/library/bl_psychosocial_summary.htm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(Použité obrázky dostupné z </a:t>
            </a:r>
            <a:r>
              <a:rPr lang="cs-CZ" dirty="0" err="1" smtClean="0"/>
              <a:t>google.com</a:t>
            </a:r>
            <a:r>
              <a:rPr lang="cs-CZ" dirty="0" smtClean="0"/>
              <a:t>)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Psychosociální vývoj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u="sng" dirty="0" smtClean="0"/>
              <a:t>Každé období:</a:t>
            </a:r>
          </a:p>
          <a:p>
            <a:pPr>
              <a:buNone/>
            </a:pPr>
            <a:endParaRPr lang="cs-CZ" sz="1600" b="1" dirty="0" smtClean="0"/>
          </a:p>
          <a:p>
            <a:r>
              <a:rPr lang="en-GB" b="1" dirty="0" err="1" smtClean="0"/>
              <a:t>Psychosoci</a:t>
            </a:r>
            <a:r>
              <a:rPr lang="cs-CZ" b="1" dirty="0" err="1" smtClean="0"/>
              <a:t>ální</a:t>
            </a:r>
            <a:r>
              <a:rPr lang="cs-CZ" b="1" dirty="0" smtClean="0"/>
              <a:t>  konflikt</a:t>
            </a:r>
            <a:endParaRPr lang="cs-CZ" dirty="0" smtClean="0"/>
          </a:p>
          <a:p>
            <a:r>
              <a:rPr lang="cs-CZ" b="1" dirty="0" smtClean="0"/>
              <a:t>Hlavní otázka (HO)</a:t>
            </a:r>
          </a:p>
          <a:p>
            <a:r>
              <a:rPr lang="cs-CZ" b="1" dirty="0" smtClean="0"/>
              <a:t>Důležitá událost (</a:t>
            </a:r>
            <a:r>
              <a:rPr lang="cs-CZ" b="1" dirty="0" err="1" smtClean="0"/>
              <a:t>DU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Věk</a:t>
            </a:r>
            <a:endParaRPr lang="en-GB" dirty="0"/>
          </a:p>
          <a:p>
            <a:endParaRPr lang="en-GB" dirty="0"/>
          </a:p>
        </p:txBody>
      </p:sp>
      <p:pic>
        <p:nvPicPr>
          <p:cNvPr id="9218" name="Picture 2" descr="http://blog.lib.umn.edu/vanm0049/psy1001section09spring2012/stock-illustration-12161412-stages-of-human-develop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56992"/>
            <a:ext cx="36195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1) Důvěra vs. nedůvěra</a:t>
            </a:r>
            <a:endParaRPr lang="en-GB" u="sng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babyweb.cz/sites/default/files/styles/article_full/public/media/Fotografie%20fotobanka/dite-matka-stesti-usmev-objetiistock_000016072569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268218" cy="2516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media.novinky.cz/257/272579-top_foto1-xa2co.jpg?135730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308927" cy="2427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220072" y="1772816"/>
            <a:ext cx="2960712" cy="13765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HO: Mohu věřit lidem kolem sebe?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1560" y="4509120"/>
            <a:ext cx="2376264" cy="792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DU: Krmení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11560" y="5481464"/>
            <a:ext cx="2808312" cy="5398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Věk: do 18 měsíců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Úkol: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Vymyslete, jak bude vypadat zvládnutý a nezvládnutý konflikt: </a:t>
            </a:r>
            <a:r>
              <a:rPr lang="cs-CZ" u="sng" dirty="0" smtClean="0"/>
              <a:t>důvěra vs. nedůvěra</a:t>
            </a:r>
          </a:p>
          <a:p>
            <a:pPr>
              <a:buNone/>
            </a:pPr>
            <a:endParaRPr lang="cs-CZ" sz="1600" u="sng" dirty="0"/>
          </a:p>
          <a:p>
            <a:pPr>
              <a:buNone/>
            </a:pPr>
            <a:r>
              <a:rPr lang="cs-CZ" b="1" u="sng" dirty="0" smtClean="0"/>
              <a:t>v situaci, kdy jde matka s dítětem na očkování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co bude dělat dítě?</a:t>
            </a:r>
          </a:p>
          <a:p>
            <a:r>
              <a:rPr lang="cs-CZ" dirty="0" smtClean="0"/>
              <a:t>jak bude reagovat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matka?</a:t>
            </a:r>
            <a:endParaRPr lang="en-GB" dirty="0"/>
          </a:p>
        </p:txBody>
      </p:sp>
      <p:pic>
        <p:nvPicPr>
          <p:cNvPr id="23554" name="Picture 2" descr="http://www.tyden.cz/obrazek/201102/4d52709b79377/crop-52030-ockovan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952" y="3861048"/>
            <a:ext cx="4710015" cy="2260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2) Autonomie vs. stud 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1600200"/>
            <a:ext cx="3168352" cy="452596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HO: Zvládnu to sám/sama nebo jsem závislý/á na ostatních?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DU</a:t>
            </a:r>
            <a:r>
              <a:rPr lang="cs-CZ" dirty="0" smtClean="0"/>
              <a:t>: Chození na záchod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Věk: 2-3 roky</a:t>
            </a:r>
            <a:endParaRPr lang="en-GB" dirty="0"/>
          </a:p>
        </p:txBody>
      </p:sp>
      <p:pic>
        <p:nvPicPr>
          <p:cNvPr id="4098" name="Picture 2" descr="https://encrypted-tbn1.gstatic.com/images?q=tbn:ANd9GcQPeUyt9ikYLs6Zbai5mflLP3i8-UmHd4ikEbziYGgedkoOuJJ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1743075" cy="2628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http://conversationswithmymother.com/WP/wp-content/uploads/2012/09/shaming_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916832"/>
            <a:ext cx="2695575" cy="4038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Úkol: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Vymyslete, jak bude vypadat zvládnutý a nezvládnutý konflikt: </a:t>
            </a:r>
            <a:r>
              <a:rPr lang="cs-CZ" u="sng" dirty="0" smtClean="0"/>
              <a:t>autonomie vs. stud</a:t>
            </a:r>
          </a:p>
          <a:p>
            <a:pPr>
              <a:buNone/>
            </a:pPr>
            <a:endParaRPr lang="cs-CZ" sz="1600" u="sng" dirty="0"/>
          </a:p>
          <a:p>
            <a:pPr>
              <a:buNone/>
            </a:pPr>
            <a:r>
              <a:rPr lang="cs-CZ" b="1" u="sng" dirty="0" smtClean="0"/>
              <a:t>v situaci, kdy dítě obědvá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co bude dělat dítě?</a:t>
            </a:r>
          </a:p>
          <a:p>
            <a:r>
              <a:rPr lang="cs-CZ" dirty="0" smtClean="0"/>
              <a:t>jak bude reagovat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matka?</a:t>
            </a:r>
            <a:endParaRPr lang="en-GB" dirty="0"/>
          </a:p>
        </p:txBody>
      </p:sp>
      <p:pic>
        <p:nvPicPr>
          <p:cNvPr id="14338" name="Picture 2" descr="http://dwellingintheword.files.wordpress.com/2011/01/child-eating-cake-and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17032"/>
            <a:ext cx="3923928" cy="286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3) Iniciativa vs. vina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8104" y="1628800"/>
            <a:ext cx="3250704" cy="2664296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/>
              <a:t>HO: Jsem dobrý/á nebo špatný/á?</a:t>
            </a:r>
          </a:p>
          <a:p>
            <a:pPr>
              <a:buNone/>
            </a:pPr>
            <a:endParaRPr lang="cs-CZ" sz="1800" dirty="0"/>
          </a:p>
          <a:p>
            <a:pPr>
              <a:buNone/>
            </a:pPr>
            <a:r>
              <a:rPr lang="cs-CZ" dirty="0" err="1" smtClean="0"/>
              <a:t>DU</a:t>
            </a:r>
            <a:r>
              <a:rPr lang="cs-CZ" dirty="0" smtClean="0"/>
              <a:t>: objevování, hra</a:t>
            </a:r>
            <a:endParaRPr lang="en-GB" dirty="0"/>
          </a:p>
        </p:txBody>
      </p:sp>
      <p:pic>
        <p:nvPicPr>
          <p:cNvPr id="3074" name="Picture 2" descr="http://img.blesk.cz/img/1/gallery/1429893_dite-holcicka-zed-kresli-barvy-malov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4286250" cy="2847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6" name="Picture 4" descr="https://encrypted-tbn0.gstatic.com/images?q=tbn:ANd9GcQATLZFgJz1sohrsLwAVBkgiAMkWwWb5GwsWc52183jf223QwHE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81128"/>
            <a:ext cx="2619375" cy="17430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115616" y="5013176"/>
            <a:ext cx="223224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Věk: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3-5 let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Úkol: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Vymyslete, jak bude vypadat zvládnutý a nezvládnutý konflikt: </a:t>
            </a:r>
            <a:r>
              <a:rPr lang="cs-CZ" u="sng" dirty="0" smtClean="0"/>
              <a:t>iniciativa vs. vina</a:t>
            </a:r>
          </a:p>
          <a:p>
            <a:pPr>
              <a:buNone/>
            </a:pPr>
            <a:endParaRPr lang="cs-CZ" sz="1600" u="sng" dirty="0"/>
          </a:p>
          <a:p>
            <a:pPr>
              <a:buNone/>
            </a:pPr>
            <a:r>
              <a:rPr lang="cs-CZ" b="1" u="sng" dirty="0" smtClean="0"/>
              <a:t>v situaci, kdy dítě necháte vedle koše s hračkami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co bude dělat dítě?</a:t>
            </a:r>
          </a:p>
          <a:p>
            <a:r>
              <a:rPr lang="cs-CZ" dirty="0" smtClean="0"/>
              <a:t>jak budou reagovat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rodiče?</a:t>
            </a:r>
            <a:endParaRPr lang="en-GB" dirty="0"/>
          </a:p>
        </p:txBody>
      </p:sp>
      <p:pic>
        <p:nvPicPr>
          <p:cNvPr id="29698" name="Picture 2" descr="http://www.drevenehracky-lk.cz/index-foto-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3456384" cy="226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529</Words>
  <Application>Microsoft Office PowerPoint</Application>
  <PresentationFormat>Předvádění na obrazovce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Erikson:  Osm věků člověka</vt:lpstr>
      <vt:lpstr>Je k něčemu tato teorie?</vt:lpstr>
      <vt:lpstr>Psychosociální vývoj</vt:lpstr>
      <vt:lpstr>1) Důvěra vs. nedůvěra</vt:lpstr>
      <vt:lpstr>Úkol:</vt:lpstr>
      <vt:lpstr>2) Autonomie vs. stud </vt:lpstr>
      <vt:lpstr>Úkol:</vt:lpstr>
      <vt:lpstr>3) Iniciativa vs. vina</vt:lpstr>
      <vt:lpstr>Úkol:</vt:lpstr>
      <vt:lpstr>4) Příčinlivost (pracovitost) vs. méněcennost</vt:lpstr>
      <vt:lpstr>Úkol:</vt:lpstr>
      <vt:lpstr>5) Identita vs. zmatení rolí</vt:lpstr>
      <vt:lpstr>Úkol:</vt:lpstr>
      <vt:lpstr>6) Intimita vs. izolace</vt:lpstr>
      <vt:lpstr>Úkol:</vt:lpstr>
      <vt:lpstr>7) Generativita vs. stagnace</vt:lpstr>
      <vt:lpstr>Úkol:</vt:lpstr>
      <vt:lpstr>8) Integrita vs. zoufalství</vt:lpstr>
      <vt:lpstr>Úkol: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Erikson: Osm věků člověka</dc:title>
  <dc:creator>Martina Kotková</dc:creator>
  <cp:lastModifiedBy>Martina Kotková</cp:lastModifiedBy>
  <cp:revision>36</cp:revision>
  <dcterms:created xsi:type="dcterms:W3CDTF">2014-03-23T13:28:26Z</dcterms:created>
  <dcterms:modified xsi:type="dcterms:W3CDTF">2014-04-01T19:11:58Z</dcterms:modified>
</cp:coreProperties>
</file>