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353" r:id="rId3"/>
    <p:sldId id="259" r:id="rId4"/>
    <p:sldId id="257" r:id="rId5"/>
    <p:sldId id="261" r:id="rId6"/>
    <p:sldId id="258" r:id="rId7"/>
    <p:sldId id="263" r:id="rId8"/>
    <p:sldId id="262" r:id="rId9"/>
    <p:sldId id="304" r:id="rId10"/>
    <p:sldId id="306" r:id="rId11"/>
    <p:sldId id="307" r:id="rId12"/>
    <p:sldId id="308" r:id="rId13"/>
    <p:sldId id="309" r:id="rId14"/>
    <p:sldId id="264" r:id="rId15"/>
    <p:sldId id="310" r:id="rId16"/>
    <p:sldId id="311" r:id="rId17"/>
    <p:sldId id="265" r:id="rId18"/>
    <p:sldId id="266" r:id="rId19"/>
    <p:sldId id="267" r:id="rId20"/>
    <p:sldId id="333" r:id="rId21"/>
    <p:sldId id="334" r:id="rId22"/>
    <p:sldId id="351" r:id="rId23"/>
    <p:sldId id="335" r:id="rId24"/>
    <p:sldId id="336" r:id="rId25"/>
    <p:sldId id="339" r:id="rId26"/>
    <p:sldId id="340" r:id="rId27"/>
    <p:sldId id="341" r:id="rId28"/>
    <p:sldId id="342" r:id="rId29"/>
    <p:sldId id="352" r:id="rId30"/>
    <p:sldId id="343" r:id="rId31"/>
    <p:sldId id="277" r:id="rId32"/>
    <p:sldId id="278" r:id="rId33"/>
    <p:sldId id="298" r:id="rId34"/>
    <p:sldId id="299" r:id="rId35"/>
    <p:sldId id="300" r:id="rId36"/>
    <p:sldId id="301" r:id="rId37"/>
    <p:sldId id="312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56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elf%20esteem\Se&#353;it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9818556024981228E-2"/>
          <c:y val="0.11633788568538189"/>
          <c:w val="0.67362400026675784"/>
          <c:h val="0.72736469398077963"/>
        </c:manualLayout>
      </c:layout>
      <c:lineChart>
        <c:grouping val="standard"/>
        <c:ser>
          <c:idx val="0"/>
          <c:order val="0"/>
          <c:tx>
            <c:strRef>
              <c:f>'[2]self-esteem z-skore'!$D$20</c:f>
              <c:strCache>
                <c:ptCount val="1"/>
                <c:pt idx="0">
                  <c:v>High (N=44)</c:v>
                </c:pt>
              </c:strCache>
            </c:strRef>
          </c:tx>
          <c:spPr>
            <a:ln w="12700">
              <a:solidFill>
                <a:srgbClr val="000080"/>
              </a:solidFill>
              <a:prstDash val="lgDash"/>
            </a:ln>
          </c:spPr>
          <c:marker>
            <c:symbol val="diamond"/>
            <c:size val="6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Pt>
            <c:idx val="0"/>
            <c:spPr>
              <a:ln w="19050">
                <a:solidFill>
                  <a:srgbClr val="000080"/>
                </a:solidFill>
                <a:prstDash val="lgDash"/>
              </a:ln>
            </c:spPr>
          </c:dPt>
          <c:dPt>
            <c:idx val="1"/>
            <c:spPr>
              <a:ln w="19050">
                <a:solidFill>
                  <a:srgbClr val="000080"/>
                </a:solidFill>
                <a:prstDash val="lgDash"/>
              </a:ln>
            </c:spPr>
          </c:dPt>
          <c:dPt>
            <c:idx val="2"/>
            <c:spPr>
              <a:ln w="19050">
                <a:solidFill>
                  <a:srgbClr val="000080"/>
                </a:solidFill>
                <a:prstDash val="lgDash"/>
              </a:ln>
            </c:spPr>
          </c:dPt>
          <c:dPt>
            <c:idx val="3"/>
            <c:spPr>
              <a:ln w="19050">
                <a:solidFill>
                  <a:srgbClr val="000080"/>
                </a:solidFill>
                <a:prstDash val="lgDash"/>
              </a:ln>
            </c:spPr>
          </c:dPt>
          <c:cat>
            <c:numRef>
              <c:f>'[2]self-esteem z-skore'!$E$19:$H$19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</c:numCache>
            </c:numRef>
          </c:cat>
          <c:val>
            <c:numRef>
              <c:f>'[2]self-esteem z-skore'!$E$20:$H$20</c:f>
              <c:numCache>
                <c:formatCode>General</c:formatCode>
                <c:ptCount val="4"/>
                <c:pt idx="0">
                  <c:v>0.61710216270161888</c:v>
                </c:pt>
                <c:pt idx="1">
                  <c:v>1.3472567981173758</c:v>
                </c:pt>
                <c:pt idx="2">
                  <c:v>1.2573311623034114</c:v>
                </c:pt>
                <c:pt idx="3">
                  <c:v>1.2179502740972092</c:v>
                </c:pt>
              </c:numCache>
            </c:numRef>
          </c:val>
        </c:ser>
        <c:ser>
          <c:idx val="1"/>
          <c:order val="1"/>
          <c:tx>
            <c:strRef>
              <c:f>'[2]self-esteem z-skore'!$D$21</c:f>
              <c:strCache>
                <c:ptCount val="1"/>
                <c:pt idx="0">
                  <c:v>Rising (N=32)</c:v>
                </c:pt>
              </c:strCache>
            </c:strRef>
          </c:tx>
          <c:spPr>
            <a:ln w="19050">
              <a:solidFill>
                <a:srgbClr val="FF00FF"/>
              </a:solidFill>
              <a:prstDash val="lgDashDot"/>
            </a:ln>
          </c:spPr>
          <c:marker>
            <c:symbol val="square"/>
            <c:size val="6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'[2]self-esteem z-skore'!$E$19:$H$19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</c:numCache>
            </c:numRef>
          </c:cat>
          <c:val>
            <c:numRef>
              <c:f>'[2]self-esteem z-skore'!$E$21:$H$21</c:f>
              <c:numCache>
                <c:formatCode>General</c:formatCode>
                <c:ptCount val="4"/>
                <c:pt idx="0">
                  <c:v>-1.4690805556514532</c:v>
                </c:pt>
                <c:pt idx="1">
                  <c:v>-0.44458014030346388</c:v>
                </c:pt>
                <c:pt idx="2">
                  <c:v>0.19148909967453884</c:v>
                </c:pt>
                <c:pt idx="3">
                  <c:v>0.25037819899334385</c:v>
                </c:pt>
              </c:numCache>
            </c:numRef>
          </c:val>
        </c:ser>
        <c:ser>
          <c:idx val="2"/>
          <c:order val="2"/>
          <c:tx>
            <c:strRef>
              <c:f>'[2]self-esteem z-skore'!$D$22</c:f>
              <c:strCache>
                <c:ptCount val="1"/>
                <c:pt idx="0">
                  <c:v>Moderate (N=77)</c:v>
                </c:pt>
              </c:strCache>
            </c:strRef>
          </c:tx>
          <c:spPr>
            <a:ln w="12700">
              <a:solidFill>
                <a:srgbClr val="FFFF00"/>
              </a:solidFill>
              <a:prstDash val="solid"/>
            </a:ln>
          </c:spPr>
          <c:marker>
            <c:symbol val="triangle"/>
            <c:size val="6"/>
            <c:spPr>
              <a:solidFill>
                <a:srgbClr val="FFFF00"/>
              </a:solidFill>
              <a:ln>
                <a:solidFill>
                  <a:srgbClr val="FFFF00"/>
                </a:solidFill>
                <a:prstDash val="solid"/>
              </a:ln>
            </c:spPr>
          </c:marker>
          <c:dPt>
            <c:idx val="0"/>
            <c:spPr>
              <a:ln w="19050">
                <a:solidFill>
                  <a:srgbClr val="FFFF00"/>
                </a:solidFill>
                <a:prstDash val="solid"/>
              </a:ln>
            </c:spPr>
          </c:dPt>
          <c:cat>
            <c:numRef>
              <c:f>'[2]self-esteem z-skore'!$E$19:$H$19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</c:numCache>
            </c:numRef>
          </c:cat>
          <c:val>
            <c:numRef>
              <c:f>'[2]self-esteem z-skore'!$E$22:$H$22</c:f>
              <c:numCache>
                <c:formatCode>General</c:formatCode>
                <c:ptCount val="4"/>
                <c:pt idx="0">
                  <c:v>0.4403050305541677</c:v>
                </c:pt>
                <c:pt idx="1">
                  <c:v>0.21646822960463871</c:v>
                </c:pt>
                <c:pt idx="2">
                  <c:v>0.15716336992622382</c:v>
                </c:pt>
                <c:pt idx="3">
                  <c:v>0.17756721040424694</c:v>
                </c:pt>
              </c:numCache>
            </c:numRef>
          </c:val>
        </c:ser>
        <c:ser>
          <c:idx val="3"/>
          <c:order val="3"/>
          <c:tx>
            <c:strRef>
              <c:f>'[2]self-esteem z-skore'!$D$23</c:f>
              <c:strCache>
                <c:ptCount val="1"/>
                <c:pt idx="0">
                  <c:v>Decreasing (N=54)</c:v>
                </c:pt>
              </c:strCache>
            </c:strRef>
          </c:tx>
          <c:spPr>
            <a:ln w="19050">
              <a:solidFill>
                <a:srgbClr val="00FFFF"/>
              </a:solidFill>
              <a:prstDash val="sysDash"/>
            </a:ln>
          </c:spPr>
          <c:marker>
            <c:symbol val="x"/>
            <c:size val="6"/>
            <c:spPr>
              <a:noFill/>
              <a:ln>
                <a:solidFill>
                  <a:srgbClr val="00FFFF"/>
                </a:solidFill>
                <a:prstDash val="solid"/>
              </a:ln>
            </c:spPr>
          </c:marker>
          <c:cat>
            <c:numRef>
              <c:f>'[2]self-esteem z-skore'!$E$19:$H$19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</c:numCache>
            </c:numRef>
          </c:cat>
          <c:val>
            <c:numRef>
              <c:f>'[2]self-esteem z-skore'!$E$23:$H$23</c:f>
              <c:numCache>
                <c:formatCode>General</c:formatCode>
                <c:ptCount val="4"/>
                <c:pt idx="0">
                  <c:v>-0.22978885978733316</c:v>
                </c:pt>
                <c:pt idx="1">
                  <c:v>-0.51468302879704952</c:v>
                </c:pt>
                <c:pt idx="2">
                  <c:v>-0.86504437364980324</c:v>
                </c:pt>
                <c:pt idx="3">
                  <c:v>-0.65949694804802872</c:v>
                </c:pt>
              </c:numCache>
            </c:numRef>
          </c:val>
        </c:ser>
        <c:ser>
          <c:idx val="4"/>
          <c:order val="4"/>
          <c:tx>
            <c:strRef>
              <c:f>'[2]self-esteem z-skore'!$D$24</c:f>
              <c:strCache>
                <c:ptCount val="1"/>
                <c:pt idx="0">
                  <c:v>Low (N=22)</c:v>
                </c:pt>
              </c:strCache>
            </c:strRef>
          </c:tx>
          <c:spPr>
            <a:ln w="19050">
              <a:solidFill>
                <a:srgbClr val="800080"/>
              </a:solidFill>
              <a:prstDash val="lgDashDotDot"/>
            </a:ln>
          </c:spPr>
          <c:marker>
            <c:symbol val="star"/>
            <c:size val="6"/>
            <c:spPr>
              <a:noFill/>
              <a:ln>
                <a:solidFill>
                  <a:srgbClr val="800080"/>
                </a:solidFill>
                <a:prstDash val="solid"/>
              </a:ln>
            </c:spPr>
          </c:marker>
          <c:cat>
            <c:numRef>
              <c:f>'[2]self-esteem z-skore'!$E$19:$H$19</c:f>
              <c:numCache>
                <c:formatCode>General</c:formatCode>
                <c:ptCount val="4"/>
                <c:pt idx="0">
                  <c:v>13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</c:numCache>
            </c:numRef>
          </c:cat>
          <c:val>
            <c:numRef>
              <c:f>'[2]self-esteem z-skore'!$E$24:$H$24</c:f>
              <c:numCache>
                <c:formatCode>General</c:formatCode>
                <c:ptCount val="4"/>
                <c:pt idx="0">
                  <c:v>-1.505817791198593</c:v>
                </c:pt>
                <c:pt idx="1">
                  <c:v>-1.3570037153288479</c:v>
                </c:pt>
                <c:pt idx="2">
                  <c:v>-1.7878656292057495</c:v>
                </c:pt>
                <c:pt idx="3">
                  <c:v>-1.657658155199252</c:v>
                </c:pt>
              </c:numCache>
            </c:numRef>
          </c:val>
        </c:ser>
        <c:marker val="1"/>
        <c:axId val="66841600"/>
        <c:axId val="67110400"/>
      </c:lineChart>
      <c:catAx>
        <c:axId val="668416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800" baseline="0"/>
                  <a:t>Age of adolescents</a:t>
                </a:r>
              </a:p>
            </c:rich>
          </c:tx>
          <c:layout>
            <c:manualLayout>
              <c:xMode val="edge"/>
              <c:yMode val="edge"/>
              <c:x val="0.40562631402878735"/>
              <c:y val="0.92109256449165156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67110400"/>
        <c:crossesAt val="-2"/>
        <c:auto val="1"/>
        <c:lblAlgn val="ctr"/>
        <c:lblOffset val="100"/>
        <c:tickLblSkip val="1"/>
        <c:tickMarkSkip val="1"/>
      </c:catAx>
      <c:valAx>
        <c:axId val="6711040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800" baseline="0"/>
                  <a:t>z-score</a:t>
                </a:r>
              </a:p>
            </c:rich>
          </c:tx>
          <c:layout>
            <c:manualLayout>
              <c:xMode val="edge"/>
              <c:yMode val="edge"/>
              <c:x val="1.4519062694542719E-2"/>
              <c:y val="0.43854324734446343"/>
            </c:manualLayout>
          </c:layout>
          <c:spPr>
            <a:noFill/>
            <a:ln w="25400">
              <a:noFill/>
            </a:ln>
          </c:spPr>
        </c:title>
        <c:numFmt formatCode="#,##0.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6684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26432331317765"/>
          <c:y val="0.11297916874314759"/>
          <c:w val="0.20236980322211104"/>
          <c:h val="0.7187788644108249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5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1A60-B98C-49CC-869E-104D6B1C253F}" type="datetimeFigureOut">
              <a:rPr lang="cs-CZ" smtClean="0"/>
              <a:pPr/>
              <a:t>28.3.2014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B6B281-CB8D-4096-A85B-8B7FED7486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DC1B35-EB2A-4B40-A80E-569882D4A27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8BF9D-01E3-4638-8445-97548EF67D58}" type="datetimeFigureOut">
              <a:rPr lang="cs-CZ" smtClean="0"/>
              <a:pPr/>
              <a:t>28.3.2014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13D3B-3EF8-47FE-9DDA-8E1A38C962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press.com/journals/details/1088-8691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journals.elsevier.com/journal-of-applied-developmental-psychology/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Úvod do aplikované vývojové psychologie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 smtClean="0"/>
              <a:t>Klíčové principy aplikované vývojové vědy </a:t>
            </a:r>
            <a:br>
              <a:rPr lang="cs-CZ" sz="2700" dirty="0" smtClean="0"/>
            </a:br>
            <a:r>
              <a:rPr lang="cs-CZ" sz="2700" dirty="0" smtClean="0"/>
              <a:t>(</a:t>
            </a:r>
            <a:r>
              <a:rPr lang="cs-CZ" sz="2700" dirty="0" err="1" smtClean="0"/>
              <a:t>Applied</a:t>
            </a:r>
            <a:r>
              <a:rPr lang="cs-CZ" sz="2700" dirty="0" smtClean="0"/>
              <a:t> </a:t>
            </a:r>
            <a:r>
              <a:rPr lang="cs-CZ" sz="2700" dirty="0" err="1" smtClean="0"/>
              <a:t>developmental</a:t>
            </a:r>
            <a:r>
              <a:rPr lang="cs-CZ" sz="2700" dirty="0" smtClean="0"/>
              <a:t> science)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800" dirty="0" smtClean="0"/>
              <a:t>(</a:t>
            </a:r>
            <a:r>
              <a:rPr lang="cs-CZ" sz="1800" dirty="0" err="1" smtClean="0"/>
              <a:t>Lerner</a:t>
            </a:r>
            <a:r>
              <a:rPr lang="cs-CZ" sz="1800" dirty="0" smtClean="0"/>
              <a:t>, </a:t>
            </a:r>
            <a:r>
              <a:rPr lang="cs-CZ" sz="1800" dirty="0" err="1" smtClean="0"/>
              <a:t>Jacobs</a:t>
            </a:r>
            <a:r>
              <a:rPr lang="cs-CZ" sz="1800" dirty="0" smtClean="0"/>
              <a:t>,&amp;</a:t>
            </a:r>
            <a:r>
              <a:rPr lang="cs-CZ" sz="1800" dirty="0" err="1" smtClean="0"/>
              <a:t>Wertlieb</a:t>
            </a:r>
            <a:r>
              <a:rPr lang="cs-CZ" sz="1800" dirty="0" smtClean="0"/>
              <a:t>, 2005)</a:t>
            </a:r>
            <a:endParaRPr lang="en-US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Porozumění  obousměrnosti vzájemného vztahu </a:t>
            </a:r>
            <a:r>
              <a:rPr lang="cs-CZ" b="1" dirty="0" smtClean="0"/>
              <a:t>mezi generováním  poznatků </a:t>
            </a:r>
            <a:r>
              <a:rPr lang="cs-CZ" dirty="0" smtClean="0"/>
              <a:t>a</a:t>
            </a:r>
            <a:r>
              <a:rPr lang="cs-CZ" b="1" dirty="0" smtClean="0"/>
              <a:t> aplikováním poznatků</a:t>
            </a:r>
          </a:p>
          <a:p>
            <a:endParaRPr lang="cs-CZ" dirty="0" smtClean="0"/>
          </a:p>
          <a:p>
            <a:r>
              <a:rPr lang="cs-CZ" dirty="0" smtClean="0"/>
              <a:t>Důležitost porozumění </a:t>
            </a:r>
            <a:r>
              <a:rPr lang="en-US" b="1" dirty="0" err="1" smtClean="0"/>
              <a:t>normativ</a:t>
            </a:r>
            <a:r>
              <a:rPr lang="cs-CZ" b="1" dirty="0" smtClean="0"/>
              <a:t>ním vývojovým procesům,  </a:t>
            </a:r>
            <a:r>
              <a:rPr lang="en-US" b="1" dirty="0" smtClean="0"/>
              <a:t>prim</a:t>
            </a:r>
            <a:r>
              <a:rPr lang="cs-CZ" b="1" dirty="0" err="1" smtClean="0"/>
              <a:t>ární</a:t>
            </a:r>
            <a:r>
              <a:rPr lang="cs-CZ" b="1" dirty="0" smtClean="0"/>
              <a:t> prevenci  a optimalizaci vývoje</a:t>
            </a:r>
          </a:p>
          <a:p>
            <a:endParaRPr lang="en-US" dirty="0" smtClean="0"/>
          </a:p>
          <a:p>
            <a:r>
              <a:rPr lang="cs-CZ" dirty="0" smtClean="0"/>
              <a:t>Centrální význam </a:t>
            </a:r>
            <a:r>
              <a:rPr lang="cs-CZ" b="1" dirty="0" smtClean="0"/>
              <a:t>kontextu</a:t>
            </a:r>
          </a:p>
          <a:p>
            <a:endParaRPr lang="en-US" b="1" dirty="0" smtClean="0"/>
          </a:p>
          <a:p>
            <a:r>
              <a:rPr lang="cs-CZ" dirty="0" smtClean="0"/>
              <a:t>Potřeba brát v potaz </a:t>
            </a:r>
            <a:r>
              <a:rPr lang="cs-CZ" b="1" dirty="0" err="1" smtClean="0"/>
              <a:t>interindividuální</a:t>
            </a:r>
            <a:r>
              <a:rPr lang="cs-CZ" b="1" dirty="0" smtClean="0"/>
              <a:t> rozdíly </a:t>
            </a:r>
            <a:r>
              <a:rPr lang="cs-CZ" dirty="0" smtClean="0"/>
              <a:t>a </a:t>
            </a:r>
            <a:r>
              <a:rPr lang="cs-CZ" b="1" dirty="0" err="1" smtClean="0"/>
              <a:t>intraindividuální</a:t>
            </a:r>
            <a:r>
              <a:rPr lang="cs-CZ" b="1" dirty="0" smtClean="0"/>
              <a:t> změny</a:t>
            </a:r>
          </a:p>
          <a:p>
            <a:endParaRPr lang="cs-CZ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Normativní vývojové procesy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Vyjadřují určité obvyklosti, které jsou typické pro většinu  jedinců:</a:t>
            </a:r>
          </a:p>
          <a:p>
            <a:pPr>
              <a:buFontTx/>
              <a:buChar char="-"/>
            </a:pPr>
            <a:r>
              <a:rPr lang="cs-CZ" dirty="0" smtClean="0"/>
              <a:t>určitého věku (nástup puberty, dosažení právní plnoletosti, zdělání)</a:t>
            </a:r>
          </a:p>
          <a:p>
            <a:pPr>
              <a:buFontTx/>
              <a:buChar char="-"/>
            </a:pPr>
            <a:r>
              <a:rPr lang="cs-CZ" dirty="0" smtClean="0"/>
              <a:t>Určité historické epochy (válka, společenská změna, epidemie)</a:t>
            </a:r>
          </a:p>
          <a:p>
            <a:pPr>
              <a:buNone/>
            </a:pPr>
            <a:r>
              <a:rPr lang="cs-CZ" dirty="0" smtClean="0"/>
              <a:t>Normu je třeba vzít jako rámec, ve kterém jsou posuzovány non-normativní neočekávatelné a nepředvídané události události 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prevence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Primární prevence </a:t>
            </a:r>
            <a:r>
              <a:rPr lang="cs-CZ" dirty="0" smtClean="0"/>
              <a:t>zahrnuje veškeré aktivity realizované s cílem předejít problémům spojených s výskytem patologických jevů. </a:t>
            </a:r>
          </a:p>
          <a:p>
            <a:r>
              <a:rPr lang="cs-CZ" b="1" dirty="0" smtClean="0"/>
              <a:t>Specifická primární prevence </a:t>
            </a:r>
            <a:r>
              <a:rPr lang="cs-CZ" dirty="0" smtClean="0"/>
              <a:t>– přímo se zaměřuje na odvrácení daného negativního jevu, často je spojena s určitou restrikcí (například prohibice, dohled na určitou cílovou skupinu atd.)</a:t>
            </a:r>
          </a:p>
          <a:p>
            <a:r>
              <a:rPr lang="cs-CZ" b="1" dirty="0" smtClean="0"/>
              <a:t>Nespecifická primární prevence </a:t>
            </a:r>
            <a:r>
              <a:rPr lang="cs-CZ" dirty="0" smtClean="0"/>
              <a:t>– veškeré aktivity, které podporují alternativní zdravé („správné“, „hodnotné“) činnosti, které odvracejí pozornost  od negativního chování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Optimalizace vývoje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úzce propojena s kulturními a sociálními standardy</a:t>
            </a:r>
          </a:p>
          <a:p>
            <a:r>
              <a:rPr lang="cs-CZ" dirty="0" smtClean="0"/>
              <a:t>Jde o  využití emočního, kognitivního a vztahového potenciálu daného jedince</a:t>
            </a:r>
          </a:p>
          <a:p>
            <a:r>
              <a:rPr lang="cs-CZ" dirty="0" smtClean="0"/>
              <a:t>Kritéria: </a:t>
            </a:r>
          </a:p>
          <a:p>
            <a:pPr>
              <a:buFontTx/>
              <a:buChar char="-"/>
            </a:pPr>
            <a:r>
              <a:rPr lang="cs-CZ" dirty="0" smtClean="0"/>
              <a:t>Vnější: pozitivní sociální odezva, delegace kompetencí, ocenění ze strany druhých</a:t>
            </a:r>
          </a:p>
          <a:p>
            <a:pPr>
              <a:buFontTx/>
              <a:buChar char="-"/>
            </a:pPr>
            <a:r>
              <a:rPr lang="cs-CZ" dirty="0" smtClean="0"/>
              <a:t>Vnitřní: pocit štěstí, smysluplnosti života, vědomí sounáležitosti, užitečnosti </a:t>
            </a:r>
            <a:r>
              <a:rPr lang="cs-CZ" dirty="0" err="1" smtClean="0"/>
              <a:t>atd</a:t>
            </a:r>
            <a:r>
              <a:rPr lang="cs-CZ" dirty="0" smtClean="0"/>
              <a:t>… 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Psychologie  celoživotního vývoje  (</a:t>
            </a:r>
            <a:r>
              <a:rPr lang="cs-CZ" sz="2000" b="1" dirty="0" err="1" smtClean="0"/>
              <a:t>Life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Span</a:t>
            </a:r>
            <a:r>
              <a:rPr lang="cs-CZ" sz="2000" b="1" dirty="0" smtClean="0"/>
              <a:t> Psychology) </a:t>
            </a:r>
            <a:br>
              <a:rPr lang="cs-CZ" sz="2000" b="1" dirty="0" smtClean="0"/>
            </a:br>
            <a:r>
              <a:rPr lang="cs-CZ" sz="2000" b="1" dirty="0" smtClean="0"/>
              <a:t>jako výchozí teoretický rámec pro  aplikaci poznatků vývojové psychologie </a:t>
            </a:r>
            <a:endParaRPr lang="en-US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sz="1600" dirty="0" smtClean="0"/>
              <a:t>R. </a:t>
            </a:r>
            <a:r>
              <a:rPr lang="cs-CZ" sz="1600" dirty="0" err="1" smtClean="0"/>
              <a:t>Havighurst</a:t>
            </a:r>
            <a:r>
              <a:rPr lang="cs-CZ" sz="1600" dirty="0" smtClean="0"/>
              <a:t>, E. </a:t>
            </a:r>
            <a:r>
              <a:rPr lang="cs-CZ" sz="1600" dirty="0" err="1" smtClean="0"/>
              <a:t>Erikson</a:t>
            </a:r>
            <a:r>
              <a:rPr lang="cs-CZ" sz="1600" dirty="0" smtClean="0"/>
              <a:t>, G. </a:t>
            </a:r>
            <a:r>
              <a:rPr lang="cs-CZ" sz="1600" dirty="0" err="1" smtClean="0"/>
              <a:t>Elder</a:t>
            </a:r>
            <a:r>
              <a:rPr lang="cs-CZ" sz="1600" dirty="0" smtClean="0"/>
              <a:t>, J. </a:t>
            </a:r>
            <a:r>
              <a:rPr lang="cs-CZ" sz="1600" dirty="0" err="1" smtClean="0"/>
              <a:t>Heckhausen</a:t>
            </a:r>
            <a:r>
              <a:rPr lang="cs-CZ" sz="1600" dirty="0" smtClean="0"/>
              <a:t>,  D. </a:t>
            </a:r>
            <a:r>
              <a:rPr lang="cs-CZ" sz="1600" dirty="0" err="1" smtClean="0"/>
              <a:t>Magnusson</a:t>
            </a:r>
            <a:r>
              <a:rPr lang="cs-CZ" sz="1600" dirty="0" smtClean="0"/>
              <a:t>, U. Bronfenbrenner, P. Baltes, R. </a:t>
            </a:r>
            <a:r>
              <a:rPr lang="cs-CZ" sz="1600" dirty="0" err="1" smtClean="0"/>
              <a:t>Lerner</a:t>
            </a:r>
            <a:r>
              <a:rPr lang="cs-CZ" sz="1600" dirty="0" smtClean="0"/>
              <a:t>,  U. </a:t>
            </a:r>
            <a:r>
              <a:rPr lang="cs-CZ" sz="1600" dirty="0" err="1" smtClean="0"/>
              <a:t>Staudinger</a:t>
            </a:r>
            <a:r>
              <a:rPr lang="cs-CZ" sz="1600" dirty="0" smtClean="0"/>
              <a:t> 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2200" dirty="0" smtClean="0">
                <a:solidFill>
                  <a:srgbClr val="FF0000"/>
                </a:solidFill>
              </a:rPr>
              <a:t>Pojetí vývoje  především jako adaptace na měnící se podmínky života (vnitřní, vnější) jednice</a:t>
            </a:r>
          </a:p>
          <a:p>
            <a:pPr>
              <a:buNone/>
            </a:pPr>
            <a:endParaRPr lang="cs-CZ" sz="22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err="1" smtClean="0"/>
              <a:t>Víceúrovňovitá</a:t>
            </a:r>
            <a:r>
              <a:rPr lang="cs-CZ" sz="1800" dirty="0" smtClean="0"/>
              <a:t> analýza psychického vývoje:</a:t>
            </a:r>
          </a:p>
          <a:p>
            <a:pPr>
              <a:buNone/>
            </a:pPr>
            <a:r>
              <a:rPr lang="cs-CZ" sz="1800" dirty="0" smtClean="0"/>
              <a:t>- kulturní vlivy (tradice, historie,  normy, mýty, rituály, atd..)</a:t>
            </a:r>
          </a:p>
          <a:p>
            <a:pPr>
              <a:buFontTx/>
              <a:buChar char="-"/>
            </a:pPr>
            <a:r>
              <a:rPr lang="cs-CZ" sz="1800" dirty="0" smtClean="0"/>
              <a:t>distální sociální prostředí  (nepřímé aktuální působení – dlouhodobé stabilní ,  očekávané změny – tranzitorní body, neočekávané události )</a:t>
            </a:r>
          </a:p>
          <a:p>
            <a:pPr>
              <a:buFontTx/>
              <a:buChar char="-"/>
            </a:pPr>
            <a:r>
              <a:rPr lang="cs-CZ" sz="1800" dirty="0" smtClean="0"/>
              <a:t>proximální sociální vlivy (stabilní vlivy, </a:t>
            </a:r>
            <a:r>
              <a:rPr lang="cs-CZ" sz="1800" dirty="0" err="1" smtClean="0"/>
              <a:t>predikovatelné</a:t>
            </a:r>
            <a:r>
              <a:rPr lang="cs-CZ" sz="1800" dirty="0" smtClean="0"/>
              <a:t> změny,  náhodné události)</a:t>
            </a:r>
          </a:p>
          <a:p>
            <a:pPr>
              <a:buFontTx/>
              <a:buChar char="-"/>
            </a:pPr>
            <a:r>
              <a:rPr lang="cs-CZ" sz="1800" dirty="0" smtClean="0"/>
              <a:t> interpersonální a intersubjektivní   rovina analýzy vývoje (percepce vlastního vývoje, změn, vnitřních a vnějších vlivů)</a:t>
            </a:r>
          </a:p>
          <a:p>
            <a:pPr>
              <a:buFontTx/>
              <a:buChar char="-"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Subjektivní pojetí  změny</a:t>
            </a:r>
          </a:p>
          <a:p>
            <a:pPr>
              <a:buNone/>
            </a:pPr>
            <a:r>
              <a:rPr lang="cs-CZ" sz="1800" dirty="0" smtClean="0"/>
              <a:t>Aktivní podíl  jedince na procesu vlastního vývoje – </a:t>
            </a:r>
            <a:r>
              <a:rPr lang="cs-CZ" sz="1800" dirty="0" err="1" smtClean="0"/>
              <a:t>seberegulace</a:t>
            </a:r>
            <a:r>
              <a:rPr lang="cs-CZ" sz="1800" dirty="0" smtClean="0"/>
              <a:t> vývoje a  subjektivní  hodnocení vlastní změny  (</a:t>
            </a:r>
            <a:r>
              <a:rPr lang="cs-CZ" sz="1800" dirty="0" err="1" smtClean="0"/>
              <a:t>SOC</a:t>
            </a:r>
            <a:r>
              <a:rPr lang="cs-CZ" sz="1800" dirty="0" smtClean="0"/>
              <a:t> model, </a:t>
            </a:r>
            <a:r>
              <a:rPr lang="cs-CZ" sz="1800" dirty="0" err="1" smtClean="0"/>
              <a:t>seberegulace</a:t>
            </a:r>
            <a:r>
              <a:rPr lang="cs-CZ" sz="1800" dirty="0" smtClean="0"/>
              <a:t>, vývoj jako celoživotní  sebe-projekt)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Lifespan </a:t>
            </a:r>
            <a:r>
              <a:rPr lang="cs-CZ" sz="3600" dirty="0" smtClean="0"/>
              <a:t>  a </a:t>
            </a:r>
            <a:r>
              <a:rPr lang="en-US" sz="3600" dirty="0" err="1" smtClean="0"/>
              <a:t>teorie</a:t>
            </a:r>
            <a:r>
              <a:rPr lang="en-US" sz="3600" dirty="0" smtClean="0"/>
              <a:t> </a:t>
            </a:r>
            <a:r>
              <a:rPr lang="cs-CZ" sz="3600" dirty="0" smtClean="0"/>
              <a:t>regulace/vlivu (</a:t>
            </a:r>
            <a:r>
              <a:rPr lang="cs-CZ" sz="3600" dirty="0" err="1" smtClean="0"/>
              <a:t>control</a:t>
            </a:r>
            <a:r>
              <a:rPr lang="cs-CZ" sz="3600" dirty="0" smtClean="0"/>
              <a:t>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J. </a:t>
            </a:r>
            <a:r>
              <a:rPr lang="en-US" dirty="0" err="1" smtClean="0"/>
              <a:t>Heckhausen</a:t>
            </a:r>
            <a:r>
              <a:rPr lang="en-US" dirty="0" smtClean="0"/>
              <a:t>, R. Schulz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</a:rPr>
              <a:t>P</a:t>
            </a:r>
            <a:r>
              <a:rPr lang="en-US" b="1" dirty="0" err="1" smtClean="0">
                <a:solidFill>
                  <a:srgbClr val="FFC000"/>
                </a:solidFill>
              </a:rPr>
              <a:t>rimární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cs-CZ" b="1" dirty="0" smtClean="0">
                <a:solidFill>
                  <a:srgbClr val="FFC000"/>
                </a:solidFill>
              </a:rPr>
              <a:t> regulace/kontrola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cs-CZ" dirty="0" smtClean="0"/>
              <a:t>Je </a:t>
            </a:r>
            <a:r>
              <a:rPr lang="en-US" dirty="0" err="1" smtClean="0"/>
              <a:t>zaměřená</a:t>
            </a:r>
            <a:r>
              <a:rPr lang="en-US" dirty="0" smtClean="0"/>
              <a:t> </a:t>
            </a:r>
            <a:r>
              <a:rPr lang="en-US" dirty="0" err="1" smtClean="0"/>
              <a:t>navenek</a:t>
            </a:r>
            <a:r>
              <a:rPr lang="en-US" dirty="0" smtClean="0"/>
              <a:t> - </a:t>
            </a:r>
            <a:r>
              <a:rPr lang="en-US" dirty="0" err="1" smtClean="0"/>
              <a:t>chování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ovlivňuje</a:t>
            </a:r>
            <a:r>
              <a:rPr lang="en-US" dirty="0" smtClean="0"/>
              <a:t> </a:t>
            </a:r>
            <a:r>
              <a:rPr lang="en-US" dirty="0" err="1" smtClean="0"/>
              <a:t>vnější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 </a:t>
            </a:r>
            <a:r>
              <a:rPr lang="en-US" dirty="0" err="1" smtClean="0"/>
              <a:t>člověk</a:t>
            </a:r>
            <a:r>
              <a:rPr lang="en-US" dirty="0" smtClean="0"/>
              <a:t> </a:t>
            </a:r>
            <a:r>
              <a:rPr lang="en-US" dirty="0" err="1" smtClean="0"/>
              <a:t>mění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co </a:t>
            </a:r>
            <a:r>
              <a:rPr lang="en-US" dirty="0" err="1" smtClean="0"/>
              <a:t>nejvíce</a:t>
            </a:r>
            <a:r>
              <a:rPr lang="en-US" dirty="0" smtClean="0"/>
              <a:t> </a:t>
            </a:r>
            <a:r>
              <a:rPr lang="en-US" dirty="0" err="1" smtClean="0"/>
              <a:t>vyhovovalo</a:t>
            </a:r>
            <a:r>
              <a:rPr lang="en-US" dirty="0" smtClean="0"/>
              <a:t>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potřebám</a:t>
            </a:r>
            <a:r>
              <a:rPr lang="en-US" dirty="0" smtClean="0"/>
              <a:t> a </a:t>
            </a:r>
            <a:r>
              <a:rPr lang="en-US" dirty="0" err="1" smtClean="0"/>
              <a:t>cílům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>
                <a:solidFill>
                  <a:srgbClr val="FFC000"/>
                </a:solidFill>
              </a:rPr>
              <a:t>Sekundární regulace/kontrola:</a:t>
            </a:r>
          </a:p>
          <a:p>
            <a:endParaRPr lang="cs-CZ" dirty="0" smtClean="0"/>
          </a:p>
          <a:p>
            <a:r>
              <a:rPr lang="cs-CZ" dirty="0" smtClean="0"/>
              <a:t>Jde o </a:t>
            </a:r>
            <a:r>
              <a:rPr lang="en-US" dirty="0" err="1" smtClean="0"/>
              <a:t>vnitřní</a:t>
            </a:r>
            <a:r>
              <a:rPr lang="en-US" dirty="0" smtClean="0"/>
              <a:t> </a:t>
            </a:r>
            <a:r>
              <a:rPr lang="en-US" dirty="0" err="1" smtClean="0"/>
              <a:t>procesy</a:t>
            </a:r>
            <a:r>
              <a:rPr lang="en-US" dirty="0" smtClean="0"/>
              <a:t>,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nichž</a:t>
            </a:r>
            <a:r>
              <a:rPr lang="en-US" dirty="0" smtClean="0"/>
              <a:t> </a:t>
            </a:r>
            <a:r>
              <a:rPr lang="en-US" dirty="0" err="1" smtClean="0"/>
              <a:t>člověk</a:t>
            </a:r>
            <a:r>
              <a:rPr lang="en-US" dirty="0" smtClean="0"/>
              <a:t> </a:t>
            </a:r>
            <a:r>
              <a:rPr lang="en-US" dirty="0" err="1" smtClean="0"/>
              <a:t>minimalizuje</a:t>
            </a:r>
            <a:r>
              <a:rPr lang="en-US" dirty="0" smtClean="0"/>
              <a:t> </a:t>
            </a:r>
            <a:r>
              <a:rPr lang="en-US" dirty="0" err="1" smtClean="0"/>
              <a:t>ztráty</a:t>
            </a:r>
            <a:r>
              <a:rPr lang="en-US" dirty="0" smtClean="0"/>
              <a:t> a </a:t>
            </a:r>
            <a:r>
              <a:rPr lang="en-US" dirty="0" err="1" smtClean="0"/>
              <a:t>omyly</a:t>
            </a:r>
            <a:r>
              <a:rPr lang="en-US" dirty="0" smtClean="0"/>
              <a:t> v </a:t>
            </a:r>
            <a:r>
              <a:rPr lang="en-US" dirty="0" err="1" smtClean="0"/>
              <a:t>kontrole</a:t>
            </a:r>
            <a:r>
              <a:rPr lang="en-US" dirty="0" smtClean="0"/>
              <a:t> </a:t>
            </a:r>
            <a:endParaRPr lang="cs-CZ" dirty="0" smtClean="0"/>
          </a:p>
          <a:p>
            <a:endParaRPr lang="en-US" dirty="0" smtClean="0"/>
          </a:p>
          <a:p>
            <a:r>
              <a:rPr lang="en-US" dirty="0" err="1" smtClean="0"/>
              <a:t>sekundární</a:t>
            </a:r>
            <a:r>
              <a:rPr lang="en-US" dirty="0" smtClean="0"/>
              <a:t>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rozšířit</a:t>
            </a:r>
            <a:r>
              <a:rPr lang="en-US" dirty="0" smtClean="0"/>
              <a:t> </a:t>
            </a:r>
            <a:r>
              <a:rPr lang="en-US" dirty="0" err="1" smtClean="0"/>
              <a:t>možnosti</a:t>
            </a:r>
            <a:r>
              <a:rPr lang="en-US" dirty="0" smtClean="0"/>
              <a:t> </a:t>
            </a:r>
            <a:r>
              <a:rPr lang="en-US" dirty="0" err="1" smtClean="0"/>
              <a:t>primární</a:t>
            </a:r>
            <a:r>
              <a:rPr lang="en-US" dirty="0" smtClean="0"/>
              <a:t> </a:t>
            </a:r>
            <a:r>
              <a:rPr lang="en-US" dirty="0" err="1" smtClean="0"/>
              <a:t>kontroly</a:t>
            </a:r>
            <a:r>
              <a:rPr lang="en-US" dirty="0" smtClean="0"/>
              <a:t> </a:t>
            </a:r>
          </a:p>
          <a:p>
            <a:r>
              <a:rPr lang="cs-CZ" dirty="0" smtClean="0"/>
              <a:t>(</a:t>
            </a:r>
            <a:r>
              <a:rPr lang="en-US" dirty="0" err="1" smtClean="0"/>
              <a:t>volní</a:t>
            </a:r>
            <a:r>
              <a:rPr lang="en-US" dirty="0" smtClean="0"/>
              <a:t> </a:t>
            </a:r>
            <a:r>
              <a:rPr lang="en-US" dirty="0" err="1" smtClean="0"/>
              <a:t>procesy</a:t>
            </a:r>
            <a:r>
              <a:rPr lang="en-US" dirty="0" smtClean="0"/>
              <a:t>, </a:t>
            </a:r>
            <a:r>
              <a:rPr lang="cs-CZ" dirty="0" smtClean="0"/>
              <a:t>sebeuvědomění, re-interpretace)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n-US" sz="3100" dirty="0" err="1" smtClean="0"/>
              <a:t>Kombinace</a:t>
            </a:r>
            <a:r>
              <a:rPr lang="en-US" sz="3100" dirty="0" smtClean="0"/>
              <a:t> </a:t>
            </a:r>
            <a:r>
              <a:rPr lang="en-US" sz="3100" dirty="0" err="1" smtClean="0"/>
              <a:t>primární</a:t>
            </a:r>
            <a:r>
              <a:rPr lang="en-US" sz="3100" dirty="0" smtClean="0"/>
              <a:t> a </a:t>
            </a:r>
            <a:r>
              <a:rPr lang="en-US" sz="3100" dirty="0" err="1" smtClean="0"/>
              <a:t>sekundární</a:t>
            </a:r>
            <a:r>
              <a:rPr lang="en-US" sz="3100" dirty="0" smtClean="0"/>
              <a:t> </a:t>
            </a:r>
            <a:r>
              <a:rPr lang="en-US" sz="3100" dirty="0" err="1" smtClean="0"/>
              <a:t>kontroly</a:t>
            </a:r>
            <a:r>
              <a:rPr lang="en-US" sz="3100" dirty="0" smtClean="0"/>
              <a:t> a </a:t>
            </a:r>
            <a:r>
              <a:rPr lang="en-US" sz="3100" dirty="0" err="1" smtClean="0"/>
              <a:t>modelu</a:t>
            </a:r>
            <a:r>
              <a:rPr lang="en-US" sz="3100" dirty="0" smtClean="0"/>
              <a:t> SOC - model </a:t>
            </a:r>
            <a:r>
              <a:rPr lang="en-US" sz="3100" dirty="0" err="1" smtClean="0"/>
              <a:t>celoživotní</a:t>
            </a:r>
            <a:r>
              <a:rPr lang="en-US" sz="3100" dirty="0" smtClean="0"/>
              <a:t> </a:t>
            </a:r>
            <a:r>
              <a:rPr lang="en-US" sz="3100" dirty="0" err="1" smtClean="0"/>
              <a:t>optimalizace</a:t>
            </a:r>
            <a:r>
              <a:rPr lang="en-US" sz="3100" dirty="0" smtClean="0"/>
              <a:t> v </a:t>
            </a:r>
            <a:r>
              <a:rPr lang="en-US" sz="3100" dirty="0" err="1" smtClean="0"/>
              <a:t>primární</a:t>
            </a:r>
            <a:r>
              <a:rPr lang="en-US" sz="3100" dirty="0" smtClean="0"/>
              <a:t> a </a:t>
            </a:r>
            <a:r>
              <a:rPr lang="en-US" sz="3100" dirty="0" err="1" smtClean="0"/>
              <a:t>sekundární</a:t>
            </a:r>
            <a:r>
              <a:rPr lang="en-US" sz="3100" dirty="0" smtClean="0"/>
              <a:t> </a:t>
            </a:r>
            <a:r>
              <a:rPr lang="en-US" sz="3100" dirty="0" err="1" smtClean="0"/>
              <a:t>kontrole</a:t>
            </a:r>
            <a:r>
              <a:rPr lang="en-US" sz="3100" dirty="0" smtClean="0"/>
              <a:t>: model OPS: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2600" dirty="0" smtClean="0">
                <a:solidFill>
                  <a:srgbClr val="FFC000"/>
                </a:solidFill>
              </a:rPr>
              <a:t>1.</a:t>
            </a:r>
            <a:r>
              <a:rPr lang="cs-CZ" sz="2600" dirty="0" smtClean="0">
                <a:solidFill>
                  <a:srgbClr val="FFC000"/>
                </a:solidFill>
              </a:rPr>
              <a:t>  S</a:t>
            </a:r>
            <a:r>
              <a:rPr lang="en-US" sz="2600" dirty="0" err="1" smtClean="0">
                <a:solidFill>
                  <a:srgbClr val="FFC000"/>
                </a:solidFill>
              </a:rPr>
              <a:t>elektivní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primární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cs-CZ" sz="2600" dirty="0" smtClean="0">
                <a:solidFill>
                  <a:srgbClr val="FFC000"/>
                </a:solidFill>
              </a:rPr>
              <a:t>regulace/</a:t>
            </a:r>
            <a:r>
              <a:rPr lang="en-US" sz="2600" dirty="0" err="1" smtClean="0">
                <a:solidFill>
                  <a:srgbClr val="FFC000"/>
                </a:solidFill>
              </a:rPr>
              <a:t>kontrola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smtClean="0"/>
              <a:t>– </a:t>
            </a:r>
            <a:r>
              <a:rPr lang="en-US" sz="2600" dirty="0" err="1" smtClean="0"/>
              <a:t>investování</a:t>
            </a:r>
            <a:r>
              <a:rPr lang="en-US" sz="2600" dirty="0" smtClean="0"/>
              <a:t> </a:t>
            </a:r>
            <a:r>
              <a:rPr lang="en-US" sz="2600" dirty="0" err="1" smtClean="0"/>
              <a:t>zdrojů</a:t>
            </a:r>
            <a:r>
              <a:rPr lang="en-US" sz="2600" dirty="0" smtClean="0"/>
              <a:t> k </a:t>
            </a:r>
            <a:r>
              <a:rPr lang="en-US" sz="2600" dirty="0" err="1" smtClean="0"/>
              <a:t>dosažení</a:t>
            </a:r>
            <a:r>
              <a:rPr lang="en-US" sz="2600" dirty="0" smtClean="0"/>
              <a:t> </a:t>
            </a:r>
            <a:r>
              <a:rPr lang="en-US" sz="2600" dirty="0" err="1" smtClean="0"/>
              <a:t>cíle</a:t>
            </a:r>
            <a:r>
              <a:rPr lang="en-US" sz="2600" dirty="0" smtClean="0"/>
              <a:t> (</a:t>
            </a:r>
            <a:r>
              <a:rPr lang="en-US" sz="2600" dirty="0" err="1" smtClean="0"/>
              <a:t>např</a:t>
            </a:r>
            <a:r>
              <a:rPr lang="en-US" sz="2600" dirty="0" smtClean="0"/>
              <a:t>. </a:t>
            </a:r>
            <a:r>
              <a:rPr lang="en-US" sz="2600" dirty="0" err="1" smtClean="0"/>
              <a:t>rozvoj</a:t>
            </a:r>
            <a:r>
              <a:rPr lang="en-US" sz="2600" dirty="0" smtClean="0"/>
              <a:t> </a:t>
            </a:r>
            <a:r>
              <a:rPr lang="en-US" sz="2600" dirty="0" err="1" smtClean="0"/>
              <a:t>schopností</a:t>
            </a:r>
            <a:r>
              <a:rPr lang="en-US" sz="2600" dirty="0" smtClean="0"/>
              <a:t> </a:t>
            </a:r>
            <a:r>
              <a:rPr lang="en-US" sz="2600" dirty="0" err="1" smtClean="0"/>
              <a:t>tréninkem</a:t>
            </a:r>
            <a:r>
              <a:rPr lang="en-US" sz="2600" dirty="0" smtClean="0"/>
              <a:t>) </a:t>
            </a:r>
            <a:endParaRPr lang="cs-CZ" sz="2600" dirty="0" smtClean="0"/>
          </a:p>
          <a:p>
            <a:endParaRPr lang="cs-CZ" sz="2600" dirty="0" smtClean="0"/>
          </a:p>
          <a:p>
            <a:pPr marL="514350" indent="-514350">
              <a:buAutoNum type="arabicPeriod" startAt="2"/>
            </a:pPr>
            <a:r>
              <a:rPr lang="cs-CZ" sz="2600" dirty="0" smtClean="0">
                <a:solidFill>
                  <a:srgbClr val="FFC000"/>
                </a:solidFill>
              </a:rPr>
              <a:t>S</a:t>
            </a:r>
            <a:r>
              <a:rPr lang="en-US" sz="2600" dirty="0" err="1" smtClean="0">
                <a:solidFill>
                  <a:srgbClr val="FFC000"/>
                </a:solidFill>
              </a:rPr>
              <a:t>elektivní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sekundární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cs-CZ" sz="2600" dirty="0" smtClean="0">
                <a:solidFill>
                  <a:srgbClr val="FFC000"/>
                </a:solidFill>
              </a:rPr>
              <a:t> regulace/</a:t>
            </a:r>
            <a:r>
              <a:rPr lang="en-US" sz="2600" dirty="0" err="1" smtClean="0">
                <a:solidFill>
                  <a:srgbClr val="FFC000"/>
                </a:solidFill>
              </a:rPr>
              <a:t>kontrola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smtClean="0"/>
              <a:t>– </a:t>
            </a:r>
            <a:r>
              <a:rPr lang="en-US" sz="2600" dirty="0" err="1" smtClean="0"/>
              <a:t>vnitřní</a:t>
            </a:r>
            <a:r>
              <a:rPr lang="en-US" sz="2600" dirty="0" smtClean="0"/>
              <a:t> </a:t>
            </a:r>
            <a:r>
              <a:rPr lang="en-US" sz="2600" dirty="0" err="1" smtClean="0"/>
              <a:t>procesy</a:t>
            </a:r>
            <a:r>
              <a:rPr lang="en-US" sz="2600" dirty="0" smtClean="0"/>
              <a:t>, </a:t>
            </a:r>
            <a:r>
              <a:rPr lang="en-US" sz="2600" dirty="0" err="1" smtClean="0"/>
              <a:t>které</a:t>
            </a:r>
            <a:r>
              <a:rPr lang="en-US" sz="2600" dirty="0" smtClean="0"/>
              <a:t> </a:t>
            </a:r>
            <a:r>
              <a:rPr lang="en-US" sz="2600" dirty="0" err="1" smtClean="0"/>
              <a:t>nás</a:t>
            </a:r>
            <a:r>
              <a:rPr lang="en-US" sz="2600" dirty="0" smtClean="0"/>
              <a:t> </a:t>
            </a:r>
            <a:r>
              <a:rPr lang="en-US" sz="2600" dirty="0" err="1" smtClean="0"/>
              <a:t>motivují</a:t>
            </a:r>
            <a:r>
              <a:rPr lang="en-US" sz="2600" dirty="0" smtClean="0"/>
              <a:t> </a:t>
            </a:r>
            <a:r>
              <a:rPr lang="en-US" sz="2600" dirty="0" err="1" smtClean="0"/>
              <a:t>při</a:t>
            </a:r>
            <a:r>
              <a:rPr lang="en-US" sz="2600" dirty="0" smtClean="0"/>
              <a:t> </a:t>
            </a:r>
            <a:r>
              <a:rPr lang="en-US" sz="2600" dirty="0" err="1" smtClean="0"/>
              <a:t>dosahovaní</a:t>
            </a:r>
            <a:r>
              <a:rPr lang="en-US" sz="2600" dirty="0" smtClean="0"/>
              <a:t> </a:t>
            </a:r>
            <a:r>
              <a:rPr lang="en-US" sz="2600" dirty="0" err="1" smtClean="0"/>
              <a:t>cíle</a:t>
            </a:r>
            <a:r>
              <a:rPr lang="en-US" sz="2600" dirty="0" smtClean="0"/>
              <a:t> (</a:t>
            </a:r>
            <a:r>
              <a:rPr lang="en-US" sz="2600" dirty="0" err="1" smtClean="0"/>
              <a:t>např</a:t>
            </a:r>
            <a:r>
              <a:rPr lang="en-US" sz="2600" dirty="0" smtClean="0"/>
              <a:t>. </a:t>
            </a:r>
            <a:r>
              <a:rPr lang="en-US" sz="2600" dirty="0" err="1" smtClean="0"/>
              <a:t>zvyšování</a:t>
            </a:r>
            <a:r>
              <a:rPr lang="en-US" sz="2600" dirty="0" smtClean="0"/>
              <a:t> </a:t>
            </a:r>
            <a:r>
              <a:rPr lang="en-US" sz="2600" dirty="0" err="1" smtClean="0"/>
              <a:t>hodnoty</a:t>
            </a:r>
            <a:r>
              <a:rPr lang="en-US" sz="2600" dirty="0" smtClean="0"/>
              <a:t> </a:t>
            </a:r>
            <a:r>
              <a:rPr lang="en-US" sz="2600" dirty="0" err="1" smtClean="0"/>
              <a:t>zvoleného</a:t>
            </a:r>
            <a:r>
              <a:rPr lang="en-US" sz="2600" dirty="0" smtClean="0"/>
              <a:t> </a:t>
            </a:r>
            <a:r>
              <a:rPr lang="en-US" sz="2600" dirty="0" err="1" smtClean="0"/>
              <a:t>cíle</a:t>
            </a:r>
            <a:r>
              <a:rPr lang="en-US" sz="2600" dirty="0" smtClean="0"/>
              <a:t> a </a:t>
            </a:r>
            <a:r>
              <a:rPr lang="en-US" sz="2600" dirty="0" err="1" smtClean="0"/>
              <a:t>snižování</a:t>
            </a:r>
            <a:r>
              <a:rPr lang="en-US" sz="2600" dirty="0" smtClean="0"/>
              <a:t> </a:t>
            </a:r>
            <a:r>
              <a:rPr lang="en-US" sz="2600" dirty="0" err="1" smtClean="0"/>
              <a:t>hodnoty</a:t>
            </a:r>
            <a:r>
              <a:rPr lang="en-US" sz="2600" dirty="0" smtClean="0"/>
              <a:t> </a:t>
            </a:r>
            <a:r>
              <a:rPr lang="en-US" sz="2600" dirty="0" err="1" smtClean="0"/>
              <a:t>alternativního</a:t>
            </a:r>
            <a:r>
              <a:rPr lang="en-US" sz="2600" dirty="0" smtClean="0"/>
              <a:t> </a:t>
            </a:r>
            <a:r>
              <a:rPr lang="en-US" sz="2600" dirty="0" err="1" smtClean="0"/>
              <a:t>cíle</a:t>
            </a:r>
            <a:r>
              <a:rPr lang="en-US" sz="2600" dirty="0" smtClean="0"/>
              <a:t>..)</a:t>
            </a:r>
            <a:endParaRPr lang="cs-CZ" sz="2600" dirty="0" smtClean="0"/>
          </a:p>
          <a:p>
            <a:pPr marL="514350" indent="-514350">
              <a:buNone/>
            </a:pPr>
            <a:endParaRPr lang="cs-CZ" sz="2600" dirty="0" smtClean="0"/>
          </a:p>
          <a:p>
            <a:pPr>
              <a:buNone/>
            </a:pPr>
            <a:r>
              <a:rPr lang="en-US" sz="2600" dirty="0" smtClean="0">
                <a:solidFill>
                  <a:srgbClr val="FFC000"/>
                </a:solidFill>
              </a:rPr>
              <a:t>3. </a:t>
            </a:r>
            <a:r>
              <a:rPr lang="cs-CZ" sz="2600" dirty="0" smtClean="0">
                <a:solidFill>
                  <a:srgbClr val="FFC000"/>
                </a:solidFill>
              </a:rPr>
              <a:t> K</a:t>
            </a:r>
            <a:r>
              <a:rPr lang="en-US" sz="2600" dirty="0" err="1" smtClean="0">
                <a:solidFill>
                  <a:srgbClr val="FFC000"/>
                </a:solidFill>
              </a:rPr>
              <a:t>ompenzační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primární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cs-CZ" sz="2600" dirty="0" smtClean="0">
                <a:solidFill>
                  <a:srgbClr val="FFC000"/>
                </a:solidFill>
              </a:rPr>
              <a:t>regulace/</a:t>
            </a:r>
            <a:r>
              <a:rPr lang="en-US" sz="2600" dirty="0" err="1" smtClean="0">
                <a:solidFill>
                  <a:srgbClr val="FFC000"/>
                </a:solidFill>
              </a:rPr>
              <a:t>kontrola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smtClean="0"/>
              <a:t>- </a:t>
            </a:r>
            <a:r>
              <a:rPr lang="en-US" sz="2600" dirty="0" err="1" smtClean="0"/>
              <a:t>využívání</a:t>
            </a:r>
            <a:r>
              <a:rPr lang="en-US" sz="2600" dirty="0" smtClean="0"/>
              <a:t> </a:t>
            </a:r>
            <a:r>
              <a:rPr lang="en-US" sz="2600" dirty="0" err="1" smtClean="0"/>
              <a:t>vnějších</a:t>
            </a:r>
            <a:r>
              <a:rPr lang="en-US" sz="2600" dirty="0" smtClean="0"/>
              <a:t> </a:t>
            </a:r>
            <a:r>
              <a:rPr lang="en-US" sz="2600" dirty="0" err="1" smtClean="0"/>
              <a:t>zdrojů</a:t>
            </a:r>
            <a:r>
              <a:rPr lang="en-US" sz="2600" dirty="0" smtClean="0"/>
              <a:t> k </a:t>
            </a:r>
            <a:r>
              <a:rPr lang="en-US" sz="2600" dirty="0" err="1" smtClean="0"/>
              <a:t>dosažení</a:t>
            </a:r>
            <a:r>
              <a:rPr lang="en-US" sz="2600" dirty="0" smtClean="0"/>
              <a:t> </a:t>
            </a:r>
            <a:r>
              <a:rPr lang="en-US" sz="2600" dirty="0" err="1" smtClean="0"/>
              <a:t>cíle</a:t>
            </a:r>
            <a:r>
              <a:rPr lang="en-US" sz="2600" dirty="0" smtClean="0"/>
              <a:t> - </a:t>
            </a:r>
            <a:r>
              <a:rPr lang="en-US" sz="2600" dirty="0" err="1" smtClean="0"/>
              <a:t>pomoc</a:t>
            </a:r>
            <a:r>
              <a:rPr lang="en-US" sz="2600" dirty="0" smtClean="0"/>
              <a:t> </a:t>
            </a:r>
            <a:r>
              <a:rPr lang="en-US" sz="2600" dirty="0" err="1" smtClean="0"/>
              <a:t>druhých</a:t>
            </a:r>
            <a:r>
              <a:rPr lang="en-US" sz="2600" dirty="0" smtClean="0"/>
              <a:t>, </a:t>
            </a:r>
            <a:r>
              <a:rPr lang="en-US" sz="2600" dirty="0" err="1" smtClean="0"/>
              <a:t>technické</a:t>
            </a:r>
            <a:r>
              <a:rPr lang="en-US" sz="2600" dirty="0" smtClean="0"/>
              <a:t> </a:t>
            </a:r>
            <a:r>
              <a:rPr lang="en-US" sz="2600" dirty="0" err="1" smtClean="0"/>
              <a:t>pomůcky</a:t>
            </a:r>
            <a:r>
              <a:rPr lang="en-US" sz="2600" dirty="0" smtClean="0"/>
              <a:t>..</a:t>
            </a:r>
            <a:endParaRPr lang="cs-CZ" sz="2600" dirty="0" smtClean="0"/>
          </a:p>
          <a:p>
            <a:endParaRPr lang="cs-CZ" sz="2600" dirty="0" smtClean="0"/>
          </a:p>
          <a:p>
            <a:pPr>
              <a:buNone/>
            </a:pPr>
            <a:r>
              <a:rPr lang="en-US" sz="2600" dirty="0" smtClean="0">
                <a:solidFill>
                  <a:srgbClr val="FFC000"/>
                </a:solidFill>
              </a:rPr>
              <a:t>4. </a:t>
            </a:r>
            <a:r>
              <a:rPr lang="cs-CZ" sz="2600" dirty="0" smtClean="0">
                <a:solidFill>
                  <a:srgbClr val="FFC000"/>
                </a:solidFill>
              </a:rPr>
              <a:t> K</a:t>
            </a:r>
            <a:r>
              <a:rPr lang="en-US" sz="2600" dirty="0" err="1" smtClean="0">
                <a:solidFill>
                  <a:srgbClr val="FFC000"/>
                </a:solidFill>
              </a:rPr>
              <a:t>ompenzační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err="1" smtClean="0">
                <a:solidFill>
                  <a:srgbClr val="FFC000"/>
                </a:solidFill>
              </a:rPr>
              <a:t>sekundární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cs-CZ" sz="2600" dirty="0" smtClean="0">
                <a:solidFill>
                  <a:srgbClr val="FFC000"/>
                </a:solidFill>
              </a:rPr>
              <a:t>regulace/</a:t>
            </a:r>
            <a:r>
              <a:rPr lang="en-US" sz="2600" dirty="0" err="1" smtClean="0">
                <a:solidFill>
                  <a:srgbClr val="FFC000"/>
                </a:solidFill>
              </a:rPr>
              <a:t>kontrola</a:t>
            </a:r>
            <a:r>
              <a:rPr lang="en-US" sz="2600" dirty="0" smtClean="0">
                <a:solidFill>
                  <a:srgbClr val="FFC000"/>
                </a:solidFill>
              </a:rPr>
              <a:t> </a:t>
            </a:r>
            <a:r>
              <a:rPr lang="en-US" sz="2600" dirty="0" smtClean="0"/>
              <a:t>- </a:t>
            </a:r>
            <a:r>
              <a:rPr lang="en-US" sz="2600" dirty="0" err="1" smtClean="0"/>
              <a:t>opuštění</a:t>
            </a:r>
            <a:r>
              <a:rPr lang="en-US" sz="2600" dirty="0" smtClean="0"/>
              <a:t> </a:t>
            </a:r>
            <a:r>
              <a:rPr lang="en-US" sz="2600" dirty="0" err="1" smtClean="0"/>
              <a:t>původního</a:t>
            </a:r>
            <a:r>
              <a:rPr lang="en-US" sz="2600" dirty="0" smtClean="0"/>
              <a:t> </a:t>
            </a:r>
            <a:r>
              <a:rPr lang="en-US" sz="2600" dirty="0" err="1" smtClean="0"/>
              <a:t>cíle</a:t>
            </a:r>
            <a:r>
              <a:rPr lang="en-US" sz="2600" dirty="0" smtClean="0"/>
              <a:t> a </a:t>
            </a:r>
            <a:r>
              <a:rPr lang="en-US" sz="2600" dirty="0" err="1" smtClean="0"/>
              <a:t>jeho</a:t>
            </a:r>
            <a:r>
              <a:rPr lang="en-US" sz="2600" dirty="0" smtClean="0"/>
              <a:t> </a:t>
            </a:r>
            <a:r>
              <a:rPr lang="en-US" sz="2600" dirty="0" err="1" smtClean="0"/>
              <a:t>nahrazení</a:t>
            </a:r>
            <a:r>
              <a:rPr lang="en-US" sz="2600" dirty="0" smtClean="0"/>
              <a:t> </a:t>
            </a:r>
            <a:r>
              <a:rPr lang="en-US" sz="2600" dirty="0" err="1" smtClean="0"/>
              <a:t>novým</a:t>
            </a:r>
            <a:endParaRPr lang="en-US" sz="2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cs-CZ" sz="2800" dirty="0" err="1" smtClean="0"/>
              <a:t>AVP</a:t>
            </a:r>
            <a:r>
              <a:rPr lang="cs-CZ" sz="2800" dirty="0" smtClean="0"/>
              <a:t> jako p</a:t>
            </a:r>
            <a:r>
              <a:rPr lang="fr-FR" sz="2800" dirty="0" smtClean="0"/>
              <a:t>růnik vývojové psychologie s dalšími psychologickými disciplínami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3012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400" b="1" dirty="0" smtClean="0"/>
              <a:t>Vývojová sociální psychologie  </a:t>
            </a:r>
            <a:r>
              <a:rPr lang="cs-CZ" sz="2400" dirty="0" smtClean="0"/>
              <a:t>(např. </a:t>
            </a:r>
            <a:r>
              <a:rPr lang="cs-CZ" sz="2400" dirty="0" err="1" smtClean="0"/>
              <a:t>Durkin</a:t>
            </a:r>
            <a:r>
              <a:rPr lang="cs-CZ" sz="2400" dirty="0" smtClean="0"/>
              <a:t> 1995)</a:t>
            </a:r>
          </a:p>
          <a:p>
            <a:pPr>
              <a:buNone/>
            </a:pPr>
            <a:r>
              <a:rPr lang="cs-CZ" sz="2400" dirty="0" smtClean="0"/>
              <a:t>(sociální vliv na vývoj jedince, resp.  vývoj jedince v konkrétním sociálním prostředí a  v určitých sociálních podmínkách, resp. Sociální a interpersonální charakteristiky jedince v průběhu života)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Typická dílčí  témata:</a:t>
            </a:r>
          </a:p>
          <a:p>
            <a:pPr>
              <a:buFontTx/>
              <a:buChar char="-"/>
            </a:pPr>
            <a:r>
              <a:rPr lang="cs-CZ" sz="2400" dirty="0" smtClean="0"/>
              <a:t>Souvislost mezi časnou emoční vazbou a interpersonálními  vztahy   v průběhu života</a:t>
            </a:r>
          </a:p>
          <a:p>
            <a:pPr>
              <a:buFontTx/>
              <a:buChar char="-"/>
            </a:pPr>
            <a:r>
              <a:rPr lang="cs-CZ" sz="2400" dirty="0" smtClean="0"/>
              <a:t>Vývoj sociálního poznávání (</a:t>
            </a:r>
            <a:r>
              <a:rPr lang="cs-CZ" sz="2400" dirty="0" err="1" smtClean="0"/>
              <a:t>social</a:t>
            </a:r>
            <a:r>
              <a:rPr lang="cs-CZ" sz="2400" dirty="0" smtClean="0"/>
              <a:t> </a:t>
            </a:r>
            <a:r>
              <a:rPr lang="cs-CZ" sz="2400" dirty="0" err="1" smtClean="0"/>
              <a:t>cognition</a:t>
            </a:r>
            <a:r>
              <a:rPr lang="cs-CZ" sz="2400" dirty="0" smtClean="0"/>
              <a:t>)</a:t>
            </a:r>
          </a:p>
          <a:p>
            <a:pPr>
              <a:buFontTx/>
              <a:buChar char="-"/>
            </a:pPr>
            <a:r>
              <a:rPr lang="cs-CZ" sz="2400" dirty="0" smtClean="0"/>
              <a:t>Agresivita v průběhu života</a:t>
            </a:r>
          </a:p>
          <a:p>
            <a:pPr>
              <a:buFontTx/>
              <a:buChar char="-"/>
            </a:pPr>
            <a:r>
              <a:rPr lang="cs-CZ" sz="2400" dirty="0" smtClean="0"/>
              <a:t>Rodičovské chování a jeho vliv na psychiku dětí</a:t>
            </a:r>
          </a:p>
          <a:p>
            <a:pPr>
              <a:buFontTx/>
              <a:buChar char="-"/>
            </a:pPr>
            <a:r>
              <a:rPr lang="cs-CZ" sz="2400" dirty="0" smtClean="0"/>
              <a:t>Percepce  vlastního dětství a rodičovská role</a:t>
            </a:r>
          </a:p>
          <a:p>
            <a:pPr>
              <a:buFontTx/>
              <a:buChar char="-"/>
            </a:pPr>
            <a:r>
              <a:rPr lang="cs-CZ" sz="2400" dirty="0" smtClean="0"/>
              <a:t>Vliv sociální změny (specifických životních okolností) na sebehodnocení/identitu/pocit životní spokojenosti/štěstí/smyslu…..</a:t>
            </a:r>
          </a:p>
          <a:p>
            <a:pPr>
              <a:buFontTx/>
              <a:buChar char="-"/>
            </a:pPr>
            <a:r>
              <a:rPr lang="cs-CZ" sz="2400" dirty="0" smtClean="0"/>
              <a:t>Teorie mysli/</a:t>
            </a:r>
            <a:r>
              <a:rPr lang="cs-CZ" sz="2400" dirty="0" err="1" smtClean="0"/>
              <a:t>atribuční</a:t>
            </a:r>
            <a:r>
              <a:rPr lang="cs-CZ" sz="2400" dirty="0" smtClean="0"/>
              <a:t> procesy v průběhu života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AVP</a:t>
            </a:r>
            <a:r>
              <a:rPr lang="cs-CZ" sz="2000" dirty="0" smtClean="0"/>
              <a:t> jako p</a:t>
            </a:r>
            <a:r>
              <a:rPr lang="fr-FR" sz="2000" dirty="0" smtClean="0"/>
              <a:t>růnik vývojové psychologie s dalšími psychologickými disciplínami</a:t>
            </a:r>
            <a:endParaRPr lang="en-US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857232"/>
            <a:ext cx="8401080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Vývojová psychologie osobnosti  (personality </a:t>
            </a:r>
            <a:r>
              <a:rPr lang="cs-CZ" sz="2400" dirty="0" err="1" smtClean="0"/>
              <a:t>development</a:t>
            </a:r>
            <a:r>
              <a:rPr lang="cs-CZ" sz="2400" dirty="0" smtClean="0"/>
              <a:t>)</a:t>
            </a:r>
          </a:p>
          <a:p>
            <a:pPr>
              <a:buNone/>
            </a:pPr>
            <a:r>
              <a:rPr lang="cs-CZ" sz="2400" dirty="0" smtClean="0"/>
              <a:t> (např. </a:t>
            </a:r>
            <a:r>
              <a:rPr lang="cs-CZ" sz="2400" dirty="0" err="1" smtClean="0"/>
              <a:t>Schaffer</a:t>
            </a:r>
            <a:r>
              <a:rPr lang="cs-CZ" sz="2400" dirty="0" smtClean="0"/>
              <a:t>, 2000,  česky průkopnicky ve své době </a:t>
            </a:r>
            <a:r>
              <a:rPr lang="cs-CZ" sz="2400" dirty="0" err="1" smtClean="0"/>
              <a:t>Helus</a:t>
            </a:r>
            <a:r>
              <a:rPr lang="cs-CZ" sz="2400" dirty="0" smtClean="0"/>
              <a:t>, 1973)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Vývoj </a:t>
            </a:r>
            <a:r>
              <a:rPr lang="cs-CZ" sz="2400" dirty="0" err="1" smtClean="0"/>
              <a:t>sebepojetí</a:t>
            </a:r>
            <a:r>
              <a:rPr lang="cs-CZ" sz="2400" dirty="0" smtClean="0"/>
              <a:t>, sebehodnocení a identity</a:t>
            </a:r>
          </a:p>
          <a:p>
            <a:pPr>
              <a:buFontTx/>
              <a:buChar char="-"/>
            </a:pPr>
            <a:r>
              <a:rPr lang="cs-CZ" sz="2400" dirty="0" smtClean="0"/>
              <a:t>Vývoj autonomie</a:t>
            </a:r>
          </a:p>
          <a:p>
            <a:pPr>
              <a:buFontTx/>
              <a:buChar char="-"/>
            </a:pPr>
            <a:r>
              <a:rPr lang="cs-CZ" sz="2400" dirty="0" smtClean="0"/>
              <a:t>Osobnostní rozvoj, „růst“</a:t>
            </a:r>
          </a:p>
          <a:p>
            <a:pPr>
              <a:buFontTx/>
              <a:buChar char="-"/>
            </a:pPr>
            <a:r>
              <a:rPr lang="cs-CZ" sz="2400" dirty="0" smtClean="0"/>
              <a:t>Altruismus a morální vývoj osobnosti</a:t>
            </a:r>
          </a:p>
          <a:p>
            <a:pPr>
              <a:buFontTx/>
              <a:buChar char="-"/>
            </a:pPr>
            <a:r>
              <a:rPr lang="cs-CZ" sz="2400" dirty="0" smtClean="0"/>
              <a:t>Postoje a hodnotová orientace v průběhu života</a:t>
            </a:r>
          </a:p>
          <a:p>
            <a:pPr>
              <a:buFontTx/>
              <a:buChar char="-"/>
            </a:pPr>
            <a:r>
              <a:rPr lang="cs-CZ" sz="2400" dirty="0" smtClean="0"/>
              <a:t>Temperament /osobnostní struktura a jeho/její  proměny</a:t>
            </a:r>
          </a:p>
          <a:p>
            <a:pPr>
              <a:buNone/>
            </a:pPr>
            <a:r>
              <a:rPr lang="cs-CZ" sz="2400" dirty="0" smtClean="0"/>
              <a:t>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AVP</a:t>
            </a:r>
            <a:r>
              <a:rPr lang="cs-CZ" sz="3200" dirty="0" smtClean="0"/>
              <a:t>  v podobě  </a:t>
            </a:r>
            <a:r>
              <a:rPr lang="fr-FR" sz="3200" dirty="0" smtClean="0"/>
              <a:t>komplexnějších teoretických model</a:t>
            </a:r>
            <a:r>
              <a:rPr lang="cs-CZ" sz="3200" dirty="0" smtClean="0"/>
              <a:t>ů</a:t>
            </a:r>
            <a:r>
              <a:rPr lang="fr-FR" sz="3200" dirty="0" smtClean="0"/>
              <a:t> </a:t>
            </a:r>
            <a:r>
              <a:rPr lang="cs-CZ" sz="3200" dirty="0" smtClean="0"/>
              <a:t> </a:t>
            </a:r>
            <a:r>
              <a:rPr lang="fr-FR" sz="3200" dirty="0" smtClean="0"/>
              <a:t>např. tzv. pozitivního či zdravého vývoje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 je pozitivní vývoj ?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 je opakem/alternativou  „pozitivního vývoje“?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C000"/>
                </a:solidFill>
              </a:rPr>
              <a:t>Co je aplikovaná vývojová psychologie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Zaměřuje se na zdůraznění vývojových procesů a prevence  rozvoje psychopatologie jednotlivce  a rodin (či dalších skupin) v celoživotním utváření</a:t>
            </a:r>
          </a:p>
          <a:p>
            <a:endParaRPr lang="cs-CZ" dirty="0" smtClean="0"/>
          </a:p>
          <a:p>
            <a:r>
              <a:rPr lang="cs-CZ" dirty="0" smtClean="0"/>
              <a:t>Aplikuje poznatky vývojové psychologie , sociální psychologie, psychologie kultury,  respektuje konkrétní kontext ekonomické podmínky atd.   (</a:t>
            </a:r>
            <a:r>
              <a:rPr lang="cs-CZ" dirty="0" err="1" smtClean="0"/>
              <a:t>Georg</a:t>
            </a:r>
            <a:r>
              <a:rPr lang="cs-CZ" dirty="0" smtClean="0"/>
              <a:t> Mason University, PhD program in </a:t>
            </a:r>
            <a:r>
              <a:rPr lang="cs-CZ" dirty="0" err="1" smtClean="0"/>
              <a:t>Applied</a:t>
            </a:r>
            <a:r>
              <a:rPr lang="cs-CZ" dirty="0" smtClean="0"/>
              <a:t> </a:t>
            </a:r>
            <a:r>
              <a:rPr lang="cs-CZ" dirty="0" err="1" smtClean="0"/>
              <a:t>Developmenat</a:t>
            </a:r>
            <a:r>
              <a:rPr lang="cs-CZ" dirty="0" smtClean="0"/>
              <a:t> </a:t>
            </a:r>
            <a:r>
              <a:rPr lang="cs-CZ" dirty="0" err="1" smtClean="0"/>
              <a:t>Psychologuy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err="1" smtClean="0"/>
              <a:t>AVP</a:t>
            </a:r>
            <a:r>
              <a:rPr lang="cs-CZ" dirty="0" smtClean="0"/>
              <a:t> se zaměřuje na to, jak  mohou být poznatky z vývojově psychologického výzkumu  využity při řešení konkrétních problémů</a:t>
            </a:r>
          </a:p>
          <a:p>
            <a:endParaRPr lang="cs-CZ" dirty="0" smtClean="0"/>
          </a:p>
          <a:p>
            <a:r>
              <a:rPr lang="cs-CZ" dirty="0" smtClean="0"/>
              <a:t>Důraz na život dětí a rodin v kritických situacích</a:t>
            </a:r>
          </a:p>
          <a:p>
            <a:endParaRPr lang="cs-CZ" dirty="0" smtClean="0"/>
          </a:p>
          <a:p>
            <a:r>
              <a:rPr lang="cs-CZ" dirty="0" smtClean="0"/>
              <a:t>  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Positive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                                       Richard M. </a:t>
            </a:r>
            <a:r>
              <a:rPr lang="cs-CZ" dirty="0" err="1" smtClean="0"/>
              <a:t>Lerner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                                      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                                              </a:t>
            </a:r>
            <a:r>
              <a:rPr lang="cs-CZ" sz="2800" dirty="0" err="1" smtClean="0"/>
              <a:t>Tufts</a:t>
            </a:r>
            <a:r>
              <a:rPr lang="cs-CZ" sz="2800" dirty="0" smtClean="0"/>
              <a:t>  University, </a:t>
            </a:r>
            <a:r>
              <a:rPr lang="cs-CZ" sz="2800" dirty="0" err="1" smtClean="0"/>
              <a:t>MA</a:t>
            </a:r>
            <a:r>
              <a:rPr lang="cs-CZ" sz="2800" dirty="0" smtClean="0"/>
              <a:t>, USA</a:t>
            </a:r>
            <a:endParaRPr lang="en-US" sz="2800" dirty="0"/>
          </a:p>
        </p:txBody>
      </p:sp>
      <p:pic>
        <p:nvPicPr>
          <p:cNvPr id="63490" name="Picture 2" descr="https://www.therapeuticresources.com/cart_images/62-Rescuing%20Adolescence%20from%20the%20Myths%20of%20the%20Storm%20and%20Stress%20Yea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3168352" cy="4882734"/>
          </a:xfrm>
          <a:prstGeom prst="rect">
            <a:avLst/>
          </a:prstGeom>
          <a:noFill/>
        </p:spPr>
      </p:pic>
      <p:pic>
        <p:nvPicPr>
          <p:cNvPr id="63494" name="Picture 6" descr="https://encrypted-tbn1.gstatic.com/images?q=tbn:ANd9GcSIvmsQoeOCqSyQcnk1vUDcIuT9zVPxwM7X6cA-OQKZT1OhWzL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628800"/>
            <a:ext cx="1498848" cy="2248272"/>
          </a:xfrm>
          <a:prstGeom prst="rect">
            <a:avLst/>
          </a:prstGeom>
          <a:noFill/>
        </p:spPr>
      </p:pic>
      <p:sp>
        <p:nvSpPr>
          <p:cNvPr id="9" name="Obdélník 8"/>
          <p:cNvSpPr/>
          <p:nvPr/>
        </p:nvSpPr>
        <p:spPr>
          <a:xfrm>
            <a:off x="4139952" y="4509120"/>
            <a:ext cx="51125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Institute for Applied Research in Youth Development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1700808"/>
            <a:ext cx="763284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Aplikovaná  </a:t>
            </a:r>
            <a:r>
              <a:rPr lang="cs-CZ" sz="2400" b="1" dirty="0" smtClean="0"/>
              <a:t>teorie pozitivního vývoje mládeže</a:t>
            </a:r>
            <a:r>
              <a:rPr lang="cs-CZ" sz="2400" dirty="0" smtClean="0"/>
              <a:t> (</a:t>
            </a:r>
            <a:r>
              <a:rPr lang="cs-CZ" sz="2400" i="1" dirty="0" smtClean="0"/>
              <a:t>positive </a:t>
            </a:r>
            <a:r>
              <a:rPr lang="cs-CZ" sz="2400" i="1" dirty="0" err="1" smtClean="0"/>
              <a:t>youth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development</a:t>
            </a:r>
            <a:r>
              <a:rPr lang="cs-CZ" sz="2400" dirty="0" smtClean="0"/>
              <a:t>, viz např. </a:t>
            </a:r>
            <a:r>
              <a:rPr lang="cs-CZ" sz="2400" dirty="0" err="1" smtClean="0"/>
              <a:t>Damon</a:t>
            </a:r>
            <a:r>
              <a:rPr lang="cs-CZ" sz="2400" dirty="0" smtClean="0"/>
              <a:t>, 2004, </a:t>
            </a:r>
            <a:r>
              <a:rPr lang="cs-CZ" sz="2400" dirty="0" err="1" smtClean="0"/>
              <a:t>Silbereisen</a:t>
            </a:r>
            <a:r>
              <a:rPr lang="cs-CZ" sz="2400" dirty="0" smtClean="0"/>
              <a:t> &amp; </a:t>
            </a:r>
            <a:r>
              <a:rPr lang="cs-CZ" sz="2400" dirty="0" err="1" smtClean="0"/>
              <a:t>Lerner</a:t>
            </a:r>
            <a:r>
              <a:rPr lang="cs-CZ" sz="2400" dirty="0" smtClean="0"/>
              <a:t>, 2007). </a:t>
            </a:r>
          </a:p>
          <a:p>
            <a:endParaRPr lang="cs-CZ" sz="2400" dirty="0" smtClean="0"/>
          </a:p>
          <a:p>
            <a:r>
              <a:rPr lang="cs-CZ" sz="2400" dirty="0" smtClean="0"/>
              <a:t>Netýká se jen rozvoje zdravých a bezproblémových jedinců.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rgbClr val="FFC000"/>
                </a:solidFill>
              </a:rPr>
              <a:t>Základní předpoklad: každý člověk má svoje specifické dispozice a přednosti, které je třeba podporovat a rozvíjet.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r>
              <a:rPr lang="cs-CZ" sz="2400" dirty="0" smtClean="0"/>
              <a:t>K tomu slouží i různé </a:t>
            </a:r>
            <a:r>
              <a:rPr lang="cs-CZ" sz="2400" i="1" dirty="0" smtClean="0"/>
              <a:t>sociální a výchovné programy</a:t>
            </a:r>
            <a:r>
              <a:rPr lang="cs-CZ" sz="2400" dirty="0" smtClean="0"/>
              <a:t>, které podporují rozvoj osobnostních charakteristik a relevantních sociálních dovedností, a to jak v nejbližším sociálním prostředí dospívajících (spolupráce s rodinou, školou), tak i </a:t>
            </a:r>
          </a:p>
          <a:p>
            <a:r>
              <a:rPr lang="cs-CZ" sz="2400" dirty="0" smtClean="0"/>
              <a:t>širší komunitě – příkladem je program 5 (6) C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52128"/>
          </a:xfrm>
        </p:spPr>
        <p:txBody>
          <a:bodyPr/>
          <a:lstStyle/>
          <a:p>
            <a:r>
              <a:rPr lang="cs-CZ" dirty="0" smtClean="0"/>
              <a:t>Positive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Positive </a:t>
            </a:r>
            <a:r>
              <a:rPr lang="cs-CZ" dirty="0" err="1" smtClean="0"/>
              <a:t>Youth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rgbClr val="FFC000"/>
                </a:solidFill>
              </a:rPr>
              <a:t>Základní předpoklady: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Efektivní  zpětná vazba o vlastním chování, schopnostech, pozitivních a negativních charakteristikách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Akceptace výchozího stavu, přijetí sebe „za své“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Podněcující sociální prostředí, blízké referenční rámce</a:t>
            </a:r>
          </a:p>
          <a:p>
            <a:endParaRPr lang="cs-CZ" sz="2400" dirty="0" smtClean="0">
              <a:solidFill>
                <a:srgbClr val="FFC000"/>
              </a:solidFill>
            </a:endParaRPr>
          </a:p>
          <a:p>
            <a:r>
              <a:rPr lang="cs-CZ" sz="2400" dirty="0" err="1" smtClean="0">
                <a:solidFill>
                  <a:srgbClr val="FFC000"/>
                </a:solidFill>
              </a:rPr>
              <a:t>Interkace</a:t>
            </a:r>
            <a:r>
              <a:rPr lang="cs-CZ" sz="2400" dirty="0" smtClean="0">
                <a:solidFill>
                  <a:srgbClr val="FFC000"/>
                </a:solidFill>
              </a:rPr>
              <a:t>, komunikace a konsonance mezi </a:t>
            </a:r>
            <a:r>
              <a:rPr lang="cs-CZ" sz="2400" dirty="0" err="1" smtClean="0">
                <a:solidFill>
                  <a:srgbClr val="FFC000"/>
                </a:solidFill>
              </a:rPr>
              <a:t>mikrosystémy</a:t>
            </a:r>
            <a:endParaRPr lang="cs-CZ" sz="2400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Projekt 5 C</a:t>
            </a:r>
            <a:br>
              <a:rPr lang="cs-CZ" dirty="0" smtClean="0"/>
            </a:br>
            <a:r>
              <a:rPr lang="x-none" sz="2200" smtClean="0"/>
              <a:t>Výzkumně bylo ověřeno, že je zde pět</a:t>
            </a:r>
            <a:r>
              <a:rPr lang="cs-CZ" sz="2200" dirty="0" smtClean="0"/>
              <a:t> </a:t>
            </a:r>
            <a:r>
              <a:rPr lang="x-none" sz="2200" smtClean="0"/>
              <a:t>důležitých osobnostních charakteristik, které pomáhají dospívajícím v jejich osobním růstu: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x-none" sz="12800" smtClean="0">
                <a:solidFill>
                  <a:srgbClr val="FFC000"/>
                </a:solidFill>
              </a:rPr>
              <a:t>1. Kompetence (</a:t>
            </a:r>
            <a:r>
              <a:rPr lang="x-none" sz="12800" i="1" smtClean="0">
                <a:solidFill>
                  <a:srgbClr val="FFC000"/>
                </a:solidFill>
              </a:rPr>
              <a:t>Competence</a:t>
            </a:r>
            <a:r>
              <a:rPr lang="x-none" sz="12800" smtClean="0">
                <a:solidFill>
                  <a:srgbClr val="FFC000"/>
                </a:solidFill>
              </a:rPr>
              <a:t>). </a:t>
            </a:r>
            <a:endParaRPr lang="cs-CZ" sz="12800" dirty="0" smtClean="0">
              <a:solidFill>
                <a:srgbClr val="FFC000"/>
              </a:solidFill>
            </a:endParaRPr>
          </a:p>
          <a:p>
            <a:endParaRPr lang="cs-CZ" sz="8000" dirty="0" smtClean="0"/>
          </a:p>
          <a:p>
            <a:r>
              <a:rPr lang="x-none" sz="8000" smtClean="0"/>
              <a:t>Je založena na vědomí úspěšného aktérství v konkrétních oblastech života. </a:t>
            </a:r>
            <a:endParaRPr lang="cs-CZ" sz="8000" dirty="0" smtClean="0"/>
          </a:p>
          <a:p>
            <a:endParaRPr lang="cs-CZ" sz="8000" dirty="0" smtClean="0"/>
          </a:p>
          <a:p>
            <a:r>
              <a:rPr lang="x-none" sz="8000" i="1" smtClean="0"/>
              <a:t>Sociální kompetence </a:t>
            </a:r>
            <a:r>
              <a:rPr lang="x-none" sz="8000" smtClean="0"/>
              <a:t>se týká interpersonálních dovedností řešit konfliktní situace, </a:t>
            </a:r>
            <a:r>
              <a:rPr lang="x-none" sz="8000" i="1" smtClean="0"/>
              <a:t>Kognitivní kompetence </a:t>
            </a:r>
            <a:r>
              <a:rPr lang="cs-CZ" sz="8000" i="1" dirty="0" smtClean="0"/>
              <a:t> </a:t>
            </a:r>
            <a:r>
              <a:rPr lang="x-none" sz="8000" smtClean="0"/>
              <a:t>souvisí např. se schopností formulovat a řešit problémy, </a:t>
            </a:r>
            <a:endParaRPr lang="cs-CZ" sz="8000" dirty="0" smtClean="0"/>
          </a:p>
          <a:p>
            <a:endParaRPr lang="cs-CZ" sz="8000" dirty="0" smtClean="0"/>
          </a:p>
          <a:p>
            <a:r>
              <a:rPr lang="cs-CZ" sz="8000" i="1" dirty="0" smtClean="0"/>
              <a:t>Z</a:t>
            </a:r>
            <a:r>
              <a:rPr lang="x-none" sz="8000" i="1" smtClean="0"/>
              <a:t>dravotní kompetence</a:t>
            </a:r>
            <a:r>
              <a:rPr lang="x-none" sz="8000" smtClean="0"/>
              <a:t> se může projevovat realizací zdravého životního stylu</a:t>
            </a:r>
            <a:endParaRPr lang="cs-CZ" sz="8000" dirty="0" smtClean="0"/>
          </a:p>
          <a:p>
            <a:endParaRPr lang="cs-CZ" sz="8000" dirty="0" smtClean="0"/>
          </a:p>
          <a:p>
            <a:r>
              <a:rPr lang="cs-CZ" sz="8000" i="1" dirty="0" err="1" smtClean="0"/>
              <a:t>Academická</a:t>
            </a:r>
            <a:r>
              <a:rPr lang="cs-CZ" sz="8000" i="1" dirty="0" smtClean="0"/>
              <a:t> a profesní kompetence  - </a:t>
            </a:r>
            <a:r>
              <a:rPr lang="x-none" sz="8000" smtClean="0"/>
              <a:t> zvládání učiva a požadavků, které souvisejí s</a:t>
            </a:r>
            <a:r>
              <a:rPr lang="cs-CZ" sz="8000" dirty="0" smtClean="0"/>
              <a:t>e školní a profesní </a:t>
            </a:r>
            <a:r>
              <a:rPr lang="x-none" sz="8000" smtClean="0"/>
              <a:t>přípravou.</a:t>
            </a:r>
            <a:endParaRPr lang="cs-CZ" sz="8000" dirty="0" smtClean="0"/>
          </a:p>
          <a:p>
            <a:pPr>
              <a:buNone/>
            </a:pPr>
            <a:endParaRPr lang="cs-CZ" sz="8000" dirty="0" smtClean="0"/>
          </a:p>
          <a:p>
            <a:endParaRPr lang="cs-CZ" sz="8000" dirty="0" smtClean="0"/>
          </a:p>
          <a:p>
            <a:endParaRPr lang="cs-CZ" sz="8000" dirty="0" smtClean="0"/>
          </a:p>
          <a:p>
            <a:endParaRPr lang="cs-CZ" sz="8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Projekt </a:t>
            </a:r>
            <a:r>
              <a:rPr lang="cs-CZ" dirty="0" err="1" smtClean="0"/>
              <a:t>5C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x-none" smtClean="0">
                <a:solidFill>
                  <a:srgbClr val="FFC000"/>
                </a:solidFill>
              </a:rPr>
              <a:t>2. Důvěra (</a:t>
            </a:r>
            <a:r>
              <a:rPr lang="x-none" i="1" smtClean="0">
                <a:solidFill>
                  <a:srgbClr val="FFC000"/>
                </a:solidFill>
              </a:rPr>
              <a:t>Confidence</a:t>
            </a:r>
            <a:r>
              <a:rPr lang="x-none" smtClean="0">
                <a:solidFill>
                  <a:srgbClr val="FFC000"/>
                </a:solidFill>
              </a:rPr>
              <a:t>)</a:t>
            </a:r>
            <a:endParaRPr lang="cs-CZ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</a:t>
            </a:r>
            <a:r>
              <a:rPr lang="x-none" sz="2000" smtClean="0"/>
              <a:t>Opírá se o celkové pozitivní sebehodnocení a vědomí vlastní ceny (self-worth) 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</a:t>
            </a:r>
            <a:r>
              <a:rPr lang="x-none" sz="2000" smtClean="0"/>
              <a:t>vědomí vlastní efektivity a účinnosti v jednání (self-efficacy). </a:t>
            </a:r>
            <a:r>
              <a:rPr lang="cs-CZ" sz="2000" dirty="0" smtClean="0"/>
              <a:t> 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</a:t>
            </a:r>
            <a:r>
              <a:rPr lang="cs-CZ" sz="2000" i="1" dirty="0" smtClean="0"/>
              <a:t>Rozvoj a podpora </a:t>
            </a:r>
            <a:r>
              <a:rPr lang="cs-CZ" sz="2000" i="1" dirty="0" err="1" smtClean="0"/>
              <a:t>self</a:t>
            </a:r>
            <a:r>
              <a:rPr lang="cs-CZ" sz="2000" i="1" dirty="0" smtClean="0"/>
              <a:t>-</a:t>
            </a:r>
            <a:r>
              <a:rPr lang="cs-CZ" sz="2000" i="1" dirty="0" err="1" smtClean="0"/>
              <a:t>esteem</a:t>
            </a:r>
            <a:r>
              <a:rPr lang="cs-CZ" sz="2000" i="1" dirty="0" smtClean="0"/>
              <a:t> a </a:t>
            </a:r>
            <a:r>
              <a:rPr lang="cs-CZ" sz="2000" i="1" dirty="0" err="1" smtClean="0"/>
              <a:t>self</a:t>
            </a:r>
            <a:r>
              <a:rPr lang="cs-CZ" sz="2000" i="1" dirty="0" smtClean="0"/>
              <a:t>-</a:t>
            </a:r>
            <a:r>
              <a:rPr lang="cs-CZ" sz="2000" i="1" dirty="0" err="1" smtClean="0"/>
              <a:t>efficacy</a:t>
            </a:r>
            <a:r>
              <a:rPr lang="cs-CZ" sz="2000" i="1" dirty="0" smtClean="0"/>
              <a:t>?</a:t>
            </a:r>
          </a:p>
          <a:p>
            <a:pPr>
              <a:buNone/>
            </a:pPr>
            <a:endParaRPr lang="cs-CZ" sz="4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  <a:r>
              <a:rPr lang="cs-CZ" dirty="0" err="1" smtClean="0"/>
              <a:t>5C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x-none" smtClean="0">
                <a:solidFill>
                  <a:srgbClr val="FFC000"/>
                </a:solidFill>
              </a:rPr>
              <a:t>3. Vztahy a kontakty (</a:t>
            </a:r>
            <a:r>
              <a:rPr lang="x-none" i="1" smtClean="0">
                <a:solidFill>
                  <a:srgbClr val="FFC000"/>
                </a:solidFill>
              </a:rPr>
              <a:t>Connection</a:t>
            </a:r>
            <a:r>
              <a:rPr lang="x-none" smtClean="0">
                <a:solidFill>
                  <a:srgbClr val="FFC000"/>
                </a:solidFill>
              </a:rPr>
              <a:t>) 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r>
              <a:rPr lang="x-none" sz="2000" smtClean="0"/>
              <a:t>Jde o rozvoj pozitivních vazeb nejen s blízkými lidmi a s vrstevníky, ale také o prospěšné a pozitivní vztahy k institucím, z nichž nejbližší je škola.</a:t>
            </a:r>
            <a:endParaRPr lang="cs-CZ" sz="2000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</a:t>
            </a:r>
            <a:r>
              <a:rPr lang="cs-CZ" dirty="0" err="1" smtClean="0"/>
              <a:t>5C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x-none" smtClean="0">
                <a:solidFill>
                  <a:srgbClr val="FFC000"/>
                </a:solidFill>
              </a:rPr>
              <a:t>4. Charakter (</a:t>
            </a:r>
            <a:r>
              <a:rPr lang="x-none" i="1" smtClean="0">
                <a:solidFill>
                  <a:srgbClr val="FFC000"/>
                </a:solidFill>
              </a:rPr>
              <a:t>Character</a:t>
            </a:r>
            <a:r>
              <a:rPr lang="x-none" smtClean="0">
                <a:solidFill>
                  <a:srgbClr val="FFC000"/>
                </a:solidFill>
              </a:rPr>
              <a:t>)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pPr>
              <a:buNone/>
            </a:pPr>
            <a:r>
              <a:rPr lang="x-none" sz="2000" b="1" smtClean="0"/>
              <a:t>Projevuje se v respektu ke společenským a kulturním normám,</a:t>
            </a:r>
            <a:endParaRPr lang="cs-CZ" sz="2000" b="1" dirty="0" smtClean="0"/>
          </a:p>
          <a:p>
            <a:pPr>
              <a:buNone/>
            </a:pPr>
            <a:r>
              <a:rPr lang="x-none" sz="2000" b="1" smtClean="0"/>
              <a:t>v osvojování standardů slušného chování,</a:t>
            </a:r>
            <a:endParaRPr lang="cs-CZ" sz="2000" b="1" dirty="0" smtClean="0"/>
          </a:p>
          <a:p>
            <a:pPr>
              <a:buNone/>
            </a:pPr>
            <a:r>
              <a:rPr lang="x-none" sz="2000" b="1" smtClean="0"/>
              <a:t>ve schopnosti rozlišovat dobro a zlo</a:t>
            </a:r>
            <a:r>
              <a:rPr lang="x-none" sz="2000" smtClean="0"/>
              <a:t>.</a:t>
            </a: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x-none" smtClean="0">
                <a:solidFill>
                  <a:srgbClr val="FFC000"/>
                </a:solidFill>
              </a:rPr>
              <a:t>5. Péče o druhé (</a:t>
            </a:r>
            <a:r>
              <a:rPr lang="x-none" i="1" smtClean="0">
                <a:solidFill>
                  <a:srgbClr val="FFC000"/>
                </a:solidFill>
              </a:rPr>
              <a:t>Caring/Compassion</a:t>
            </a:r>
            <a:r>
              <a:rPr lang="x-none" smtClean="0">
                <a:solidFill>
                  <a:srgbClr val="FFC000"/>
                </a:solidFill>
              </a:rPr>
              <a:t>)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r>
              <a:rPr lang="x-none" sz="2000" smtClean="0"/>
              <a:t>Jde o rozvoj starosti a péče o druhé lidi, konkrétně o rozvíjení empatie a přátelských vztahů. </a:t>
            </a:r>
            <a:endParaRPr lang="cs-CZ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5 C</a:t>
            </a:r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Pokud je u adolescenta rozvíjeno těchto pět charakteristik, směřuje jeho vývoj k 6.C:</a:t>
            </a:r>
            <a:endParaRPr lang="cs-CZ" dirty="0" smtClean="0"/>
          </a:p>
          <a:p>
            <a:endParaRPr lang="cs-CZ" dirty="0" smtClean="0"/>
          </a:p>
          <a:p>
            <a:r>
              <a:rPr lang="x-none" smtClean="0">
                <a:solidFill>
                  <a:srgbClr val="FFC000"/>
                </a:solidFill>
              </a:rPr>
              <a:t>6. Přispění (</a:t>
            </a:r>
            <a:r>
              <a:rPr lang="x-none" i="1" smtClean="0">
                <a:solidFill>
                  <a:srgbClr val="FFC000"/>
                </a:solidFill>
              </a:rPr>
              <a:t>Contribution</a:t>
            </a:r>
            <a:r>
              <a:rPr lang="x-none" smtClean="0">
                <a:solidFill>
                  <a:srgbClr val="FFC000"/>
                </a:solidFill>
              </a:rPr>
              <a:t>). </a:t>
            </a:r>
            <a:endParaRPr lang="cs-CZ" dirty="0" smtClean="0">
              <a:solidFill>
                <a:srgbClr val="FFC000"/>
              </a:solidFill>
            </a:endParaRPr>
          </a:p>
          <a:p>
            <a:endParaRPr lang="cs-CZ" dirty="0" smtClean="0"/>
          </a:p>
          <a:p>
            <a:r>
              <a:rPr lang="x-none" smtClean="0"/>
              <a:t>Jedinec jedná ve společnosti tak, že je přínosem jak pro sebe, tak pro svoje okolí – pro rodinu, komunitu a společnost.</a:t>
            </a:r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5 C - Model pozitivního vývoje v adolescenci (R. </a:t>
            </a:r>
            <a:r>
              <a:rPr lang="cs-CZ" sz="2000" dirty="0" err="1" smtClean="0"/>
              <a:t>Lerner</a:t>
            </a:r>
            <a:r>
              <a:rPr lang="cs-CZ" sz="2000" dirty="0" smtClean="0"/>
              <a:t>, 2006)</a:t>
            </a:r>
            <a:endParaRPr lang="en-US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124744"/>
            <a:ext cx="8358246" cy="5571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8358246" cy="5571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Úvod do aplikované vývojové psychologie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Struktura přednášky:</a:t>
            </a:r>
          </a:p>
          <a:p>
            <a:pPr marL="514350" indent="-514350"/>
            <a:endParaRPr lang="cs-CZ" sz="2000" dirty="0" smtClean="0"/>
          </a:p>
          <a:p>
            <a:pPr marL="514350" indent="-514350">
              <a:buAutoNum type="arabicParenBoth"/>
            </a:pPr>
            <a:r>
              <a:rPr lang="cs-CZ" sz="2000" dirty="0" smtClean="0"/>
              <a:t>Je aplikovaná vývojová psychologie (</a:t>
            </a:r>
            <a:r>
              <a:rPr lang="cs-CZ" sz="2000" dirty="0" err="1" smtClean="0"/>
              <a:t>AVP</a:t>
            </a:r>
            <a:r>
              <a:rPr lang="cs-CZ" sz="2000" dirty="0" smtClean="0"/>
              <a:t>) vědní obor/psychologická disciplína? Pracovní vymezení obsahu studia</a:t>
            </a:r>
          </a:p>
          <a:p>
            <a:pPr marL="514350" indent="-514350">
              <a:buAutoNum type="arabicParenBoth"/>
            </a:pPr>
            <a:r>
              <a:rPr lang="cs-CZ" sz="2000" dirty="0" smtClean="0"/>
              <a:t> Teoretický rámec pro </a:t>
            </a:r>
            <a:r>
              <a:rPr lang="cs-CZ" sz="2000" dirty="0" err="1" smtClean="0"/>
              <a:t>AVP</a:t>
            </a:r>
            <a:r>
              <a:rPr lang="cs-CZ" sz="2000" dirty="0" smtClean="0"/>
              <a:t> – teorie celoživotního utváření (</a:t>
            </a:r>
            <a:r>
              <a:rPr lang="cs-CZ" sz="2000" dirty="0" err="1" smtClean="0"/>
              <a:t>life</a:t>
            </a:r>
            <a:r>
              <a:rPr lang="cs-CZ" sz="2000" dirty="0" smtClean="0"/>
              <a:t>-</a:t>
            </a:r>
            <a:r>
              <a:rPr lang="cs-CZ" sz="2000" dirty="0" err="1" smtClean="0"/>
              <a:t>span</a:t>
            </a:r>
            <a:r>
              <a:rPr lang="cs-CZ" sz="2000" dirty="0" smtClean="0"/>
              <a:t> </a:t>
            </a:r>
            <a:r>
              <a:rPr lang="cs-CZ" sz="2000" dirty="0" err="1" smtClean="0"/>
              <a:t>development</a:t>
            </a:r>
            <a:r>
              <a:rPr lang="cs-CZ" sz="2000" dirty="0" smtClean="0"/>
              <a:t>)</a:t>
            </a:r>
          </a:p>
          <a:p>
            <a:pPr marL="514350" indent="-514350">
              <a:buAutoNum type="arabicParenBoth"/>
            </a:pPr>
            <a:r>
              <a:rPr lang="cs-CZ" sz="2000" dirty="0" smtClean="0"/>
              <a:t> </a:t>
            </a:r>
            <a:r>
              <a:rPr lang="cs-CZ" sz="2000" dirty="0" err="1" smtClean="0"/>
              <a:t>AVP</a:t>
            </a:r>
            <a:r>
              <a:rPr lang="cs-CZ" sz="2000" dirty="0" smtClean="0"/>
              <a:t> jako p</a:t>
            </a:r>
            <a:r>
              <a:rPr lang="fr-FR" sz="2000" dirty="0" smtClean="0"/>
              <a:t>růnik vývojové psychologie s dalšími psychologickými disciplínami</a:t>
            </a:r>
            <a:endParaRPr lang="cs-CZ" sz="2000" dirty="0" smtClean="0"/>
          </a:p>
          <a:p>
            <a:pPr marL="514350" indent="-514350">
              <a:buAutoNum type="arabicParenBoth"/>
            </a:pPr>
            <a:r>
              <a:rPr lang="cs-CZ" sz="2000" dirty="0" smtClean="0"/>
              <a:t> </a:t>
            </a:r>
            <a:r>
              <a:rPr lang="cs-CZ" sz="2000" dirty="0" err="1" smtClean="0"/>
              <a:t>AVP</a:t>
            </a:r>
            <a:r>
              <a:rPr lang="cs-CZ" sz="2000" dirty="0" smtClean="0"/>
              <a:t> jako </a:t>
            </a:r>
            <a:r>
              <a:rPr lang="fr-FR" sz="2000" dirty="0" smtClean="0"/>
              <a:t>komplexnějších teoretických model</a:t>
            </a:r>
            <a:r>
              <a:rPr lang="cs-CZ" sz="2000" dirty="0" smtClean="0"/>
              <a:t>y</a:t>
            </a:r>
            <a:r>
              <a:rPr lang="fr-FR" sz="2000" dirty="0" smtClean="0"/>
              <a:t> (např. tzv. pozitivního či zdravého vývoje)</a:t>
            </a:r>
            <a:endParaRPr lang="cs-CZ" sz="2000" dirty="0" smtClean="0"/>
          </a:p>
          <a:p>
            <a:pPr marL="514350" indent="-514350">
              <a:buAutoNum type="arabicParenBoth"/>
            </a:pPr>
            <a:r>
              <a:rPr lang="cs-CZ" sz="2000" dirty="0" smtClean="0"/>
              <a:t>Příklady výzkumu v oblasti </a:t>
            </a:r>
            <a:r>
              <a:rPr lang="cs-CZ" sz="2000" dirty="0" err="1" smtClean="0"/>
              <a:t>AVP</a:t>
            </a:r>
            <a:endParaRPr lang="cs-CZ" sz="2000" dirty="0" smtClean="0"/>
          </a:p>
          <a:p>
            <a:pPr marL="514350" indent="-514350">
              <a:buAutoNum type="arabicParenBoth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smtClean="0"/>
              <a:t>Pro pozitivní psychosociální vývoj adolescenta je velmi důležité, aby mikrosystémy, do kterých adolescent aktivně vstupuje a kterými se nechá ovlivňovat (rodina, škola, vrstevnické skupiny, další komunity) nebyly uzavřené a nebyly ve vzájemně antagonistických vztazích.</a:t>
            </a:r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smtClean="0"/>
              <a:t>Příklad výzkumu:</a:t>
            </a:r>
            <a:br>
              <a:rPr lang="cs-CZ" sz="3200" smtClean="0"/>
            </a:br>
            <a:r>
              <a:rPr lang="cs-CZ" sz="3200" smtClean="0"/>
              <a:t>Self</a:t>
            </a:r>
            <a:r>
              <a:rPr lang="cs-CZ" sz="3200" dirty="0" smtClean="0"/>
              <a:t>-</a:t>
            </a:r>
            <a:r>
              <a:rPr lang="cs-CZ" sz="3200" dirty="0" err="1" smtClean="0"/>
              <a:t>esteem</a:t>
            </a:r>
            <a:r>
              <a:rPr lang="cs-CZ" sz="3200" dirty="0" smtClean="0"/>
              <a:t> v průběhu adolescence</a:t>
            </a:r>
            <a:endParaRPr lang="cs-CZ" sz="3200" dirty="0"/>
          </a:p>
        </p:txBody>
      </p:sp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/>
        </p:nvGraphicFramePr>
        <p:xfrm>
          <a:off x="179512" y="1268760"/>
          <a:ext cx="8676456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3313926"/>
            <a:ext cx="67839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cs-CZ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4" y="620689"/>
          <a:ext cx="8208912" cy="5976670"/>
        </p:xfrm>
        <a:graphic>
          <a:graphicData uri="http://schemas.openxmlformats.org/drawingml/2006/table">
            <a:tbl>
              <a:tblPr/>
              <a:tblGrid>
                <a:gridCol w="2762584"/>
                <a:gridCol w="535435"/>
                <a:gridCol w="535435"/>
                <a:gridCol w="535435"/>
                <a:gridCol w="535435"/>
                <a:gridCol w="535435"/>
                <a:gridCol w="535435"/>
                <a:gridCol w="581424"/>
                <a:gridCol w="581424"/>
                <a:gridCol w="535435"/>
                <a:gridCol w="535435"/>
              </a:tblGrid>
              <a:tr h="263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b="1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TYPOLOGY OF SELF-ESTEEM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6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High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Rising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Moderate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4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Decreasing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5 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Low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SD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Relationship with parents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Commitment parents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3.28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3.01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3.15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3.04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3.18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Problems with parents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.76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Trust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4.55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4.02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4.17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3.98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.75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3.98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1.03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Alienation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2.05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2.49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2.23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2.61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2.47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.78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Self-blame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1.07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.12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1.29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1.15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1.23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1.16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0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Relationship with peers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Commitment friends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3.29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3.22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3.23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3.12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3.05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Problems with parents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.29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.36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.77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Peer Attachment-Dependent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1.74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1.97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1.91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2.07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2.11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0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Self and Personality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Commitments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3.91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3.76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3.53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.72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3.34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3.23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Diffuse - Avoidant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2.37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2.73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2.73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2.81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2.70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Clarity of Self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2.91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.57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2.56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2.61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2.32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2.58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Neuroticism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1.31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2.04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1.55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1.92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2.49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.66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0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Extraversion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2.73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.49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2.74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.70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2.88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.51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2.54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.56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2.28</a:t>
                      </a:r>
                      <a:endParaRPr lang="cs-C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000" dirty="0">
                          <a:latin typeface="Times New Roman"/>
                          <a:ea typeface="Calibri"/>
                          <a:cs typeface="Times New Roman"/>
                        </a:rPr>
                        <a:t>.61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55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Table 2.</a:t>
            </a:r>
            <a:endParaRPr kumimoji="0" lang="cs-CZ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Traje</a:t>
            </a:r>
            <a:r>
              <a:rPr lang="cs-CZ" sz="2800" dirty="0" err="1" smtClean="0"/>
              <a:t>ktorie</a:t>
            </a:r>
            <a:r>
              <a:rPr lang="en-US" sz="2800" dirty="0" smtClean="0"/>
              <a:t> A: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 Stabilně vysoké </a:t>
            </a:r>
            <a:r>
              <a:rPr lang="cs-CZ" sz="2800" dirty="0" err="1" smtClean="0"/>
              <a:t>self</a:t>
            </a:r>
            <a:r>
              <a:rPr lang="cs-CZ" sz="2800" dirty="0" smtClean="0"/>
              <a:t>-</a:t>
            </a:r>
            <a:r>
              <a:rPr lang="cs-CZ" sz="2800" dirty="0" err="1" smtClean="0"/>
              <a:t>esteem</a:t>
            </a:r>
            <a:endParaRPr lang="en-US" sz="2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Pro tuto skupinu adolescentů je charakteristická následující konstelace osobnostních rysů: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vysoká emoční stabilita a orientace na pozitivní vztahy (extroverze).</a:t>
            </a:r>
          </a:p>
          <a:p>
            <a:r>
              <a:rPr lang="cs-CZ" dirty="0" smtClean="0"/>
              <a:t>ve srovnání s dalšími respondenty mají tito stabilní a pozitivní  vztahy s rodiči –nemají s nimi vážnější problémy a navzájem si důvěřují</a:t>
            </a:r>
          </a:p>
          <a:p>
            <a:r>
              <a:rPr lang="cs-CZ" dirty="0" smtClean="0"/>
              <a:t>současně, nejsou tolik závislí na mínění vrstevníků,  </a:t>
            </a:r>
          </a:p>
          <a:p>
            <a:r>
              <a:rPr lang="cs-CZ" dirty="0" smtClean="0"/>
              <a:t>dále, je pro ně důležitá orientace na budoucnost, více než pro jiné adolescenty, berou na sebe v tomto směru relevantní závazky (</a:t>
            </a:r>
            <a:r>
              <a:rPr lang="cs-CZ" dirty="0" err="1" smtClean="0"/>
              <a:t>commitments</a:t>
            </a:r>
            <a:r>
              <a:rPr lang="cs-CZ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 err="1" smtClean="0"/>
              <a:t>Traje</a:t>
            </a:r>
            <a:r>
              <a:rPr lang="cs-CZ" sz="3100" dirty="0" err="1" smtClean="0"/>
              <a:t>ktorie</a:t>
            </a:r>
            <a:r>
              <a:rPr lang="cs-CZ" sz="3100" dirty="0" smtClean="0"/>
              <a:t> B</a:t>
            </a:r>
            <a:r>
              <a:rPr lang="en-US" sz="3100" dirty="0" smtClean="0"/>
              <a:t>: </a:t>
            </a:r>
            <a:r>
              <a:rPr lang="cs-CZ" sz="3100" dirty="0" smtClean="0"/>
              <a:t>Rostoucí </a:t>
            </a:r>
            <a:r>
              <a:rPr lang="cs-CZ" sz="3100" dirty="0" err="1" smtClean="0"/>
              <a:t>self</a:t>
            </a:r>
            <a:r>
              <a:rPr lang="cs-CZ" sz="3100" dirty="0" smtClean="0"/>
              <a:t>-</a:t>
            </a:r>
            <a:r>
              <a:rPr lang="cs-CZ" sz="3100" dirty="0" err="1" smtClean="0"/>
              <a:t>esteem</a:t>
            </a: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Tato skupina je charakteristická nárůstem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esteem</a:t>
            </a:r>
            <a:r>
              <a:rPr lang="cs-CZ" dirty="0" smtClean="0"/>
              <a:t> mezi 13 – 17 rokem života a následnou stabilitou</a:t>
            </a:r>
          </a:p>
          <a:p>
            <a:endParaRPr lang="cs-CZ" dirty="0" smtClean="0"/>
          </a:p>
          <a:p>
            <a:r>
              <a:rPr lang="cs-CZ" dirty="0" smtClean="0"/>
              <a:t>Tito respondenti presentují  vyšší míru </a:t>
            </a:r>
            <a:r>
              <a:rPr lang="cs-CZ" dirty="0" err="1" smtClean="0"/>
              <a:t>neuroticismu</a:t>
            </a:r>
            <a:r>
              <a:rPr lang="cs-CZ" dirty="0" smtClean="0"/>
              <a:t> (lability), </a:t>
            </a:r>
            <a:r>
              <a:rPr lang="en-US" dirty="0" smtClean="0"/>
              <a:t> </a:t>
            </a:r>
            <a:r>
              <a:rPr lang="cs-CZ" dirty="0" smtClean="0"/>
              <a:t>sebe-obviňování, a nižší úroveň </a:t>
            </a:r>
            <a:r>
              <a:rPr lang="cs-CZ" dirty="0" err="1" smtClean="0"/>
              <a:t>commitments</a:t>
            </a:r>
            <a:r>
              <a:rPr lang="cs-CZ" dirty="0" smtClean="0"/>
              <a:t> ve vztahu k rodičům ve věku 17 let.</a:t>
            </a:r>
          </a:p>
          <a:p>
            <a:endParaRPr lang="cs-CZ" dirty="0" smtClean="0"/>
          </a:p>
          <a:p>
            <a:r>
              <a:rPr lang="cs-CZ" dirty="0" smtClean="0"/>
              <a:t>Nicméně, také oni mají poměrně vysoký zájem o budoucnost, jasnou vizi, co je pro ně v budoucnu důležité</a:t>
            </a:r>
          </a:p>
          <a:p>
            <a:endParaRPr lang="cs-CZ" dirty="0" smtClean="0"/>
          </a:p>
          <a:p>
            <a:r>
              <a:rPr lang="cs-CZ" dirty="0" smtClean="0"/>
              <a:t>Vrstevnické vztahy pro ně mají větší důležitost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 err="1" smtClean="0"/>
              <a:t>Traje</a:t>
            </a:r>
            <a:r>
              <a:rPr lang="cs-CZ" sz="3100" b="1" dirty="0" err="1" smtClean="0"/>
              <a:t>ktorie</a:t>
            </a:r>
            <a:r>
              <a:rPr lang="en-US" sz="3100" b="1" dirty="0" smtClean="0"/>
              <a:t> C: Stab</a:t>
            </a:r>
            <a:r>
              <a:rPr lang="cs-CZ" sz="3100" b="1" dirty="0" err="1" smtClean="0"/>
              <a:t>ilní</a:t>
            </a:r>
            <a:r>
              <a:rPr lang="cs-CZ" sz="3100" b="1" dirty="0" smtClean="0"/>
              <a:t>, středně vysoké </a:t>
            </a:r>
            <a:r>
              <a:rPr lang="cs-CZ" sz="3100" b="1" dirty="0" err="1" smtClean="0"/>
              <a:t>self</a:t>
            </a:r>
            <a:r>
              <a:rPr lang="cs-CZ" sz="3100" b="1" dirty="0" smtClean="0"/>
              <a:t>-</a:t>
            </a:r>
            <a:r>
              <a:rPr lang="cs-CZ" sz="3100" b="1" dirty="0" err="1" smtClean="0"/>
              <a:t>esteem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Jedná se o respondenty s vyšší úrovní extroverze a nižší úrovní </a:t>
            </a:r>
            <a:r>
              <a:rPr lang="cs-CZ" dirty="0" err="1" smtClean="0"/>
              <a:t>neuroticismu</a:t>
            </a:r>
            <a:r>
              <a:rPr lang="cs-CZ" dirty="0" smtClean="0"/>
              <a:t>/emoční lability</a:t>
            </a:r>
          </a:p>
          <a:p>
            <a:endParaRPr lang="cs-CZ" dirty="0" smtClean="0"/>
          </a:p>
          <a:p>
            <a:r>
              <a:rPr lang="cs-CZ" dirty="0" smtClean="0"/>
              <a:t>Také mají pozitivní vztahy s druhými lidmi, především s rodiči, nedosahují však tak vysoké hodnocení ve vzájemné důvěře</a:t>
            </a:r>
          </a:p>
          <a:p>
            <a:endParaRPr lang="cs-CZ" dirty="0" smtClean="0"/>
          </a:p>
          <a:p>
            <a:r>
              <a:rPr lang="cs-CZ" dirty="0" smtClean="0"/>
              <a:t>Vrstevnické vztahy a  orientace na budoucnost je pro ně méně důležitá (ale je důležitá)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/>
              <a:t>Traje</a:t>
            </a:r>
            <a:r>
              <a:rPr lang="cs-CZ" sz="4000" dirty="0" err="1" smtClean="0"/>
              <a:t>ktorie</a:t>
            </a:r>
            <a:r>
              <a:rPr lang="cs-CZ" sz="4000" dirty="0" smtClean="0"/>
              <a:t> </a:t>
            </a:r>
            <a:r>
              <a:rPr lang="en-US" sz="4000" dirty="0" smtClean="0"/>
              <a:t>D: </a:t>
            </a:r>
            <a:r>
              <a:rPr lang="cs-CZ" sz="4000" dirty="0" smtClean="0"/>
              <a:t>Klesající </a:t>
            </a:r>
            <a:r>
              <a:rPr lang="cs-CZ" sz="4000" dirty="0" err="1" smtClean="0"/>
              <a:t>self</a:t>
            </a:r>
            <a:r>
              <a:rPr lang="en-US" sz="4000" dirty="0" smtClean="0"/>
              <a:t>-esteem</a:t>
            </a: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Je třeba poznamenat, že výchozí úroveň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esteem</a:t>
            </a:r>
            <a:r>
              <a:rPr lang="cs-CZ" dirty="0" smtClean="0"/>
              <a:t> není nízká, je blízko </a:t>
            </a:r>
            <a:r>
              <a:rPr lang="cs-CZ" dirty="0" err="1" smtClean="0"/>
              <a:t>celoskupinovému</a:t>
            </a:r>
            <a:r>
              <a:rPr lang="cs-CZ" dirty="0" smtClean="0"/>
              <a:t> průměru.</a:t>
            </a:r>
          </a:p>
          <a:p>
            <a:endParaRPr lang="cs-CZ" dirty="0" smtClean="0"/>
          </a:p>
          <a:p>
            <a:r>
              <a:rPr lang="cs-CZ" dirty="0" smtClean="0"/>
              <a:t>Pokles probíhá do 17 let, pak se úroveň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esteem</a:t>
            </a:r>
            <a:r>
              <a:rPr lang="cs-CZ" dirty="0" smtClean="0"/>
              <a:t> stabilizuje.</a:t>
            </a:r>
          </a:p>
          <a:p>
            <a:endParaRPr lang="cs-CZ" dirty="0" smtClean="0"/>
          </a:p>
          <a:p>
            <a:r>
              <a:rPr lang="cs-CZ" dirty="0" smtClean="0"/>
              <a:t>Charakteristické jsou pro tyto adolescenty horší vztahy s rodiči, sebeobviňování v situaci konfliktu s druhými (zase hlavně rodiči). </a:t>
            </a:r>
          </a:p>
          <a:p>
            <a:r>
              <a:rPr lang="cs-CZ" dirty="0" smtClean="0"/>
              <a:t>Komplikované vztahy s rodiči souvisejí  provázejí komplikované vztahy s vrstevníky</a:t>
            </a:r>
            <a:r>
              <a:rPr lang="en-US" dirty="0" smtClean="0"/>
              <a:t>:</a:t>
            </a:r>
            <a:r>
              <a:rPr lang="cs-CZ" dirty="0" smtClean="0"/>
              <a:t> tito adolescenti hledají pozitivní odezvu, jsou závislejší než ostatní na mínění  spolužáků a kamarádů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Trajektorie E: Nízké </a:t>
            </a:r>
            <a:r>
              <a:rPr lang="cs-CZ" dirty="0" err="1" smtClean="0"/>
              <a:t>self</a:t>
            </a:r>
            <a:r>
              <a:rPr lang="cs-CZ" dirty="0" smtClean="0"/>
              <a:t>-</a:t>
            </a:r>
            <a:r>
              <a:rPr lang="cs-CZ" dirty="0" err="1" smtClean="0"/>
              <a:t>esteem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Podobně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u </a:t>
            </a:r>
            <a:r>
              <a:rPr lang="en-US" dirty="0" err="1" smtClean="0"/>
              <a:t>opačné</a:t>
            </a:r>
            <a:r>
              <a:rPr lang="en-US" dirty="0" smtClean="0"/>
              <a:t> </a:t>
            </a:r>
            <a:r>
              <a:rPr lang="en-US" dirty="0" err="1" smtClean="0"/>
              <a:t>extrémní</a:t>
            </a:r>
            <a:r>
              <a:rPr lang="en-US" dirty="0" smtClean="0"/>
              <a:t> </a:t>
            </a:r>
            <a:r>
              <a:rPr lang="cs-CZ" dirty="0" smtClean="0"/>
              <a:t>skupiny, i</a:t>
            </a:r>
            <a:r>
              <a:rPr lang="en-US" dirty="0" smtClean="0"/>
              <a:t> </a:t>
            </a:r>
            <a:r>
              <a:rPr lang="en-US" dirty="0" err="1" smtClean="0"/>
              <a:t>zde</a:t>
            </a:r>
            <a:r>
              <a:rPr lang="en-US" dirty="0" smtClean="0"/>
              <a:t> </a:t>
            </a:r>
            <a:r>
              <a:rPr lang="en-US" dirty="0" err="1" smtClean="0"/>
              <a:t>platí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trvale</a:t>
            </a:r>
            <a:r>
              <a:rPr lang="en-US" dirty="0" smtClean="0"/>
              <a:t> </a:t>
            </a:r>
            <a:r>
              <a:rPr lang="en-US" dirty="0" err="1" smtClean="0"/>
              <a:t>nízká</a:t>
            </a:r>
            <a:r>
              <a:rPr lang="en-US" dirty="0" smtClean="0"/>
              <a:t> </a:t>
            </a:r>
            <a:r>
              <a:rPr lang="en-US" dirty="0" err="1" smtClean="0"/>
              <a:t>úroveň</a:t>
            </a:r>
            <a:r>
              <a:rPr lang="en-US" dirty="0" smtClean="0"/>
              <a:t> self-esteem </a:t>
            </a:r>
            <a:r>
              <a:rPr lang="en-US" dirty="0" err="1" smtClean="0"/>
              <a:t>souvisí</a:t>
            </a:r>
            <a:r>
              <a:rPr lang="en-US" dirty="0" smtClean="0"/>
              <a:t> s </a:t>
            </a:r>
            <a:r>
              <a:rPr lang="en-US" dirty="0" err="1" smtClean="0"/>
              <a:t>konstelací</a:t>
            </a:r>
            <a:r>
              <a:rPr lang="en-US" dirty="0" smtClean="0"/>
              <a:t> </a:t>
            </a:r>
            <a:r>
              <a:rPr lang="en-US" dirty="0" err="1" smtClean="0"/>
              <a:t>osobnostních</a:t>
            </a:r>
            <a:r>
              <a:rPr lang="en-US" dirty="0" smtClean="0"/>
              <a:t> </a:t>
            </a:r>
            <a:r>
              <a:rPr lang="en-US" dirty="0" err="1" smtClean="0"/>
              <a:t>rysů</a:t>
            </a:r>
            <a:r>
              <a:rPr lang="en-US" dirty="0" smtClean="0"/>
              <a:t>: </a:t>
            </a:r>
            <a:r>
              <a:rPr lang="en-US" dirty="0" err="1" smtClean="0"/>
              <a:t>tito</a:t>
            </a:r>
            <a:r>
              <a:rPr lang="en-US" dirty="0" smtClean="0"/>
              <a:t> </a:t>
            </a:r>
            <a:r>
              <a:rPr lang="en-US" dirty="0" err="1" smtClean="0"/>
              <a:t>respondenti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nejvyšší</a:t>
            </a:r>
            <a:r>
              <a:rPr lang="en-US" dirty="0" smtClean="0"/>
              <a:t> </a:t>
            </a:r>
            <a:r>
              <a:rPr lang="en-US" dirty="0" err="1" smtClean="0"/>
              <a:t>skór</a:t>
            </a:r>
            <a:r>
              <a:rPr lang="en-US" dirty="0" smtClean="0"/>
              <a:t> </a:t>
            </a:r>
            <a:r>
              <a:rPr lang="en-US" dirty="0" err="1" smtClean="0"/>
              <a:t>neuroticismu</a:t>
            </a:r>
            <a:r>
              <a:rPr lang="en-US" dirty="0" smtClean="0"/>
              <a:t> a </a:t>
            </a:r>
            <a:r>
              <a:rPr lang="en-US" dirty="0" err="1" smtClean="0"/>
              <a:t>nejnižší</a:t>
            </a:r>
            <a:r>
              <a:rPr lang="en-US" dirty="0" smtClean="0"/>
              <a:t> </a:t>
            </a:r>
            <a:r>
              <a:rPr lang="en-US" dirty="0" err="1" smtClean="0"/>
              <a:t>skór</a:t>
            </a:r>
            <a:r>
              <a:rPr lang="en-US" dirty="0" smtClean="0"/>
              <a:t> </a:t>
            </a:r>
            <a:r>
              <a:rPr lang="en-US" dirty="0" err="1" smtClean="0"/>
              <a:t>extraverze</a:t>
            </a:r>
            <a:r>
              <a:rPr lang="en-US" dirty="0" smtClean="0"/>
              <a:t>. </a:t>
            </a:r>
            <a:endParaRPr lang="cs-CZ" smtClean="0"/>
          </a:p>
          <a:p>
            <a:r>
              <a:rPr lang="en-US" smtClean="0"/>
              <a:t>V </a:t>
            </a:r>
            <a:r>
              <a:rPr lang="en-US" dirty="0" err="1" smtClean="0"/>
              <a:t>dalších</a:t>
            </a:r>
            <a:r>
              <a:rPr lang="en-US" dirty="0" smtClean="0"/>
              <a:t> </a:t>
            </a:r>
            <a:r>
              <a:rPr lang="en-US" dirty="0" err="1" smtClean="0"/>
              <a:t>charakteristikách</a:t>
            </a:r>
            <a:r>
              <a:rPr lang="en-US" dirty="0" smtClean="0"/>
              <a:t> se </a:t>
            </a:r>
            <a:r>
              <a:rPr lang="en-US" dirty="0" err="1" smtClean="0"/>
              <a:t>podobají</a:t>
            </a:r>
            <a:r>
              <a:rPr lang="en-US" dirty="0" smtClean="0"/>
              <a:t> </a:t>
            </a:r>
            <a:r>
              <a:rPr lang="en-US" dirty="0" err="1" smtClean="0"/>
              <a:t>předchozí</a:t>
            </a:r>
            <a:r>
              <a:rPr lang="en-US" dirty="0" smtClean="0"/>
              <a:t> subgroup s </a:t>
            </a:r>
            <a:r>
              <a:rPr lang="en-US" dirty="0" err="1" smtClean="0"/>
              <a:t>klesajícím</a:t>
            </a:r>
            <a:r>
              <a:rPr lang="en-US" dirty="0" smtClean="0"/>
              <a:t> self-esteem. </a:t>
            </a:r>
            <a:r>
              <a:rPr lang="en-US" dirty="0" err="1" smtClean="0"/>
              <a:t>Prezentují</a:t>
            </a:r>
            <a:r>
              <a:rPr lang="en-US" dirty="0" smtClean="0"/>
              <a:t> </a:t>
            </a:r>
            <a:r>
              <a:rPr lang="en-US" dirty="0" err="1" smtClean="0"/>
              <a:t>nejvyšší</a:t>
            </a:r>
            <a:r>
              <a:rPr lang="en-US" dirty="0" smtClean="0"/>
              <a:t> </a:t>
            </a:r>
            <a:r>
              <a:rPr lang="en-US" dirty="0" err="1" smtClean="0"/>
              <a:t>míru</a:t>
            </a:r>
            <a:r>
              <a:rPr lang="en-US" dirty="0" smtClean="0"/>
              <a:t> </a:t>
            </a:r>
            <a:r>
              <a:rPr lang="en-US" dirty="0" err="1" smtClean="0"/>
              <a:t>problémů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vztazích</a:t>
            </a:r>
            <a:r>
              <a:rPr lang="en-US" dirty="0" smtClean="0"/>
              <a:t> s </a:t>
            </a:r>
            <a:r>
              <a:rPr lang="en-US" dirty="0" err="1" smtClean="0"/>
              <a:t>rodiči</a:t>
            </a:r>
            <a:r>
              <a:rPr lang="en-US" dirty="0" smtClean="0"/>
              <a:t>, </a:t>
            </a:r>
            <a:r>
              <a:rPr lang="en-US" dirty="0" err="1" smtClean="0"/>
              <a:t>problematické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vztahy</a:t>
            </a:r>
            <a:r>
              <a:rPr lang="en-US" dirty="0" smtClean="0"/>
              <a:t> s </a:t>
            </a:r>
            <a:r>
              <a:rPr lang="en-US" dirty="0" err="1" smtClean="0"/>
              <a:t>vrstevníky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571480"/>
            <a:ext cx="8115328" cy="86362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Je aplikovaná vývojová psychologie (</a:t>
            </a:r>
            <a:r>
              <a:rPr lang="cs-CZ" dirty="0" err="1" smtClean="0"/>
              <a:t>AVS</a:t>
            </a:r>
            <a:r>
              <a:rPr lang="cs-CZ" dirty="0" smtClean="0"/>
              <a:t>) vědní obor/psychologická disciplína? Pracovní vymezení obsahu studia</a:t>
            </a:r>
            <a:br>
              <a:rPr lang="cs-CZ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72066" y="2137568"/>
            <a:ext cx="2714644" cy="4035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400552" cy="4691063"/>
          </a:xfrm>
        </p:spPr>
        <p:txBody>
          <a:bodyPr>
            <a:normAutofit lnSpcReduction="10000"/>
          </a:bodyPr>
          <a:lstStyle/>
          <a:p>
            <a:r>
              <a:rPr lang="cs-CZ" b="1" dirty="0" err="1" smtClean="0"/>
              <a:t>Applied</a:t>
            </a:r>
            <a:r>
              <a:rPr lang="cs-CZ" b="1" dirty="0" smtClean="0"/>
              <a:t> </a:t>
            </a:r>
            <a:r>
              <a:rPr lang="cs-CZ" b="1" dirty="0" err="1" smtClean="0"/>
              <a:t>Developmental</a:t>
            </a:r>
            <a:r>
              <a:rPr lang="cs-CZ" b="1" dirty="0" smtClean="0"/>
              <a:t> Science  (vychází od r. 1997)</a:t>
            </a:r>
          </a:p>
          <a:p>
            <a:r>
              <a:rPr lang="cs-CZ" b="1" dirty="0" smtClean="0">
                <a:solidFill>
                  <a:srgbClr val="FFC000"/>
                </a:solidFill>
                <a:hlinkClick r:id="rId3"/>
              </a:rPr>
              <a:t>http://www.</a:t>
            </a:r>
            <a:r>
              <a:rPr lang="cs-CZ" b="1" dirty="0" err="1" smtClean="0">
                <a:solidFill>
                  <a:srgbClr val="FFC000"/>
                </a:solidFill>
                <a:hlinkClick r:id="rId3"/>
              </a:rPr>
              <a:t>psypress.com</a:t>
            </a:r>
            <a:r>
              <a:rPr lang="cs-CZ" b="1" dirty="0" smtClean="0">
                <a:solidFill>
                  <a:srgbClr val="FFC000"/>
                </a:solidFill>
                <a:hlinkClick r:id="rId3"/>
              </a:rPr>
              <a:t>/</a:t>
            </a:r>
            <a:r>
              <a:rPr lang="cs-CZ" b="1" dirty="0" err="1" smtClean="0">
                <a:solidFill>
                  <a:srgbClr val="FFC000"/>
                </a:solidFill>
                <a:hlinkClick r:id="rId3"/>
              </a:rPr>
              <a:t>journals</a:t>
            </a:r>
            <a:r>
              <a:rPr lang="cs-CZ" b="1" dirty="0" smtClean="0">
                <a:solidFill>
                  <a:srgbClr val="FFC000"/>
                </a:solidFill>
                <a:hlinkClick r:id="rId3"/>
              </a:rPr>
              <a:t>/</a:t>
            </a:r>
            <a:r>
              <a:rPr lang="cs-CZ" b="1" dirty="0" err="1" smtClean="0">
                <a:solidFill>
                  <a:srgbClr val="FFC000"/>
                </a:solidFill>
                <a:hlinkClick r:id="rId3"/>
              </a:rPr>
              <a:t>details</a:t>
            </a:r>
            <a:r>
              <a:rPr lang="cs-CZ" b="1" dirty="0" smtClean="0">
                <a:solidFill>
                  <a:srgbClr val="FFC000"/>
                </a:solidFill>
                <a:hlinkClick r:id="rId3"/>
              </a:rPr>
              <a:t>/1088-8691/</a:t>
            </a:r>
            <a:endParaRPr lang="cs-CZ" b="1" dirty="0" smtClean="0">
              <a:solidFill>
                <a:srgbClr val="FFC000"/>
              </a:solidFill>
            </a:endParaRPr>
          </a:p>
          <a:p>
            <a:endParaRPr lang="cs-CZ" b="1" dirty="0" smtClean="0"/>
          </a:p>
          <a:p>
            <a:endParaRPr lang="cs-CZ" dirty="0" smtClean="0"/>
          </a:p>
          <a:p>
            <a:r>
              <a:rPr lang="cs-CZ" dirty="0" smtClean="0"/>
              <a:t>Příklady článků:</a:t>
            </a:r>
          </a:p>
          <a:p>
            <a:r>
              <a:rPr lang="cs-CZ" dirty="0" smtClean="0"/>
              <a:t>Charakteristiky adolescentů s různými typy dlouhodobých životních cílů</a:t>
            </a:r>
          </a:p>
          <a:p>
            <a:r>
              <a:rPr lang="cs-CZ" dirty="0" smtClean="0"/>
              <a:t>Důležitost adekvátních  diagnostických(měřících) metodik  na hodnocení intervence v časném dětství (případová studie)</a:t>
            </a:r>
          </a:p>
          <a:p>
            <a:r>
              <a:rPr lang="cs-CZ" dirty="0" smtClean="0"/>
              <a:t>Testování vlivu podpory spolužáků na  utváření  interpersonálních dovedností  žáků základní školy</a:t>
            </a:r>
          </a:p>
          <a:p>
            <a:r>
              <a:rPr lang="cs-CZ" dirty="0" smtClean="0"/>
              <a:t>„Máma pracuje a táta je doma“  Dětské hodnocení rodičovských rolí</a:t>
            </a:r>
          </a:p>
          <a:p>
            <a:endParaRPr lang="cs-CZ" dirty="0" smtClean="0"/>
          </a:p>
          <a:p>
            <a:r>
              <a:rPr lang="cs-CZ" dirty="0" smtClean="0"/>
              <a:t>Je zde život po smrti?</a:t>
            </a:r>
          </a:p>
          <a:p>
            <a:endParaRPr lang="cs-CZ" dirty="0" smtClean="0"/>
          </a:p>
          <a:p>
            <a:r>
              <a:rPr lang="cs-CZ" dirty="0" smtClean="0"/>
              <a:t>Článek je zaměřen  na </a:t>
            </a:r>
            <a:r>
              <a:rPr lang="cs-CZ" dirty="0" err="1" smtClean="0"/>
              <a:t>impakt</a:t>
            </a:r>
            <a:r>
              <a:rPr lang="cs-CZ" dirty="0" smtClean="0"/>
              <a:t> významných vývojových psychologů – </a:t>
            </a:r>
            <a:r>
              <a:rPr lang="cs-CZ" dirty="0" err="1" smtClean="0"/>
              <a:t>Clarka</a:t>
            </a:r>
            <a:r>
              <a:rPr lang="cs-CZ" dirty="0" smtClean="0"/>
              <a:t> </a:t>
            </a:r>
            <a:r>
              <a:rPr lang="cs-CZ" dirty="0" err="1" smtClean="0"/>
              <a:t>Hulla</a:t>
            </a:r>
            <a:r>
              <a:rPr lang="cs-CZ" dirty="0" smtClean="0"/>
              <a:t> a Jeana </a:t>
            </a:r>
            <a:r>
              <a:rPr lang="cs-CZ" dirty="0" err="1" smtClean="0"/>
              <a:t>Piageta</a:t>
            </a:r>
            <a:r>
              <a:rPr lang="cs-CZ" dirty="0" smtClean="0"/>
              <a:t>.  Studie prokazuje, jak výrazně poklesla citovanost těchto autorů po jejich smrti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4257676" cy="727058"/>
          </a:xfrm>
        </p:spPr>
        <p:txBody>
          <a:bodyPr/>
          <a:lstStyle/>
          <a:p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</a:t>
            </a:r>
            <a:r>
              <a:rPr lang="cs-CZ" dirty="0" err="1" smtClean="0"/>
              <a:t>Developmental</a:t>
            </a:r>
            <a:r>
              <a:rPr lang="cs-CZ" dirty="0" smtClean="0"/>
              <a:t> Psychology</a:t>
            </a:r>
            <a:endParaRPr lang="en-US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4329114" cy="5643602"/>
          </a:xfrm>
        </p:spPr>
        <p:txBody>
          <a:bodyPr>
            <a:noAutofit/>
          </a:bodyPr>
          <a:lstStyle/>
          <a:p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err="1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ttp</a:t>
            </a:r>
            <a:r>
              <a:rPr lang="cs-CZ" sz="12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://www.</a:t>
            </a:r>
            <a:r>
              <a:rPr lang="cs-CZ" sz="1200" dirty="0" err="1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journals.elsevier.com</a:t>
            </a:r>
            <a:r>
              <a:rPr lang="cs-CZ" sz="12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/</a:t>
            </a:r>
            <a:r>
              <a:rPr lang="cs-CZ" sz="1200" dirty="0" err="1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journal</a:t>
            </a:r>
            <a:r>
              <a:rPr lang="cs-CZ" sz="12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-</a:t>
            </a:r>
            <a:r>
              <a:rPr lang="cs-CZ" sz="1200" dirty="0" err="1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of</a:t>
            </a:r>
            <a:r>
              <a:rPr lang="cs-CZ" sz="12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-</a:t>
            </a:r>
            <a:r>
              <a:rPr lang="cs-CZ" sz="1200" dirty="0" err="1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applied</a:t>
            </a:r>
            <a:r>
              <a:rPr lang="cs-CZ" sz="12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-</a:t>
            </a:r>
            <a:r>
              <a:rPr lang="cs-CZ" sz="1200" dirty="0" err="1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developmental</a:t>
            </a:r>
            <a:r>
              <a:rPr lang="cs-CZ" sz="1200" dirty="0" smtClean="0">
                <a:solidFill>
                  <a:schemeClr val="tx1">
                    <a:lumMod val="95000"/>
                  </a:schemeClr>
                </a:solidFill>
                <a:hlinkClick r:id="rId2"/>
              </a:rPr>
              <a:t>-psychology/</a:t>
            </a:r>
            <a:endParaRPr lang="cs-CZ" sz="1200" dirty="0" smtClean="0">
              <a:solidFill>
                <a:schemeClr val="tx1">
                  <a:lumMod val="95000"/>
                </a:schemeClr>
              </a:solidFill>
            </a:endParaRPr>
          </a:p>
          <a:p>
            <a:r>
              <a:rPr lang="cs-CZ" sz="1800" dirty="0" smtClean="0">
                <a:solidFill>
                  <a:schemeClr val="tx1">
                    <a:lumMod val="95000"/>
                  </a:schemeClr>
                </a:solidFill>
              </a:rPr>
              <a:t>Vychází od r.  1980</a:t>
            </a:r>
          </a:p>
          <a:p>
            <a:endParaRPr lang="cs-CZ" sz="1800" dirty="0" smtClean="0"/>
          </a:p>
          <a:p>
            <a:r>
              <a:rPr lang="cs-CZ" sz="1800" dirty="0" smtClean="0"/>
              <a:t>Příklady  článků:</a:t>
            </a:r>
          </a:p>
          <a:p>
            <a:endParaRPr lang="cs-CZ" sz="1800" dirty="0" smtClean="0"/>
          </a:p>
          <a:p>
            <a:r>
              <a:rPr lang="en-US" sz="1800" dirty="0" smtClean="0"/>
              <a:t>Ref</a:t>
            </a:r>
            <a:r>
              <a:rPr lang="cs-CZ" sz="1800" dirty="0" err="1" smtClean="0"/>
              <a:t>lexe</a:t>
            </a:r>
            <a:r>
              <a:rPr lang="cs-CZ" sz="1800" dirty="0" smtClean="0"/>
              <a:t> </a:t>
            </a:r>
            <a:r>
              <a:rPr lang="cs-CZ" sz="1800" dirty="0" err="1" smtClean="0"/>
              <a:t>rasitických</a:t>
            </a:r>
            <a:r>
              <a:rPr lang="cs-CZ" sz="1800" dirty="0" smtClean="0"/>
              <a:t> tendencí: angažovanost matek ve škole a   percipovaná diskriminace dětí</a:t>
            </a:r>
          </a:p>
          <a:p>
            <a:endParaRPr lang="cs-CZ" sz="1800" dirty="0" smtClean="0"/>
          </a:p>
          <a:p>
            <a:r>
              <a:rPr lang="cs-CZ" sz="1800" dirty="0" smtClean="0"/>
              <a:t>Kauzální vysvětlování školního výkonu: rozdíly v interpretaci matek a dětí</a:t>
            </a:r>
          </a:p>
          <a:p>
            <a:endParaRPr lang="cs-CZ" sz="1800" dirty="0" smtClean="0"/>
          </a:p>
          <a:p>
            <a:r>
              <a:rPr lang="cs-CZ" sz="1800" dirty="0" smtClean="0"/>
              <a:t>Podporování sociálního růstu ve škole: efekty intervence </a:t>
            </a:r>
          </a:p>
          <a:p>
            <a:r>
              <a:rPr lang="cs-CZ" sz="1800" dirty="0" smtClean="0"/>
              <a:t>Vývoj sebe-systému v průběhu  školního věku</a:t>
            </a:r>
          </a:p>
          <a:p>
            <a:endParaRPr lang="cs-CZ" sz="1200" dirty="0" smtClean="0"/>
          </a:p>
          <a:p>
            <a:endParaRPr lang="cs-CZ" sz="1200" dirty="0" smtClean="0"/>
          </a:p>
        </p:txBody>
      </p:sp>
      <p:pic>
        <p:nvPicPr>
          <p:cNvPr id="1026" name="Picture 2" descr="C:\Users\macek\Pictures\01933973_00310001_cov150h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87216"/>
            <a:ext cx="3664666" cy="5284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4257676" cy="727058"/>
          </a:xfrm>
        </p:spPr>
        <p:txBody>
          <a:bodyPr/>
          <a:lstStyle/>
          <a:p>
            <a:r>
              <a:rPr lang="cs-CZ" dirty="0" err="1" smtClean="0"/>
              <a:t>Journal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Applied</a:t>
            </a:r>
            <a:r>
              <a:rPr lang="cs-CZ" dirty="0" smtClean="0"/>
              <a:t> </a:t>
            </a:r>
            <a:r>
              <a:rPr lang="cs-CZ" dirty="0" err="1" smtClean="0"/>
              <a:t>Developmental</a:t>
            </a:r>
            <a:r>
              <a:rPr lang="cs-CZ" dirty="0" smtClean="0"/>
              <a:t> Psychology</a:t>
            </a:r>
            <a:endParaRPr lang="en-US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half" idx="2"/>
          </p:nvPr>
        </p:nvSpPr>
        <p:spPr>
          <a:xfrm>
            <a:off x="457200" y="1000108"/>
            <a:ext cx="4329114" cy="564360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Vychází od r.  1980</a:t>
            </a:r>
          </a:p>
          <a:p>
            <a:endParaRPr lang="cs-CZ" dirty="0" smtClean="0"/>
          </a:p>
          <a:p>
            <a:r>
              <a:rPr lang="cs-CZ" dirty="0" smtClean="0"/>
              <a:t>Představy o životní orientaci během života  na kolejích  a  naplnění  života  po třinácti letech </a:t>
            </a:r>
          </a:p>
          <a:p>
            <a:endParaRPr lang="cs-CZ" dirty="0" smtClean="0"/>
          </a:p>
          <a:p>
            <a:r>
              <a:rPr lang="cs-CZ" i="1" dirty="0" smtClean="0"/>
              <a:t>Dvě studie hodnotí, zda různé životní orientace, definované obsahem životních cílů,  určují z krátkodobého a dlouhodobého hlediska pocit pohody (</a:t>
            </a:r>
            <a:r>
              <a:rPr lang="cs-CZ" i="1" dirty="0" err="1" smtClean="0"/>
              <a:t>well</a:t>
            </a:r>
            <a:r>
              <a:rPr lang="cs-CZ" i="1" dirty="0" smtClean="0"/>
              <a:t>-</a:t>
            </a:r>
            <a:r>
              <a:rPr lang="cs-CZ" i="1" dirty="0" err="1" smtClean="0"/>
              <a:t>being</a:t>
            </a:r>
            <a:r>
              <a:rPr lang="cs-CZ" i="1" dirty="0" smtClean="0"/>
              <a:t>). </a:t>
            </a:r>
          </a:p>
          <a:p>
            <a:r>
              <a:rPr lang="cs-CZ" i="1" dirty="0" smtClean="0"/>
              <a:t> </a:t>
            </a:r>
          </a:p>
          <a:p>
            <a:r>
              <a:rPr lang="cs-CZ" i="1" dirty="0" smtClean="0"/>
              <a:t>Byly stanoveny čtyři typy životních cílů (kreativní, </a:t>
            </a:r>
            <a:r>
              <a:rPr lang="cs-CZ" i="1" dirty="0" err="1" smtClean="0"/>
              <a:t>prosociální</a:t>
            </a:r>
            <a:r>
              <a:rPr lang="cs-CZ" i="1" dirty="0" smtClean="0"/>
              <a:t>,  </a:t>
            </a:r>
            <a:r>
              <a:rPr lang="cs-CZ" i="1" dirty="0" err="1" smtClean="0"/>
              <a:t>materálně</a:t>
            </a:r>
            <a:r>
              <a:rPr lang="cs-CZ" i="1" dirty="0" smtClean="0"/>
              <a:t> zaměřený a zaměřený na poznávání). </a:t>
            </a:r>
          </a:p>
          <a:p>
            <a:r>
              <a:rPr lang="cs-CZ" i="1" dirty="0" smtClean="0"/>
              <a:t>Pracovalo se se souborem 460 studentů kolejí, kteří byli opakovaně  dotazováni  po absolvování  studia a  dále středním věku  po třinácti letech.</a:t>
            </a:r>
          </a:p>
          <a:p>
            <a:endParaRPr lang="cs-CZ" i="1" dirty="0" smtClean="0"/>
          </a:p>
          <a:p>
            <a:r>
              <a:rPr lang="cs-CZ" i="1" dirty="0" smtClean="0"/>
              <a:t>Ukázalo se, že korelace mezi orientací během studia a po absolvování studia byla poměrně vysoká. </a:t>
            </a:r>
          </a:p>
          <a:p>
            <a:endParaRPr lang="cs-CZ" i="1" dirty="0" smtClean="0"/>
          </a:p>
          <a:p>
            <a:r>
              <a:rPr lang="cs-CZ" i="1" dirty="0" smtClean="0"/>
              <a:t>Při opětovném zjišťování ve středním věku se ukázalo,  že pouze ti, kteří se hlásili  původně k </a:t>
            </a:r>
            <a:r>
              <a:rPr lang="cs-CZ" i="1" dirty="0" err="1" smtClean="0"/>
              <a:t>prosociální</a:t>
            </a:r>
            <a:r>
              <a:rPr lang="cs-CZ" i="1" dirty="0" smtClean="0"/>
              <a:t> orientaci  zaznamenali ve středním věku vyšší pocit </a:t>
            </a:r>
            <a:r>
              <a:rPr lang="cs-CZ" i="1" dirty="0" err="1" smtClean="0"/>
              <a:t>generativity</a:t>
            </a:r>
            <a:r>
              <a:rPr lang="cs-CZ" i="1" dirty="0" smtClean="0"/>
              <a:t> , osobního růstu a integrity.</a:t>
            </a:r>
          </a:p>
          <a:p>
            <a:endParaRPr lang="cs-CZ" dirty="0" smtClean="0"/>
          </a:p>
          <a:p>
            <a:r>
              <a:rPr lang="cs-CZ" dirty="0" smtClean="0"/>
              <a:t>Závěr:  (??)  </a:t>
            </a:r>
          </a:p>
          <a:p>
            <a:endParaRPr lang="cs-CZ" dirty="0" smtClean="0"/>
          </a:p>
          <a:p>
            <a:endParaRPr lang="en-US" dirty="0"/>
          </a:p>
        </p:txBody>
      </p:sp>
      <p:pic>
        <p:nvPicPr>
          <p:cNvPr id="1026" name="Picture 2" descr="C:\Users\macek\Pictures\01933973_00310001_cov150h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87216"/>
            <a:ext cx="3664666" cy="52849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57200" y="1785926"/>
            <a:ext cx="4114800" cy="1500198"/>
          </a:xfrm>
        </p:spPr>
        <p:txBody>
          <a:bodyPr>
            <a:normAutofit fontScale="25000" lnSpcReduction="20000"/>
          </a:bodyPr>
          <a:lstStyle/>
          <a:p>
            <a:r>
              <a:rPr lang="cs-CZ" sz="6400" dirty="0" smtClean="0"/>
              <a:t>Zabývá se vývojovou tématikou – longitudinální i průřezový pohled  na specifická téma a specifické souvislosti</a:t>
            </a:r>
          </a:p>
          <a:p>
            <a:endParaRPr lang="cs-CZ" sz="6400" dirty="0" smtClean="0"/>
          </a:p>
          <a:p>
            <a:r>
              <a:rPr lang="cs-CZ" sz="6400" dirty="0" smtClean="0"/>
              <a:t>Metodologické  a metodické otázky vývojových výzkumů</a:t>
            </a:r>
          </a:p>
          <a:p>
            <a:endParaRPr lang="cs-CZ" sz="6400" dirty="0" smtClean="0"/>
          </a:p>
          <a:p>
            <a:r>
              <a:rPr lang="cs-CZ" sz="6400" dirty="0" smtClean="0"/>
              <a:t>„Meta“ témata – pohled na vývojovou psychologii „zvenčí“ v širším kontextu sociálních a  přírodovědných disciplín </a:t>
            </a:r>
          </a:p>
          <a:p>
            <a:endParaRPr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645025" y="1071546"/>
            <a:ext cx="4284693" cy="1428760"/>
          </a:xfrm>
        </p:spPr>
        <p:txBody>
          <a:bodyPr>
            <a:noAutofit/>
          </a:bodyPr>
          <a:lstStyle/>
          <a:p>
            <a:r>
              <a:rPr lang="cs-CZ" sz="1600" dirty="0" smtClean="0"/>
              <a:t>Nenabízí  většinou vývojový pohled</a:t>
            </a:r>
          </a:p>
          <a:p>
            <a:r>
              <a:rPr lang="cs-CZ" sz="1600" dirty="0" smtClean="0"/>
              <a:t>Věnuje se problémům v období dětství</a:t>
            </a:r>
          </a:p>
          <a:p>
            <a:r>
              <a:rPr lang="cs-CZ" sz="1600" dirty="0" smtClean="0"/>
              <a:t>Jde především o sociálně psychologická a osobnostně psychologická témata vztažená ke konkrétnímu vývojovému  období</a:t>
            </a:r>
            <a:endParaRPr lang="en-US" sz="1600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0035" y="3429000"/>
            <a:ext cx="2286015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macek\Pictures\01933973_00310001_cov150h.gi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357562"/>
            <a:ext cx="2357454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000" dirty="0" smtClean="0"/>
              <a:t> </a:t>
            </a:r>
            <a:r>
              <a:rPr lang="cs-CZ" sz="2000" b="1" dirty="0" smtClean="0"/>
              <a:t>Je aplikovaná vývojová psychologie (</a:t>
            </a:r>
            <a:r>
              <a:rPr lang="cs-CZ" sz="2000" b="1" dirty="0" err="1" smtClean="0"/>
              <a:t>AVS</a:t>
            </a:r>
            <a:r>
              <a:rPr lang="cs-CZ" sz="2000" b="1" dirty="0" smtClean="0"/>
              <a:t>) vědní obor/psychologická disciplína?</a:t>
            </a:r>
            <a:endParaRPr lang="en-US" sz="20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62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300" b="1" dirty="0" smtClean="0"/>
              <a:t>Vývojová teorie</a:t>
            </a:r>
            <a:r>
              <a:rPr lang="cs-CZ" sz="1300" dirty="0" smtClean="0"/>
              <a:t> - snaha </a:t>
            </a:r>
            <a:r>
              <a:rPr lang="cs-CZ" sz="1300" i="1" dirty="0" smtClean="0"/>
              <a:t>systematicky</a:t>
            </a:r>
            <a:r>
              <a:rPr lang="cs-CZ" sz="1300" dirty="0" smtClean="0"/>
              <a:t>, tj. co nejkomplexněji popsat a vysvětlit aspekty psychického vývoje jedince. </a:t>
            </a:r>
          </a:p>
          <a:p>
            <a:pPr>
              <a:buNone/>
            </a:pPr>
            <a:r>
              <a:rPr lang="cs-CZ" sz="1300" dirty="0" err="1" smtClean="0"/>
              <a:t>AVP</a:t>
            </a:r>
            <a:r>
              <a:rPr lang="cs-CZ" sz="1300" dirty="0" smtClean="0"/>
              <a:t>  ? </a:t>
            </a:r>
          </a:p>
          <a:p>
            <a:pPr>
              <a:buNone/>
            </a:pPr>
            <a:r>
              <a:rPr lang="cs-CZ" sz="1300" dirty="0" smtClean="0"/>
              <a:t>Spíše  ne </a:t>
            </a:r>
          </a:p>
          <a:p>
            <a:pPr>
              <a:buNone/>
            </a:pPr>
            <a:endParaRPr lang="cs-CZ" sz="1300" dirty="0" smtClean="0"/>
          </a:p>
          <a:p>
            <a:pPr>
              <a:buNone/>
            </a:pPr>
            <a:r>
              <a:rPr lang="cs-CZ" sz="1300" dirty="0" smtClean="0"/>
              <a:t>Na základě tohoto </a:t>
            </a:r>
            <a:r>
              <a:rPr lang="cs-CZ" sz="1300" i="1" dirty="0" smtClean="0"/>
              <a:t>systematického popisu </a:t>
            </a:r>
            <a:r>
              <a:rPr lang="cs-CZ" sz="1300" dirty="0" smtClean="0"/>
              <a:t>formulovat  obecná pravidla, resp. „zákonitosti“ ontogenetického psychického vývoje </a:t>
            </a:r>
          </a:p>
          <a:p>
            <a:pPr>
              <a:buNone/>
            </a:pPr>
            <a:r>
              <a:rPr lang="cs-CZ" sz="1300" dirty="0" err="1" smtClean="0"/>
              <a:t>AVP</a:t>
            </a:r>
            <a:r>
              <a:rPr lang="cs-CZ" sz="1300" dirty="0" smtClean="0"/>
              <a:t> ?</a:t>
            </a:r>
          </a:p>
          <a:p>
            <a:pPr>
              <a:buNone/>
            </a:pPr>
            <a:r>
              <a:rPr lang="cs-CZ" sz="1300" dirty="0" smtClean="0"/>
              <a:t>Spíše  ne </a:t>
            </a:r>
          </a:p>
          <a:p>
            <a:pPr>
              <a:buNone/>
            </a:pPr>
            <a:endParaRPr lang="cs-CZ" sz="1300" dirty="0" smtClean="0"/>
          </a:p>
          <a:p>
            <a:pPr>
              <a:buNone/>
            </a:pPr>
            <a:r>
              <a:rPr lang="cs-CZ" sz="1300" dirty="0" smtClean="0"/>
              <a:t> </a:t>
            </a:r>
            <a:r>
              <a:rPr lang="cs-CZ" sz="1300" b="1" dirty="0" smtClean="0"/>
              <a:t>Dokumentace (verifikace) teoretických tvrzení </a:t>
            </a:r>
            <a:r>
              <a:rPr lang="cs-CZ" sz="1300" dirty="0" smtClean="0"/>
              <a:t> empirickými výsledky </a:t>
            </a:r>
          </a:p>
          <a:p>
            <a:pPr>
              <a:buNone/>
            </a:pPr>
            <a:r>
              <a:rPr lang="cs-CZ" sz="1300" dirty="0" err="1" smtClean="0"/>
              <a:t>AVP</a:t>
            </a:r>
            <a:r>
              <a:rPr lang="cs-CZ" sz="1300" dirty="0" smtClean="0"/>
              <a:t> ?</a:t>
            </a:r>
          </a:p>
          <a:p>
            <a:pPr>
              <a:buNone/>
            </a:pPr>
            <a:r>
              <a:rPr lang="cs-CZ" sz="1300" dirty="0" smtClean="0"/>
              <a:t>Částečně</a:t>
            </a:r>
          </a:p>
          <a:p>
            <a:pPr>
              <a:buFontTx/>
              <a:buChar char="-"/>
            </a:pPr>
            <a:endParaRPr lang="cs-CZ" sz="1300" dirty="0" smtClean="0"/>
          </a:p>
          <a:p>
            <a:pPr>
              <a:buNone/>
            </a:pPr>
            <a:r>
              <a:rPr lang="cs-CZ" sz="1300" b="1" dirty="0" smtClean="0"/>
              <a:t>Aplikace získaných poznatků do praxe. </a:t>
            </a:r>
            <a:r>
              <a:rPr lang="cs-CZ" sz="1300" dirty="0" smtClean="0"/>
              <a:t>Někteří  (ale zdaleka ne všichni) vývojoví psychologové se domnívají,  že získané poznatky mají přímou aplikační hodnotu, tj. de facto poskytují určité návody,  jak vysvětlovat jednání  a prožívání konkrétních  jedinců.  Dobrá teorie však nabízí </a:t>
            </a:r>
            <a:r>
              <a:rPr lang="cs-CZ" sz="1300" i="1" dirty="0" smtClean="0"/>
              <a:t>výkladové principy</a:t>
            </a:r>
            <a:r>
              <a:rPr lang="cs-CZ" sz="1300" dirty="0" smtClean="0"/>
              <a:t>, ne návody.</a:t>
            </a:r>
          </a:p>
          <a:p>
            <a:pPr>
              <a:buNone/>
            </a:pPr>
            <a:r>
              <a:rPr lang="cs-CZ" sz="1300" dirty="0" err="1" smtClean="0"/>
              <a:t>AVP</a:t>
            </a:r>
            <a:r>
              <a:rPr lang="cs-CZ" sz="1300" dirty="0" smtClean="0"/>
              <a:t>? </a:t>
            </a:r>
          </a:p>
          <a:p>
            <a:pPr>
              <a:buNone/>
            </a:pPr>
            <a:r>
              <a:rPr lang="cs-CZ" sz="1300" dirty="0" smtClean="0"/>
              <a:t>Částečně</a:t>
            </a:r>
          </a:p>
          <a:p>
            <a:pPr>
              <a:buNone/>
            </a:pPr>
            <a:endParaRPr lang="cs-CZ" sz="1300" dirty="0" smtClean="0"/>
          </a:p>
          <a:p>
            <a:pPr>
              <a:buNone/>
            </a:pPr>
            <a:r>
              <a:rPr lang="cs-CZ" sz="1300" dirty="0" smtClean="0">
                <a:solidFill>
                  <a:srgbClr val="FFC000"/>
                </a:solidFill>
              </a:rPr>
              <a:t>Pokud budeme o </a:t>
            </a:r>
            <a:r>
              <a:rPr lang="cs-CZ" sz="1300" dirty="0" err="1" smtClean="0">
                <a:solidFill>
                  <a:srgbClr val="FFC000"/>
                </a:solidFill>
              </a:rPr>
              <a:t>AVP</a:t>
            </a:r>
            <a:r>
              <a:rPr lang="cs-CZ" sz="1300" dirty="0" smtClean="0">
                <a:solidFill>
                  <a:srgbClr val="FFC000"/>
                </a:solidFill>
              </a:rPr>
              <a:t> uvažovat jako o teorii, půjde především o </a:t>
            </a:r>
            <a:r>
              <a:rPr lang="cs-CZ" sz="1300" b="1" dirty="0" smtClean="0">
                <a:solidFill>
                  <a:srgbClr val="FFC000"/>
                </a:solidFill>
              </a:rPr>
              <a:t>teorie středního dosahu </a:t>
            </a:r>
            <a:r>
              <a:rPr lang="cs-CZ" sz="1300" dirty="0" smtClean="0">
                <a:solidFill>
                  <a:srgbClr val="FFC000"/>
                </a:solidFill>
              </a:rPr>
              <a:t>(tzn. vědět „vše“ o něčem konkrétním, ne „něco“ o všem univerzálním…)</a:t>
            </a:r>
          </a:p>
          <a:p>
            <a:pPr>
              <a:buNone/>
            </a:pPr>
            <a:endParaRPr lang="cs-CZ" sz="1300" dirty="0" smtClean="0">
              <a:solidFill>
                <a:srgbClr val="FFC000"/>
              </a:solidFill>
            </a:endParaRPr>
          </a:p>
          <a:p>
            <a:pPr>
              <a:buNone/>
            </a:pPr>
            <a:r>
              <a:rPr lang="cs-CZ" sz="1300" dirty="0" smtClean="0">
                <a:solidFill>
                  <a:srgbClr val="FFC000"/>
                </a:solidFill>
              </a:rPr>
              <a:t>Důraz na  </a:t>
            </a:r>
            <a:r>
              <a:rPr lang="cs-CZ" sz="1300" b="1" dirty="0" smtClean="0">
                <a:solidFill>
                  <a:srgbClr val="FFC000"/>
                </a:solidFill>
              </a:rPr>
              <a:t>ekologickou validitu </a:t>
            </a:r>
            <a:r>
              <a:rPr lang="cs-CZ" sz="1300" dirty="0" smtClean="0">
                <a:solidFill>
                  <a:srgbClr val="FFC000"/>
                </a:solidFill>
              </a:rPr>
              <a:t>vývojových poznatků – platnost pro běžné konkrétní situace</a:t>
            </a:r>
          </a:p>
          <a:p>
            <a:pPr>
              <a:buNone/>
            </a:pPr>
            <a:endParaRPr lang="cs-CZ" sz="1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principy aplikované vývojové psychologie (</a:t>
            </a:r>
            <a:r>
              <a:rPr lang="cs-CZ" sz="3200" dirty="0" err="1" smtClean="0"/>
              <a:t>AVP</a:t>
            </a:r>
            <a:r>
              <a:rPr lang="cs-CZ" sz="3200" dirty="0" smtClean="0"/>
              <a:t>)</a:t>
            </a:r>
            <a:endParaRPr lang="en-US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AVP</a:t>
            </a:r>
            <a:r>
              <a:rPr lang="cs-CZ" dirty="0" smtClean="0"/>
              <a:t> se zaměřuje na využití znalostí o vývoji psychických procesů při řešení  konkrétních témat a úkolů, které se týkají člověka v nejrůznějších etapách jeho vývoje.</a:t>
            </a:r>
          </a:p>
          <a:p>
            <a:endParaRPr lang="cs-CZ" dirty="0" smtClean="0"/>
          </a:p>
          <a:p>
            <a:r>
              <a:rPr lang="cs-CZ" dirty="0" smtClean="0"/>
              <a:t>Konkrétní přístup mimo jiné znamená, že na situaci či problém jedince je nahlíženo komplexně v jednotě jeho fyzické a biologické entity, v kontextu jeho osobní historie a jeho blízkých interpersonálních vztahů, dále v souvislosti s  kulturními vlivy a historickými okolnostmi, které provázejí jeho život 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1282</TotalTime>
  <Words>2551</Words>
  <Application>Microsoft Office PowerPoint</Application>
  <PresentationFormat>Předvádění na obrazovce (4:3)</PresentationFormat>
  <Paragraphs>462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Úvod do aplikované vývojové psychologie</vt:lpstr>
      <vt:lpstr>Co je aplikovaná vývojová psychologie </vt:lpstr>
      <vt:lpstr>Úvod do aplikované vývojové psychologie</vt:lpstr>
      <vt:lpstr>Je aplikovaná vývojová psychologie (AVS) vědní obor/psychologická disciplína? Pracovní vymezení obsahu studia </vt:lpstr>
      <vt:lpstr>Journal of Applied Developmental Psychology</vt:lpstr>
      <vt:lpstr>Journal of Applied Developmental Psychology</vt:lpstr>
      <vt:lpstr>Snímek 7</vt:lpstr>
      <vt:lpstr>  Je aplikovaná vývojová psychologie (AVS) vědní obor/psychologická disciplína?</vt:lpstr>
      <vt:lpstr>Základní principy aplikované vývojové psychologie (AVP)</vt:lpstr>
      <vt:lpstr>Klíčové principy aplikované vývojové vědy  (Applied developmental science) (Lerner, Jacobs,&amp;Wertlieb, 2005)</vt:lpstr>
      <vt:lpstr>Normativní vývojové procesy</vt:lpstr>
      <vt:lpstr>Primární prevence</vt:lpstr>
      <vt:lpstr>Optimalizace vývoje</vt:lpstr>
      <vt:lpstr>Psychologie  celoživotního vývoje  (Life Span Psychology)  jako výchozí teoretický rámec pro  aplikaci poznatků vývojové psychologie </vt:lpstr>
      <vt:lpstr>Lifespan   a teorie regulace/vlivu (control)</vt:lpstr>
      <vt:lpstr>Kombinace primární a sekundární kontroly a modelu SOC - model celoživotní optimalizace v primární a sekundární kontrole: model OPS:  </vt:lpstr>
      <vt:lpstr>AVP jako průnik vývojové psychologie s dalšími psychologickými disciplínami</vt:lpstr>
      <vt:lpstr>AVP jako průnik vývojové psychologie s dalšími psychologickými disciplínami</vt:lpstr>
      <vt:lpstr>AVP  v podobě  komplexnějších teoretických modelů  např. tzv. pozitivního či zdravého vývoje</vt:lpstr>
      <vt:lpstr>Positive Youth Development</vt:lpstr>
      <vt:lpstr>Positive Youth Development</vt:lpstr>
      <vt:lpstr>Positive Youth Development</vt:lpstr>
      <vt:lpstr>  Projekt 5 C Výzkumně bylo ověřeno, že je zde pět důležitých osobnostních charakteristik, které pomáhají dospívajícím v jejich osobním růstu: </vt:lpstr>
      <vt:lpstr>Projekt 5C</vt:lpstr>
      <vt:lpstr>Projekt 5C</vt:lpstr>
      <vt:lpstr>Projekt 5C</vt:lpstr>
      <vt:lpstr>Snímek 27</vt:lpstr>
      <vt:lpstr>Projekt 5 C</vt:lpstr>
      <vt:lpstr>5 C - Model pozitivního vývoje v adolescenci (R. Lerner, 2006)</vt:lpstr>
      <vt:lpstr>Snímek 30</vt:lpstr>
      <vt:lpstr>Příklad výzkumu: Self-esteem v průběhu adolescence</vt:lpstr>
      <vt:lpstr>Snímek 32</vt:lpstr>
      <vt:lpstr>Trajektorie A:   Stabilně vysoké self-esteem</vt:lpstr>
      <vt:lpstr>Trajektorie B: Rostoucí self-esteem</vt:lpstr>
      <vt:lpstr>Trajektorie C: Stabilní, středně vysoké self-esteem</vt:lpstr>
      <vt:lpstr>Trajektorie D: Klesající self-esteem </vt:lpstr>
      <vt:lpstr>Trajektorie E: Nízké self-esteem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PM</cp:lastModifiedBy>
  <cp:revision>73</cp:revision>
  <dcterms:created xsi:type="dcterms:W3CDTF">2010-02-22T18:17:07Z</dcterms:created>
  <dcterms:modified xsi:type="dcterms:W3CDTF">2014-03-28T05:53:11Z</dcterms:modified>
</cp:coreProperties>
</file>