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handoutMasterIdLst>
    <p:handoutMasterId r:id="rId90"/>
  </p:handoutMasterIdLst>
  <p:sldIdLst>
    <p:sldId id="577" r:id="rId2"/>
    <p:sldId id="540" r:id="rId3"/>
    <p:sldId id="541" r:id="rId4"/>
    <p:sldId id="590" r:id="rId5"/>
    <p:sldId id="591" r:id="rId6"/>
    <p:sldId id="592" r:id="rId7"/>
    <p:sldId id="593" r:id="rId8"/>
    <p:sldId id="500" r:id="rId9"/>
    <p:sldId id="543" r:id="rId10"/>
    <p:sldId id="501" r:id="rId11"/>
    <p:sldId id="545" r:id="rId12"/>
    <p:sldId id="546" r:id="rId13"/>
    <p:sldId id="547" r:id="rId14"/>
    <p:sldId id="594" r:id="rId15"/>
    <p:sldId id="595" r:id="rId16"/>
    <p:sldId id="596" r:id="rId17"/>
    <p:sldId id="597" r:id="rId18"/>
    <p:sldId id="598" r:id="rId19"/>
    <p:sldId id="599" r:id="rId20"/>
    <p:sldId id="600" r:id="rId21"/>
    <p:sldId id="601" r:id="rId22"/>
    <p:sldId id="604" r:id="rId23"/>
    <p:sldId id="602" r:id="rId24"/>
    <p:sldId id="603" r:id="rId25"/>
    <p:sldId id="605" r:id="rId26"/>
    <p:sldId id="606" r:id="rId27"/>
    <p:sldId id="607" r:id="rId28"/>
    <p:sldId id="536" r:id="rId29"/>
    <p:sldId id="544" r:id="rId30"/>
    <p:sldId id="504" r:id="rId31"/>
    <p:sldId id="505" r:id="rId32"/>
    <p:sldId id="548" r:id="rId33"/>
    <p:sldId id="527" r:id="rId34"/>
    <p:sldId id="549" r:id="rId35"/>
    <p:sldId id="580" r:id="rId36"/>
    <p:sldId id="552" r:id="rId37"/>
    <p:sldId id="551" r:id="rId38"/>
    <p:sldId id="554" r:id="rId39"/>
    <p:sldId id="578" r:id="rId40"/>
    <p:sldId id="559" r:id="rId41"/>
    <p:sldId id="560" r:id="rId42"/>
    <p:sldId id="561" r:id="rId43"/>
    <p:sldId id="556" r:id="rId44"/>
    <p:sldId id="564" r:id="rId45"/>
    <p:sldId id="533" r:id="rId46"/>
    <p:sldId id="567" r:id="rId47"/>
    <p:sldId id="398" r:id="rId48"/>
    <p:sldId id="453" r:id="rId49"/>
    <p:sldId id="579" r:id="rId50"/>
    <p:sldId id="581" r:id="rId51"/>
    <p:sldId id="583" r:id="rId52"/>
    <p:sldId id="457" r:id="rId53"/>
    <p:sldId id="465" r:id="rId54"/>
    <p:sldId id="528" r:id="rId55"/>
    <p:sldId id="461" r:id="rId56"/>
    <p:sldId id="463" r:id="rId57"/>
    <p:sldId id="492" r:id="rId58"/>
    <p:sldId id="494" r:id="rId59"/>
    <p:sldId id="530" r:id="rId60"/>
    <p:sldId id="566" r:id="rId61"/>
    <p:sldId id="472" r:id="rId62"/>
    <p:sldId id="568" r:id="rId63"/>
    <p:sldId id="473" r:id="rId64"/>
    <p:sldId id="585" r:id="rId65"/>
    <p:sldId id="475" r:id="rId66"/>
    <p:sldId id="584" r:id="rId67"/>
    <p:sldId id="586" r:id="rId68"/>
    <p:sldId id="478" r:id="rId69"/>
    <p:sldId id="588" r:id="rId70"/>
    <p:sldId id="480" r:id="rId71"/>
    <p:sldId id="485" r:id="rId72"/>
    <p:sldId id="587" r:id="rId73"/>
    <p:sldId id="589" r:id="rId74"/>
    <p:sldId id="574" r:id="rId75"/>
    <p:sldId id="508" r:id="rId76"/>
    <p:sldId id="570" r:id="rId77"/>
    <p:sldId id="569" r:id="rId78"/>
    <p:sldId id="571" r:id="rId79"/>
    <p:sldId id="572" r:id="rId80"/>
    <p:sldId id="537" r:id="rId81"/>
    <p:sldId id="509" r:id="rId82"/>
    <p:sldId id="575" r:id="rId83"/>
    <p:sldId id="573" r:id="rId84"/>
    <p:sldId id="576" r:id="rId85"/>
    <p:sldId id="498" r:id="rId86"/>
    <p:sldId id="532" r:id="rId87"/>
    <p:sldId id="539" r:id="rId88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>
        <p:scale>
          <a:sx n="110" d="100"/>
          <a:sy n="110" d="100"/>
        </p:scale>
        <p:origin x="-172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83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4BD98D-E16B-4BF6-A2C3-E0CAFBC00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199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3CC3285-9631-457F-91A6-9AB1C3F4C3B4}" type="slidenum">
              <a:rPr lang="ru-RU" altLang="cs-CZ" sz="1200"/>
              <a:pPr algn="r" eaLnBrk="1" hangingPunct="1"/>
              <a:t>1</a:t>
            </a:fld>
            <a:endParaRPr lang="ru-RU" altLang="cs-CZ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02190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9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652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7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2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62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0087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31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369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28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5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8965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3091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vkos.cz/data/xinha/sdruk/ks2012/KKS_2012_sbornik_final.pdf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lib.westfield.ma.edu/legalapa.htm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%3Den_us%26" TargetMode="Externa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style.org/" TargetMode="External"/><Relationship Id="rId7" Type="http://schemas.openxmlformats.org/officeDocument/2006/relationships/image" Target="../media/image16.png"/><Relationship Id="rId2" Type="http://schemas.openxmlformats.org/officeDocument/2006/relationships/hyperlink" Target="http://www.apastyle.org/manual/index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wl.english.purdue.edu/owl/resource/560/1/" TargetMode="External"/><Relationship Id="rId5" Type="http://schemas.openxmlformats.org/officeDocument/2006/relationships/hyperlink" Target="http://flash1r.apa.org/apastyle/basics/index.htm" TargetMode="External"/><Relationship Id="rId4" Type="http://schemas.openxmlformats.org/officeDocument/2006/relationships/hyperlink" Target="http://blog.apastyle.org/apastyle/2011/10/how-to-create-a-reference-for-a-youtube-video.html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600" smtClean="0">
                <a:solidFill>
                  <a:srgbClr val="FFFF00"/>
                </a:solidFill>
              </a:rPr>
              <a:t>Citace a citační SW</a:t>
            </a:r>
            <a:endParaRPr lang="uk-UA" altLang="cs-CZ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altLang="cs-CZ" sz="2200" b="1" smtClean="0">
                <a:solidFill>
                  <a:schemeClr val="bg1"/>
                </a:solidFill>
              </a:rPr>
              <a:t>Martin Krčál</a:t>
            </a:r>
            <a:endParaRPr lang="uk-UA" altLang="cs-CZ" sz="2200" b="1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sz="1600" b="1" dirty="0">
                <a:latin typeface="Verdana" pitchFamily="34" charset="0"/>
              </a:rPr>
              <a:t>Brno, </a:t>
            </a:r>
            <a:r>
              <a:rPr lang="cs-CZ" altLang="cs-CZ" sz="1600" b="1" dirty="0" smtClean="0">
                <a:latin typeface="Verdana" pitchFamily="34" charset="0"/>
              </a:rPr>
              <a:t>14. března 2014</a:t>
            </a:r>
            <a:endParaRPr lang="cs-CZ" altLang="cs-CZ" sz="1600" dirty="0">
              <a:latin typeface="Verdan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200" b="1">
                <a:solidFill>
                  <a:schemeClr val="bg1"/>
                </a:solidFill>
                <a:latin typeface="Verdana" pitchFamily="34" charset="0"/>
              </a:rPr>
              <a:t>úvod do citování pro studenty oboru Psychologie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600" b="1">
                <a:latin typeface="Verdana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600" b="1">
                <a:latin typeface="Verdana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600" b="1">
                <a:latin typeface="Verdana" pitchFamily="34" charset="0"/>
              </a:rPr>
              <a:t>Ústřední knihovna</a:t>
            </a:r>
            <a:endParaRPr lang="cs-CZ" altLang="cs-CZ" sz="1600">
              <a:latin typeface="Verdana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alt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alt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alt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altLang="cs-CZ" smtClean="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r>
              <a:rPr lang="cs-CZ" altLang="cs-CZ" smtClean="0">
                <a:solidFill>
                  <a:schemeClr val="tx2"/>
                </a:solidFill>
                <a:latin typeface="Arial" charset="0"/>
              </a:rPr>
              <a:t>citační etika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7200" b="1" smtClean="0">
                <a:solidFill>
                  <a:srgbClr val="008000"/>
                </a:solidFill>
              </a:rPr>
              <a:t>Plagiát</a:t>
            </a:r>
            <a:r>
              <a:rPr lang="cs-CZ" altLang="cs-CZ" sz="7200" b="1" smtClean="0"/>
              <a:t>orství</a:t>
            </a:r>
            <a:endParaRPr lang="cs-CZ" altLang="cs-CZ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Představení duševního díla jiného autora půjčeného nebo napodobeného v celku nebo z části, jako svého vlastního.</a:t>
            </a:r>
            <a:r>
              <a:rPr lang="cs-CZ" altLang="cs-CZ" smtClean="0"/>
              <a:t> </a:t>
            </a:r>
            <a:endParaRPr lang="cs-CZ" altLang="cs-CZ" smtClean="0">
              <a:latin typeface="Arial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alt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altLang="cs-CZ" sz="2000" i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využití cizí myšlenky bez uvedení jejího původního autora</a:t>
            </a:r>
          </a:p>
          <a:p>
            <a:pPr lvl="1"/>
            <a:r>
              <a:rPr lang="cs-CZ" altLang="cs-CZ" smtClean="0">
                <a:latin typeface="Arial" charset="0"/>
              </a:rPr>
              <a:t>vědomé</a:t>
            </a:r>
          </a:p>
          <a:p>
            <a:pPr lvl="1"/>
            <a:r>
              <a:rPr lang="cs-CZ" altLang="cs-CZ" smtClean="0">
                <a:latin typeface="Arial" charset="0"/>
              </a:rPr>
              <a:t>nevědomé</a:t>
            </a:r>
          </a:p>
          <a:p>
            <a:r>
              <a:rPr lang="cs-CZ" altLang="cs-CZ" smtClean="0">
                <a:latin typeface="Arial" charset="0"/>
              </a:rPr>
              <a:t>vydávání cizí myšlenky za vlastní</a:t>
            </a:r>
          </a:p>
          <a:p>
            <a:r>
              <a:rPr lang="cs-CZ" altLang="cs-CZ" smtClean="0">
                <a:latin typeface="Arial" charset="0"/>
              </a:rPr>
              <a:t>platí i pro tabulky, grafy, obrázky,...</a:t>
            </a:r>
          </a:p>
          <a:p>
            <a:r>
              <a:rPr lang="cs-CZ" altLang="cs-CZ" smtClean="0">
                <a:latin typeface="Arial" charset="0"/>
              </a:rPr>
              <a:t>porušujete</a:t>
            </a:r>
          </a:p>
          <a:p>
            <a:pPr lvl="1"/>
            <a:r>
              <a:rPr lang="cs-CZ" altLang="cs-CZ" smtClean="0">
                <a:latin typeface="Arial" charset="0"/>
              </a:rPr>
              <a:t>etická pravidla vědecké komunikace</a:t>
            </a:r>
          </a:p>
          <a:p>
            <a:pPr lvl="1"/>
            <a:r>
              <a:rPr lang="cs-CZ" altLang="cs-CZ" smtClean="0">
                <a:latin typeface="Arial" charset="0"/>
              </a:rPr>
              <a:t>platné právo ČR (AZ)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13324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4289154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1409647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2314883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1682632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367470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základní terminologie</a:t>
            </a:r>
          </a:p>
          <a:p>
            <a:r>
              <a:rPr lang="cs-CZ" altLang="cs-CZ" smtClean="0">
                <a:latin typeface="Arial" charset="0"/>
              </a:rPr>
              <a:t>proč citujeme</a:t>
            </a:r>
          </a:p>
          <a:p>
            <a:r>
              <a:rPr lang="cs-CZ" altLang="cs-CZ" smtClean="0">
                <a:latin typeface="Arial" charset="0"/>
              </a:rPr>
              <a:t>plagiátorství</a:t>
            </a:r>
          </a:p>
          <a:p>
            <a:r>
              <a:rPr lang="cs-CZ" altLang="cs-CZ" smtClean="0">
                <a:latin typeface="Arial" charset="0"/>
              </a:rPr>
              <a:t>citační styly</a:t>
            </a:r>
          </a:p>
          <a:p>
            <a:r>
              <a:rPr lang="cs-CZ" altLang="cs-CZ" smtClean="0">
                <a:latin typeface="Arial" charset="0"/>
              </a:rPr>
              <a:t>APA style</a:t>
            </a:r>
          </a:p>
          <a:p>
            <a:pPr lvl="1"/>
            <a:r>
              <a:rPr lang="cs-CZ" altLang="cs-CZ" smtClean="0">
                <a:latin typeface="Arial" charset="0"/>
              </a:rPr>
              <a:t>citace v textu</a:t>
            </a:r>
          </a:p>
          <a:p>
            <a:pPr lvl="1"/>
            <a:r>
              <a:rPr lang="cs-CZ" altLang="cs-CZ" smtClean="0">
                <a:latin typeface="Arial" charset="0"/>
              </a:rPr>
              <a:t>soupisy literatury</a:t>
            </a:r>
          </a:p>
          <a:p>
            <a:r>
              <a:rPr lang="cs-CZ" altLang="cs-CZ" smtClean="0">
                <a:latin typeface="Arial" charset="0"/>
              </a:rPr>
              <a:t>jak citovat...</a:t>
            </a:r>
          </a:p>
          <a:p>
            <a:r>
              <a:rPr lang="cs-CZ" altLang="cs-CZ" smtClean="0">
                <a:latin typeface="Arial" charset="0"/>
              </a:rPr>
              <a:t>citační software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674463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3379048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540781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2665601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096403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942557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98494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1615392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základní informace z oboru</a:t>
            </a:r>
          </a:p>
          <a:p>
            <a:pPr lvl="1"/>
            <a:r>
              <a:rPr lang="cs-CZ" altLang="cs-CZ" smtClean="0"/>
              <a:t>např. voda vaří při 100°C</a:t>
            </a:r>
          </a:p>
          <a:p>
            <a:r>
              <a:rPr lang="cs-CZ" altLang="cs-CZ" smtClean="0"/>
              <a:t>musí se citovat?</a:t>
            </a:r>
          </a:p>
          <a:p>
            <a:r>
              <a:rPr lang="cs-CZ" altLang="cs-CZ" smtClean="0"/>
              <a:t>jakou zvolím publikaci?</a:t>
            </a:r>
          </a:p>
          <a:p>
            <a:pPr lvl="1"/>
            <a:r>
              <a:rPr lang="cs-CZ" alt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alt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alt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2" tooltip="APA"/>
              </a:rPr>
              <a:t>APA</a:t>
            </a:r>
            <a:r>
              <a:rPr lang="cs-CZ" alt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pro potřeby American Psycho</a:t>
            </a:r>
            <a:r>
              <a:rPr lang="cs-CZ" altLang="cs-CZ" smtClean="0">
                <a:latin typeface="Arial" charset="0"/>
              </a:rPr>
              <a:t>l</a:t>
            </a:r>
            <a:r>
              <a:rPr lang="cs-CZ" alt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3" tooltip="MLA"/>
              </a:rPr>
              <a:t>MLA</a:t>
            </a:r>
            <a:endParaRPr lang="cs-CZ" alt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humanitní obory (např. jazykověda), manuál v </a:t>
            </a:r>
            <a:r>
              <a:rPr lang="cs-CZ" altLang="cs-CZ" smtClean="0">
                <a:hlinkClick r:id="rId4" tooltip="MLA"/>
              </a:rPr>
              <a:t>PDF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5" tooltip="Chicago"/>
              </a:rPr>
              <a:t>Chicago</a:t>
            </a:r>
            <a:endParaRPr lang="cs-CZ" alt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popisuje také citování VŠKP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altLang="cs-CZ" b="1" smtClean="0"/>
              <a:t>Harvard</a:t>
            </a:r>
            <a:r>
              <a:rPr lang="cs-CZ" alt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2" tooltip="ICMJE"/>
              </a:rPr>
              <a:t>Vancouver</a:t>
            </a:r>
            <a:endParaRPr lang="cs-CZ" alt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pro časopisy z oblasti lékařství, biomedicíny, lékařských technologií apod., manuál v </a:t>
            </a:r>
            <a:r>
              <a:rPr lang="cs-CZ" altLang="cs-CZ" smtClean="0">
                <a:hlinkClick r:id="rId3" tooltip="PDF"/>
              </a:rPr>
              <a:t>PDF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/>
              <a:t>AMA</a:t>
            </a:r>
            <a:endParaRPr lang="cs-CZ" alt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pro lékařství a biologii, manuál v </a:t>
            </a:r>
            <a:r>
              <a:rPr lang="cs-CZ" altLang="cs-CZ" smtClean="0">
                <a:hlinkClick r:id="rId4" tooltip="PDF"/>
              </a:rPr>
              <a:t>PDF</a:t>
            </a:r>
            <a:r>
              <a:rPr lang="cs-CZ" alt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b="1" smtClean="0">
                <a:hlinkClick r:id="rId5" tooltip="CSE"/>
              </a:rPr>
              <a:t>CSE</a:t>
            </a:r>
            <a:endParaRPr lang="cs-CZ" alt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altLang="cs-CZ" smtClean="0"/>
              <a:t>citační styl pro přírodní vědy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6000" b="1" smtClean="0"/>
              <a:t>Citační styl</a:t>
            </a:r>
            <a:endParaRPr lang="cs-CZ" altLang="cs-CZ" sz="9600" b="1" smtClean="0">
              <a:solidFill>
                <a:srgbClr val="008000"/>
              </a:solidFill>
            </a:endParaRPr>
          </a:p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APA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APA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citační pravidla </a:t>
            </a:r>
            <a:r>
              <a:rPr lang="cs-CZ" altLang="cs-CZ" b="1" smtClean="0"/>
              <a:t>A</a:t>
            </a:r>
            <a:r>
              <a:rPr lang="cs-CZ" altLang="cs-CZ" smtClean="0"/>
              <a:t>merican </a:t>
            </a:r>
            <a:r>
              <a:rPr lang="cs-CZ" altLang="cs-CZ" b="1" smtClean="0"/>
              <a:t>P</a:t>
            </a:r>
            <a:r>
              <a:rPr lang="cs-CZ" altLang="cs-CZ" smtClean="0"/>
              <a:t>sychological </a:t>
            </a:r>
            <a:r>
              <a:rPr lang="cs-CZ" altLang="cs-CZ" b="1" smtClean="0"/>
              <a:t>A</a:t>
            </a:r>
            <a:r>
              <a:rPr lang="cs-CZ" altLang="cs-CZ" smtClean="0"/>
              <a:t>ssociation</a:t>
            </a:r>
          </a:p>
          <a:p>
            <a:r>
              <a:rPr lang="cs-CZ" altLang="cs-CZ" smtClean="0"/>
              <a:t>založeno na harvardském stylu</a:t>
            </a:r>
          </a:p>
          <a:p>
            <a:pPr lvl="1"/>
            <a:r>
              <a:rPr lang="cs-CZ" altLang="cs-CZ" smtClean="0"/>
              <a:t>systém autor-datum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Obecná pravidla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autoři</a:t>
            </a:r>
          </a:p>
          <a:p>
            <a:pPr lvl="1"/>
            <a:r>
              <a:rPr lang="cs-CZ" altLang="cs-CZ" smtClean="0"/>
              <a:t>do 7 autorů všechny</a:t>
            </a:r>
          </a:p>
          <a:p>
            <a:pPr lvl="1"/>
            <a:r>
              <a:rPr lang="cs-CZ" altLang="cs-CZ" smtClean="0"/>
              <a:t>7 a více – prvních 6 autorů, 3 tečky a posledního autora</a:t>
            </a:r>
          </a:p>
          <a:p>
            <a:pPr lvl="1"/>
            <a:r>
              <a:rPr lang="cs-CZ" altLang="cs-CZ" smtClean="0"/>
              <a:t>invertovaná podoba, u jmen jen iniciála</a:t>
            </a:r>
          </a:p>
          <a:p>
            <a:r>
              <a:rPr lang="cs-CZ" altLang="cs-CZ" smtClean="0"/>
              <a:t>názvy</a:t>
            </a:r>
          </a:p>
          <a:p>
            <a:pPr lvl="1"/>
            <a:r>
              <a:rPr lang="cs-CZ" altLang="cs-CZ" smtClean="0"/>
              <a:t>zapisujeme tak, jak jsou v dokumentu, nezkracujeme</a:t>
            </a:r>
          </a:p>
          <a:p>
            <a:pPr lvl="1"/>
            <a:r>
              <a:rPr lang="cs-CZ" altLang="cs-CZ" smtClean="0"/>
              <a:t>u časopisů každé slovo začíná velkým písmenem</a:t>
            </a:r>
          </a:p>
          <a:p>
            <a:pPr lvl="1"/>
            <a:r>
              <a:rPr lang="cs-CZ" altLang="cs-CZ" smtClean="0"/>
              <a:t>u ostatních názvů jen u prvního slova</a:t>
            </a:r>
          </a:p>
          <a:p>
            <a:pPr lvl="1"/>
            <a:r>
              <a:rPr lang="cs-CZ" altLang="cs-CZ" smtClean="0"/>
              <a:t>kurzívou nejsou části dokumentů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Obecná pravidla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neuvádí se:</a:t>
            </a:r>
          </a:p>
          <a:p>
            <a:pPr lvl="1"/>
            <a:r>
              <a:rPr lang="cs-CZ" altLang="cs-CZ" smtClean="0"/>
              <a:t>ISBN a počet stran</a:t>
            </a:r>
          </a:p>
          <a:p>
            <a:pPr lvl="1"/>
            <a:r>
              <a:rPr lang="cs-CZ" altLang="cs-CZ" smtClean="0"/>
              <a:t>místo vydání a vydavatel u e-dokumentů</a:t>
            </a:r>
          </a:p>
          <a:p>
            <a:r>
              <a:rPr lang="cs-CZ" altLang="cs-CZ" smtClean="0"/>
              <a:t>zkratky</a:t>
            </a:r>
          </a:p>
          <a:p>
            <a:pPr lvl="1"/>
            <a:r>
              <a:rPr lang="cs-CZ" altLang="cs-CZ" smtClean="0"/>
              <a:t>definované v pravidlech APA</a:t>
            </a:r>
          </a:p>
          <a:p>
            <a:r>
              <a:rPr lang="cs-CZ" altLang="cs-CZ" smtClean="0"/>
              <a:t>citace se vytváří v angličtině</a:t>
            </a:r>
          </a:p>
          <a:p>
            <a:r>
              <a:rPr lang="cs-CZ" altLang="cs-CZ" smtClean="0"/>
              <a:t>pokud neexistuje příklad dokumentu v APA manuálu, volí se nejpodobnější druh dokumentu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citací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odkazy v textu</a:t>
            </a:r>
          </a:p>
          <a:p>
            <a:r>
              <a:rPr lang="cs-CZ" altLang="cs-CZ" smtClean="0">
                <a:latin typeface="Arial" charset="0"/>
              </a:rPr>
              <a:t>soupis použité literatury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alt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Harvardský styl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(příjmení autorů, rok, strana)</a:t>
            </a:r>
          </a:p>
          <a:p>
            <a:pPr lvl="1"/>
            <a:r>
              <a:rPr lang="cs-CZ" altLang="cs-CZ" smtClean="0">
                <a:latin typeface="Arial" charset="0"/>
              </a:rPr>
              <a:t>1 autor</a:t>
            </a:r>
          </a:p>
          <a:p>
            <a:pPr lvl="2"/>
            <a:r>
              <a:rPr lang="cs-CZ" altLang="cs-CZ" smtClean="0">
                <a:latin typeface="Arial" charset="0"/>
              </a:rPr>
              <a:t>(Kafka, 2008, p. 125)</a:t>
            </a:r>
          </a:p>
          <a:p>
            <a:pPr lvl="1"/>
            <a:r>
              <a:rPr lang="cs-CZ" altLang="cs-CZ" smtClean="0">
                <a:latin typeface="Arial" charset="0"/>
              </a:rPr>
              <a:t>2 autoři </a:t>
            </a:r>
          </a:p>
          <a:p>
            <a:pPr lvl="2"/>
            <a:r>
              <a:rPr lang="cs-CZ" altLang="cs-CZ" smtClean="0">
                <a:latin typeface="Arial" charset="0"/>
              </a:rPr>
              <a:t>(Kafka, </a:t>
            </a:r>
            <a:r>
              <a:rPr lang="en-US" altLang="cs-CZ" smtClean="0">
                <a:latin typeface="Arial" charset="0"/>
              </a:rPr>
              <a:t>&amp; Nov</a:t>
            </a:r>
            <a:r>
              <a:rPr lang="cs-CZ" altLang="cs-CZ" smtClean="0">
                <a:latin typeface="Arial" charset="0"/>
              </a:rPr>
              <a:t>ák, 2008, p. 125)</a:t>
            </a:r>
          </a:p>
          <a:p>
            <a:pPr lvl="1"/>
            <a:r>
              <a:rPr lang="cs-CZ" altLang="cs-CZ" smtClean="0">
                <a:latin typeface="Arial" charset="0"/>
              </a:rPr>
              <a:t>3 - 5 autorů</a:t>
            </a:r>
          </a:p>
          <a:p>
            <a:pPr lvl="2"/>
            <a:r>
              <a:rPr lang="cs-CZ" altLang="cs-CZ" smtClean="0">
                <a:latin typeface="Arial" charset="0"/>
              </a:rPr>
              <a:t>(Kafka,</a:t>
            </a:r>
            <a:r>
              <a:rPr lang="en-US" altLang="cs-CZ" smtClean="0">
                <a:latin typeface="Arial" charset="0"/>
              </a:rPr>
              <a:t> Nov</a:t>
            </a:r>
            <a:r>
              <a:rPr lang="cs-CZ" altLang="cs-CZ" smtClean="0">
                <a:latin typeface="Arial" charset="0"/>
              </a:rPr>
              <a:t>ák, </a:t>
            </a:r>
            <a:r>
              <a:rPr lang="en-US" altLang="cs-CZ" smtClean="0">
                <a:latin typeface="Arial" charset="0"/>
              </a:rPr>
              <a:t>&amp;</a:t>
            </a:r>
            <a:r>
              <a:rPr lang="cs-CZ" altLang="cs-CZ" smtClean="0">
                <a:latin typeface="Arial" charset="0"/>
              </a:rPr>
              <a:t> Peterka, 2008, p. 125) = první použití</a:t>
            </a:r>
          </a:p>
          <a:p>
            <a:pPr lvl="2"/>
            <a:r>
              <a:rPr lang="cs-CZ" altLang="cs-CZ" smtClean="0">
                <a:latin typeface="Arial" charset="0"/>
              </a:rPr>
              <a:t>(Kafka et al., 2008, p. 125) = každé další použití</a:t>
            </a:r>
          </a:p>
          <a:p>
            <a:pPr lvl="1"/>
            <a:r>
              <a:rPr lang="cs-CZ" altLang="cs-CZ" smtClean="0">
                <a:latin typeface="Arial" charset="0"/>
              </a:rPr>
              <a:t>6 a více autorů</a:t>
            </a:r>
          </a:p>
          <a:p>
            <a:pPr lvl="2"/>
            <a:r>
              <a:rPr lang="cs-CZ" altLang="cs-CZ" smtClean="0">
                <a:latin typeface="Arial" charset="0"/>
              </a:rPr>
              <a:t>(Kafka et al., 2008, p. 125) = všechny použití</a:t>
            </a:r>
          </a:p>
          <a:p>
            <a:r>
              <a:rPr lang="cs-CZ" altLang="cs-CZ" smtClean="0">
                <a:latin typeface="Arial" charset="0"/>
              </a:rPr>
              <a:t>strana je volitelná</a:t>
            </a:r>
          </a:p>
          <a:p>
            <a:pPr lvl="1"/>
            <a:r>
              <a:rPr lang="cs-CZ" altLang="cs-CZ" smtClean="0">
                <a:latin typeface="Arial" charset="0"/>
              </a:rPr>
              <a:t>(Kafka, 2008)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Harvardský styl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chybí-li autor, pak název korporace</a:t>
            </a:r>
          </a:p>
          <a:p>
            <a:pPr lvl="1"/>
            <a:r>
              <a:rPr lang="cs-CZ" altLang="cs-CZ" smtClean="0">
                <a:latin typeface="Arial" charset="0"/>
              </a:rPr>
              <a:t>(Adobe Creative Team, 2011)</a:t>
            </a:r>
          </a:p>
          <a:p>
            <a:pPr lvl="1"/>
            <a:r>
              <a:rPr lang="cs-CZ" altLang="cs-CZ" smtClean="0">
                <a:latin typeface="Arial" charset="0"/>
              </a:rPr>
              <a:t>(</a:t>
            </a:r>
            <a:r>
              <a:rPr lang="en-US" altLang="cs-CZ" smtClean="0">
                <a:latin typeface="Arial" charset="0"/>
              </a:rPr>
              <a:t>Ministerstvo kultur</a:t>
            </a:r>
            <a:r>
              <a:rPr lang="cs-CZ" altLang="cs-CZ" smtClean="0">
                <a:latin typeface="Arial" charset="0"/>
              </a:rPr>
              <a:t>y ČR </a:t>
            </a:r>
            <a:r>
              <a:rPr lang="en-US" altLang="cs-CZ" smtClean="0">
                <a:latin typeface="Arial" charset="0"/>
              </a:rPr>
              <a:t>[</a:t>
            </a:r>
            <a:r>
              <a:rPr lang="cs-CZ" altLang="cs-CZ" smtClean="0">
                <a:latin typeface="Arial" charset="0"/>
              </a:rPr>
              <a:t>MK ČR</a:t>
            </a:r>
            <a:r>
              <a:rPr lang="en-US" altLang="cs-CZ" smtClean="0">
                <a:latin typeface="Arial" charset="0"/>
              </a:rPr>
              <a:t>]</a:t>
            </a:r>
            <a:r>
              <a:rPr lang="cs-CZ" altLang="cs-CZ" smtClean="0">
                <a:latin typeface="Arial" charset="0"/>
              </a:rPr>
              <a:t>, 2008)</a:t>
            </a:r>
          </a:p>
          <a:p>
            <a:pPr lvl="1"/>
            <a:r>
              <a:rPr lang="cs-CZ" altLang="cs-CZ" smtClean="0">
                <a:latin typeface="Arial" charset="0"/>
              </a:rPr>
              <a:t>(MK ČR, 2008)</a:t>
            </a:r>
          </a:p>
          <a:p>
            <a:r>
              <a:rPr lang="cs-CZ" altLang="cs-CZ" smtClean="0">
                <a:latin typeface="Arial" charset="0"/>
              </a:rPr>
              <a:t>chybí-li autor i korporace, pak první slova z názvu</a:t>
            </a:r>
          </a:p>
          <a:p>
            <a:pPr lvl="1"/>
            <a:r>
              <a:rPr lang="cs-CZ" altLang="cs-CZ" smtClean="0">
                <a:latin typeface="Arial" charset="0"/>
              </a:rPr>
              <a:t>(</a:t>
            </a:r>
            <a:r>
              <a:rPr lang="cs-CZ" altLang="cs-CZ" i="1" smtClean="0">
                <a:latin typeface="Arial" charset="0"/>
              </a:rPr>
              <a:t>Principy sazby</a:t>
            </a:r>
            <a:r>
              <a:rPr lang="cs-CZ" altLang="cs-CZ" smtClean="0">
                <a:latin typeface="Arial" charset="0"/>
              </a:rPr>
              <a:t>, 1954, p. 18) - celek</a:t>
            </a:r>
          </a:p>
          <a:p>
            <a:pPr lvl="1"/>
            <a:r>
              <a:rPr lang="cs-CZ" altLang="cs-CZ" smtClean="0">
                <a:latin typeface="Arial" charset="0"/>
              </a:rPr>
              <a:t>(„Principy sazby,“ 1954, p. 18) - část</a:t>
            </a:r>
          </a:p>
          <a:p>
            <a:r>
              <a:rPr lang="cs-CZ" altLang="cs-CZ" smtClean="0">
                <a:latin typeface="Arial" charset="0"/>
              </a:rPr>
              <a:t>anonymní díla = musí být v díle uvedeno</a:t>
            </a:r>
          </a:p>
          <a:p>
            <a:pPr lvl="1"/>
            <a:r>
              <a:rPr lang="cs-CZ" altLang="cs-CZ" smtClean="0">
                <a:latin typeface="Arial" charset="0"/>
              </a:rPr>
              <a:t>(Anonymous, 2005)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9197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Harvardský styl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zkrácená citace stejná u více děl</a:t>
            </a:r>
          </a:p>
          <a:p>
            <a:pPr lvl="1"/>
            <a:r>
              <a:rPr lang="cs-CZ" altLang="cs-CZ" smtClean="0">
                <a:latin typeface="Arial" charset="0"/>
              </a:rPr>
              <a:t>za rok se vkládá index (písmeno a,b,c,d,...)</a:t>
            </a:r>
          </a:p>
          <a:p>
            <a:pPr lvl="1"/>
            <a:r>
              <a:rPr lang="cs-CZ" altLang="cs-CZ" smtClean="0">
                <a:latin typeface="Arial" charset="0"/>
              </a:rPr>
              <a:t>(Kafka, 2008b, p. 54)</a:t>
            </a:r>
          </a:p>
          <a:p>
            <a:r>
              <a:rPr lang="cs-CZ" altLang="cs-CZ" smtClean="0">
                <a:latin typeface="Arial" charset="0"/>
              </a:rPr>
              <a:t>citace se může vkládat kamkoliv do věty, na konci věty se dá před tečku</a:t>
            </a:r>
          </a:p>
          <a:p>
            <a:pPr lvl="1"/>
            <a:r>
              <a:rPr lang="cs-CZ" altLang="cs-CZ" smtClean="0">
                <a:latin typeface="Arial" charset="0"/>
              </a:rPr>
              <a:t>... citace dáváme do uvozovek (Bratková, 2008) nebo je lze i jinak zvýraznit (Cihlář, 2011).</a:t>
            </a:r>
          </a:p>
          <a:p>
            <a:r>
              <a:rPr lang="cs-CZ" altLang="cs-CZ" smtClean="0">
                <a:latin typeface="Arial" charset="0"/>
              </a:rPr>
              <a:t>více citací spojujeme</a:t>
            </a:r>
          </a:p>
          <a:p>
            <a:pPr lvl="1"/>
            <a:r>
              <a:rPr lang="cs-CZ" altLang="cs-CZ" smtClean="0">
                <a:latin typeface="Arial" charset="0"/>
              </a:rPr>
              <a:t>(Bratková, 2008; Cihlář, 2011)</a:t>
            </a:r>
          </a:p>
          <a:p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Harvardský styl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pokud je ve větě autor již zmiňován, vypouštíme ho ze zkrácené citace</a:t>
            </a:r>
          </a:p>
          <a:p>
            <a:pPr lvl="1"/>
            <a:r>
              <a:rPr lang="cs-CZ" altLang="cs-CZ" smtClean="0">
                <a:latin typeface="Arial" charset="0"/>
              </a:rPr>
              <a:t>... a tento pojem definuje Kafka takto,... (2008, p. 34).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smtClean="0"/>
              <a:t>Soupis literatury v Harvardském stylu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>
                <a:latin typeface="Arial" charset="0"/>
              </a:rPr>
              <a:t>v soupisu použité literatury je rok v kulatých závorkách hned za autorem (pokud není, tak za názvem), rok vydání se dále neuvádí</a:t>
            </a:r>
          </a:p>
          <a:p>
            <a:pPr lvl="1"/>
            <a:r>
              <a:rPr lang="cs-CZ" altLang="cs-CZ" sz="2200" smtClean="0">
                <a:latin typeface="Arial" charset="0"/>
              </a:rPr>
              <a:t>Kafka, J. (2008). </a:t>
            </a:r>
            <a:r>
              <a:rPr lang="cs-CZ" altLang="cs-CZ" sz="2200" i="1" smtClean="0">
                <a:latin typeface="Arial" charset="0"/>
              </a:rPr>
              <a:t>Název: podnázev</a:t>
            </a:r>
            <a:r>
              <a:rPr lang="cs-CZ" altLang="cs-CZ" sz="2200" smtClean="0">
                <a:latin typeface="Arial" charset="0"/>
              </a:rPr>
              <a:t>. Praha, Czech Republic: Mladá Fronta.</a:t>
            </a:r>
          </a:p>
          <a:p>
            <a:pPr lvl="1"/>
            <a:r>
              <a:rPr lang="cs-CZ" altLang="cs-CZ" sz="2200" i="1" smtClean="0">
                <a:latin typeface="Arial" charset="0"/>
              </a:rPr>
              <a:t>Principy sazby</a:t>
            </a:r>
            <a:r>
              <a:rPr lang="cs-CZ" altLang="cs-CZ" sz="2200" smtClean="0">
                <a:latin typeface="Arial" charset="0"/>
              </a:rPr>
              <a:t>. (1954). Praha, Czech Republic: Academia.</a:t>
            </a:r>
          </a:p>
          <a:p>
            <a:r>
              <a:rPr lang="cs-CZ" altLang="cs-CZ" sz="2600" smtClean="0">
                <a:latin typeface="Arial" charset="0"/>
              </a:rPr>
              <a:t>pokud je v citaci celé datum, pak zapisujeme:</a:t>
            </a:r>
          </a:p>
          <a:p>
            <a:pPr lvl="1"/>
            <a:r>
              <a:rPr lang="cs-CZ" altLang="cs-CZ" sz="2200" smtClean="0">
                <a:latin typeface="Arial" charset="0"/>
              </a:rPr>
              <a:t>Srbecká, G. (2010, July 2). Rozvoj kompetencí studentů ve vzdělávání. </a:t>
            </a:r>
            <a:r>
              <a:rPr lang="cs-CZ" altLang="cs-CZ" sz="2200" i="1" smtClean="0">
                <a:latin typeface="Arial" charset="0"/>
              </a:rPr>
              <a:t>Inflow: information journal, 3</a:t>
            </a:r>
            <a:r>
              <a:rPr lang="cs-CZ" altLang="cs-CZ" sz="2200" smtClean="0">
                <a:latin typeface="Arial" charset="0"/>
              </a:rPr>
              <a:t>(7). Retrieved from Inflow.cz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alt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Druhy dokumentů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kniha - kapitola</a:t>
            </a:r>
          </a:p>
          <a:p>
            <a:r>
              <a:rPr lang="cs-CZ" altLang="cs-CZ" smtClean="0"/>
              <a:t>časopis, noviny - článek</a:t>
            </a:r>
          </a:p>
          <a:p>
            <a:r>
              <a:rPr lang="cs-CZ" altLang="cs-CZ" smtClean="0"/>
              <a:t>sborník – příspěvek ve sborníku</a:t>
            </a:r>
          </a:p>
          <a:p>
            <a:r>
              <a:rPr lang="cs-CZ" altLang="cs-CZ" smtClean="0"/>
              <a:t>web – webové sídlo, stránka, příspěvek</a:t>
            </a:r>
          </a:p>
          <a:p>
            <a:r>
              <a:rPr lang="cs-CZ" altLang="cs-CZ" smtClean="0"/>
              <a:t>...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Obecná struktura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Jména tvůrců</a:t>
            </a:r>
          </a:p>
          <a:p>
            <a:r>
              <a:rPr lang="cs-CZ" altLang="cs-CZ" smtClean="0"/>
              <a:t>Rok/datum vydání</a:t>
            </a:r>
          </a:p>
          <a:p>
            <a:r>
              <a:rPr lang="cs-CZ" altLang="cs-CZ" smtClean="0"/>
              <a:t>Název</a:t>
            </a:r>
          </a:p>
          <a:p>
            <a:r>
              <a:rPr lang="cs-CZ" altLang="cs-CZ" smtClean="0"/>
              <a:t>Nakladatelské informace</a:t>
            </a:r>
          </a:p>
          <a:p>
            <a:r>
              <a:rPr lang="cs-CZ" altLang="cs-CZ" smtClean="0"/>
              <a:t>Číslování</a:t>
            </a:r>
          </a:p>
          <a:p>
            <a:r>
              <a:rPr lang="cs-CZ" altLang="cs-CZ" smtClean="0"/>
              <a:t>DOI/dostupnost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alt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Citování tištěných dokumentů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</a:rPr>
              <a:t>Citovaný text mít fyzicky u sebe</a:t>
            </a:r>
            <a:endParaRPr lang="en-US" altLang="cs-CZ" smtClean="0">
              <a:latin typeface="Arial" charset="0"/>
            </a:endParaRPr>
          </a:p>
          <a:p>
            <a:pPr eaLnBrk="1" hangingPunct="1"/>
            <a:r>
              <a:rPr lang="en-US" altLang="cs-CZ" smtClean="0">
                <a:latin typeface="Arial" charset="0"/>
              </a:rPr>
              <a:t>Pokud </a:t>
            </a:r>
            <a:r>
              <a:rPr lang="cs-CZ" altLang="cs-CZ" smtClean="0">
                <a:latin typeface="Arial" charset="0"/>
              </a:rPr>
              <a:t>údaj chybí: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odhadne se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vynechá se</a:t>
            </a:r>
          </a:p>
          <a:p>
            <a:pPr eaLnBrk="1" hangingPunct="1"/>
            <a:r>
              <a:rPr lang="cs-CZ" altLang="cs-CZ" smtClean="0">
                <a:latin typeface="Arial" charset="0"/>
              </a:rPr>
              <a:t>Zdroje informací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Titulní list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Rub titulního listu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Tiráž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Externí zdroje</a:t>
            </a:r>
            <a:endParaRPr lang="en-US" altLang="cs-CZ" smtClean="0">
              <a:latin typeface="Arial" charset="0"/>
            </a:endParaRPr>
          </a:p>
          <a:p>
            <a:pPr lvl="1" eaLnBrk="1" hangingPunct="1"/>
            <a:r>
              <a:rPr lang="en-US" altLang="cs-CZ" smtClean="0">
                <a:latin typeface="Arial" charset="0"/>
              </a:rPr>
              <a:t>Odhad</a:t>
            </a:r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Monografie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>
                <a:latin typeface="Arial" charset="0"/>
              </a:rPr>
              <a:t>Primární odpovědnost. (Rok vydání). </a:t>
            </a:r>
            <a:r>
              <a:rPr lang="cs-CZ" altLang="cs-CZ" sz="2600" i="1" smtClean="0">
                <a:latin typeface="Arial" charset="0"/>
              </a:rPr>
              <a:t>Název: podnázev </a:t>
            </a:r>
            <a:r>
              <a:rPr lang="cs-CZ" altLang="cs-CZ" sz="2600" smtClean="0">
                <a:latin typeface="Arial" charset="0"/>
              </a:rPr>
              <a:t>(vydání, svazek, strany). Sekundární odpovědnost. Místo vydání: Vydavatel.</a:t>
            </a:r>
          </a:p>
          <a:p>
            <a:pPr>
              <a:buFontTx/>
              <a:buNone/>
            </a:pPr>
            <a:endParaRPr lang="cs-CZ" altLang="cs-CZ" sz="2600" smtClean="0">
              <a:latin typeface="Arial" charset="0"/>
            </a:endParaRPr>
          </a:p>
          <a:p>
            <a:r>
              <a:rPr lang="cs-CZ" altLang="cs-CZ" sz="2600" smtClean="0">
                <a:latin typeface="Arial" charset="0"/>
              </a:rPr>
              <a:t>Holzner, S. (2007). </a:t>
            </a:r>
            <a:r>
              <a:rPr lang="cs-CZ" altLang="cs-CZ" sz="2600" i="1" smtClean="0">
                <a:latin typeface="Arial" charset="0"/>
              </a:rPr>
              <a:t>RSS: automatické doručování obsahu vašich WWW stránek</a:t>
            </a:r>
            <a:r>
              <a:rPr lang="cs-CZ" altLang="cs-CZ" sz="2600" smtClean="0">
                <a:latin typeface="Arial" charset="0"/>
              </a:rPr>
              <a:t>. J. Šindelář (Trans.). Brno, Czech Republic: Computer Press.</a:t>
            </a:r>
            <a:r>
              <a:rPr lang="cs-CZ" altLang="cs-CZ" sz="2600" smtClean="0"/>
              <a:t> </a:t>
            </a:r>
            <a:endParaRPr lang="cs-CZ" altLang="cs-CZ" sz="2600" smtClean="0">
              <a:latin typeface="Arial" charset="0"/>
            </a:endParaRPr>
          </a:p>
          <a:p>
            <a:r>
              <a:rPr lang="cs-CZ" altLang="cs-CZ" sz="2600" smtClean="0">
                <a:latin typeface="Arial" charset="0"/>
              </a:rPr>
              <a:t>Plath, S. (2000). </a:t>
            </a:r>
            <a:r>
              <a:rPr lang="cs-CZ" altLang="cs-CZ" sz="2600" i="1" smtClean="0">
                <a:latin typeface="Arial" charset="0"/>
              </a:rPr>
              <a:t>The unabridged journals. </a:t>
            </a:r>
            <a:r>
              <a:rPr lang="cs-CZ" altLang="cs-CZ" sz="2600" smtClean="0">
                <a:latin typeface="Arial" charset="0"/>
              </a:rPr>
              <a:t>K. V. Kukil (Ed.). New York, NY: Anchor.</a:t>
            </a:r>
            <a:r>
              <a:rPr lang="cs-CZ" altLang="cs-CZ" sz="2600" smtClean="0"/>
              <a:t>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Monografie - korporace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 (vydání, svazek, rozsah stran). Sekundární odpovědnost. Místo vydání: Vydavatel.</a:t>
            </a: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American Psychological Association. (2010). </a:t>
            </a:r>
            <a:r>
              <a:rPr lang="cs-CZ" altLang="cs-CZ" sz="2800" i="1" smtClean="0">
                <a:latin typeface="Arial" charset="0"/>
              </a:rPr>
              <a:t>Publication manual of the American Psychological Association </a:t>
            </a:r>
            <a:r>
              <a:rPr lang="cs-CZ" altLang="cs-CZ" sz="2800" smtClean="0">
                <a:latin typeface="Arial" charset="0"/>
              </a:rPr>
              <a:t>(6th ed.).</a:t>
            </a:r>
            <a:r>
              <a:rPr lang="cs-CZ" altLang="cs-CZ" sz="2800" i="1" smtClean="0">
                <a:latin typeface="Arial" charset="0"/>
              </a:rPr>
              <a:t> </a:t>
            </a:r>
            <a:r>
              <a:rPr lang="cs-CZ" altLang="cs-CZ" sz="2800" smtClean="0">
                <a:latin typeface="Arial" charset="0"/>
              </a:rPr>
              <a:t>Washington, DC: Author.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647898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Vícesvazkové dílo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 (svazek). Sekundární odpovědnost. Vydání. Místo vydání: Nakladatelství.</a:t>
            </a: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Wiener, P. (Ed.). (1973). </a:t>
            </a:r>
            <a:r>
              <a:rPr lang="cs-CZ" altLang="cs-CZ" sz="2800" i="1" smtClean="0">
                <a:latin typeface="Arial" charset="0"/>
              </a:rPr>
              <a:t>Dictionary of the history of ideas</a:t>
            </a:r>
            <a:r>
              <a:rPr lang="cs-CZ" altLang="cs-CZ" sz="2800" smtClean="0">
                <a:latin typeface="Arial" charset="0"/>
              </a:rPr>
              <a:t> (Vols. 1-4). New York, NY: Scribner's.</a:t>
            </a:r>
            <a:r>
              <a:rPr lang="cs-CZ" altLang="cs-CZ" sz="2800" smtClean="0"/>
              <a:t>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Část monografie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2400" smtClean="0">
                <a:latin typeface="Arial" charset="0"/>
              </a:rPr>
              <a:t>Primární odpovědnost části. (Rok vydání). Název části: podnázev části. In Primární odpovědnost celku. </a:t>
            </a:r>
            <a:r>
              <a:rPr lang="cs-CZ" altLang="cs-CZ" sz="2400" i="1" smtClean="0">
                <a:latin typeface="Arial" charset="0"/>
              </a:rPr>
              <a:t>Název: podnázev</a:t>
            </a:r>
            <a:r>
              <a:rPr lang="cs-CZ" altLang="cs-CZ" sz="2400" smtClean="0">
                <a:latin typeface="Arial" charset="0"/>
              </a:rPr>
              <a:t> (rozsah stran). Místo vydání: Nakladatelství. Dostupnost</a:t>
            </a:r>
          </a:p>
          <a:p>
            <a:pPr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r>
              <a:rPr lang="cs-CZ" altLang="cs-CZ" sz="2400" smtClean="0">
                <a:latin typeface="Arial" charset="0"/>
              </a:rPr>
              <a:t>O'Neil, J. M., &amp; Egan, J. (1992). Men's and women's gender role journeys: A metaphor for healing, transition, and transformation. In B. R. Wainrib (Ed.), </a:t>
            </a:r>
            <a:r>
              <a:rPr lang="cs-CZ" altLang="cs-CZ" sz="2400" i="1" smtClean="0">
                <a:latin typeface="Arial" charset="0"/>
              </a:rPr>
              <a:t>Gender issues across the life cycle</a:t>
            </a:r>
            <a:r>
              <a:rPr lang="cs-CZ" altLang="cs-CZ" sz="2400" smtClean="0">
                <a:latin typeface="Arial" charset="0"/>
              </a:rPr>
              <a:t> (pp. 107-123). New York, NY: Springer.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Článek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>
                <a:latin typeface="Arial" charset="0"/>
              </a:rPr>
              <a:t>Primární odpovědnost. (Rok/datum vydání). Název článku: podnázev článku. </a:t>
            </a:r>
            <a:r>
              <a:rPr lang="cs-CZ" altLang="cs-CZ" sz="2600" i="1" smtClean="0">
                <a:latin typeface="Arial" charset="0"/>
              </a:rPr>
              <a:t>Název periodika: podnázev periodika, ročník</a:t>
            </a:r>
            <a:r>
              <a:rPr lang="cs-CZ" altLang="cs-CZ" sz="2600" smtClean="0">
                <a:latin typeface="Arial" charset="0"/>
              </a:rPr>
              <a:t>(číslo), rozsah stran. DOI/dostupnost</a:t>
            </a:r>
          </a:p>
          <a:p>
            <a:pPr>
              <a:buFontTx/>
              <a:buNone/>
            </a:pPr>
            <a:endParaRPr lang="cs-CZ" altLang="cs-CZ" sz="1600" smtClean="0">
              <a:latin typeface="Arial" charset="0"/>
            </a:endParaRPr>
          </a:p>
          <a:p>
            <a:r>
              <a:rPr lang="cs-CZ" altLang="cs-CZ" sz="2600" smtClean="0">
                <a:latin typeface="Arial" charset="0"/>
              </a:rPr>
              <a:t>Dasgupta, P., </a:t>
            </a:r>
            <a:r>
              <a:rPr lang="en-US" altLang="cs-CZ" sz="2600" smtClean="0">
                <a:latin typeface="Arial" charset="0"/>
              </a:rPr>
              <a:t>&amp;</a:t>
            </a:r>
            <a:r>
              <a:rPr lang="cs-CZ" altLang="cs-CZ" sz="2600" smtClean="0">
                <a:latin typeface="Arial" charset="0"/>
              </a:rPr>
              <a:t> Maskin, E. (2000). Efficient Auctions. </a:t>
            </a:r>
            <a:r>
              <a:rPr lang="cs-CZ" altLang="cs-CZ" sz="2600" i="1" smtClean="0">
                <a:latin typeface="Arial" charset="0"/>
              </a:rPr>
              <a:t>The Quarterly Journal of Economics</a:t>
            </a:r>
            <a:r>
              <a:rPr lang="cs-CZ" altLang="cs-CZ" sz="2600" smtClean="0">
                <a:latin typeface="Arial" charset="0"/>
              </a:rPr>
              <a:t>, </a:t>
            </a:r>
            <a:r>
              <a:rPr lang="cs-CZ" altLang="cs-CZ" sz="2600" i="1" smtClean="0">
                <a:latin typeface="Arial" charset="0"/>
              </a:rPr>
              <a:t>115</a:t>
            </a:r>
            <a:r>
              <a:rPr lang="cs-CZ" altLang="cs-CZ" sz="2600" smtClean="0">
                <a:latin typeface="Arial" charset="0"/>
              </a:rPr>
              <a:t>(2), 341-388</a:t>
            </a:r>
            <a:r>
              <a:rPr lang="cs-CZ" altLang="cs-CZ" sz="2600" i="1" smtClean="0">
                <a:latin typeface="Arial" charset="0"/>
              </a:rPr>
              <a:t>.</a:t>
            </a:r>
            <a:r>
              <a:rPr lang="cs-CZ" altLang="cs-CZ" sz="2600" smtClean="0">
                <a:latin typeface="Arial" charset="0"/>
              </a:rPr>
              <a:t> DOI: 10.1162/003355300554755</a:t>
            </a:r>
          </a:p>
          <a:p>
            <a:r>
              <a:rPr lang="cs-CZ" altLang="cs-CZ" sz="2600" smtClean="0">
                <a:latin typeface="Arial" charset="0"/>
              </a:rPr>
              <a:t>Henry, W. A., III. (1990, April 9). Making the grade in today's schools. </a:t>
            </a:r>
            <a:r>
              <a:rPr lang="cs-CZ" altLang="cs-CZ" sz="2600" i="1" smtClean="0">
                <a:latin typeface="Arial" charset="0"/>
              </a:rPr>
              <a:t>Time, 135</a:t>
            </a:r>
            <a:r>
              <a:rPr lang="cs-CZ" altLang="cs-CZ" sz="2600" smtClean="0">
                <a:latin typeface="Arial" charset="0"/>
              </a:rPr>
              <a:t>, 28-31.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Periodikum (struktura, příklad)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(Rok/datum vydání). </a:t>
            </a:r>
            <a:r>
              <a:rPr lang="cs-CZ" altLang="cs-CZ" sz="2800" i="1" smtClean="0">
                <a:latin typeface="Arial" charset="0"/>
              </a:rPr>
              <a:t>Název periodika: podnázev periodika, ročník</a:t>
            </a:r>
            <a:r>
              <a:rPr lang="cs-CZ" altLang="cs-CZ" sz="2800" smtClean="0">
                <a:latin typeface="Arial" charset="0"/>
              </a:rPr>
              <a:t>(číslo).</a:t>
            </a:r>
          </a:p>
          <a:p>
            <a:pPr>
              <a:buFontTx/>
              <a:buNone/>
            </a:pPr>
            <a:endParaRPr lang="cs-CZ" altLang="cs-CZ" sz="20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Univerzita Karlova v Praze, Fakulta sociálních věd. (2010, december).</a:t>
            </a:r>
            <a:r>
              <a:rPr lang="cs-CZ" altLang="cs-CZ" sz="2800" i="1" smtClean="0">
                <a:latin typeface="Arial" charset="0"/>
              </a:rPr>
              <a:t> Mediální studia: odborný časopis pro kritickou reflexi médií, 4</a:t>
            </a:r>
            <a:r>
              <a:rPr lang="cs-CZ" altLang="cs-CZ" sz="2800" smtClean="0">
                <a:latin typeface="Arial" charset="0"/>
              </a:rPr>
              <a:t>(1).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Sborník (struktura, příklad)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200" smtClean="0">
                <a:latin typeface="Arial" charset="0"/>
              </a:rPr>
              <a:t>Primární odpovědnost sborníku. (Rok vydání). </a:t>
            </a:r>
            <a:r>
              <a:rPr lang="cs-CZ" altLang="cs-CZ" sz="2200" i="1" smtClean="0">
                <a:latin typeface="Arial" charset="0"/>
              </a:rPr>
              <a:t>Název sborníku: podnázev sborníku</a:t>
            </a:r>
            <a:r>
              <a:rPr lang="cs-CZ" altLang="cs-CZ" sz="2200" smtClean="0">
                <a:latin typeface="Arial" charset="0"/>
              </a:rPr>
              <a:t> (vydání, svazek). Sekundární odpovědnost sborníku. Místo vydání: Vydavatel. Dostupnost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2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200" smtClean="0">
                <a:latin typeface="Arial" charset="0"/>
              </a:rPr>
              <a:t>Friedlová, Z., </a:t>
            </a:r>
            <a:r>
              <a:rPr lang="en-US" altLang="cs-CZ" sz="2200" smtClean="0">
                <a:latin typeface="Arial" charset="0"/>
              </a:rPr>
              <a:t>&amp;</a:t>
            </a:r>
            <a:r>
              <a:rPr lang="cs-CZ" altLang="cs-CZ" sz="2200" smtClean="0">
                <a:latin typeface="Arial" charset="0"/>
              </a:rPr>
              <a:t> Gajdošíková, P. (eds.). (2012). </a:t>
            </a:r>
            <a:r>
              <a:rPr lang="cs-CZ" altLang="cs-CZ" sz="2200" i="1" smtClean="0">
                <a:latin typeface="Arial" charset="0"/>
              </a:rPr>
              <a:t>Knihovny současnosti 2012: sborník z 20. konference, konané ve dnech 11. až 13. září 2012 v areálu Univerzity Pardubice</a:t>
            </a:r>
            <a:r>
              <a:rPr lang="cs-CZ" altLang="cs-CZ" sz="2200" smtClean="0">
                <a:latin typeface="Arial" charset="0"/>
              </a:rPr>
              <a:t>. Ostrava, Czech Republic: Sdružení knihoven ČR. Retrieved also from  http://www.svkos.cz/data/xinha/sdruk/ks2012/KKS_2012_sbornik_final.pdf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Příspěvek (struktura, příklad)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000" smtClean="0">
                <a:latin typeface="Arial" charset="0"/>
              </a:rPr>
              <a:t>Primární odpovědnost příspěvku. (Rok vydání). Název: podnázev příspěvku. In Primární odpovědnost sborníku. </a:t>
            </a:r>
            <a:r>
              <a:rPr lang="cs-CZ" altLang="cs-CZ" sz="2000" i="1" smtClean="0">
                <a:latin typeface="Arial" charset="0"/>
              </a:rPr>
              <a:t>Název sborníku: podnázev sborníku</a:t>
            </a:r>
            <a:r>
              <a:rPr lang="cs-CZ" altLang="cs-CZ" sz="2000" smtClean="0">
                <a:latin typeface="Arial" charset="0"/>
              </a:rPr>
              <a:t> (vydání, svazek, rozsah stran). Sekundární odpovědnost sborníku. Místo vydání: Vydavatel. Dostupnost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0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000" smtClean="0">
                <a:latin typeface="Arial" charset="0"/>
              </a:rPr>
              <a:t>D</a:t>
            </a:r>
            <a:r>
              <a:rPr lang="en-US" altLang="cs-CZ" sz="2000" smtClean="0">
                <a:latin typeface="Arial" charset="0"/>
              </a:rPr>
              <a:t>en</a:t>
            </a:r>
            <a:r>
              <a:rPr lang="cs-CZ" altLang="cs-CZ" sz="2000" smtClean="0">
                <a:latin typeface="Arial" charset="0"/>
              </a:rPr>
              <a:t>ár, M., </a:t>
            </a:r>
            <a:r>
              <a:rPr lang="en-US" altLang="cs-CZ" sz="2000" smtClean="0">
                <a:latin typeface="Arial" charset="0"/>
              </a:rPr>
              <a:t>&amp;</a:t>
            </a:r>
            <a:r>
              <a:rPr lang="cs-CZ" altLang="cs-CZ" sz="2000" smtClean="0">
                <a:latin typeface="Arial" charset="0"/>
              </a:rPr>
              <a:t> M</a:t>
            </a:r>
            <a:r>
              <a:rPr lang="en-US" altLang="cs-CZ" sz="2000" smtClean="0">
                <a:latin typeface="Arial" charset="0"/>
              </a:rPr>
              <a:t>oravec, J.</a:t>
            </a:r>
            <a:r>
              <a:rPr lang="cs-CZ" altLang="cs-CZ" sz="2000" smtClean="0">
                <a:latin typeface="Arial" charset="0"/>
              </a:rPr>
              <a:t> (2012). Opensource a knihovny: cesta k lepším službám?. In Friedlová, Z., </a:t>
            </a:r>
            <a:r>
              <a:rPr lang="en-US" altLang="cs-CZ" sz="2000" smtClean="0">
                <a:latin typeface="Arial" charset="0"/>
              </a:rPr>
              <a:t>&amp; Gajdo</a:t>
            </a:r>
            <a:r>
              <a:rPr lang="cs-CZ" altLang="cs-CZ" sz="2000" smtClean="0">
                <a:latin typeface="Arial" charset="0"/>
              </a:rPr>
              <a:t>šíková, P. (eds.). </a:t>
            </a:r>
            <a:r>
              <a:rPr lang="cs-CZ" altLang="cs-CZ" sz="2000" i="1" smtClean="0">
                <a:latin typeface="Arial" charset="0"/>
              </a:rPr>
              <a:t>Knihovny současnosti 2012: sborník z 20. konference, konané ve dnech 11. až 13. září 2012 v areálu Univerzity Pardubice</a:t>
            </a:r>
            <a:r>
              <a:rPr lang="cs-CZ" altLang="cs-CZ" sz="2000" smtClean="0">
                <a:latin typeface="Arial" charset="0"/>
              </a:rPr>
              <a:t> (pp. 128 - 132). Ostrava, Czech Republic: Sdružení knihoven ČR. Retrieved also from  </a:t>
            </a:r>
            <a:r>
              <a:rPr lang="cs-CZ" altLang="cs-CZ" sz="2000" smtClean="0">
                <a:latin typeface="Arial" charset="0"/>
                <a:hlinkClick r:id="rId2"/>
              </a:rPr>
              <a:t>http://www.svkos.cz/data/xinha/sdruk/ks2012/KKS_2012_sbornik_final.pdf</a:t>
            </a:r>
            <a:endParaRPr lang="cs-CZ" altLang="cs-CZ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Akademická práce</a:t>
            </a:r>
            <a:endParaRPr lang="cs-CZ" altLang="cs-CZ" sz="28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 (druh práce, škola). Dostupnost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Janků, M. (2008). </a:t>
            </a:r>
            <a:r>
              <a:rPr lang="cs-CZ" altLang="cs-CZ" sz="2800" i="1" smtClean="0">
                <a:latin typeface="Arial" charset="0"/>
              </a:rPr>
              <a:t>Mateřství a dětství očima žen různých generací</a:t>
            </a:r>
            <a:r>
              <a:rPr lang="cs-CZ" altLang="cs-CZ" sz="2800" smtClean="0">
                <a:latin typeface="Arial" charset="0"/>
              </a:rPr>
              <a:t> (Master</a:t>
            </a:r>
            <a:r>
              <a:rPr lang="en-US" altLang="cs-CZ" sz="2800" smtClean="0">
                <a:latin typeface="Arial" charset="0"/>
              </a:rPr>
              <a:t>’s thesis</a:t>
            </a:r>
            <a:r>
              <a:rPr lang="cs-CZ" altLang="cs-CZ" sz="2800" smtClean="0">
                <a:latin typeface="Arial" charset="0"/>
              </a:rPr>
              <a:t>, </a:t>
            </a:r>
            <a:r>
              <a:rPr lang="en-US" altLang="cs-CZ" sz="2800" smtClean="0">
                <a:latin typeface="Arial" charset="0"/>
              </a:rPr>
              <a:t>Masaryk univer</a:t>
            </a:r>
            <a:r>
              <a:rPr lang="cs-CZ" altLang="cs-CZ" sz="2800" smtClean="0">
                <a:latin typeface="Arial" charset="0"/>
              </a:rPr>
              <a:t>sity</a:t>
            </a:r>
            <a:r>
              <a:rPr lang="en-US" altLang="cs-CZ" sz="2800" smtClean="0">
                <a:latin typeface="Arial" charset="0"/>
              </a:rPr>
              <a:t>, </a:t>
            </a:r>
            <a:r>
              <a:rPr lang="cs-CZ" altLang="cs-CZ" sz="2800" smtClean="0">
                <a:latin typeface="Arial" charset="0"/>
              </a:rPr>
              <a:t>Brno, Czech Republic). Retrieved from http://is.muni.cz/th/78718/fss_m_a2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Legislativa</a:t>
            </a:r>
            <a:endParaRPr lang="cs-CZ" altLang="cs-CZ" sz="280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marL="271463" indent="-271463">
              <a:lnSpc>
                <a:spcPct val="100000"/>
              </a:lnSpc>
              <a:tabLst/>
            </a:pPr>
            <a:r>
              <a:rPr lang="cs-CZ" altLang="cs-CZ" sz="2600" smtClean="0">
                <a:latin typeface="Arial" charset="0"/>
              </a:rPr>
              <a:t>Primární odpovědnost. Rok vydání. </a:t>
            </a:r>
            <a:r>
              <a:rPr lang="cs-CZ" altLang="cs-CZ" sz="2600" i="1" smtClean="0">
                <a:latin typeface="Arial" charset="0"/>
              </a:rPr>
              <a:t>Název: podnázev.</a:t>
            </a:r>
            <a:r>
              <a:rPr lang="cs-CZ" altLang="cs-CZ" sz="2600" smtClean="0">
                <a:latin typeface="Arial" charset="0"/>
              </a:rPr>
              <a:t> (Sbírka zákonů, částka, rozsah stran). Dostupnost.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altLang="cs-CZ" sz="1600" smtClean="0">
              <a:latin typeface="Arial" charset="0"/>
            </a:endParaRPr>
          </a:p>
          <a:p>
            <a:pPr marL="271463" indent="-271463">
              <a:lnSpc>
                <a:spcPct val="100000"/>
              </a:lnSpc>
              <a:tabLst/>
            </a:pPr>
            <a:r>
              <a:rPr lang="cs-CZ" altLang="cs-CZ" sz="2600" smtClean="0">
                <a:latin typeface="Arial" charset="0"/>
              </a:rPr>
              <a:t>Česko. (1998). </a:t>
            </a:r>
            <a:r>
              <a:rPr lang="cs-CZ" altLang="cs-CZ" sz="2600" i="1" smtClean="0">
                <a:latin typeface="Arial" charset="0"/>
              </a:rPr>
              <a:t>Zákon č. 111 ze dne 22. dubna 1998 o vysokých školách a o změně a doplnění dalších zákonů: zákon o vysokých školách</a:t>
            </a:r>
            <a:r>
              <a:rPr lang="cs-CZ" altLang="cs-CZ" sz="2600" smtClean="0">
                <a:latin typeface="Arial" charset="0"/>
              </a:rPr>
              <a:t> (Sbírka zákonů České republiky, 39, pp. 5388-5419). Praha, Czech Republic: Tiskárna Ministerstva vnitra. Retrieved also from http://aplikace.mvcr.cz/archiv2008/sbirka/1998/sb039-98.pdf</a:t>
            </a: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endParaRPr lang="cs-CZ" altLang="cs-CZ" sz="1600" u="sng" smtClean="0">
              <a:latin typeface="Arial" charset="0"/>
            </a:endParaRPr>
          </a:p>
          <a:p>
            <a:pPr marL="271463" indent="-271463">
              <a:lnSpc>
                <a:spcPct val="100000"/>
              </a:lnSpc>
              <a:buFontTx/>
              <a:buNone/>
              <a:tabLst/>
            </a:pPr>
            <a:r>
              <a:rPr lang="cs-CZ" altLang="cs-CZ" sz="2200" i="1" smtClean="0">
                <a:latin typeface="Arial" charset="0"/>
              </a:rPr>
              <a:t>Ukázky citování </a:t>
            </a:r>
            <a:r>
              <a:rPr lang="cs-CZ" altLang="cs-CZ" sz="2200" i="1" smtClean="0">
                <a:latin typeface="Arial" charset="0"/>
                <a:hlinkClick r:id="rId2"/>
              </a:rPr>
              <a:t>amerických právních dokumentů</a:t>
            </a:r>
            <a:endParaRPr lang="cs-CZ" altLang="cs-CZ" sz="2200" i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Normy a standardy</a:t>
            </a:r>
            <a:endParaRPr lang="cs-CZ" altLang="cs-CZ" sz="28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Primární odpovědnost.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. Vydání. Místo, Nakladatelství, rok/datum vydání, počet stran.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800" smtClean="0">
                <a:latin typeface="Arial" charset="0"/>
              </a:rPr>
              <a:t>Český normalizační institut. (2005). </a:t>
            </a:r>
            <a:r>
              <a:rPr lang="cs-CZ" altLang="cs-CZ" sz="2800" i="1" smtClean="0">
                <a:latin typeface="Arial" charset="0"/>
              </a:rPr>
              <a:t>Automatizace vodních elektráren: pokyn pro řízení pomocí počítače</a:t>
            </a:r>
            <a:r>
              <a:rPr lang="cs-CZ" altLang="cs-CZ" sz="2800" smtClean="0">
                <a:latin typeface="Arial" charset="0"/>
              </a:rPr>
              <a:t> (ČSN EN 62270).</a:t>
            </a:r>
            <a:r>
              <a:rPr lang="cs-CZ" altLang="cs-CZ" sz="2800" i="1" smtClean="0">
                <a:latin typeface="Arial" charset="0"/>
              </a:rPr>
              <a:t> </a:t>
            </a:r>
            <a:r>
              <a:rPr lang="cs-CZ" altLang="cs-CZ" sz="2800" smtClean="0">
                <a:latin typeface="Arial" charset="0"/>
              </a:rPr>
              <a:t>Praha, Czech Republic: Author.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Kartografické materiály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 (Cartographer).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. Místo vydání: Nakladatelství. Dostupnost</a:t>
            </a: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Shocart (Cartographer). (2008).</a:t>
            </a:r>
            <a:r>
              <a:rPr lang="cs-CZ" altLang="cs-CZ" sz="2800" i="1" smtClean="0">
                <a:latin typeface="Arial" charset="0"/>
              </a:rPr>
              <a:t>Třeboňsko: velká cykloturistická mapa</a:t>
            </a:r>
            <a:r>
              <a:rPr lang="cs-CZ" altLang="cs-CZ" sz="2800" smtClean="0">
                <a:latin typeface="Arial" charset="0"/>
              </a:rPr>
              <a:t>. Vizovice, Czech Republic: author.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40185542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Kartografické materiály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 (Cartographer).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. Místo vydání: Nakladatelství. Dostupnost</a:t>
            </a: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Klub českých turistů (Cartographer). (2011). </a:t>
            </a:r>
            <a:r>
              <a:rPr lang="cs-CZ" altLang="cs-CZ" sz="2800" i="1" smtClean="0">
                <a:latin typeface="Arial" charset="0"/>
              </a:rPr>
              <a:t>Králický Sněžník: turistická mapa 1:50 000</a:t>
            </a:r>
            <a:r>
              <a:rPr lang="cs-CZ" altLang="cs-CZ" sz="2800" smtClean="0">
                <a:latin typeface="Arial" charset="0"/>
              </a:rPr>
              <a:t>. Praha, Czech Republic: Trasa.</a:t>
            </a:r>
            <a:r>
              <a:rPr lang="cs-CZ" altLang="cs-CZ" smtClean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Firemní a nepublikované dokumenty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600" smtClean="0">
                <a:latin typeface="Arial" charset="0"/>
              </a:rPr>
              <a:t>Primární odpovědnost. (Rok vydání). </a:t>
            </a:r>
            <a:r>
              <a:rPr lang="cs-CZ" altLang="cs-CZ" sz="2600" i="1" smtClean="0">
                <a:latin typeface="Arial" charset="0"/>
              </a:rPr>
              <a:t>Název: podnázev</a:t>
            </a:r>
            <a:r>
              <a:rPr lang="cs-CZ" altLang="cs-CZ" sz="2600" smtClean="0">
                <a:latin typeface="Arial" charset="0"/>
              </a:rPr>
              <a:t>. Dostupnost/lokace.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6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600" smtClean="0">
                <a:latin typeface="Arial" charset="0"/>
              </a:rPr>
              <a:t>Kříž, J., Krčál, M., </a:t>
            </a:r>
            <a:r>
              <a:rPr lang="en-US" altLang="cs-CZ" sz="2600" smtClean="0">
                <a:latin typeface="Arial" charset="0"/>
              </a:rPr>
              <a:t>&amp;</a:t>
            </a:r>
            <a:r>
              <a:rPr lang="cs-CZ" altLang="cs-CZ" sz="2600" smtClean="0">
                <a:latin typeface="Arial" charset="0"/>
              </a:rPr>
              <a:t> Farkašová, B. (2010). </a:t>
            </a:r>
            <a:r>
              <a:rPr lang="cs-CZ" altLang="cs-CZ" sz="2600" i="1" smtClean="0">
                <a:latin typeface="Arial" charset="0"/>
              </a:rPr>
              <a:t>Nastavení připojení k internetu: jednoduchý interní návod pro zaměstnance</a:t>
            </a:r>
            <a:r>
              <a:rPr lang="cs-CZ" altLang="cs-CZ" sz="2600" smtClean="0">
                <a:latin typeface="Arial" charset="0"/>
              </a:rPr>
              <a:t>. Internal document, Central Library, Faculty of Social Studies, Masaryk university, Brno, Czech Repbulic.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alt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Citování elektronických dokumentů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</a:rPr>
              <a:t>Problém nalezení bibliografických info</a:t>
            </a:r>
          </a:p>
          <a:p>
            <a:pPr eaLnBrk="1" hangingPunct="1"/>
            <a:r>
              <a:rPr lang="cs-CZ" altLang="cs-CZ" smtClean="0">
                <a:latin typeface="Arial" charset="0"/>
              </a:rPr>
              <a:t>Zdroje informací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nadpisy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hlavička, metadata</a:t>
            </a:r>
          </a:p>
          <a:p>
            <a:pPr lvl="1" eaLnBrk="1" hangingPunct="1"/>
            <a:r>
              <a:rPr lang="cs-CZ" altLang="cs-CZ" smtClean="0">
                <a:latin typeface="Arial" charset="0"/>
              </a:rPr>
              <a:t>titulek</a:t>
            </a:r>
          </a:p>
          <a:p>
            <a:pPr lvl="1" eaLnBrk="1" hangingPunct="1"/>
            <a:r>
              <a:rPr lang="en-US" altLang="cs-CZ" smtClean="0">
                <a:latin typeface="Arial" charset="0"/>
              </a:rPr>
              <a:t>[</a:t>
            </a:r>
            <a:r>
              <a:rPr lang="cs-CZ" altLang="cs-CZ" smtClean="0">
                <a:latin typeface="Arial" charset="0"/>
              </a:rPr>
              <a:t>externí zdroje</a:t>
            </a:r>
            <a:r>
              <a:rPr lang="en-US" altLang="cs-CZ" smtClean="0">
                <a:latin typeface="Arial" charset="0"/>
              </a:rPr>
              <a:t>]</a:t>
            </a:r>
          </a:p>
          <a:p>
            <a:pPr lvl="1" eaLnBrk="1" hangingPunct="1"/>
            <a:r>
              <a:rPr lang="en-US" altLang="cs-CZ" smtClean="0">
                <a:latin typeface="Arial" charset="0"/>
              </a:rPr>
              <a:t>[</a:t>
            </a:r>
            <a:r>
              <a:rPr lang="cs-CZ" altLang="cs-CZ" smtClean="0">
                <a:latin typeface="Arial" charset="0"/>
              </a:rPr>
              <a:t>o</a:t>
            </a:r>
            <a:r>
              <a:rPr lang="en-US" altLang="cs-CZ" smtClean="0">
                <a:latin typeface="Arial" charset="0"/>
              </a:rPr>
              <a:t>dhad]</a:t>
            </a:r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Základní model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>
                <a:latin typeface="Arial" charset="0"/>
              </a:rPr>
              <a:t>zdrojový dokument</a:t>
            </a:r>
          </a:p>
          <a:p>
            <a:pPr lvl="1"/>
            <a:r>
              <a:rPr lang="cs-CZ" altLang="cs-CZ" smtClean="0">
                <a:latin typeface="Arial" charset="0"/>
              </a:rPr>
              <a:t>Primární odpovědnost. (Rok vydání). </a:t>
            </a:r>
            <a:r>
              <a:rPr lang="cs-CZ" altLang="cs-CZ" i="1" smtClean="0">
                <a:latin typeface="Arial" charset="0"/>
              </a:rPr>
              <a:t>Název</a:t>
            </a:r>
            <a:r>
              <a:rPr lang="cs-CZ" altLang="cs-CZ" smtClean="0">
                <a:latin typeface="Arial" charset="0"/>
              </a:rPr>
              <a:t>. Dostupnost/DOI</a:t>
            </a:r>
          </a:p>
          <a:p>
            <a:endParaRPr lang="cs-CZ" altLang="cs-CZ" smtClean="0">
              <a:latin typeface="Arial" charset="0"/>
            </a:endParaRPr>
          </a:p>
          <a:p>
            <a:r>
              <a:rPr lang="cs-CZ" altLang="cs-CZ" smtClean="0">
                <a:latin typeface="Arial" charset="0"/>
              </a:rPr>
              <a:t>část dokumentu</a:t>
            </a:r>
          </a:p>
          <a:p>
            <a:pPr lvl="1"/>
            <a:r>
              <a:rPr lang="cs-CZ" altLang="cs-CZ" smtClean="0">
                <a:latin typeface="Arial" charset="0"/>
              </a:rPr>
              <a:t>Primární odpovědnost části. (Rok vydání). Název části. Primární odpovědnost zdrojového dokumentu. </a:t>
            </a:r>
            <a:r>
              <a:rPr lang="cs-CZ" altLang="cs-CZ" i="1" smtClean="0">
                <a:latin typeface="Arial" charset="0"/>
              </a:rPr>
              <a:t>Název zdrojového dokumentu, ročník</a:t>
            </a:r>
            <a:r>
              <a:rPr lang="cs-CZ" altLang="cs-CZ" smtClean="0">
                <a:latin typeface="Arial" charset="0"/>
              </a:rPr>
              <a:t>(číslo), rozsah stran. Dostupnost/DOI</a:t>
            </a:r>
          </a:p>
          <a:p>
            <a:endParaRPr lang="cs-CZ" alt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e-články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600" smtClean="0">
                <a:latin typeface="Arial" charset="0"/>
              </a:rPr>
              <a:t>Primární odpovědnost. (Rok vydání). Název článku: podnázev článku. </a:t>
            </a:r>
            <a:r>
              <a:rPr lang="cs-CZ" altLang="cs-CZ" sz="2600" i="1" smtClean="0">
                <a:latin typeface="Arial" charset="0"/>
              </a:rPr>
              <a:t>Název periodika: podnázev periodika ročník</a:t>
            </a:r>
            <a:r>
              <a:rPr lang="cs-CZ" altLang="cs-CZ" sz="2600" smtClean="0">
                <a:latin typeface="Arial" charset="0"/>
              </a:rPr>
              <a:t>(číslo), rozsah stran. DOI/dostupnost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6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600" smtClean="0">
                <a:latin typeface="Arial" charset="0"/>
              </a:rPr>
              <a:t>Srbecká, G. (2010). Rozvoj kompetencí studentů ve vzdělávání. </a:t>
            </a:r>
            <a:r>
              <a:rPr lang="cs-CZ" altLang="cs-CZ" sz="2600" i="1" smtClean="0">
                <a:latin typeface="Arial" charset="0"/>
              </a:rPr>
              <a:t>Inflow: Information journal, 3</a:t>
            </a:r>
            <a:r>
              <a:rPr lang="cs-CZ" altLang="cs-CZ" sz="2600" smtClean="0">
                <a:latin typeface="Arial" charset="0"/>
              </a:rPr>
              <a:t>(7). Retrieved from http://www.inflow.cz/rozvoj-kompetenci-studentu-ve-vzdelavani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e-články s DOI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600" smtClean="0">
                <a:latin typeface="Arial" charset="0"/>
              </a:rPr>
              <a:t>Primární odpovědnost. (Rok vydání). Název článku: podnázev článku. </a:t>
            </a:r>
            <a:r>
              <a:rPr lang="cs-CZ" altLang="cs-CZ" sz="2600" i="1" smtClean="0">
                <a:latin typeface="Arial" charset="0"/>
              </a:rPr>
              <a:t>Název periodika: podnázev periodika ročník</a:t>
            </a:r>
            <a:r>
              <a:rPr lang="cs-CZ" altLang="cs-CZ" sz="2600" smtClean="0">
                <a:latin typeface="Arial" charset="0"/>
              </a:rPr>
              <a:t>(číslo), rozsah stran. DOI/dostupnost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6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600" smtClean="0">
                <a:latin typeface="Arial" charset="0"/>
              </a:rPr>
              <a:t>Wooldridge, M.B., &amp; Shapka, J. (2012). Playing with technology: Mother-toddler interaction scores lower during play with electronic toys. </a:t>
            </a:r>
            <a:r>
              <a:rPr lang="cs-CZ" altLang="cs-CZ" sz="2600" i="1" smtClean="0">
                <a:latin typeface="Arial" charset="0"/>
              </a:rPr>
              <a:t>Journal of Applied Developmental Psychology, 33</a:t>
            </a:r>
            <a:r>
              <a:rPr lang="cs-CZ" altLang="cs-CZ" sz="2600" smtClean="0">
                <a:latin typeface="Arial" charset="0"/>
              </a:rPr>
              <a:t>(5), 211-218. doi:10.1016/j.appdev.2012.05.005</a:t>
            </a:r>
            <a:r>
              <a:rPr lang="cs-CZ" altLang="cs-CZ" smtClean="0"/>
              <a:t>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novinové články </a:t>
            </a:r>
            <a:r>
              <a:rPr lang="cs-CZ" altLang="cs-CZ" sz="2800" smtClean="0"/>
              <a:t>- online zpravodajství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400" smtClean="0">
                <a:latin typeface="Arial" charset="0"/>
              </a:rPr>
              <a:t>Primární odpovědnost. (Rok, měsíc den). Název článku: podnázev článku. </a:t>
            </a:r>
            <a:r>
              <a:rPr lang="cs-CZ" altLang="cs-CZ" sz="2400" i="1" smtClean="0">
                <a:latin typeface="Arial" charset="0"/>
              </a:rPr>
              <a:t>Název periodika: podnázev periodika</a:t>
            </a:r>
            <a:r>
              <a:rPr lang="cs-CZ" altLang="cs-CZ" sz="2400" smtClean="0">
                <a:latin typeface="Arial" charset="0"/>
              </a:rPr>
              <a:t>. DOI/dostupnost</a:t>
            </a:r>
          </a:p>
          <a:p>
            <a:pPr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r>
              <a:rPr lang="cs-CZ" altLang="cs-CZ" sz="2400" smtClean="0">
                <a:latin typeface="Arial" charset="0"/>
              </a:rPr>
              <a:t>Parker-Pope, T. (2008, May 6). Psychiatry handbook linked to drug industry. </a:t>
            </a:r>
            <a:r>
              <a:rPr lang="cs-CZ" altLang="cs-CZ" sz="2400" i="1" smtClean="0">
                <a:latin typeface="Arial" charset="0"/>
              </a:rPr>
              <a:t>The New York Times</a:t>
            </a:r>
            <a:r>
              <a:rPr lang="cs-CZ" altLang="cs-CZ" sz="2400" smtClean="0">
                <a:latin typeface="Arial" charset="0"/>
              </a:rPr>
              <a:t>. Retrieved from http://well.blogs.nytimes.com/2008/05/06/psychiatry-handbook-linked-to-drug-industry/</a:t>
            </a:r>
            <a:r>
              <a:rPr lang="cs-CZ" altLang="cs-CZ" smtClean="0"/>
              <a:t> </a:t>
            </a:r>
          </a:p>
          <a:p>
            <a:endParaRPr lang="cs-CZ" altLang="cs-CZ" sz="2000" smtClean="0"/>
          </a:p>
          <a:p>
            <a:r>
              <a:rPr lang="cs-CZ" altLang="cs-CZ" sz="2000" smtClean="0"/>
              <a:t>citace v textu: (Parker-Pope, 2008, May 6)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e-knihy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. Dostupnost/DOI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800" smtClean="0">
                <a:latin typeface="Arial" charset="0"/>
              </a:rPr>
              <a:t>Hönig, J. F. (2008). </a:t>
            </a:r>
            <a:r>
              <a:rPr lang="cs-CZ" altLang="cs-CZ" sz="2800" i="1" smtClean="0">
                <a:latin typeface="Arial" charset="0"/>
              </a:rPr>
              <a:t>Abdominoplastik</a:t>
            </a:r>
            <a:r>
              <a:rPr lang="cs-CZ" altLang="cs-CZ" sz="2800" smtClean="0">
                <a:latin typeface="Arial" charset="0"/>
              </a:rPr>
              <a:t>: </a:t>
            </a:r>
            <a:r>
              <a:rPr lang="cs-CZ" altLang="cs-CZ" sz="2800" i="1" smtClean="0">
                <a:latin typeface="Arial" charset="0"/>
              </a:rPr>
              <a:t>Prinzip und Technik</a:t>
            </a:r>
            <a:r>
              <a:rPr lang="cs-CZ" altLang="cs-CZ" sz="2800" smtClean="0">
                <a:latin typeface="Arial" charset="0"/>
              </a:rPr>
              <a:t>. doi:10.1007/978-3-7985-1817-9</a:t>
            </a:r>
          </a:p>
          <a:p>
            <a:pPr>
              <a:lnSpc>
                <a:spcPct val="110000"/>
              </a:lnSpc>
            </a:pPr>
            <a:r>
              <a:rPr lang="cs-CZ" altLang="cs-CZ" sz="2800" smtClean="0">
                <a:latin typeface="Arial" charset="0"/>
              </a:rPr>
              <a:t>Hönig, J. F. (2008). </a:t>
            </a:r>
            <a:r>
              <a:rPr lang="cs-CZ" altLang="cs-CZ" sz="2800" i="1" smtClean="0">
                <a:latin typeface="Arial" charset="0"/>
              </a:rPr>
              <a:t>Abdominoplastik</a:t>
            </a:r>
            <a:r>
              <a:rPr lang="cs-CZ" altLang="cs-CZ" sz="2800" smtClean="0">
                <a:latin typeface="Arial" charset="0"/>
              </a:rPr>
              <a:t>: </a:t>
            </a:r>
            <a:r>
              <a:rPr lang="cs-CZ" altLang="cs-CZ" sz="2800" i="1" smtClean="0">
                <a:latin typeface="Arial" charset="0"/>
              </a:rPr>
              <a:t>Prinzip und Technik</a:t>
            </a:r>
            <a:r>
              <a:rPr lang="cs-CZ" altLang="cs-CZ" sz="2800" smtClean="0">
                <a:latin typeface="Arial" charset="0"/>
              </a:rPr>
              <a:t>. Retrieved from http://www.springerlink.com/content/978-3-7985-1816-2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Datové soubory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 vydání). </a:t>
            </a:r>
            <a:r>
              <a:rPr lang="cs-CZ" altLang="cs-CZ" sz="2800" i="1" smtClean="0">
                <a:latin typeface="Arial" charset="0"/>
              </a:rPr>
              <a:t>Název: podnázev</a:t>
            </a:r>
            <a:r>
              <a:rPr lang="cs-CZ" altLang="cs-CZ" sz="2800" smtClean="0">
                <a:latin typeface="Arial" charset="0"/>
              </a:rPr>
              <a:t> </a:t>
            </a:r>
            <a:r>
              <a:rPr lang="en-US" altLang="cs-CZ" sz="2800" smtClean="0">
                <a:latin typeface="Arial" charset="0"/>
              </a:rPr>
              <a:t>[</a:t>
            </a:r>
            <a:r>
              <a:rPr lang="cs-CZ" altLang="cs-CZ" sz="2800" smtClean="0">
                <a:latin typeface="Arial" charset="0"/>
              </a:rPr>
              <a:t>popis zdroje</a:t>
            </a:r>
            <a:r>
              <a:rPr lang="en-US" altLang="cs-CZ" sz="2800" smtClean="0">
                <a:latin typeface="Arial" charset="0"/>
              </a:rPr>
              <a:t>]. Dostupnost</a:t>
            </a:r>
            <a:r>
              <a:rPr lang="cs-CZ" altLang="cs-CZ" sz="2800" smtClean="0">
                <a:latin typeface="Arial" charset="0"/>
              </a:rPr>
              <a:t> </a:t>
            </a:r>
            <a:endParaRPr lang="en-US" altLang="cs-CZ" sz="2800" smtClean="0">
              <a:latin typeface="Arial" charset="0"/>
            </a:endParaRPr>
          </a:p>
          <a:p>
            <a:pPr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United States Department of Housing and Urban Development. (2008).</a:t>
            </a:r>
            <a:r>
              <a:rPr lang="cs-CZ" altLang="cs-CZ" sz="2800" i="1" smtClean="0">
                <a:latin typeface="Arial" charset="0"/>
              </a:rPr>
              <a:t> Indiana income limits</a:t>
            </a:r>
            <a:r>
              <a:rPr lang="cs-CZ" altLang="cs-CZ" sz="2800" smtClean="0">
                <a:latin typeface="Arial" charset="0"/>
              </a:rPr>
              <a:t> [Data file]. Retrieved from http://www.huduser.org/Datasets/IL/IL08/in_fy2008.pdf</a:t>
            </a:r>
            <a:r>
              <a:rPr lang="cs-CZ" altLang="cs-CZ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30799487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Webová stránka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smtClean="0">
                <a:latin typeface="Arial" charset="0"/>
              </a:rPr>
              <a:t>Primární odpovědnost. (Rok/datum vydání). </a:t>
            </a:r>
            <a:r>
              <a:rPr lang="cs-CZ" altLang="cs-CZ" sz="2800" i="1" smtClean="0">
                <a:latin typeface="Arial" charset="0"/>
              </a:rPr>
              <a:t>Název webové stránky: podnázev webové stránky</a:t>
            </a:r>
            <a:r>
              <a:rPr lang="cs-CZ" altLang="cs-CZ" sz="2800" smtClean="0">
                <a:latin typeface="Arial" charset="0"/>
              </a:rPr>
              <a:t> </a:t>
            </a:r>
            <a:r>
              <a:rPr lang="en-US" altLang="cs-CZ" sz="2800" smtClean="0">
                <a:latin typeface="Arial" charset="0"/>
              </a:rPr>
              <a:t>[popis zdroje]</a:t>
            </a:r>
            <a:r>
              <a:rPr lang="cs-CZ" altLang="cs-CZ" sz="2800" smtClean="0">
                <a:latin typeface="Arial" charset="0"/>
              </a:rPr>
              <a:t>. Dostupnost/DOI</a:t>
            </a:r>
          </a:p>
          <a:p>
            <a:pPr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Masarykova univerzita. (</a:t>
            </a:r>
            <a:r>
              <a:rPr lang="en-US" altLang="cs-CZ" sz="2800" smtClean="0">
                <a:latin typeface="Arial" charset="0"/>
              </a:rPr>
              <a:t>n.d.</a:t>
            </a:r>
            <a:r>
              <a:rPr lang="cs-CZ" altLang="cs-CZ" sz="2800" smtClean="0">
                <a:latin typeface="Arial" charset="0"/>
              </a:rPr>
              <a:t>).</a:t>
            </a:r>
            <a:r>
              <a:rPr lang="cs-CZ" altLang="cs-CZ" sz="2800" i="1" smtClean="0">
                <a:latin typeface="Arial" charset="0"/>
              </a:rPr>
              <a:t> </a:t>
            </a:r>
            <a:r>
              <a:rPr lang="cs-CZ" altLang="cs-CZ" sz="2800" smtClean="0">
                <a:latin typeface="Arial" charset="0"/>
              </a:rPr>
              <a:t>Absolventi. Retrieved from http://www.muni.cz/alumni</a:t>
            </a:r>
          </a:p>
          <a:p>
            <a:pPr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r>
              <a:rPr lang="cs-CZ" altLang="cs-CZ" sz="2800" smtClean="0">
                <a:latin typeface="Arial" charset="0"/>
              </a:rPr>
              <a:t>citace </a:t>
            </a:r>
            <a:r>
              <a:rPr lang="en-US" altLang="cs-CZ" sz="2800" smtClean="0">
                <a:latin typeface="Arial" charset="0"/>
              </a:rPr>
              <a:t>v textu </a:t>
            </a:r>
            <a:r>
              <a:rPr lang="cs-CZ" altLang="cs-CZ" sz="2800" smtClean="0">
                <a:latin typeface="Arial" charset="0"/>
              </a:rPr>
              <a:t>(Masarykova univerzita</a:t>
            </a:r>
            <a:r>
              <a:rPr lang="en-US" altLang="cs-CZ" sz="2800" smtClean="0">
                <a:latin typeface="Arial" charset="0"/>
              </a:rPr>
              <a:t>,</a:t>
            </a:r>
            <a:r>
              <a:rPr lang="cs-CZ" altLang="cs-CZ" sz="2800" smtClean="0">
                <a:latin typeface="Arial" charset="0"/>
              </a:rPr>
              <a:t> </a:t>
            </a:r>
            <a:r>
              <a:rPr lang="en-US" altLang="cs-CZ" sz="2800" smtClean="0">
                <a:latin typeface="Arial" charset="0"/>
              </a:rPr>
              <a:t>n.d.</a:t>
            </a:r>
            <a:r>
              <a:rPr lang="cs-CZ" altLang="cs-CZ" sz="2800" smtClean="0">
                <a:latin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Blog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Primární odpovědnost příspěvku. (Datum vydání). Název příspěvku: podnázev příspěvku </a:t>
            </a:r>
            <a:r>
              <a:rPr lang="en-US" altLang="cs-CZ" sz="2800" smtClean="0">
                <a:latin typeface="Arial" charset="0"/>
              </a:rPr>
              <a:t>[</a:t>
            </a:r>
            <a:r>
              <a:rPr lang="cs-CZ" altLang="cs-CZ" sz="2800" smtClean="0">
                <a:latin typeface="Arial" charset="0"/>
              </a:rPr>
              <a:t>popis zdroje</a:t>
            </a:r>
            <a:r>
              <a:rPr lang="en-US" altLang="cs-CZ" sz="2800" smtClean="0">
                <a:latin typeface="Arial" charset="0"/>
              </a:rPr>
              <a:t>]</a:t>
            </a:r>
            <a:r>
              <a:rPr lang="cs-CZ" altLang="cs-CZ" sz="2800" smtClean="0">
                <a:latin typeface="Arial" charset="0"/>
              </a:rPr>
              <a:t>. Dostupnost/DOI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Tweety. (2008, January 7). Pokročilá propagace webu </a:t>
            </a:r>
            <a:r>
              <a:rPr lang="en-US" altLang="cs-CZ" sz="2800" smtClean="0">
                <a:latin typeface="Arial" charset="0"/>
              </a:rPr>
              <a:t>[</a:t>
            </a:r>
            <a:r>
              <a:rPr lang="cs-CZ" altLang="cs-CZ" sz="2800" smtClean="0">
                <a:latin typeface="Arial" charset="0"/>
              </a:rPr>
              <a:t>Web log post</a:t>
            </a:r>
            <a:r>
              <a:rPr lang="en-US" altLang="cs-CZ" sz="2800" smtClean="0">
                <a:latin typeface="Arial" charset="0"/>
              </a:rPr>
              <a:t>]</a:t>
            </a:r>
            <a:r>
              <a:rPr lang="cs-CZ" altLang="cs-CZ" sz="2800" smtClean="0">
                <a:latin typeface="Arial" charset="0"/>
              </a:rPr>
              <a:t>. Retrieved from http://www.seoblog.cz/pokrocila-propagace-webu</a:t>
            </a:r>
          </a:p>
          <a:p>
            <a:pPr>
              <a:lnSpc>
                <a:spcPct val="100000"/>
              </a:lnSpc>
            </a:pPr>
            <a:endParaRPr lang="cs-CZ" altLang="cs-CZ" sz="2800" smtClean="0">
              <a:latin typeface="Arial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2800" smtClean="0">
                <a:latin typeface="Arial" charset="0"/>
              </a:rPr>
              <a:t>citace </a:t>
            </a:r>
            <a:r>
              <a:rPr lang="en-US" altLang="cs-CZ" sz="2800" smtClean="0">
                <a:latin typeface="Arial" charset="0"/>
              </a:rPr>
              <a:t>v textu </a:t>
            </a:r>
            <a:r>
              <a:rPr lang="cs-CZ" altLang="cs-CZ" sz="2800" smtClean="0">
                <a:latin typeface="Arial" charset="0"/>
              </a:rPr>
              <a:t>(Tweety</a:t>
            </a:r>
            <a:r>
              <a:rPr lang="en-US" altLang="cs-CZ" sz="2800" smtClean="0">
                <a:latin typeface="Arial" charset="0"/>
              </a:rPr>
              <a:t>,</a:t>
            </a:r>
            <a:r>
              <a:rPr lang="cs-CZ" altLang="cs-CZ" sz="2800" smtClean="0">
                <a:latin typeface="Arial" charset="0"/>
              </a:rPr>
              <a:t> 2008, January 7)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z="3200" smtClean="0"/>
              <a:t>Youtube, Slideshare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400" smtClean="0">
                <a:latin typeface="Arial" charset="0"/>
              </a:rPr>
              <a:t>Primární odpovědnost příspěvku. (Datum vydání). </a:t>
            </a:r>
            <a:r>
              <a:rPr lang="cs-CZ" altLang="cs-CZ" sz="2400" i="1" smtClean="0">
                <a:latin typeface="Arial" charset="0"/>
              </a:rPr>
              <a:t>Název příspěvku: podnázev příspěvku</a:t>
            </a:r>
            <a:r>
              <a:rPr lang="en-US" altLang="cs-CZ" sz="2400" i="1" smtClean="0">
                <a:latin typeface="Arial" charset="0"/>
              </a:rPr>
              <a:t> </a:t>
            </a:r>
            <a:r>
              <a:rPr lang="en-US" altLang="cs-CZ" sz="2400" smtClean="0">
                <a:latin typeface="Arial" charset="0"/>
              </a:rPr>
              <a:t>[</a:t>
            </a:r>
            <a:r>
              <a:rPr lang="cs-CZ" altLang="cs-CZ" sz="2400" smtClean="0">
                <a:latin typeface="Arial" charset="0"/>
              </a:rPr>
              <a:t>popis zdroje</a:t>
            </a:r>
            <a:r>
              <a:rPr lang="en-US" altLang="cs-CZ" sz="2400" smtClean="0">
                <a:latin typeface="Arial" charset="0"/>
              </a:rPr>
              <a:t>]</a:t>
            </a:r>
            <a:r>
              <a:rPr lang="cs-CZ" altLang="cs-CZ" sz="2400" smtClean="0">
                <a:latin typeface="Arial" charset="0"/>
              </a:rPr>
              <a:t>. Dostupnost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altLang="cs-CZ" sz="24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altLang="cs-CZ" sz="2400" smtClean="0">
                <a:latin typeface="Arial" charset="0"/>
              </a:rPr>
              <a:t>Leelefever</a:t>
            </a:r>
            <a:r>
              <a:rPr lang="cs-CZ" altLang="cs-CZ" sz="2400" smtClean="0">
                <a:latin typeface="Arial" charset="0"/>
              </a:rPr>
              <a:t>. (200</a:t>
            </a:r>
            <a:r>
              <a:rPr lang="en-US" altLang="cs-CZ" sz="2400" smtClean="0">
                <a:latin typeface="Arial" charset="0"/>
              </a:rPr>
              <a:t>8</a:t>
            </a:r>
            <a:r>
              <a:rPr lang="cs-CZ" altLang="cs-CZ" sz="2400" smtClean="0">
                <a:latin typeface="Arial" charset="0"/>
              </a:rPr>
              <a:t>, </a:t>
            </a:r>
            <a:r>
              <a:rPr lang="en-US" altLang="cs-CZ" sz="2400" smtClean="0">
                <a:latin typeface="Arial" charset="0"/>
              </a:rPr>
              <a:t>May</a:t>
            </a:r>
            <a:r>
              <a:rPr lang="cs-CZ" altLang="cs-CZ" sz="2400" smtClean="0">
                <a:latin typeface="Arial" charset="0"/>
              </a:rPr>
              <a:t> </a:t>
            </a:r>
            <a:r>
              <a:rPr lang="en-US" altLang="cs-CZ" sz="2400" smtClean="0">
                <a:latin typeface="Arial" charset="0"/>
              </a:rPr>
              <a:t>28</a:t>
            </a:r>
            <a:r>
              <a:rPr lang="cs-CZ" altLang="cs-CZ" sz="2400" smtClean="0">
                <a:latin typeface="Arial" charset="0"/>
              </a:rPr>
              <a:t>). </a:t>
            </a:r>
            <a:r>
              <a:rPr lang="en-US" altLang="cs-CZ" sz="2400" i="1" smtClean="0">
                <a:latin typeface="Arial" charset="0"/>
              </a:rPr>
              <a:t>Social media in plain english </a:t>
            </a:r>
            <a:r>
              <a:rPr lang="en-US" altLang="cs-CZ" sz="2400" smtClean="0">
                <a:latin typeface="Arial" charset="0"/>
              </a:rPr>
              <a:t>[</a:t>
            </a:r>
            <a:r>
              <a:rPr lang="cs-CZ" altLang="cs-CZ" sz="2400" smtClean="0">
                <a:latin typeface="Arial" charset="0"/>
              </a:rPr>
              <a:t>V</a:t>
            </a:r>
            <a:r>
              <a:rPr lang="en-US" altLang="cs-CZ" sz="2400" smtClean="0">
                <a:latin typeface="Arial" charset="0"/>
              </a:rPr>
              <a:t>ideo file].</a:t>
            </a:r>
            <a:r>
              <a:rPr lang="cs-CZ" altLang="cs-CZ" sz="2400" smtClean="0">
                <a:latin typeface="Arial" charset="0"/>
              </a:rPr>
              <a:t> </a:t>
            </a:r>
            <a:r>
              <a:rPr lang="en-US" altLang="cs-CZ" sz="2400" smtClean="0">
                <a:latin typeface="Arial" charset="0"/>
              </a:rPr>
              <a:t>R</a:t>
            </a:r>
            <a:r>
              <a:rPr lang="cs-CZ" altLang="cs-CZ" sz="2400" smtClean="0">
                <a:latin typeface="Arial" charset="0"/>
              </a:rPr>
              <a:t>etrieved from http://www.youtube.com/watch?v=MpIOClX1jPE</a:t>
            </a:r>
            <a:endParaRPr lang="en-US" altLang="cs-CZ" sz="24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cs-CZ" altLang="cs-CZ" sz="2400" smtClean="0">
                <a:latin typeface="Arial" charset="0"/>
              </a:rPr>
              <a:t>Apsolon, M. [markapsolon]. (2011, September 9). </a:t>
            </a:r>
            <a:r>
              <a:rPr lang="cs-CZ" altLang="cs-CZ" sz="2400" i="1" smtClean="0">
                <a:latin typeface="Arial" charset="0"/>
              </a:rPr>
              <a:t>Real ghost girl caught on Video Tape 14</a:t>
            </a:r>
            <a:r>
              <a:rPr lang="cs-CZ" altLang="cs-CZ" sz="2400" smtClean="0">
                <a:latin typeface="Arial" charset="0"/>
              </a:rPr>
              <a:t> [Video file]. Retrieved from http://www.youtube.com/watch?v=6nyGCbxD848 </a:t>
            </a:r>
            <a:endParaRPr lang="en-US" altLang="cs-CZ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E-mail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600" smtClean="0"/>
              <a:t>cituje se stejně jako osobní komunikace</a:t>
            </a:r>
          </a:p>
          <a:p>
            <a:r>
              <a:rPr lang="cs-CZ" altLang="cs-CZ" sz="2600" smtClean="0"/>
              <a:t>pouze v textu, ne v soupisu literatury</a:t>
            </a:r>
          </a:p>
          <a:p>
            <a:r>
              <a:rPr lang="cs-CZ" altLang="cs-CZ" sz="2600" smtClean="0"/>
              <a:t>ukázka</a:t>
            </a:r>
          </a:p>
          <a:p>
            <a:pPr lvl="1"/>
            <a:r>
              <a:rPr lang="cs-CZ" altLang="cs-CZ" sz="2000" smtClean="0"/>
              <a:t>(Václav Pinc, personal communication, September 28, 1998)</a:t>
            </a:r>
          </a:p>
          <a:p>
            <a:pPr lvl="1"/>
            <a:r>
              <a:rPr lang="cs-CZ" altLang="cs-CZ" sz="2000" smtClean="0"/>
              <a:t>Václav Pinc (personal communication, September 28, 1998)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alt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je citační SW?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správa citací</a:t>
            </a:r>
          </a:p>
          <a:p>
            <a:pPr eaLnBrk="1" hangingPunct="1"/>
            <a:r>
              <a:rPr lang="cs-CZ" altLang="cs-CZ" smtClean="0"/>
              <a:t>funkce</a:t>
            </a:r>
          </a:p>
          <a:p>
            <a:pPr lvl="1" eaLnBrk="1" hangingPunct="1"/>
            <a:r>
              <a:rPr lang="cs-CZ" altLang="cs-CZ" smtClean="0"/>
              <a:t>vkládání/import záznamů (z EIZ)</a:t>
            </a:r>
          </a:p>
          <a:p>
            <a:pPr lvl="1" eaLnBrk="1" hangingPunct="1"/>
            <a:r>
              <a:rPr lang="cs-CZ" altLang="cs-CZ" smtClean="0"/>
              <a:t>export do citačních stylů</a:t>
            </a:r>
          </a:p>
          <a:p>
            <a:pPr lvl="1" eaLnBrk="1" hangingPunct="1"/>
            <a:r>
              <a:rPr lang="cs-CZ" altLang="cs-CZ" smtClean="0"/>
              <a:t>tvorba bibliografií</a:t>
            </a:r>
          </a:p>
          <a:p>
            <a:pPr lvl="1" eaLnBrk="1" hangingPunct="1"/>
            <a:r>
              <a:rPr lang="cs-CZ" altLang="cs-CZ" smtClean="0"/>
              <a:t>vyhledávání</a:t>
            </a:r>
          </a:p>
          <a:p>
            <a:pPr lvl="1" eaLnBrk="1" hangingPunct="1"/>
            <a:r>
              <a:rPr lang="cs-CZ" altLang="cs-CZ" smtClean="0"/>
              <a:t>doplňky (např. plug-in do Wordu, lišty,...)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EndNoteWeb</a:t>
            </a:r>
            <a:endParaRPr lang="cs-CZ" altLang="cs-CZ" sz="32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přístup: </a:t>
            </a:r>
            <a:r>
              <a:rPr lang="cs-CZ" altLang="cs-CZ" smtClean="0">
                <a:hlinkClick r:id="rId3"/>
              </a:rPr>
              <a:t>http://myendnoteweb.com</a:t>
            </a:r>
            <a:endParaRPr lang="cs-CZ" altLang="cs-CZ" smtClean="0"/>
          </a:p>
          <a:p>
            <a:r>
              <a:rPr lang="cs-CZ" altLang="cs-CZ" smtClean="0"/>
              <a:t>registrace</a:t>
            </a:r>
          </a:p>
          <a:p>
            <a:pPr lvl="1"/>
            <a:r>
              <a:rPr lang="cs-CZ" altLang="cs-CZ" smtClean="0"/>
              <a:t>přihlásit se pod </a:t>
            </a:r>
            <a:r>
              <a:rPr lang="cs-CZ" altLang="cs-CZ" smtClean="0">
                <a:hlinkClick r:id="rId4"/>
              </a:rPr>
              <a:t>svou univerzitou</a:t>
            </a:r>
            <a:endParaRPr lang="cs-CZ" altLang="cs-CZ" smtClean="0"/>
          </a:p>
          <a:p>
            <a:pPr lvl="2"/>
            <a:r>
              <a:rPr lang="cs-CZ" altLang="cs-CZ" smtClean="0"/>
              <a:t>klikněte na: Institutional users - Log in via your </a:t>
            </a:r>
            <a:r>
              <a:rPr lang="cs-CZ" altLang="cs-CZ" smtClean="0">
                <a:hlinkClick r:id="rId4"/>
              </a:rPr>
              <a:t>institutional login</a:t>
            </a:r>
            <a:r>
              <a:rPr lang="cs-CZ" altLang="cs-CZ" smtClean="0"/>
              <a:t> (Shibboleth) </a:t>
            </a:r>
          </a:p>
          <a:p>
            <a:pPr lvl="2"/>
            <a:r>
              <a:rPr lang="cs-CZ" altLang="cs-CZ" smtClean="0"/>
              <a:t>z nabídky vyberte: Czech academic identity federation EduID.cz</a:t>
            </a:r>
          </a:p>
          <a:p>
            <a:pPr lvl="2"/>
            <a:r>
              <a:rPr lang="cs-CZ" altLang="cs-CZ" smtClean="0"/>
              <a:t>přihlaste se přes UČO a sekundární heslo</a:t>
            </a:r>
          </a:p>
          <a:p>
            <a:pPr lvl="1"/>
            <a:r>
              <a:rPr lang="cs-CZ" altLang="cs-CZ" smtClean="0"/>
              <a:t>vytvořit si vlastní účet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EndNoteWeb</a:t>
            </a:r>
            <a:endParaRPr lang="cs-CZ" altLang="cs-CZ" sz="320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6554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3"/>
              </a:rPr>
              <a:t>Citace PRO</a:t>
            </a:r>
            <a:endParaRPr lang="cs-CZ" altLang="cs-CZ" sz="320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altLang="cs-CZ" sz="2600" smtClean="0"/>
              <a:t>přístup: </a:t>
            </a:r>
            <a:r>
              <a:rPr lang="cs-CZ" altLang="cs-CZ" sz="2600" smtClean="0">
                <a:hlinkClick r:id="rId3"/>
              </a:rPr>
              <a:t>http://www.citacepro.com</a:t>
            </a:r>
            <a:endParaRPr lang="cs-CZ" altLang="cs-CZ" sz="2600" smtClean="0"/>
          </a:p>
          <a:p>
            <a:r>
              <a:rPr lang="cs-CZ" altLang="cs-CZ" sz="2600" smtClean="0"/>
              <a:t>od tvůrců Citace.com</a:t>
            </a:r>
          </a:p>
          <a:p>
            <a:r>
              <a:rPr lang="cs-CZ" altLang="cs-CZ" sz="2600" smtClean="0">
                <a:hlinkClick r:id="rId4"/>
              </a:rPr>
              <a:t>podrobný návod</a:t>
            </a:r>
            <a:endParaRPr lang="cs-CZ" altLang="cs-CZ" sz="2600" smtClean="0"/>
          </a:p>
          <a:p>
            <a:r>
              <a:rPr lang="cs-CZ" altLang="cs-CZ" sz="2600" smtClean="0"/>
              <a:t>přihlášení</a:t>
            </a:r>
          </a:p>
          <a:p>
            <a:pPr lvl="1"/>
            <a:r>
              <a:rPr lang="cs-CZ" altLang="cs-CZ" sz="2000" smtClean="0"/>
              <a:t>klikněte na ikonu Masarykova univerzita</a:t>
            </a:r>
          </a:p>
          <a:p>
            <a:pPr lvl="1"/>
            <a:r>
              <a:rPr lang="cs-CZ" altLang="cs-CZ" sz="2000" smtClean="0"/>
              <a:t>zadejte UČO a sekundární heslo</a:t>
            </a:r>
          </a:p>
          <a:p>
            <a:endParaRPr lang="cs-CZ" altLang="cs-CZ" sz="2600" smtClean="0"/>
          </a:p>
        </p:txBody>
      </p:sp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66566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7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Citace PRO</a:t>
            </a:r>
            <a:endParaRPr lang="cs-CZ" altLang="cs-CZ" sz="320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info o dokumentu, který autor použil při psaní své práce</a:t>
            </a:r>
          </a:p>
          <a:p>
            <a:pPr eaLnBrk="1" hangingPunct="1"/>
            <a:r>
              <a:rPr lang="cs-CZ" altLang="cs-CZ" smtClean="0"/>
              <a:t>propojení s původním textem</a:t>
            </a:r>
          </a:p>
          <a:p>
            <a:pPr eaLnBrk="1" hangingPunct="1"/>
            <a:r>
              <a:rPr lang="cs-CZ" altLang="cs-CZ" smtClean="0"/>
              <a:t>hlavní složky</a:t>
            </a:r>
          </a:p>
          <a:p>
            <a:pPr lvl="1" eaLnBrk="1" hangingPunct="1"/>
            <a:r>
              <a:rPr lang="cs-CZ" altLang="cs-CZ" smtClean="0"/>
              <a:t>etika citování</a:t>
            </a:r>
          </a:p>
          <a:p>
            <a:pPr lvl="1" eaLnBrk="1" hangingPunct="1"/>
            <a:r>
              <a:rPr lang="cs-CZ" altLang="cs-CZ" smtClean="0"/>
              <a:t>technika citování</a:t>
            </a:r>
          </a:p>
          <a:p>
            <a:pPr marL="1143000" lvl="2" eaLnBrk="1" hangingPunct="1"/>
            <a:r>
              <a:rPr lang="cs-CZ" altLang="cs-CZ" smtClean="0"/>
              <a:t>forma – např. styl nebo standard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Citace.com</a:t>
            </a:r>
            <a:endParaRPr lang="cs-CZ" altLang="cs-CZ" sz="320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poradna na Facebooku (</a:t>
            </a:r>
            <a:r>
              <a:rPr lang="cs-CZ" altLang="cs-CZ" smtClean="0">
                <a:hlinkClick r:id="rId3"/>
              </a:rPr>
              <a:t>e:citace</a:t>
            </a:r>
            <a:r>
              <a:rPr lang="cs-CZ" altLang="cs-CZ" smtClean="0"/>
              <a:t>)</a:t>
            </a:r>
            <a:endParaRPr lang="en-US" altLang="cs-CZ" smtClean="0"/>
          </a:p>
          <a:p>
            <a:pPr>
              <a:lnSpc>
                <a:spcPct val="110000"/>
              </a:lnSpc>
            </a:pPr>
            <a:r>
              <a:rPr lang="en-US" altLang="cs-CZ" smtClean="0"/>
              <a:t>e-kurz</a:t>
            </a:r>
            <a:r>
              <a:rPr lang="cs-CZ" altLang="cs-CZ" smtClean="0"/>
              <a:t> (</a:t>
            </a:r>
            <a:r>
              <a:rPr lang="cs-CZ" altLang="cs-CZ" smtClean="0">
                <a:hlinkClick r:id="rId3"/>
              </a:rPr>
              <a:t>e:citace</a:t>
            </a:r>
            <a:r>
              <a:rPr lang="cs-CZ" alt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mtClean="0"/>
              <a:t>...</a:t>
            </a: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altLang="cs-CZ" sz="2600" b="1" smtClean="0">
                <a:hlinkClick r:id="rId2" tooltip="Zotero"/>
              </a:rPr>
              <a:t>ZOTERO</a:t>
            </a:r>
            <a:endParaRPr lang="cs-CZ" altLang="cs-CZ" sz="2600" b="1" smtClean="0"/>
          </a:p>
          <a:p>
            <a:pPr lvl="1" eaLnBrk="1" hangingPunct="1"/>
            <a:r>
              <a:rPr lang="cs-CZ" altLang="cs-CZ" sz="2000" smtClean="0"/>
              <a:t>rozšíření do Firefoxu</a:t>
            </a:r>
          </a:p>
          <a:p>
            <a:pPr lvl="1" eaLnBrk="1" hangingPunct="1"/>
            <a:r>
              <a:rPr lang="cs-CZ" alt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altLang="cs-CZ" sz="2000" smtClean="0"/>
              <a:t>sdílení a export citací</a:t>
            </a:r>
            <a:endParaRPr lang="cs-CZ" altLang="cs-CZ" sz="2000" b="1" smtClean="0">
              <a:hlinkClick r:id="rId3" tooltip="Connotea"/>
            </a:endParaRPr>
          </a:p>
          <a:p>
            <a:pPr eaLnBrk="1" hangingPunct="1"/>
            <a:r>
              <a:rPr lang="cs-CZ" altLang="cs-CZ" sz="2600" b="1" smtClean="0">
                <a:hlinkClick r:id="rId3" tooltip="Connotea"/>
              </a:rPr>
              <a:t>Connotea</a:t>
            </a:r>
            <a:endParaRPr lang="cs-CZ" altLang="cs-CZ" sz="2600" b="1" smtClean="0"/>
          </a:p>
          <a:p>
            <a:pPr lvl="1" eaLnBrk="1" hangingPunct="1"/>
            <a:r>
              <a:rPr lang="cs-CZ" altLang="cs-CZ" sz="2000" smtClean="0"/>
              <a:t>systém pro správu odkazů z internetu a profi DB</a:t>
            </a:r>
          </a:p>
          <a:p>
            <a:pPr lvl="1" eaLnBrk="1" hangingPunct="1"/>
            <a:r>
              <a:rPr lang="cs-CZ" altLang="cs-CZ" sz="2000" smtClean="0"/>
              <a:t>citace lze tagovat a sdílet</a:t>
            </a:r>
            <a:endParaRPr lang="cs-CZ" altLang="cs-CZ" sz="2000" b="1" smtClean="0">
              <a:hlinkClick r:id="rId4" tooltip="Connotea"/>
            </a:endParaRPr>
          </a:p>
          <a:p>
            <a:pPr eaLnBrk="1" hangingPunct="1"/>
            <a:r>
              <a:rPr lang="cs-CZ" altLang="cs-CZ" sz="2600" b="1" smtClean="0">
                <a:hlinkClick r:id="rId4" tooltip="Connotea"/>
              </a:rPr>
              <a:t>CiteULike</a:t>
            </a:r>
            <a:endParaRPr lang="cs-CZ" altLang="cs-CZ" sz="2600" b="1" smtClean="0"/>
          </a:p>
          <a:p>
            <a:pPr lvl="1" eaLnBrk="1" hangingPunct="1"/>
            <a:r>
              <a:rPr lang="cs-CZ" altLang="cs-CZ" sz="2000" smtClean="0"/>
              <a:t>systém pro správu citací</a:t>
            </a:r>
          </a:p>
          <a:p>
            <a:pPr lvl="1" eaLnBrk="1" hangingPunct="1"/>
            <a:r>
              <a:rPr lang="cs-CZ" altLang="cs-CZ" sz="2000" smtClean="0"/>
              <a:t>možnost doplnění FT, tagování, sdílení, RSS</a:t>
            </a:r>
          </a:p>
          <a:p>
            <a:pPr lvl="1" eaLnBrk="1" hangingPunct="1"/>
            <a:r>
              <a:rPr lang="cs-CZ" altLang="cs-CZ" sz="2000" smtClean="0"/>
              <a:t>podpora všech významných citačních stylů</a:t>
            </a:r>
          </a:p>
          <a:p>
            <a:pPr lvl="1" eaLnBrk="1" hangingPunct="1"/>
            <a:r>
              <a:rPr lang="cs-CZ" altLang="cs-CZ" sz="2000" smtClean="0"/>
              <a:t>ale nepodporuje ISO 690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Zdarma dostupný SW</a:t>
            </a:r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alt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Citace v </a:t>
            </a:r>
            <a:r>
              <a:rPr lang="cs-CZ" altLang="cs-CZ" sz="3200" smtClean="0">
                <a:hlinkClick r:id="rId2"/>
              </a:rPr>
              <a:t>katalogu</a:t>
            </a:r>
            <a:r>
              <a:rPr lang="cs-CZ" altLang="cs-CZ" sz="3200" smtClean="0"/>
              <a:t> knihoven MU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>
                <a:hlinkClick r:id="rId2"/>
              </a:rPr>
              <a:t>Odevzdej.cz</a:t>
            </a:r>
            <a:endParaRPr lang="cs-CZ" altLang="cs-CZ" sz="320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kontrola textu na plagiátorství</a:t>
            </a:r>
          </a:p>
          <a:p>
            <a:pPr lvl="1"/>
            <a:r>
              <a:rPr lang="cs-CZ" altLang="cs-CZ" smtClean="0"/>
              <a:t>nahraje se soubor</a:t>
            </a:r>
          </a:p>
          <a:p>
            <a:pPr lvl="1"/>
            <a:r>
              <a:rPr lang="cs-CZ" altLang="cs-CZ" smtClean="0"/>
              <a:t>výsledek se posílá na zadaný e-mail</a:t>
            </a:r>
          </a:p>
        </p:txBody>
      </p:sp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smtClean="0"/>
              <a:t>Zdroje: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latin typeface="Arial" charset="0"/>
                <a:hlinkClick r:id="rId2"/>
              </a:rPr>
              <a:t>Publication Manual of the APA</a:t>
            </a:r>
            <a:endParaRPr lang="cs-CZ" altLang="cs-CZ" smtClean="0">
              <a:latin typeface="Arial" charset="0"/>
            </a:endParaRPr>
          </a:p>
          <a:p>
            <a:pPr eaLnBrk="1" hangingPunct="1"/>
            <a:r>
              <a:rPr lang="cs-CZ" altLang="cs-CZ" smtClean="0">
                <a:latin typeface="Arial" charset="0"/>
                <a:hlinkClick r:id="rId3"/>
              </a:rPr>
              <a:t>APAstyle.org</a:t>
            </a:r>
            <a:endParaRPr lang="cs-CZ" altLang="cs-CZ" smtClean="0">
              <a:latin typeface="Arial" charset="0"/>
            </a:endParaRPr>
          </a:p>
          <a:p>
            <a:r>
              <a:rPr lang="cs-CZ" altLang="cs-CZ" smtClean="0">
                <a:hlinkClick r:id="rId4"/>
              </a:rPr>
              <a:t>APA Style Blog</a:t>
            </a:r>
            <a:r>
              <a:rPr lang="cs-CZ" altLang="cs-CZ" smtClean="0"/>
              <a:t> – oficiální blog</a:t>
            </a:r>
          </a:p>
          <a:p>
            <a:r>
              <a:rPr lang="cs-CZ" altLang="cs-CZ" smtClean="0">
                <a:latin typeface="Arial" charset="0"/>
                <a:hlinkClick r:id="rId5"/>
              </a:rPr>
              <a:t>Basics of APA style</a:t>
            </a:r>
            <a:r>
              <a:rPr lang="cs-CZ" altLang="cs-CZ" smtClean="0">
                <a:latin typeface="Arial" charset="0"/>
              </a:rPr>
              <a:t> - tutorial</a:t>
            </a:r>
          </a:p>
          <a:p>
            <a:pPr eaLnBrk="1" hangingPunct="1"/>
            <a:r>
              <a:rPr lang="cs-CZ" altLang="cs-CZ" smtClean="0">
                <a:latin typeface="Arial" charset="0"/>
                <a:hlinkClick r:id="rId6"/>
              </a:rPr>
              <a:t>Purdue University</a:t>
            </a:r>
            <a:r>
              <a:rPr lang="cs-CZ" altLang="cs-CZ" smtClean="0">
                <a:hlinkClick r:id="rId6"/>
              </a:rPr>
              <a:t> </a:t>
            </a:r>
            <a:r>
              <a:rPr lang="cs-CZ" altLang="cs-CZ" smtClean="0">
                <a:latin typeface="Arial" charset="0"/>
                <a:hlinkClick r:id="rId6"/>
              </a:rPr>
              <a:t>Online Writting Lab</a:t>
            </a:r>
            <a:endParaRPr lang="cs-CZ" altLang="cs-CZ" smtClean="0">
              <a:latin typeface="Arial" charset="0"/>
            </a:endParaRPr>
          </a:p>
          <a:p>
            <a:pPr eaLnBrk="1" hangingPunct="1"/>
            <a:endParaRPr lang="cs-CZ" altLang="cs-CZ" smtClean="0">
              <a:latin typeface="Arial" charset="0"/>
            </a:endParaRPr>
          </a:p>
          <a:p>
            <a:pPr eaLnBrk="1" hangingPunct="1"/>
            <a:endParaRPr lang="cs-CZ" altLang="cs-CZ" smtClean="0">
              <a:latin typeface="Arial" charset="0"/>
            </a:endParaRPr>
          </a:p>
        </p:txBody>
      </p:sp>
      <p:pic>
        <p:nvPicPr>
          <p:cNvPr id="73732" name="Picture 5" descr="Publication Manual of the American Psychological Association, 6th Editi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166688"/>
            <a:ext cx="142875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E-kniha</a:t>
            </a:r>
          </a:p>
        </p:txBody>
      </p:sp>
      <p:sp>
        <p:nvSpPr>
          <p:cNvPr id="747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altLang="cs-CZ" sz="2200" smtClean="0"/>
              <a:t>Kratochvíl, J., Sejk, P., Eliášová, V., </a:t>
            </a:r>
            <a:r>
              <a:rPr lang="en-US" altLang="cs-CZ" sz="2200" smtClean="0"/>
              <a:t>&amp;</a:t>
            </a:r>
            <a:r>
              <a:rPr lang="cs-CZ" altLang="cs-CZ" sz="2200" smtClean="0"/>
              <a:t> Stehlík</a:t>
            </a:r>
            <a:r>
              <a:rPr lang="en-US" altLang="cs-CZ" sz="2200" smtClean="0"/>
              <a:t>, M.</a:t>
            </a:r>
            <a:r>
              <a:rPr lang="cs-CZ" altLang="cs-CZ" sz="2200" smtClean="0"/>
              <a:t> (2011). </a:t>
            </a:r>
            <a:r>
              <a:rPr lang="cs-CZ" altLang="cs-CZ" sz="2200" i="1" smtClean="0"/>
              <a:t>Metodika tvorby bibliografických citací</a:t>
            </a:r>
            <a:r>
              <a:rPr lang="cs-CZ" altLang="cs-CZ" sz="2200" smtClean="0"/>
              <a:t> (2nd Edition). Retrieved from</a:t>
            </a:r>
            <a:r>
              <a:rPr lang="en-US" altLang="cs-CZ" sz="2200" smtClean="0"/>
              <a:t> </a:t>
            </a:r>
            <a:r>
              <a:rPr lang="cs-CZ" altLang="cs-CZ" sz="2200" smtClean="0">
                <a:hlinkClick r:id="rId2"/>
              </a:rPr>
              <a:t>Elportálu</a:t>
            </a:r>
            <a:r>
              <a:rPr lang="en-US" altLang="cs-CZ" sz="2200" smtClean="0">
                <a:hlinkClick r:id="rId2"/>
              </a:rPr>
              <a:t> MU</a:t>
            </a:r>
            <a:endParaRPr lang="cs-CZ" altLang="cs-CZ" smtClean="0"/>
          </a:p>
          <a:p>
            <a:pPr>
              <a:buFontTx/>
              <a:buNone/>
            </a:pPr>
            <a:endParaRPr lang="cs-CZ" altLang="cs-CZ" sz="1000" smtClean="0"/>
          </a:p>
          <a:p>
            <a:pPr lvl="1"/>
            <a:r>
              <a:rPr lang="cs-CZ" altLang="cs-CZ" smtClean="0"/>
              <a:t>e-kniha dostupná zdarma v IS MU</a:t>
            </a:r>
          </a:p>
          <a:p>
            <a:pPr lvl="1"/>
            <a:r>
              <a:rPr lang="cs-CZ" altLang="cs-CZ" smtClean="0"/>
              <a:t>popis nejpoužívanějších citačních stylů</a:t>
            </a:r>
          </a:p>
        </p:txBody>
      </p:sp>
      <p:pic>
        <p:nvPicPr>
          <p:cNvPr id="7475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2926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altLang="cs-CZ" sz="3000" b="1">
                <a:latin typeface="Verdana" pitchFamily="34" charset="0"/>
              </a:rPr>
              <a:t>Děkuji Vám za pozornost</a:t>
            </a:r>
            <a:endParaRPr lang="en-US" altLang="cs-CZ" sz="3000" b="1">
              <a:latin typeface="Verdana" pitchFamily="34" charset="0"/>
            </a:endParaRPr>
          </a:p>
        </p:txBody>
      </p:sp>
      <p:pic>
        <p:nvPicPr>
          <p:cNvPr id="75779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>
                <a:latin typeface="Verdana" pitchFamily="34" charset="0"/>
              </a:rPr>
              <a:t>krcal@fss.muni.cz</a:t>
            </a:r>
          </a:p>
        </p:txBody>
      </p:sp>
      <p:pic>
        <p:nvPicPr>
          <p:cNvPr id="75781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alt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altLang="cs-CZ" sz="8000" b="1" smtClean="0">
                <a:solidFill>
                  <a:srgbClr val="008000"/>
                </a:solidFill>
              </a:rPr>
              <a:t>citujeme</a:t>
            </a:r>
            <a:endParaRPr lang="cs-CZ" altLang="cs-CZ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5429</TotalTime>
  <Words>3321</Words>
  <Application>Microsoft Office PowerPoint</Application>
  <PresentationFormat>Předvádění na obrazovce (4:3)</PresentationFormat>
  <Paragraphs>440</Paragraphs>
  <Slides>87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87</vt:i4>
      </vt:variant>
    </vt:vector>
  </HeadingPairs>
  <TitlesOfParts>
    <vt:vector size="89" baseType="lpstr"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Vylepšování literatury</vt:lpstr>
      <vt:lpstr>Chybějící zdroj</vt:lpstr>
      <vt:lpstr>Nedohledatelný zdroj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APA</vt:lpstr>
      <vt:lpstr>Obecná pravidla</vt:lpstr>
      <vt:lpstr>Obecná pravidla</vt:lpstr>
      <vt:lpstr>Druhy citací</vt:lpstr>
      <vt:lpstr>Prezentace aplikace PowerPoint</vt:lpstr>
      <vt:lpstr>Harvardský styl</vt:lpstr>
      <vt:lpstr>Harvardský styl</vt:lpstr>
      <vt:lpstr>Harvardský styl</vt:lpstr>
      <vt:lpstr>Harvardský styl</vt:lpstr>
      <vt:lpstr>Soupis literatury v Harvardském stylu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</vt:lpstr>
      <vt:lpstr>Monografie - korporace</vt:lpstr>
      <vt:lpstr>Vícesvazkové dílo</vt:lpstr>
      <vt:lpstr>Část monografie</vt:lpstr>
      <vt:lpstr>Článek</vt:lpstr>
      <vt:lpstr>Periodikum (struktura, příklad)</vt:lpstr>
      <vt:lpstr>Sborník (struktura, příklad)</vt:lpstr>
      <vt:lpstr>Příspěvek (struktura, příklad)</vt:lpstr>
      <vt:lpstr>Akademická práce</vt:lpstr>
      <vt:lpstr>Legislativa</vt:lpstr>
      <vt:lpstr>Normy a standardy</vt:lpstr>
      <vt:lpstr>Kartografické materiály</vt:lpstr>
      <vt:lpstr>Kartografické materiály</vt:lpstr>
      <vt:lpstr>Firemní a nepublikované dokumenty</vt:lpstr>
      <vt:lpstr>Prezentace aplikace PowerPoint</vt:lpstr>
      <vt:lpstr>Citování elektronických dokumentů</vt:lpstr>
      <vt:lpstr>Základní model</vt:lpstr>
      <vt:lpstr>e-články</vt:lpstr>
      <vt:lpstr>e-články s DOI</vt:lpstr>
      <vt:lpstr>novinové články - online zpravodajství</vt:lpstr>
      <vt:lpstr>e-knihy</vt:lpstr>
      <vt:lpstr>Datové soubory</vt:lpstr>
      <vt:lpstr>Webová stránka</vt:lpstr>
      <vt:lpstr>Blog</vt:lpstr>
      <vt:lpstr>Youtube, Slideshare</vt:lpstr>
      <vt:lpstr>E-mail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390</cp:revision>
  <dcterms:created xsi:type="dcterms:W3CDTF">2008-06-02T21:04:14Z</dcterms:created>
  <dcterms:modified xsi:type="dcterms:W3CDTF">2014-03-13T10:12:05Z</dcterms:modified>
</cp:coreProperties>
</file>