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3" r:id="rId1"/>
  </p:sldMasterIdLst>
  <p:notesMasterIdLst>
    <p:notesMasterId r:id="rId61"/>
  </p:notesMasterIdLst>
  <p:sldIdLst>
    <p:sldId id="256" r:id="rId2"/>
    <p:sldId id="315" r:id="rId3"/>
    <p:sldId id="300" r:id="rId4"/>
    <p:sldId id="312" r:id="rId5"/>
    <p:sldId id="311" r:id="rId6"/>
    <p:sldId id="301" r:id="rId7"/>
    <p:sldId id="299" r:id="rId8"/>
    <p:sldId id="302" r:id="rId9"/>
    <p:sldId id="309" r:id="rId10"/>
    <p:sldId id="303" r:id="rId11"/>
    <p:sldId id="304" r:id="rId12"/>
    <p:sldId id="305" r:id="rId13"/>
    <p:sldId id="306" r:id="rId14"/>
    <p:sldId id="307" r:id="rId15"/>
    <p:sldId id="308" r:id="rId16"/>
    <p:sldId id="310" r:id="rId17"/>
    <p:sldId id="316" r:id="rId18"/>
    <p:sldId id="341" r:id="rId19"/>
    <p:sldId id="361" r:id="rId20"/>
    <p:sldId id="359" r:id="rId21"/>
    <p:sldId id="342" r:id="rId22"/>
    <p:sldId id="343" r:id="rId23"/>
    <p:sldId id="344" r:id="rId24"/>
    <p:sldId id="345" r:id="rId25"/>
    <p:sldId id="346" r:id="rId26"/>
    <p:sldId id="347" r:id="rId27"/>
    <p:sldId id="348" r:id="rId28"/>
    <p:sldId id="349" r:id="rId29"/>
    <p:sldId id="350" r:id="rId30"/>
    <p:sldId id="351" r:id="rId31"/>
    <p:sldId id="352" r:id="rId32"/>
    <p:sldId id="353" r:id="rId33"/>
    <p:sldId id="354" r:id="rId34"/>
    <p:sldId id="355" r:id="rId35"/>
    <p:sldId id="356" r:id="rId36"/>
    <p:sldId id="357" r:id="rId37"/>
    <p:sldId id="358" r:id="rId38"/>
    <p:sldId id="318" r:id="rId39"/>
    <p:sldId id="360" r:id="rId40"/>
    <p:sldId id="319" r:id="rId41"/>
    <p:sldId id="320" r:id="rId42"/>
    <p:sldId id="324" r:id="rId43"/>
    <p:sldId id="325" r:id="rId44"/>
    <p:sldId id="326" r:id="rId45"/>
    <p:sldId id="327" r:id="rId46"/>
    <p:sldId id="328" r:id="rId47"/>
    <p:sldId id="329" r:id="rId48"/>
    <p:sldId id="330" r:id="rId49"/>
    <p:sldId id="331" r:id="rId50"/>
    <p:sldId id="332" r:id="rId51"/>
    <p:sldId id="333" r:id="rId52"/>
    <p:sldId id="334" r:id="rId53"/>
    <p:sldId id="335" r:id="rId54"/>
    <p:sldId id="336" r:id="rId55"/>
    <p:sldId id="337" r:id="rId56"/>
    <p:sldId id="338" r:id="rId57"/>
    <p:sldId id="339" r:id="rId58"/>
    <p:sldId id="340" r:id="rId59"/>
    <p:sldId id="298" r:id="rId60"/>
  </p:sldIdLst>
  <p:sldSz cx="10080625" cy="7559675"/>
  <p:notesSz cx="7556500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30213" indent="-215900" algn="l" defTabSz="449263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646113" indent="-215900" algn="l" defTabSz="449263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862013" indent="-214313" algn="l" defTabSz="449263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077913" indent="-215900" algn="l" defTabSz="449263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73" autoAdjust="0"/>
    <p:restoredTop sz="94660"/>
  </p:normalViewPr>
  <p:slideViewPr>
    <p:cSldViewPr>
      <p:cViewPr>
        <p:scale>
          <a:sx n="103" d="100"/>
          <a:sy n="103" d="100"/>
        </p:scale>
        <p:origin x="-942" y="1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stanislav.michek\Documents\Autoevaluace\Aktivita%20B\B1\EN\Spole&#269;enstv&#237;%20prvn&#237;ho%20stupn&#283;\Manu&#225;l\Kopie%20-%20divky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cs-CZ"/>
              <a:t>Postoje žáků 1.stupně ZŠ</a:t>
            </a:r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18"/>
          <c:order val="0"/>
          <c:tx>
            <c:strRef>
              <c:f>'Výsledky za skupinu'!$B$1:$C$1</c:f>
              <c:strCache>
                <c:ptCount val="1"/>
                <c:pt idx="0">
                  <c:v>Moje paní učitelka</c:v>
                </c:pt>
              </c:strCache>
            </c:strRef>
          </c:tx>
          <c:spPr>
            <a:ln w="28575">
              <a:noFill/>
            </a:ln>
          </c:spPr>
          <c:dLbls>
            <c:dLbl>
              <c:idx val="0"/>
              <c:layout>
                <c:manualLayout>
                  <c:x val="0"/>
                  <c:y val="1.2678288431061804E-2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dLblPos val="r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'Výsledky za skupinu'!$B$3</c:f>
              <c:numCache>
                <c:formatCode>0.00</c:formatCode>
                <c:ptCount val="1"/>
                <c:pt idx="0">
                  <c:v>4.1502890173410378</c:v>
                </c:pt>
              </c:numCache>
            </c:numRef>
          </c:xVal>
          <c:yVal>
            <c:numRef>
              <c:f>'Výsledky za skupinu'!$C$3</c:f>
              <c:numCache>
                <c:formatCode>0.00</c:formatCode>
                <c:ptCount val="1"/>
                <c:pt idx="0">
                  <c:v>2.366088631984582</c:v>
                </c:pt>
              </c:numCache>
            </c:numRef>
          </c:yVal>
          <c:smooth val="0"/>
        </c:ser>
        <c:ser>
          <c:idx val="19"/>
          <c:order val="1"/>
          <c:tx>
            <c:strRef>
              <c:f>'Výsledky za skupinu'!$D$1:$E$1</c:f>
              <c:strCache>
                <c:ptCount val="1"/>
                <c:pt idx="0">
                  <c:v>Známky</c:v>
                </c:pt>
              </c:strCache>
            </c:strRef>
          </c:tx>
          <c:spPr>
            <a:ln w="28575">
              <a:noFill/>
            </a:ln>
          </c:spPr>
          <c:xVal>
            <c:numRef>
              <c:f>'Výsledky za skupinu'!$D$3</c:f>
              <c:numCache>
                <c:formatCode>0.00</c:formatCode>
                <c:ptCount val="1"/>
                <c:pt idx="0">
                  <c:v>3.6570327552986512</c:v>
                </c:pt>
              </c:numCache>
            </c:numRef>
          </c:xVal>
          <c:yVal>
            <c:numRef>
              <c:f>'Výsledky za skupinu'!$E$3</c:f>
              <c:numCache>
                <c:formatCode>0.00</c:formatCode>
                <c:ptCount val="1"/>
                <c:pt idx="0">
                  <c:v>2.8265895953757227</c:v>
                </c:pt>
              </c:numCache>
            </c:numRef>
          </c:yVal>
          <c:smooth val="0"/>
        </c:ser>
        <c:ser>
          <c:idx val="20"/>
          <c:order val="2"/>
          <c:tx>
            <c:strRef>
              <c:f>'Výsledky za skupinu'!$F$1:$G$1</c:f>
              <c:strCache>
                <c:ptCount val="1"/>
                <c:pt idx="0">
                  <c:v>Přestávka</c:v>
                </c:pt>
              </c:strCache>
            </c:strRef>
          </c:tx>
          <c:spPr>
            <a:ln w="28575">
              <a:noFill/>
            </a:ln>
          </c:spPr>
          <c:dLbls>
            <c:dLbl>
              <c:idx val="0"/>
              <c:layout>
                <c:manualLayout>
                  <c:x val="-8.734220402592946E-2"/>
                  <c:y val="-4.2260961436872777E-3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'Výsledky za skupinu'!$F$3</c:f>
              <c:numCache>
                <c:formatCode>0.00</c:formatCode>
                <c:ptCount val="1"/>
                <c:pt idx="0">
                  <c:v>3.5953757225433511</c:v>
                </c:pt>
              </c:numCache>
            </c:numRef>
          </c:xVal>
          <c:yVal>
            <c:numRef>
              <c:f>'Výsledky za skupinu'!$G$3</c:f>
              <c:numCache>
                <c:formatCode>0.00</c:formatCode>
                <c:ptCount val="1"/>
                <c:pt idx="0">
                  <c:v>2.9672447013487453</c:v>
                </c:pt>
              </c:numCache>
            </c:numRef>
          </c:yVal>
          <c:smooth val="0"/>
        </c:ser>
        <c:ser>
          <c:idx val="21"/>
          <c:order val="3"/>
          <c:tx>
            <c:strRef>
              <c:f>'Výsledky za skupinu'!$H$1:$I$1</c:f>
              <c:strCache>
                <c:ptCount val="1"/>
                <c:pt idx="0">
                  <c:v>Naše třída</c:v>
                </c:pt>
              </c:strCache>
            </c:strRef>
          </c:tx>
          <c:spPr>
            <a:ln w="28575">
              <a:noFill/>
            </a:ln>
          </c:spPr>
          <c:dLbls>
            <c:dLbl>
              <c:idx val="0"/>
              <c:layout>
                <c:manualLayout>
                  <c:x val="-8.1883316274309146E-3"/>
                  <c:y val="-6.3391442155309122E-3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'Výsledky za skupinu'!$H$3</c:f>
              <c:numCache>
                <c:formatCode>0.00</c:formatCode>
                <c:ptCount val="1"/>
                <c:pt idx="0">
                  <c:v>3.8150289017340979</c:v>
                </c:pt>
              </c:numCache>
            </c:numRef>
          </c:xVal>
          <c:yVal>
            <c:numRef>
              <c:f>'Výsledky za skupinu'!$I$3</c:f>
              <c:numCache>
                <c:formatCode>0.00</c:formatCode>
                <c:ptCount val="1"/>
                <c:pt idx="0">
                  <c:v>2.7109826589595412</c:v>
                </c:pt>
              </c:numCache>
            </c:numRef>
          </c:yVal>
          <c:smooth val="0"/>
        </c:ser>
        <c:ser>
          <c:idx val="22"/>
          <c:order val="4"/>
          <c:tx>
            <c:strRef>
              <c:f>'Výsledky za skupinu'!$J$1:$K$1</c:f>
              <c:strCache>
                <c:ptCount val="1"/>
                <c:pt idx="0">
                  <c:v>Moji spolužáci</c:v>
                </c:pt>
              </c:strCache>
            </c:strRef>
          </c:tx>
          <c:spPr>
            <a:ln w="28575">
              <a:noFill/>
            </a:ln>
          </c:spPr>
          <c:xVal>
            <c:numRef>
              <c:f>'Výsledky za skupinu'!$J$3</c:f>
              <c:numCache>
                <c:formatCode>0.00</c:formatCode>
                <c:ptCount val="1"/>
                <c:pt idx="0">
                  <c:v>3.9402697495183041</c:v>
                </c:pt>
              </c:numCache>
            </c:numRef>
          </c:xVal>
          <c:yVal>
            <c:numRef>
              <c:f>'Výsledky za skupinu'!$K$3</c:f>
              <c:numCache>
                <c:formatCode>0.00</c:formatCode>
                <c:ptCount val="1"/>
                <c:pt idx="0">
                  <c:v>2.5568400770712847</c:v>
                </c:pt>
              </c:numCache>
            </c:numRef>
          </c:yVal>
          <c:smooth val="0"/>
        </c:ser>
        <c:ser>
          <c:idx val="23"/>
          <c:order val="5"/>
          <c:tx>
            <c:strRef>
              <c:f>'Výsledky za skupinu'!$L$1:$M$1</c:f>
              <c:strCache>
                <c:ptCount val="1"/>
                <c:pt idx="0">
                  <c:v>Kluci</c:v>
                </c:pt>
              </c:strCache>
            </c:strRef>
          </c:tx>
          <c:spPr>
            <a:ln w="28575">
              <a:noFill/>
            </a:ln>
          </c:spPr>
          <c:dLbls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'Výsledky za skupinu'!$L$3</c:f>
              <c:numCache>
                <c:formatCode>0.00</c:formatCode>
                <c:ptCount val="1"/>
                <c:pt idx="0">
                  <c:v>3.1753371868978792</c:v>
                </c:pt>
              </c:numCache>
            </c:numRef>
          </c:xVal>
          <c:yVal>
            <c:numRef>
              <c:f>'Výsledky za skupinu'!$M$3</c:f>
              <c:numCache>
                <c:formatCode>0.00</c:formatCode>
                <c:ptCount val="1"/>
                <c:pt idx="0">
                  <c:v>3.4026974951830393</c:v>
                </c:pt>
              </c:numCache>
            </c:numRef>
          </c:yVal>
          <c:smooth val="0"/>
        </c:ser>
        <c:ser>
          <c:idx val="24"/>
          <c:order val="6"/>
          <c:tx>
            <c:strRef>
              <c:f>'Výsledky za skupinu'!$N$1:$O$1</c:f>
              <c:strCache>
                <c:ptCount val="1"/>
                <c:pt idx="0">
                  <c:v>Holky</c:v>
                </c:pt>
              </c:strCache>
            </c:strRef>
          </c:tx>
          <c:spPr>
            <a:ln w="28575">
              <a:noFill/>
            </a:ln>
          </c:spPr>
          <c:dLbls>
            <c:dLbl>
              <c:idx val="0"/>
              <c:layout>
                <c:manualLayout>
                  <c:x val="-5.7318321392016536E-2"/>
                  <c:y val="2.1130480718436345E-3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'Výsledky za skupinu'!$N$3</c:f>
              <c:numCache>
                <c:formatCode>0.00</c:formatCode>
                <c:ptCount val="1"/>
                <c:pt idx="0">
                  <c:v>4.1136801541425809</c:v>
                </c:pt>
              </c:numCache>
            </c:numRef>
          </c:xVal>
          <c:yVal>
            <c:numRef>
              <c:f>'Výsledky za skupinu'!$O$3</c:f>
              <c:numCache>
                <c:formatCode>0.00</c:formatCode>
                <c:ptCount val="1"/>
                <c:pt idx="0">
                  <c:v>2.3140655105973007</c:v>
                </c:pt>
              </c:numCache>
            </c:numRef>
          </c:yVal>
          <c:smooth val="0"/>
        </c:ser>
        <c:ser>
          <c:idx val="25"/>
          <c:order val="7"/>
          <c:tx>
            <c:strRef>
              <c:f>'Výsledky za skupinu'!$P$1:$Q$1</c:f>
              <c:strCache>
                <c:ptCount val="1"/>
                <c:pt idx="0">
                  <c:v>Družina</c:v>
                </c:pt>
              </c:strCache>
            </c:strRef>
          </c:tx>
          <c:spPr>
            <a:ln w="28575">
              <a:noFill/>
            </a:ln>
          </c:spPr>
          <c:xVal>
            <c:numRef>
              <c:f>'Výsledky za skupinu'!$P$3</c:f>
              <c:numCache>
                <c:formatCode>0.00</c:formatCode>
                <c:ptCount val="1"/>
                <c:pt idx="0">
                  <c:v>3.5934489402697465</c:v>
                </c:pt>
              </c:numCache>
            </c:numRef>
          </c:xVal>
          <c:yVal>
            <c:numRef>
              <c:f>'Výsledky za skupinu'!$Q$3</c:f>
              <c:numCache>
                <c:formatCode>0.00</c:formatCode>
                <c:ptCount val="1"/>
                <c:pt idx="0">
                  <c:v>2.8458574181117533</c:v>
                </c:pt>
              </c:numCache>
            </c:numRef>
          </c:yVal>
          <c:smooth val="0"/>
        </c:ser>
        <c:ser>
          <c:idx val="26"/>
          <c:order val="8"/>
          <c:tx>
            <c:strRef>
              <c:f>'Výsledky za skupinu'!$R$1:$S$1</c:f>
              <c:strCache>
                <c:ptCount val="1"/>
                <c:pt idx="0">
                  <c:v>Žáci z vyšších tříd</c:v>
                </c:pt>
              </c:strCache>
            </c:strRef>
          </c:tx>
          <c:spPr>
            <a:ln w="28575">
              <a:noFill/>
            </a:ln>
          </c:spPr>
          <c:dLbls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'Výsledky za skupinu'!$R$3</c:f>
              <c:numCache>
                <c:formatCode>0.00</c:formatCode>
                <c:ptCount val="1"/>
                <c:pt idx="0">
                  <c:v>3.0308285163776447</c:v>
                </c:pt>
              </c:numCache>
            </c:numRef>
          </c:xVal>
          <c:yVal>
            <c:numRef>
              <c:f>'Výsledky za skupinu'!$S$3</c:f>
              <c:numCache>
                <c:formatCode>0.00</c:formatCode>
                <c:ptCount val="1"/>
                <c:pt idx="0">
                  <c:v>3.5375722543352603</c:v>
                </c:pt>
              </c:numCache>
            </c:numRef>
          </c:yVal>
          <c:smooth val="0"/>
        </c:ser>
        <c:ser>
          <c:idx val="27"/>
          <c:order val="9"/>
          <c:tx>
            <c:strRef>
              <c:f>'Výsledky za skupinu'!$T$1:$U$1</c:f>
              <c:strCache>
                <c:ptCount val="1"/>
                <c:pt idx="0">
                  <c:v>Běhání ve škole</c:v>
                </c:pt>
              </c:strCache>
            </c:strRef>
          </c:tx>
          <c:spPr>
            <a:ln w="28575">
              <a:noFill/>
            </a:ln>
          </c:spPr>
          <c:dLbls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'Výsledky za skupinu'!$T$3</c:f>
              <c:numCache>
                <c:formatCode>0.00</c:formatCode>
                <c:ptCount val="1"/>
                <c:pt idx="0">
                  <c:v>2.8882466281310197</c:v>
                </c:pt>
              </c:numCache>
            </c:numRef>
          </c:xVal>
          <c:yVal>
            <c:numRef>
              <c:f>'Výsledky za skupinu'!$U$3</c:f>
              <c:numCache>
                <c:formatCode>0.00</c:formatCode>
                <c:ptCount val="1"/>
                <c:pt idx="0">
                  <c:v>3.6724470134874747</c:v>
                </c:pt>
              </c:numCache>
            </c:numRef>
          </c:yVal>
          <c:smooth val="0"/>
        </c:ser>
        <c:ser>
          <c:idx val="28"/>
          <c:order val="10"/>
          <c:tx>
            <c:strRef>
              <c:f>'Výsledky za skupinu'!$V$1:$W$1</c:f>
              <c:strCache>
                <c:ptCount val="1"/>
                <c:pt idx="0">
                  <c:v>Oběd ve školní jídelně</c:v>
                </c:pt>
              </c:strCache>
            </c:strRef>
          </c:tx>
          <c:spPr>
            <a:ln w="28575">
              <a:noFill/>
            </a:ln>
          </c:spPr>
          <c:dLbls>
            <c:dLbl>
              <c:idx val="0"/>
              <c:layout>
                <c:manualLayout>
                  <c:x val="1.5011941316956679E-2"/>
                  <c:y val="-2.3243528790280004E-2"/>
                </c:manualLayout>
              </c:layout>
              <c:tx>
                <c:rich>
                  <a:bodyPr/>
                  <a:lstStyle/>
                  <a:p>
                    <a:r>
                      <a:rPr lang="cs-CZ"/>
                      <a:t>Oběd ve školní jídelně; Šatna; Družina; Známky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'Výsledky za skupinu'!$V$3</c:f>
              <c:numCache>
                <c:formatCode>0.00</c:formatCode>
                <c:ptCount val="1"/>
                <c:pt idx="0">
                  <c:v>3.5703275529865217</c:v>
                </c:pt>
              </c:numCache>
            </c:numRef>
          </c:xVal>
          <c:yVal>
            <c:numRef>
              <c:f>'Výsledky za skupinu'!$W$3</c:f>
              <c:numCache>
                <c:formatCode>0.00</c:formatCode>
                <c:ptCount val="1"/>
                <c:pt idx="0">
                  <c:v>2.8362235067437327</c:v>
                </c:pt>
              </c:numCache>
            </c:numRef>
          </c:yVal>
          <c:smooth val="0"/>
        </c:ser>
        <c:ser>
          <c:idx val="29"/>
          <c:order val="11"/>
          <c:tx>
            <c:strRef>
              <c:f>'Výsledky za skupinu'!$X$1:$Y$1</c:f>
              <c:strCache>
                <c:ptCount val="1"/>
                <c:pt idx="0">
                  <c:v>Družinářka</c:v>
                </c:pt>
              </c:strCache>
            </c:strRef>
          </c:tx>
          <c:spPr>
            <a:ln w="28575">
              <a:noFill/>
            </a:ln>
          </c:spPr>
          <c:dLbls>
            <c:dLbl>
              <c:idx val="0"/>
              <c:layout>
                <c:manualLayout>
                  <c:x val="5.4588877516206172E-3"/>
                  <c:y val="4.2260961436872005E-3"/>
                </c:manualLayout>
              </c:layout>
              <c:tx>
                <c:rich>
                  <a:bodyPr/>
                  <a:lstStyle/>
                  <a:p>
                    <a:r>
                      <a:rPr lang="cs-CZ"/>
                      <a:t>Kroužky ve škole; Počítače; Družinářka; Moji spolužáci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'Výsledky za skupinu'!$X$3</c:f>
              <c:numCache>
                <c:formatCode>0.00</c:formatCode>
                <c:ptCount val="1"/>
                <c:pt idx="0">
                  <c:v>3.9306358381502857</c:v>
                </c:pt>
              </c:numCache>
            </c:numRef>
          </c:xVal>
          <c:yVal>
            <c:numRef>
              <c:f>'Výsledky za skupinu'!$Y$3</c:f>
              <c:numCache>
                <c:formatCode>0.00</c:formatCode>
                <c:ptCount val="1"/>
                <c:pt idx="0">
                  <c:v>2.5780346820809292</c:v>
                </c:pt>
              </c:numCache>
            </c:numRef>
          </c:yVal>
          <c:smooth val="0"/>
        </c:ser>
        <c:ser>
          <c:idx val="30"/>
          <c:order val="12"/>
          <c:tx>
            <c:strRef>
              <c:f>'Výsledky za skupinu'!$Z$1:$AA$1</c:f>
              <c:strCache>
                <c:ptCount val="1"/>
                <c:pt idx="0">
                  <c:v>Školní záchodky</c:v>
                </c:pt>
              </c:strCache>
            </c:strRef>
          </c:tx>
          <c:spPr>
            <a:ln w="28575">
              <a:noFill/>
            </a:ln>
          </c:spPr>
          <c:dLbls>
            <c:dLbl>
              <c:idx val="0"/>
              <c:layout>
                <c:manualLayout>
                  <c:x val="-1.3647219379052048E-3"/>
                  <c:y val="1.6904384574749083E-2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'Výsledky za skupinu'!$Z$3</c:f>
              <c:numCache>
                <c:formatCode>0.00</c:formatCode>
                <c:ptCount val="1"/>
                <c:pt idx="0">
                  <c:v>3.053949903660881</c:v>
                </c:pt>
              </c:numCache>
            </c:numRef>
          </c:xVal>
          <c:yVal>
            <c:numRef>
              <c:f>'Výsledky za skupinu'!$AA$3</c:f>
              <c:numCache>
                <c:formatCode>0.00</c:formatCode>
                <c:ptCount val="1"/>
                <c:pt idx="0">
                  <c:v>3.3294797687861282</c:v>
                </c:pt>
              </c:numCache>
            </c:numRef>
          </c:yVal>
          <c:smooth val="0"/>
        </c:ser>
        <c:ser>
          <c:idx val="31"/>
          <c:order val="13"/>
          <c:tx>
            <c:strRef>
              <c:f>'Výsledky za skupinu'!$AB$1:$AC$1</c:f>
              <c:strCache>
                <c:ptCount val="1"/>
                <c:pt idx="0">
                  <c:v>Poznámka</c:v>
                </c:pt>
              </c:strCache>
            </c:strRef>
          </c:tx>
          <c:spPr>
            <a:ln w="28575">
              <a:noFill/>
            </a:ln>
          </c:spPr>
          <c:dLbls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'Výsledky za skupinu'!$AB$3</c:f>
              <c:numCache>
                <c:formatCode>0.00</c:formatCode>
                <c:ptCount val="1"/>
                <c:pt idx="0">
                  <c:v>2.6069364161849697</c:v>
                </c:pt>
              </c:numCache>
            </c:numRef>
          </c:xVal>
          <c:yVal>
            <c:numRef>
              <c:f>'Výsledky za skupinu'!$AC$3</c:f>
              <c:numCache>
                <c:formatCode>0.00</c:formatCode>
                <c:ptCount val="1"/>
                <c:pt idx="0">
                  <c:v>3.845857418111752</c:v>
                </c:pt>
              </c:numCache>
            </c:numRef>
          </c:yVal>
          <c:smooth val="0"/>
        </c:ser>
        <c:ser>
          <c:idx val="32"/>
          <c:order val="14"/>
          <c:tx>
            <c:strRef>
              <c:f>'Výsledky za skupinu'!$AD$1:$AE$1</c:f>
              <c:strCache>
                <c:ptCount val="1"/>
                <c:pt idx="0">
                  <c:v>Tělocvik</c:v>
                </c:pt>
              </c:strCache>
            </c:strRef>
          </c:tx>
          <c:spPr>
            <a:ln w="28575">
              <a:noFill/>
            </a:ln>
          </c:spPr>
          <c:dLbls>
            <c:dLbl>
              <c:idx val="0"/>
              <c:layout>
                <c:manualLayout>
                  <c:x val="-7.3694984646878334E-2"/>
                  <c:y val="0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'Výsledky za skupinu'!$AD$3</c:f>
              <c:numCache>
                <c:formatCode>0.00</c:formatCode>
                <c:ptCount val="1"/>
                <c:pt idx="0">
                  <c:v>3.759152215799618</c:v>
                </c:pt>
              </c:numCache>
            </c:numRef>
          </c:xVal>
          <c:yVal>
            <c:numRef>
              <c:f>'Výsledky za skupinu'!$AE$3</c:f>
              <c:numCache>
                <c:formatCode>0.00</c:formatCode>
                <c:ptCount val="1"/>
                <c:pt idx="0">
                  <c:v>2.6396917148362271</c:v>
                </c:pt>
              </c:numCache>
            </c:numRef>
          </c:yVal>
          <c:smooth val="0"/>
        </c:ser>
        <c:ser>
          <c:idx val="33"/>
          <c:order val="15"/>
          <c:tx>
            <c:strRef>
              <c:f>'Výsledky za skupinu'!$AF$1:$AG$1</c:f>
              <c:strCache>
                <c:ptCount val="1"/>
                <c:pt idx="0">
                  <c:v>Počítače</c:v>
                </c:pt>
              </c:strCache>
            </c:strRef>
          </c:tx>
          <c:spPr>
            <a:ln w="28575">
              <a:noFill/>
            </a:ln>
          </c:spPr>
          <c:xVal>
            <c:numRef>
              <c:f>'Výsledky za skupinu'!$AF$3</c:f>
              <c:numCache>
                <c:formatCode>0.00</c:formatCode>
                <c:ptCount val="1"/>
                <c:pt idx="0">
                  <c:v>3.8766859344893936</c:v>
                </c:pt>
              </c:numCache>
            </c:numRef>
          </c:xVal>
          <c:yVal>
            <c:numRef>
              <c:f>'Výsledky za skupinu'!$AG$3</c:f>
              <c:numCache>
                <c:formatCode>0.00</c:formatCode>
                <c:ptCount val="1"/>
                <c:pt idx="0">
                  <c:v>2.5799614643545277</c:v>
                </c:pt>
              </c:numCache>
            </c:numRef>
          </c:yVal>
          <c:smooth val="0"/>
        </c:ser>
        <c:ser>
          <c:idx val="34"/>
          <c:order val="16"/>
          <c:tx>
            <c:strRef>
              <c:f>'Výsledky za skupinu'!$AH$1:$AI$1</c:f>
              <c:strCache>
                <c:ptCount val="1"/>
                <c:pt idx="0">
                  <c:v>Šatna</c:v>
                </c:pt>
              </c:strCache>
            </c:strRef>
          </c:tx>
          <c:spPr>
            <a:ln w="28575">
              <a:noFill/>
            </a:ln>
          </c:spPr>
          <c:xVal>
            <c:numRef>
              <c:f>'Výsledky za skupinu'!$AH$3</c:f>
              <c:numCache>
                <c:formatCode>0.00</c:formatCode>
                <c:ptCount val="1"/>
                <c:pt idx="0">
                  <c:v>3.5105973025048192</c:v>
                </c:pt>
              </c:numCache>
            </c:numRef>
          </c:xVal>
          <c:yVal>
            <c:numRef>
              <c:f>'Výsledky za skupinu'!$AI$3</c:f>
              <c:numCache>
                <c:formatCode>0.00</c:formatCode>
                <c:ptCount val="1"/>
                <c:pt idx="0">
                  <c:v>2.809248554913288</c:v>
                </c:pt>
              </c:numCache>
            </c:numRef>
          </c:yVal>
          <c:smooth val="0"/>
        </c:ser>
        <c:ser>
          <c:idx val="35"/>
          <c:order val="17"/>
          <c:tx>
            <c:strRef>
              <c:f>'Výsledky za skupinu'!$AJ$1:$AK$1</c:f>
              <c:strCache>
                <c:ptCount val="1"/>
                <c:pt idx="0">
                  <c:v>Kroužky ve škole</c:v>
                </c:pt>
              </c:strCache>
            </c:strRef>
          </c:tx>
          <c:spPr>
            <a:ln w="28575">
              <a:noFill/>
            </a:ln>
          </c:spPr>
          <c:xVal>
            <c:numRef>
              <c:f>'Výsledky za skupinu'!$AJ$3</c:f>
              <c:numCache>
                <c:formatCode>0.00</c:formatCode>
                <c:ptCount val="1"/>
                <c:pt idx="0">
                  <c:v>3.7880539499036585</c:v>
                </c:pt>
              </c:numCache>
            </c:numRef>
          </c:xVal>
          <c:yVal>
            <c:numRef>
              <c:f>'Výsledky za skupinu'!$AK$3</c:f>
              <c:numCache>
                <c:formatCode>0.00</c:formatCode>
                <c:ptCount val="1"/>
                <c:pt idx="0">
                  <c:v>2.5992292870905591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8548352"/>
        <c:axId val="98554624"/>
      </c:scatterChart>
      <c:valAx>
        <c:axId val="98548352"/>
        <c:scaling>
          <c:orientation val="minMax"/>
          <c:max val="5"/>
          <c:min val="1"/>
        </c:scaling>
        <c:delete val="0"/>
        <c:axPos val="b"/>
        <c:majorGridlines>
          <c:spPr>
            <a:ln w="9525"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cs-CZ"/>
                  <a:t>Hodná pohádková postava</a:t>
                </a:r>
              </a:p>
            </c:rich>
          </c:tx>
          <c:overlay val="0"/>
        </c:title>
        <c:numFmt formatCode="0.00" sourceLinked="1"/>
        <c:majorTickMark val="none"/>
        <c:minorTickMark val="none"/>
        <c:tickLblPos val="low"/>
        <c:spPr>
          <a:ln w="25400">
            <a:solidFill>
              <a:schemeClr val="tx2">
                <a:lumMod val="60000"/>
                <a:lumOff val="40000"/>
              </a:schemeClr>
            </a:solidFill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cs-CZ"/>
          </a:p>
        </c:txPr>
        <c:crossAx val="98554624"/>
        <c:crossesAt val="3"/>
        <c:crossBetween val="midCat"/>
        <c:majorUnit val="1"/>
      </c:valAx>
      <c:valAx>
        <c:axId val="98554624"/>
        <c:scaling>
          <c:orientation val="minMax"/>
          <c:max val="5"/>
          <c:min val="1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cs-CZ"/>
                  <a:t>Zlá pohádková postava</a:t>
                </a:r>
              </a:p>
            </c:rich>
          </c:tx>
          <c:overlay val="0"/>
        </c:title>
        <c:numFmt formatCode="0.00" sourceLinked="1"/>
        <c:majorTickMark val="none"/>
        <c:minorTickMark val="none"/>
        <c:tickLblPos val="low"/>
        <c:spPr>
          <a:ln w="25400">
            <a:solidFill>
              <a:schemeClr val="tx2">
                <a:lumMod val="60000"/>
                <a:lumOff val="40000"/>
              </a:schemeClr>
            </a:solidFill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cs-CZ"/>
          </a:p>
        </c:txPr>
        <c:crossAx val="98548352"/>
        <c:crossesAt val="3"/>
        <c:crossBetween val="midCat"/>
        <c:majorUnit val="1"/>
      </c:valAx>
    </c:plotArea>
    <c:legend>
      <c:legendPos val="r"/>
      <c:overlay val="0"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2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cs-CZ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0.90396</cdr:x>
      <cdr:y>0.9456</cdr:y>
    </cdr:from>
    <cdr:to>
      <cdr:x>0.98097</cdr:x>
      <cdr:y>0.99093</cdr:y>
    </cdr:to>
    <cdr:sp macro="" textlink="">
      <cdr:nvSpPr>
        <cdr:cNvPr id="3" name="TextovéPole 1"/>
        <cdr:cNvSpPr txBox="1"/>
      </cdr:nvSpPr>
      <cdr:spPr>
        <a:xfrm xmlns:a="http://schemas.openxmlformats.org/drawingml/2006/main">
          <a:off x="8401125" y="5674329"/>
          <a:ext cx="715661" cy="2719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100" baseline="0">
              <a:solidFill>
                <a:srgbClr val="FF0000"/>
              </a:solidFill>
            </a:rPr>
            <a:t>k</a:t>
          </a:r>
          <a:r>
            <a:rPr lang="cs-CZ" sz="1100">
              <a:solidFill>
                <a:srgbClr val="FF0000"/>
              </a:solidFill>
            </a:rPr>
            <a:t>ladné</a:t>
          </a:r>
        </a:p>
      </cdr:txBody>
    </cdr:sp>
  </cdr:relSizeAnchor>
  <cdr:relSizeAnchor xmlns:cdr="http://schemas.openxmlformats.org/drawingml/2006/chartDrawing">
    <cdr:from>
      <cdr:x>0.00547</cdr:x>
      <cdr:y>0.00847</cdr:y>
    </cdr:from>
    <cdr:to>
      <cdr:x>0.11208</cdr:x>
      <cdr:y>0.04707</cdr:y>
    </cdr:to>
    <cdr:sp macro="" textlink="">
      <cdr:nvSpPr>
        <cdr:cNvPr id="4" name="TextovéPole 1"/>
        <cdr:cNvSpPr txBox="1"/>
      </cdr:nvSpPr>
      <cdr:spPr>
        <a:xfrm xmlns:a="http://schemas.openxmlformats.org/drawingml/2006/main">
          <a:off x="50800" y="50800"/>
          <a:ext cx="990817" cy="2316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100">
              <a:solidFill>
                <a:srgbClr val="FF0000"/>
              </a:solidFill>
            </a:rPr>
            <a:t>záporné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1"/>
          <p:cNvSpPr>
            <a:spLocks noChangeArrowheads="1"/>
          </p:cNvSpPr>
          <p:nvPr/>
        </p:nvSpPr>
        <p:spPr bwMode="auto">
          <a:xfrm>
            <a:off x="0" y="0"/>
            <a:ext cx="7556500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6867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22522023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280268" y="10155367"/>
            <a:ext cx="3274483" cy="534591"/>
          </a:xfrm>
          <a:prstGeom prst="rect">
            <a:avLst/>
          </a:prstGeom>
          <a:ln/>
        </p:spPr>
        <p:txBody>
          <a:bodyPr lIns="104269" tIns="52135" rIns="104269" bIns="52135"/>
          <a:lstStyle/>
          <a:p>
            <a:fld id="{F3A960B4-CE75-4B11-8B74-C630C8C30243}" type="slidenum">
              <a:rPr lang="cs-CZ"/>
              <a:pPr/>
              <a:t>21</a:t>
            </a:fld>
            <a:endParaRPr lang="cs-CZ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How do people feel in such a culture?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>;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>
          <a:xfrm>
            <a:off x="4280268" y="10155367"/>
            <a:ext cx="3274483" cy="534591"/>
          </a:xfrm>
          <a:prstGeom prst="rect">
            <a:avLst/>
          </a:prstGeom>
        </p:spPr>
        <p:txBody>
          <a:bodyPr lIns="104269" tIns="52135" rIns="104269" bIns="52135"/>
          <a:lstStyle/>
          <a:p>
            <a:pPr>
              <a:defRPr/>
            </a:pPr>
            <a:fld id="{8B59803B-90BD-473C-8E7D-AAE9F7D4D942}" type="slidenum">
              <a:rPr lang="cs-CZ" smtClean="0"/>
              <a:pPr>
                <a:defRPr/>
              </a:pPr>
              <a:t>48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6581957"/>
            <a:ext cx="10080625" cy="97771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10081" y="6672673"/>
            <a:ext cx="2479834" cy="78620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600801" y="6662594"/>
            <a:ext cx="7479824" cy="78620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005" y="6689617"/>
            <a:ext cx="2268141" cy="755968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9001" y="260740"/>
            <a:ext cx="6468401" cy="402483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547" y="251989"/>
            <a:ext cx="924057" cy="41998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5FA5F15-A942-4409-8FBA-C88A50C42CB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1C9D3D-BD66-4A4A-BEB6-899AEE68BC4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448" y="6887706"/>
            <a:ext cx="2436151" cy="402483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033" y="6887492"/>
            <a:ext cx="6144378" cy="402483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720767" y="0"/>
            <a:ext cx="352822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771170" y="671971"/>
            <a:ext cx="252016" cy="6887704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771170" y="0"/>
            <a:ext cx="252016" cy="5879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3191" y="159228"/>
            <a:ext cx="587975" cy="269518"/>
          </a:xfrm>
        </p:spPr>
        <p:txBody>
          <a:bodyPr/>
          <a:lstStyle/>
          <a:p>
            <a:pPr>
              <a:defRPr/>
            </a:pPr>
            <a:fld id="{794D6DFF-E895-403B-9403-3F7877FE89B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DBA2E5E-10DF-46DF-B035-1A8BF9E0EBE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 anchor="t"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679928"/>
            <a:ext cx="10080625" cy="125994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763924"/>
            <a:ext cx="1428089" cy="109195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512094" y="1763924"/>
            <a:ext cx="8568531" cy="109195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17"/>
            <a:ext cx="1428089" cy="773468"/>
          </a:xfrm>
        </p:spPr>
        <p:txBody>
          <a:bodyPr>
            <a:noAutofit/>
          </a:bodyPr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075FC11-8958-47A0-961B-E8A24657144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A1717518-E40F-4CA2-BB43-885D0E9918D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0A278EF4-D4AA-40E2-8FA1-7C95598190E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5259EF8-75E9-4996-A0AB-F6EF8B85CBA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7704"/>
            <a:ext cx="588036" cy="41998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328BD4B-67D9-418E-B775-F0788E44866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 anchor="ctr"/>
          <a:lstStyle>
            <a:lvl1pPr algn="l">
              <a:buNone/>
              <a:defRPr sz="49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0117B45-7DED-469C-9317-6E56773DDC2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10081" y="5039783"/>
            <a:ext cx="10080625" cy="97771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10081" y="5140579"/>
            <a:ext cx="1612900" cy="78620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703626" y="5130500"/>
            <a:ext cx="8376999" cy="78620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 anchor="ctr"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596099" y="0"/>
            <a:ext cx="110887" cy="756975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427" y="6887704"/>
            <a:ext cx="2940182" cy="402483"/>
          </a:xfrm>
        </p:spPr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4778"/>
            <a:ext cx="1596099" cy="731472"/>
          </a:xfrm>
        </p:spPr>
        <p:txBody>
          <a:bodyPr rtlCol="0"/>
          <a:lstStyle>
            <a:lvl1pPr>
              <a:defRPr sz="3100"/>
            </a:lvl1pPr>
          </a:lstStyle>
          <a:p>
            <a:pPr>
              <a:defRPr/>
            </a:pPr>
            <a:fld id="{0853CFE5-6825-420B-8857-C7728B719FE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4109" y="6887490"/>
            <a:ext cx="5040313" cy="402483"/>
          </a:xfrm>
        </p:spPr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5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72042" y="251989"/>
            <a:ext cx="8988557" cy="1091953"/>
          </a:xfrm>
          <a:prstGeom prst="rect">
            <a:avLst/>
          </a:prstGeom>
        </p:spPr>
        <p:txBody>
          <a:bodyPr vert="horz" lIns="100794" tIns="50397" rIns="100794" bIns="50397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75402" y="1763924"/>
            <a:ext cx="8988557" cy="4989386"/>
          </a:xfrm>
          <a:prstGeom prst="rect">
            <a:avLst/>
          </a:prstGeom>
        </p:spPr>
        <p:txBody>
          <a:bodyPr vert="horz" lIns="100794" tIns="50397" rIns="100794" bIns="50397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20417" y="6887704"/>
            <a:ext cx="2940182" cy="402483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2042" y="6887490"/>
            <a:ext cx="5976368" cy="402483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741"/>
            <a:ext cx="10080625" cy="35278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411139"/>
            <a:ext cx="588036" cy="251989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51040" y="1411139"/>
            <a:ext cx="9429585" cy="25198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2389"/>
            <a:ext cx="588036" cy="269490"/>
          </a:xfrm>
          <a:prstGeom prst="rect">
            <a:avLst/>
          </a:prstGeom>
        </p:spPr>
        <p:txBody>
          <a:bodyPr vert="horz" lIns="100794" tIns="50397" rIns="100794" bIns="50397" anchor="ctr" anchorCtr="0">
            <a:normAutofit/>
          </a:bodyPr>
          <a:lstStyle>
            <a:lvl1pPr algn="ctr" eaLnBrk="1" latinLnBrk="0" hangingPunct="1">
              <a:defRPr kumimoji="0" sz="15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F1B46C8-DE7F-4682-86A0-EB51958C302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l" rtl="0" eaLnBrk="1" latinLnBrk="0" hangingPunct="1">
        <a:spcBef>
          <a:spcPct val="0"/>
        </a:spcBef>
        <a:buNone/>
        <a:defRPr kumimoji="0" sz="49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2780" indent="-352780" algn="l" rtl="0" eaLnBrk="1" latinLnBrk="0" hangingPunct="1">
        <a:spcBef>
          <a:spcPts val="772"/>
        </a:spcBef>
        <a:buClr>
          <a:schemeClr val="accent2"/>
        </a:buClr>
        <a:buSzPct val="60000"/>
        <a:buFont typeface="Wingdings"/>
        <a:buChar char="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5560" indent="-302383" algn="l" rtl="0" eaLnBrk="1" latinLnBrk="0" hangingPunct="1">
        <a:spcBef>
          <a:spcPts val="606"/>
        </a:spcBef>
        <a:buClr>
          <a:schemeClr val="accent1"/>
        </a:buClr>
        <a:buSzPct val="70000"/>
        <a:buFont typeface="Wingdings 2"/>
        <a:buChar char="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indent="-251986" algn="l" rtl="0" eaLnBrk="1" latinLnBrk="0" hangingPunct="1">
        <a:spcBef>
          <a:spcPts val="551"/>
        </a:spcBef>
        <a:buClr>
          <a:schemeClr val="accent2"/>
        </a:buClr>
        <a:buSzPct val="75000"/>
        <a:buFont typeface="Wingdings"/>
        <a:buChar char="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indent="-251986" algn="l" rtl="0" eaLnBrk="1" latinLnBrk="0" hangingPunct="1">
        <a:spcBef>
          <a:spcPts val="441"/>
        </a:spcBef>
        <a:buClr>
          <a:schemeClr val="accent3"/>
        </a:buClr>
        <a:buSzPct val="75000"/>
        <a:buFont typeface="Wingdings"/>
        <a:buChar char="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indent="-251986" algn="l" rtl="0" eaLnBrk="1" latinLnBrk="0" hangingPunct="1">
        <a:spcBef>
          <a:spcPts val="441"/>
        </a:spcBef>
        <a:buClr>
          <a:schemeClr val="accent4"/>
        </a:buClr>
        <a:buSzPct val="65000"/>
        <a:buFont typeface="Wingdings"/>
        <a:buChar char="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pacr.cz/doc/Stanovisko-UPA-Barvy-zivota-11-2012.pdf" TargetMode="External"/><Relationship Id="rId2" Type="http://schemas.openxmlformats.org/officeDocument/2006/relationships/hyperlink" Target="http://www.dap-services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ocioklima.eu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cebook.com/groups/303285283018849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socialni-programy/oblast-poradenstvi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pacr.cz/index.php?lng=cs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ctrTitle"/>
          </p:nvPr>
        </p:nvSpPr>
        <p:spPr>
          <a:xfrm>
            <a:off x="2604161" y="4690644"/>
            <a:ext cx="7140443" cy="1538242"/>
          </a:xfrm>
        </p:spPr>
        <p:txBody>
          <a:bodyPr lIns="0" tIns="0" rIns="0" bIns="0" anchor="ctr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cs-CZ" dirty="0" smtClean="0"/>
              <a:t>Pedagogická a školní psychologie</a:t>
            </a:r>
            <a:endParaRPr lang="en-GB" dirty="0" smtClean="0"/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cs-CZ" sz="2900" dirty="0" smtClean="0"/>
              <a:t>Diagnostika </a:t>
            </a:r>
            <a:r>
              <a:rPr lang="cs-CZ" sz="2900" smtClean="0"/>
              <a:t>a ovlivňování klimatu </a:t>
            </a:r>
            <a:r>
              <a:rPr lang="cs-CZ" sz="2900" dirty="0" smtClean="0"/>
              <a:t>školy a školní třídy</a:t>
            </a:r>
          </a:p>
        </p:txBody>
      </p:sp>
      <p:pic>
        <p:nvPicPr>
          <p:cNvPr id="3076" name="Picture 4" descr="C:\Users\Mares\AppData\Local\Temp\OPVK_hor_zakladni_logolink_RGB_cz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4265"/>
            <a:ext cx="10080625" cy="2202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Diagnostika jako systematická 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Čtyři základní otázky (</a:t>
            </a:r>
            <a:r>
              <a:rPr lang="cs-CZ" dirty="0" err="1" smtClean="0"/>
              <a:t>Gavora</a:t>
            </a:r>
            <a:r>
              <a:rPr lang="cs-CZ" dirty="0" smtClean="0"/>
              <a:t>, 2011)</a:t>
            </a:r>
          </a:p>
          <a:p>
            <a:pPr lvl="1"/>
            <a:r>
              <a:rPr lang="cs-CZ" dirty="0" smtClean="0"/>
              <a:t>Proč? (účel; informace vedoucí ke zlepšení procesu edukace)</a:t>
            </a:r>
          </a:p>
          <a:p>
            <a:pPr lvl="1"/>
            <a:r>
              <a:rPr lang="cs-CZ" dirty="0" smtClean="0"/>
              <a:t>Co? (diagnostická hypotéza)</a:t>
            </a:r>
          </a:p>
          <a:p>
            <a:pPr lvl="1"/>
            <a:r>
              <a:rPr lang="cs-CZ" dirty="0" smtClean="0"/>
              <a:t>Jak? (metody a nástroje)</a:t>
            </a:r>
          </a:p>
          <a:p>
            <a:pPr lvl="1"/>
            <a:r>
              <a:rPr lang="cs-CZ" dirty="0" smtClean="0"/>
              <a:t>Jakým způsobem se pracuje s výsledky? (rozhodování a plánování)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0982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Oblasti diagnostiky rutině prováděné učiteli (</a:t>
            </a:r>
            <a:r>
              <a:rPr lang="cs-CZ" dirty="0" err="1" smtClean="0"/>
              <a:t>Gavora</a:t>
            </a:r>
            <a:r>
              <a:rPr lang="cs-CZ" dirty="0" smtClean="0"/>
              <a:t>, 2011)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Kognitivní charakteristiky (vědomosti, pozornost, paměť, …)</a:t>
            </a:r>
          </a:p>
          <a:p>
            <a:r>
              <a:rPr lang="cs-CZ" dirty="0" smtClean="0"/>
              <a:t>Tvořivost</a:t>
            </a:r>
          </a:p>
          <a:p>
            <a:r>
              <a:rPr lang="cs-CZ" dirty="0" smtClean="0"/>
              <a:t>Emocionální charakteristiky (motivace, postoje, zájmy)</a:t>
            </a:r>
          </a:p>
          <a:p>
            <a:r>
              <a:rPr lang="cs-CZ" dirty="0" smtClean="0"/>
              <a:t>Sebepojetí</a:t>
            </a:r>
          </a:p>
          <a:p>
            <a:r>
              <a:rPr lang="cs-CZ" dirty="0" smtClean="0"/>
              <a:t>Chování (vč. Snahy, vytrvalosti, …)</a:t>
            </a:r>
          </a:p>
          <a:p>
            <a:r>
              <a:rPr lang="cs-CZ" dirty="0" smtClean="0"/>
              <a:t>Sociální vztahy (klima)</a:t>
            </a:r>
          </a:p>
          <a:p>
            <a:r>
              <a:rPr lang="cs-CZ" dirty="0" smtClean="0"/>
              <a:t>Psychosomatická kondice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87243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Oblasti diagnostiky rutině prováděné učiteli </a:t>
            </a:r>
            <a:r>
              <a:rPr lang="cs-CZ" dirty="0" smtClean="0"/>
              <a:t>II (</a:t>
            </a:r>
            <a:r>
              <a:rPr lang="cs-CZ" dirty="0" err="1" smtClean="0"/>
              <a:t>Gavora</a:t>
            </a:r>
            <a:r>
              <a:rPr lang="cs-CZ" dirty="0"/>
              <a:t>, 2011)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Oblasti – domácí a širší sociální prostředí žáka</a:t>
            </a:r>
          </a:p>
          <a:p>
            <a:r>
              <a:rPr lang="cs-CZ" dirty="0" smtClean="0"/>
              <a:t>Vstupní diagnostika</a:t>
            </a:r>
          </a:p>
          <a:p>
            <a:r>
              <a:rPr lang="cs-CZ" dirty="0" smtClean="0"/>
              <a:t>Formativní diagnostika (zvládání učiva, naivní teorie, </a:t>
            </a:r>
            <a:r>
              <a:rPr lang="cs-CZ" dirty="0" err="1" smtClean="0"/>
              <a:t>mikrodiagnostika</a:t>
            </a:r>
            <a:r>
              <a:rPr lang="cs-CZ" dirty="0" smtClean="0"/>
              <a:t> ve výuce)</a:t>
            </a:r>
          </a:p>
          <a:p>
            <a:r>
              <a:rPr lang="cs-CZ" dirty="0" err="1" smtClean="0"/>
              <a:t>Sumativní</a:t>
            </a:r>
            <a:r>
              <a:rPr lang="cs-CZ" dirty="0" smtClean="0"/>
              <a:t> diagnostika</a:t>
            </a:r>
          </a:p>
          <a:p>
            <a:pPr lvl="1"/>
            <a:r>
              <a:rPr lang="cs-CZ" dirty="0" smtClean="0"/>
              <a:t>Subjektivní zodpovědnost za úspěch žáka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6414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Běžné metody a nástroje v práci učitelů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Pozorování (nepřipravené, připravené – hospitace)</a:t>
            </a:r>
          </a:p>
          <a:p>
            <a:r>
              <a:rPr lang="cs-CZ" dirty="0" smtClean="0"/>
              <a:t>Rozhovor (diagnostický, anamnestický)</a:t>
            </a:r>
          </a:p>
          <a:p>
            <a:r>
              <a:rPr lang="cs-CZ" dirty="0" smtClean="0"/>
              <a:t>Analýza dílčích produktů činnosti či portfolia (příklad komplexní diagnostiky)</a:t>
            </a:r>
          </a:p>
          <a:p>
            <a:r>
              <a:rPr lang="cs-CZ" dirty="0" smtClean="0"/>
              <a:t>Vědomostní testy</a:t>
            </a:r>
          </a:p>
          <a:p>
            <a:r>
              <a:rPr lang="cs-CZ" dirty="0" smtClean="0"/>
              <a:t>Dotazníky, škály</a:t>
            </a:r>
          </a:p>
          <a:p>
            <a:pPr lvl="1"/>
            <a:r>
              <a:rPr lang="cs-CZ" dirty="0" smtClean="0"/>
              <a:t>Mnohdy problematické psychometrické parametry, sporný převod či neřešená otázka autorských práv</a:t>
            </a:r>
          </a:p>
          <a:p>
            <a:pPr lvl="1"/>
            <a:r>
              <a:rPr lang="cs-CZ" dirty="0" smtClean="0"/>
              <a:t>Problematický způsob použití psychologických nástrojů laiky (</a:t>
            </a:r>
            <a:r>
              <a:rPr lang="cs-CZ" dirty="0" err="1" smtClean="0"/>
              <a:t>sociometrie</a:t>
            </a:r>
            <a:r>
              <a:rPr lang="cs-CZ" dirty="0" smtClean="0"/>
              <a:t> aj.)</a:t>
            </a:r>
          </a:p>
          <a:p>
            <a:pPr lvl="1"/>
            <a:r>
              <a:rPr lang="cs-CZ" dirty="0" smtClean="0"/>
              <a:t>Z pohledu vydavatelů testů původně nepříliš zajímavý obchod; s přílivem prostředků řada odborně sporných aktivit – např.</a:t>
            </a:r>
          </a:p>
          <a:p>
            <a:pPr lvl="2"/>
            <a:r>
              <a:rPr lang="cs-CZ" dirty="0"/>
              <a:t>Barvy života - </a:t>
            </a:r>
            <a:r>
              <a:rPr lang="cs-CZ" dirty="0">
                <a:hlinkClick r:id="rId2"/>
              </a:rPr>
              <a:t>http://www.dap-services.cz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  <a:r>
              <a:rPr lang="cs-CZ" dirty="0" err="1" smtClean="0"/>
              <a:t>stnovisko</a:t>
            </a:r>
            <a:r>
              <a:rPr lang="cs-CZ" dirty="0"/>
              <a:t> UPA </a:t>
            </a: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www.upacr.cz/doc/Stanovisko-UPA-Barvy-zivota-11-2012.pdf</a:t>
            </a:r>
            <a:r>
              <a:rPr lang="cs-CZ" dirty="0" smtClean="0"/>
              <a:t> </a:t>
            </a:r>
          </a:p>
          <a:p>
            <a:pPr lvl="2"/>
            <a:r>
              <a:rPr lang="cs-CZ" dirty="0" err="1" smtClean="0"/>
              <a:t>Socioklima</a:t>
            </a:r>
            <a:r>
              <a:rPr lang="cs-CZ" dirty="0"/>
              <a:t> - </a:t>
            </a:r>
            <a:r>
              <a:rPr lang="cs-CZ" dirty="0">
                <a:hlinkClick r:id="rId4"/>
              </a:rPr>
              <a:t>http://www.socioklima.eu</a:t>
            </a:r>
            <a:r>
              <a:rPr lang="cs-CZ" dirty="0" smtClean="0">
                <a:hlinkClick r:id="rId4"/>
              </a:rPr>
              <a:t>/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7155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Etické aspekty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Řešeny v rámci etických kodexů odborných společností (velmi stručně)</a:t>
            </a:r>
          </a:p>
          <a:p>
            <a:pPr lvl="1"/>
            <a:r>
              <a:rPr lang="cs-CZ" dirty="0" smtClean="0"/>
              <a:t>Řada odborných diskusí</a:t>
            </a:r>
          </a:p>
          <a:p>
            <a:pPr lvl="2"/>
            <a:r>
              <a:rPr lang="cs-CZ" dirty="0">
                <a:hlinkClick r:id="rId2"/>
              </a:rPr>
              <a:t>http://www.facebook.com/groups/303285283018849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</a:p>
          <a:p>
            <a:r>
              <a:rPr lang="cs-CZ" dirty="0" smtClean="0"/>
              <a:t>Řešeny v podobě standardů pro pedagogické a psychologické testování</a:t>
            </a:r>
          </a:p>
          <a:p>
            <a:pPr lvl="1"/>
            <a:r>
              <a:rPr lang="cs-CZ" dirty="0"/>
              <a:t>AERA, APA, NCME: Standardy pro pedagogické a psychologické </a:t>
            </a:r>
            <a:r>
              <a:rPr lang="cs-CZ" dirty="0" smtClean="0"/>
              <a:t>testování. Praha</a:t>
            </a:r>
            <a:r>
              <a:rPr lang="cs-CZ" dirty="0"/>
              <a:t>: </a:t>
            </a:r>
            <a:r>
              <a:rPr lang="cs-CZ" dirty="0" err="1"/>
              <a:t>Testcentrum</a:t>
            </a:r>
            <a:r>
              <a:rPr lang="cs-CZ" dirty="0"/>
              <a:t>, 2001. </a:t>
            </a:r>
            <a:endParaRPr lang="cs-CZ" dirty="0" smtClean="0"/>
          </a:p>
          <a:p>
            <a:pPr lvl="1"/>
            <a:r>
              <a:rPr lang="cs-CZ" dirty="0" smtClean="0"/>
              <a:t>Aktivity pracovní skupiny EFPA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2455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Mezioborová spolupráce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Je poměrně obtížná </a:t>
            </a:r>
          </a:p>
          <a:p>
            <a:pPr lvl="1"/>
            <a:r>
              <a:rPr lang="cs-CZ" dirty="0" smtClean="0"/>
              <a:t>Pedagogové mají jen rámcovou představu o možnostech psychologické diagnostiky</a:t>
            </a:r>
          </a:p>
          <a:p>
            <a:pPr lvl="2"/>
            <a:r>
              <a:rPr lang="cs-CZ" dirty="0"/>
              <a:t>Problémy s předávání kontextových </a:t>
            </a:r>
            <a:r>
              <a:rPr lang="cs-CZ" dirty="0" smtClean="0"/>
              <a:t>informací (…)</a:t>
            </a:r>
            <a:endParaRPr lang="cs-CZ" dirty="0"/>
          </a:p>
          <a:p>
            <a:pPr lvl="1"/>
            <a:r>
              <a:rPr lang="cs-CZ" dirty="0" smtClean="0"/>
              <a:t>Psychologové mají jen rámcovou představu o výuce ve škole</a:t>
            </a:r>
          </a:p>
          <a:p>
            <a:pPr lvl="2"/>
            <a:r>
              <a:rPr lang="cs-CZ" dirty="0" smtClean="0"/>
              <a:t>Problémy s formulací konkrétních doporučení</a:t>
            </a:r>
          </a:p>
          <a:p>
            <a:r>
              <a:rPr lang="cs-CZ" dirty="0" smtClean="0"/>
              <a:t>Několik projektů, které problém pomáhaly řešit pod hlavičkou IPPP jako metodického a zastřešujícího pracoviště</a:t>
            </a:r>
          </a:p>
          <a:p>
            <a:pPr lvl="1"/>
            <a:r>
              <a:rPr lang="cs-CZ" dirty="0" smtClean="0"/>
              <a:t>VIP-kariéra I-III (financování ŠP na školách, vývoj metod)</a:t>
            </a:r>
          </a:p>
          <a:p>
            <a:pPr lvl="1"/>
            <a:r>
              <a:rPr lang="cs-CZ" dirty="0" smtClean="0"/>
              <a:t>SIM, CPIV (podpora inkluzivní praxe škol)</a:t>
            </a:r>
          </a:p>
          <a:p>
            <a:r>
              <a:rPr lang="cs-CZ" dirty="0" smtClean="0"/>
              <a:t>V současnosti jednotné metodické vedení chybí (IPPP sloučeno s NÚV); v návrzích legislativy supervize přisuzována řadě institucí – např. ČŠI</a:t>
            </a:r>
          </a:p>
        </p:txBody>
      </p:sp>
    </p:spTree>
    <p:extLst>
      <p:ext uri="{BB962C8B-B14F-4D97-AF65-F5344CB8AC3E}">
        <p14:creationId xmlns:p14="http://schemas.microsoft.com/office/powerpoint/2010/main" val="14152872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Klasický text</a:t>
            </a:r>
          </a:p>
          <a:p>
            <a:pPr lvl="1"/>
            <a:r>
              <a:rPr lang="cs-CZ" dirty="0"/>
              <a:t>HRABAL, Vladimír ml a Vladimír st HRABAL. Diagnostika :</a:t>
            </a:r>
            <a:r>
              <a:rPr lang="cs-CZ" dirty="0" err="1"/>
              <a:t>pedagogickopsychologická</a:t>
            </a:r>
            <a:r>
              <a:rPr lang="cs-CZ" dirty="0"/>
              <a:t> diagnostika žáka s úvodem do diagnostické aplikace statistiky. 2. vyd. Praha: Univerzita Karlova v Praze, nakladatelství Karolinum, 2002. 199 s. ISBN 80-246-0319-5</a:t>
            </a:r>
            <a:r>
              <a:rPr lang="cs-CZ" dirty="0" smtClean="0"/>
              <a:t>.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Rozšiřující texty</a:t>
            </a:r>
          </a:p>
          <a:p>
            <a:pPr lvl="1"/>
            <a:r>
              <a:rPr lang="cs-CZ" dirty="0" smtClean="0"/>
              <a:t>Urbánek</a:t>
            </a:r>
            <a:r>
              <a:rPr lang="cs-CZ" dirty="0"/>
              <a:t>, Tomáš; </a:t>
            </a:r>
            <a:r>
              <a:rPr lang="cs-CZ" dirty="0" err="1"/>
              <a:t>Denglerová</a:t>
            </a:r>
            <a:r>
              <a:rPr lang="cs-CZ" dirty="0"/>
              <a:t>, Denisa; Širůček, Jan. Psychometrika. Praha: Portál 2011</a:t>
            </a:r>
            <a:r>
              <a:rPr lang="cs-CZ" dirty="0" smtClean="0"/>
              <a:t>.</a:t>
            </a:r>
          </a:p>
          <a:p>
            <a:pPr lvl="1"/>
            <a:r>
              <a:rPr lang="cs-CZ" dirty="0"/>
              <a:t>AERA, APA, NCME: Standardy pro pedagogické a psychologické testování. Praha: </a:t>
            </a:r>
            <a:r>
              <a:rPr lang="cs-CZ" dirty="0" err="1"/>
              <a:t>Testcentrum</a:t>
            </a:r>
            <a:r>
              <a:rPr lang="cs-CZ" dirty="0"/>
              <a:t>, 2001</a:t>
            </a:r>
            <a:r>
              <a:rPr lang="cs-CZ" dirty="0" smtClean="0"/>
              <a:t>.</a:t>
            </a:r>
          </a:p>
          <a:p>
            <a:pPr lvl="1"/>
            <a:r>
              <a:rPr lang="cs-CZ" dirty="0"/>
              <a:t>Martin Jelínek, Petr </a:t>
            </a:r>
            <a:r>
              <a:rPr lang="cs-CZ" dirty="0" err="1"/>
              <a:t>Květon</a:t>
            </a:r>
            <a:r>
              <a:rPr lang="cs-CZ" dirty="0"/>
              <a:t>, Dalibor Vobořil. TESTOVÁNÍ. V PSYCHOLOGII. </a:t>
            </a:r>
            <a:r>
              <a:rPr lang="cs-CZ" dirty="0" smtClean="0"/>
              <a:t>Praha: </a:t>
            </a:r>
            <a:r>
              <a:rPr lang="cs-CZ" dirty="0" err="1" smtClean="0"/>
              <a:t>Grada</a:t>
            </a:r>
            <a:r>
              <a:rPr lang="cs-CZ" dirty="0" smtClean="0"/>
              <a:t> </a:t>
            </a:r>
            <a:r>
              <a:rPr lang="cs-CZ" dirty="0" err="1" smtClean="0"/>
              <a:t>Publishing</a:t>
            </a:r>
            <a:r>
              <a:rPr lang="cs-CZ" dirty="0" smtClean="0"/>
              <a:t> 2011.</a:t>
            </a:r>
          </a:p>
          <a:p>
            <a:pPr lvl="1"/>
            <a:r>
              <a:rPr lang="cs-CZ" dirty="0" err="1" smtClean="0"/>
              <a:t>Kožuchová</a:t>
            </a:r>
            <a:r>
              <a:rPr lang="cs-CZ" dirty="0" smtClean="0"/>
              <a:t> </a:t>
            </a:r>
            <a:r>
              <a:rPr lang="cs-CZ" dirty="0"/>
              <a:t>a kol. Pedagogická diagnostika v </a:t>
            </a:r>
            <a:r>
              <a:rPr lang="cs-CZ" dirty="0" err="1"/>
              <a:t>primárnom</a:t>
            </a:r>
            <a:r>
              <a:rPr lang="cs-CZ" dirty="0"/>
              <a:t> </a:t>
            </a:r>
            <a:r>
              <a:rPr lang="cs-CZ" dirty="0" err="1"/>
              <a:t>vzdelávaní</a:t>
            </a:r>
            <a:r>
              <a:rPr lang="cs-CZ" dirty="0"/>
              <a:t>. Bratislava: SPN, 2011  </a:t>
            </a:r>
            <a:endParaRPr lang="cs-CZ" dirty="0" smtClean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97927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Klima školy </a:t>
            </a:r>
            <a:r>
              <a:rPr lang="cs-CZ" dirty="0" smtClean="0"/>
              <a:t>a školní třídy a </a:t>
            </a:r>
            <a:r>
              <a:rPr lang="cs-CZ" dirty="0"/>
              <a:t>jeho </a:t>
            </a:r>
            <a:r>
              <a:rPr lang="cs-CZ" dirty="0" smtClean="0"/>
              <a:t>diagnostika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Příklad skupinové pedagogicko-psychologické diagnostiky</a:t>
            </a:r>
            <a:endParaRPr lang="cs-CZ" sz="1700" i="1" dirty="0"/>
          </a:p>
        </p:txBody>
      </p:sp>
    </p:spTree>
    <p:extLst>
      <p:ext uri="{BB962C8B-B14F-4D97-AF65-F5344CB8AC3E}">
        <p14:creationId xmlns:p14="http://schemas.microsoft.com/office/powerpoint/2010/main" val="206307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504031" y="302737"/>
            <a:ext cx="8631564" cy="1259946"/>
          </a:xfrm>
        </p:spPr>
        <p:txBody>
          <a:bodyPr>
            <a:normAutofit/>
          </a:bodyPr>
          <a:lstStyle/>
          <a:p>
            <a:r>
              <a:rPr lang="cs-CZ" sz="2600" b="1" dirty="0"/>
              <a:t>KULTURA, PROSTŘEDÍ A KLIMA ŠKOLY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 smtClean="0"/>
              <a:t>způsoby popisu různých aspektů prostředí školy, v němž škola dosahuje svých cílů</a:t>
            </a:r>
            <a:endParaRPr lang="cs-CZ" dirty="0"/>
          </a:p>
          <a:p>
            <a:pPr>
              <a:lnSpc>
                <a:spcPct val="90000"/>
              </a:lnSpc>
            </a:pPr>
            <a:r>
              <a:rPr lang="en-US" dirty="0" smtClean="0"/>
              <a:t>“</a:t>
            </a:r>
            <a:r>
              <a:rPr lang="cs-CZ" dirty="0" smtClean="0"/>
              <a:t>holistické</a:t>
            </a:r>
            <a:r>
              <a:rPr lang="en-US" dirty="0" smtClean="0"/>
              <a:t>”</a:t>
            </a:r>
            <a:r>
              <a:rPr lang="cs-CZ" dirty="0" smtClean="0"/>
              <a:t> termíny</a:t>
            </a:r>
            <a:r>
              <a:rPr lang="en-US" dirty="0" smtClean="0"/>
              <a:t> </a:t>
            </a:r>
            <a:r>
              <a:rPr lang="en-US" dirty="0"/>
              <a:t>&gt;&gt; </a:t>
            </a:r>
            <a:r>
              <a:rPr lang="cs-CZ" dirty="0" smtClean="0"/>
              <a:t>složitost, typologie</a:t>
            </a:r>
            <a:endParaRPr lang="cs-CZ" dirty="0"/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sz="3100" b="1" dirty="0"/>
              <a:t>KULTURA </a:t>
            </a:r>
            <a:r>
              <a:rPr lang="en-US" sz="3100" dirty="0"/>
              <a:t>– </a:t>
            </a:r>
            <a:r>
              <a:rPr lang="cs-CZ" sz="2200" dirty="0"/>
              <a:t>jak se věci dělají a zdůvodňují</a:t>
            </a:r>
          </a:p>
          <a:p>
            <a:pPr>
              <a:lnSpc>
                <a:spcPct val="90000"/>
              </a:lnSpc>
            </a:pPr>
            <a:r>
              <a:rPr lang="cs-CZ" sz="3100" b="1" dirty="0"/>
              <a:t>PROSTŘEDÍ</a:t>
            </a:r>
            <a:r>
              <a:rPr lang="cs-CZ" sz="3100" dirty="0"/>
              <a:t> – </a:t>
            </a:r>
            <a:r>
              <a:rPr lang="cs-CZ" sz="2200" dirty="0"/>
              <a:t>zúženo na fyzické prostředí</a:t>
            </a:r>
            <a:endParaRPr lang="en-US" sz="2200" dirty="0"/>
          </a:p>
          <a:p>
            <a:pPr>
              <a:lnSpc>
                <a:spcPct val="90000"/>
              </a:lnSpc>
            </a:pPr>
            <a:r>
              <a:rPr lang="cs-CZ" sz="3100" b="1" dirty="0"/>
              <a:t>KLIMA</a:t>
            </a:r>
            <a:r>
              <a:rPr lang="en-US" sz="3100" dirty="0"/>
              <a:t> – </a:t>
            </a:r>
            <a:r>
              <a:rPr lang="cs-CZ" sz="2200" dirty="0"/>
              <a:t>jaké z toho všeho mají lidé ve škole pocity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836403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Proč se vlastně tématem zabýváme?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Kargokult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/>
              <a:t>S</a:t>
            </a:r>
            <a:r>
              <a:rPr lang="cs-CZ" dirty="0" err="1" smtClean="0"/>
              <a:t>ociometrie</a:t>
            </a:r>
            <a:r>
              <a:rPr lang="cs-CZ" dirty="0" smtClean="0"/>
              <a:t> zažene šikanu.</a:t>
            </a:r>
          </a:p>
          <a:p>
            <a:pPr lvl="1"/>
            <a:r>
              <a:rPr lang="cs-CZ" dirty="0" smtClean="0"/>
              <a:t>Dělají to všichni.</a:t>
            </a:r>
          </a:p>
          <a:p>
            <a:r>
              <a:rPr lang="cs-CZ" dirty="0" smtClean="0"/>
              <a:t>Potřebujeme se něco dozvědět</a:t>
            </a:r>
          </a:p>
          <a:p>
            <a:pPr lvl="1"/>
            <a:r>
              <a:rPr lang="cs-CZ" dirty="0" smtClean="0"/>
              <a:t>O třídě, se kterou pracujeme</a:t>
            </a:r>
          </a:p>
          <a:p>
            <a:pPr lvl="1"/>
            <a:r>
              <a:rPr lang="cs-CZ" dirty="0" smtClean="0"/>
              <a:t>O škole, ve které pracujeme</a:t>
            </a:r>
          </a:p>
          <a:p>
            <a:r>
              <a:rPr lang="cs-CZ" dirty="0" smtClean="0"/>
              <a:t>Neoliberální diskurz (nap. </a:t>
            </a:r>
            <a:r>
              <a:rPr lang="cs-CZ" dirty="0" err="1" smtClean="0"/>
              <a:t>Štech</a:t>
            </a:r>
            <a:r>
              <a:rPr lang="cs-CZ" dirty="0" smtClean="0"/>
              <a:t>, 2013)</a:t>
            </a:r>
          </a:p>
          <a:p>
            <a:pPr lvl="1"/>
            <a:r>
              <a:rPr lang="cs-CZ" dirty="0" smtClean="0"/>
              <a:t>Bezpečná oblast pro růst ;)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9660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Tradiční uchopení tématu akcentuje výčty metod pro konkrétní aspekty použití</a:t>
            </a:r>
          </a:p>
          <a:p>
            <a:r>
              <a:rPr lang="cs-CZ" dirty="0" smtClean="0"/>
              <a:t>Druhou možností je kombinace prvního přístupu a výsek témat z metodologie a statistiky (části klasické teorie testů)</a:t>
            </a:r>
          </a:p>
          <a:p>
            <a:r>
              <a:rPr lang="cs-CZ" dirty="0" smtClean="0"/>
              <a:t>V této prezentaci jde spíš o postihnutí podmínek a způsobu uvažovaní o problematice; konkrétní diagnostické postupy jsou a) součástí dalších kurzů a b) součástí dalšího oborového postgraduálního studia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04554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Interpretační rámec </a:t>
            </a:r>
            <a:r>
              <a:rPr lang="cs-CZ" dirty="0"/>
              <a:t>- </a:t>
            </a:r>
            <a:r>
              <a:rPr lang="cs-CZ" dirty="0" err="1"/>
              <a:t>Senge</a:t>
            </a:r>
            <a:endParaRPr lang="cs-CZ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032" y="1763924"/>
            <a:ext cx="9378832" cy="5349521"/>
          </a:xfrm>
        </p:spPr>
        <p:txBody>
          <a:bodyPr/>
          <a:lstStyle/>
          <a:p>
            <a:pPr>
              <a:spcAft>
                <a:spcPct val="30000"/>
              </a:spcAft>
            </a:pPr>
            <a:r>
              <a:rPr lang="cs-CZ" sz="1800" b="1" dirty="0"/>
              <a:t>Škola jako učící (se) organizace</a:t>
            </a:r>
            <a:r>
              <a:rPr lang="cs-CZ" sz="1800" dirty="0"/>
              <a:t> </a:t>
            </a:r>
            <a:r>
              <a:rPr lang="cs-CZ" sz="1500" dirty="0"/>
              <a:t>(</a:t>
            </a:r>
            <a:r>
              <a:rPr lang="cs-CZ" sz="1500" dirty="0" err="1"/>
              <a:t>Senge</a:t>
            </a:r>
            <a:r>
              <a:rPr lang="cs-CZ" sz="1500" dirty="0"/>
              <a:t>, </a:t>
            </a:r>
            <a:r>
              <a:rPr lang="cs-CZ" sz="1500" dirty="0" err="1"/>
              <a:t>et</a:t>
            </a:r>
            <a:r>
              <a:rPr lang="cs-CZ" sz="1500" dirty="0"/>
              <a:t> </a:t>
            </a:r>
            <a:r>
              <a:rPr lang="cs-CZ" sz="1500" dirty="0" err="1"/>
              <a:t>al</a:t>
            </a:r>
            <a:r>
              <a:rPr lang="cs-CZ" sz="1500" dirty="0"/>
              <a:t>. 2000, </a:t>
            </a:r>
            <a:r>
              <a:rPr lang="cs-CZ" sz="1500" dirty="0" err="1"/>
              <a:t>Roberts</a:t>
            </a:r>
            <a:r>
              <a:rPr lang="cs-CZ" sz="1500" dirty="0"/>
              <a:t>, </a:t>
            </a:r>
            <a:r>
              <a:rPr lang="cs-CZ" sz="1500" dirty="0" err="1"/>
              <a:t>Pruitt</a:t>
            </a:r>
            <a:r>
              <a:rPr lang="cs-CZ" sz="1500" dirty="0"/>
              <a:t>, 2003).</a:t>
            </a:r>
            <a:r>
              <a:rPr lang="cs-CZ" sz="1800" dirty="0"/>
              <a:t> </a:t>
            </a:r>
          </a:p>
          <a:p>
            <a:pPr>
              <a:spcAft>
                <a:spcPct val="30000"/>
              </a:spcAft>
            </a:pPr>
            <a:r>
              <a:rPr lang="cs-CZ" sz="1800" dirty="0"/>
              <a:t>Prostředí školy, ve kterém jsou zaangažováni všichni zaměstnanci, administrativa školy, žáci i jejich rodiče a ve kterém všichni zainteresovaní pojímají procesy výchovy a vzdělávání, realizované na půdě školy jako </a:t>
            </a:r>
            <a:r>
              <a:rPr lang="cs-CZ" sz="1800" b="1" dirty="0"/>
              <a:t>„nikdy nekončící, aktivní a </a:t>
            </a:r>
            <a:r>
              <a:rPr lang="cs-CZ" sz="1800" b="1" dirty="0" err="1"/>
              <a:t>kolaborativní</a:t>
            </a:r>
            <a:r>
              <a:rPr lang="cs-CZ" sz="1800" b="1" dirty="0"/>
              <a:t> proces“</a:t>
            </a:r>
            <a:r>
              <a:rPr lang="cs-CZ" sz="1800" dirty="0"/>
              <a:t> </a:t>
            </a:r>
            <a:r>
              <a:rPr lang="cs-CZ" sz="1500" dirty="0"/>
              <a:t>(</a:t>
            </a:r>
            <a:r>
              <a:rPr lang="cs-CZ" sz="1500" dirty="0" err="1"/>
              <a:t>Speck</a:t>
            </a:r>
            <a:r>
              <a:rPr lang="cs-CZ" sz="1500" dirty="0"/>
              <a:t>, 1999:8).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endParaRPr lang="cs-CZ" sz="1800" b="1" dirty="0"/>
          </a:p>
          <a:p>
            <a:pPr>
              <a:spcAft>
                <a:spcPct val="30000"/>
              </a:spcAft>
              <a:buFont typeface="Wingdings" pitchFamily="2" charset="2"/>
              <a:buNone/>
            </a:pPr>
            <a:r>
              <a:rPr lang="cs-CZ" sz="2000" b="1" dirty="0"/>
              <a:t>charakteristiky</a:t>
            </a:r>
            <a:r>
              <a:rPr lang="cs-CZ" sz="2000" dirty="0"/>
              <a:t>: reflektivní dialog </a:t>
            </a:r>
            <a:r>
              <a:rPr lang="cs-CZ" sz="2000" dirty="0">
                <a:sym typeface="Symbol" pitchFamily="18" charset="2"/>
              </a:rPr>
              <a:t></a:t>
            </a:r>
            <a:r>
              <a:rPr lang="cs-CZ" sz="2000" dirty="0"/>
              <a:t> skupinové zaměření na učení studentů </a:t>
            </a:r>
            <a:r>
              <a:rPr lang="cs-CZ" sz="2000" dirty="0">
                <a:sym typeface="Symbol" pitchFamily="18" charset="2"/>
              </a:rPr>
              <a:t></a:t>
            </a:r>
            <a:r>
              <a:rPr lang="cs-CZ" sz="2000" dirty="0"/>
              <a:t> deprivatizace pedagogické praxe </a:t>
            </a:r>
            <a:r>
              <a:rPr lang="cs-CZ" sz="2000" dirty="0">
                <a:sym typeface="Symbol" pitchFamily="18" charset="2"/>
              </a:rPr>
              <a:t></a:t>
            </a:r>
            <a:r>
              <a:rPr lang="cs-CZ" sz="2000" dirty="0"/>
              <a:t> spolupráce </a:t>
            </a:r>
            <a:r>
              <a:rPr lang="cs-CZ" sz="2000" dirty="0">
                <a:sym typeface="Symbol" pitchFamily="18" charset="2"/>
              </a:rPr>
              <a:t></a:t>
            </a:r>
            <a:r>
              <a:rPr lang="cs-CZ" sz="2000" dirty="0"/>
              <a:t> sdílené hodnoty a normy</a:t>
            </a:r>
          </a:p>
          <a:p>
            <a:pPr>
              <a:spcAft>
                <a:spcPct val="30000"/>
              </a:spcAft>
              <a:buFont typeface="Wingdings" pitchFamily="2" charset="2"/>
              <a:buNone/>
            </a:pPr>
            <a:r>
              <a:rPr lang="cs-CZ" sz="2000" b="1" dirty="0"/>
              <a:t>strukturní podmínky</a:t>
            </a:r>
            <a:r>
              <a:rPr lang="cs-CZ" sz="2000" dirty="0"/>
              <a:t>: vyhrazený čas pro setkávání a diskuse </a:t>
            </a:r>
            <a:r>
              <a:rPr lang="cs-CZ" sz="2000" dirty="0">
                <a:sym typeface="Symbol" pitchFamily="18" charset="2"/>
              </a:rPr>
              <a:t></a:t>
            </a:r>
            <a:r>
              <a:rPr lang="cs-CZ" sz="2000" dirty="0"/>
              <a:t> fyzická blízkost </a:t>
            </a:r>
            <a:r>
              <a:rPr lang="cs-CZ" sz="2000" dirty="0">
                <a:sym typeface="Symbol" pitchFamily="18" charset="2"/>
              </a:rPr>
              <a:t></a:t>
            </a:r>
            <a:r>
              <a:rPr lang="cs-CZ" sz="2000" dirty="0"/>
              <a:t> vzájemně provázené role učitelů </a:t>
            </a:r>
            <a:r>
              <a:rPr lang="cs-CZ" sz="2000" dirty="0">
                <a:sym typeface="Symbol" pitchFamily="18" charset="2"/>
              </a:rPr>
              <a:t></a:t>
            </a:r>
            <a:r>
              <a:rPr lang="cs-CZ" sz="2000" dirty="0"/>
              <a:t> posílení podílu učitelů na rozhodování a autonomie školy </a:t>
            </a:r>
            <a:r>
              <a:rPr lang="cs-CZ" sz="2000" dirty="0">
                <a:sym typeface="Symbol" pitchFamily="18" charset="2"/>
              </a:rPr>
              <a:t></a:t>
            </a:r>
            <a:r>
              <a:rPr lang="cs-CZ" sz="2000" dirty="0"/>
              <a:t> komunikační kanály (sítě)</a:t>
            </a:r>
          </a:p>
          <a:p>
            <a:pPr>
              <a:spcAft>
                <a:spcPct val="30000"/>
              </a:spcAft>
              <a:buFont typeface="Wingdings" pitchFamily="2" charset="2"/>
              <a:buNone/>
            </a:pPr>
            <a:r>
              <a:rPr lang="cs-CZ" sz="2000" b="1" dirty="0"/>
              <a:t>lidské a sociální zdroje</a:t>
            </a:r>
            <a:r>
              <a:rPr lang="cs-CZ" sz="2000" dirty="0"/>
              <a:t>: otevřenost k inovacím </a:t>
            </a:r>
            <a:r>
              <a:rPr lang="cs-CZ" sz="2000" dirty="0">
                <a:sym typeface="Symbol" pitchFamily="18" charset="2"/>
              </a:rPr>
              <a:t></a:t>
            </a:r>
            <a:r>
              <a:rPr lang="cs-CZ" sz="2000" dirty="0"/>
              <a:t> důvěra a respekt </a:t>
            </a:r>
            <a:r>
              <a:rPr lang="cs-CZ" sz="2000" dirty="0">
                <a:sym typeface="Symbol" pitchFamily="18" charset="2"/>
              </a:rPr>
              <a:t></a:t>
            </a:r>
            <a:r>
              <a:rPr lang="cs-CZ" sz="2000" dirty="0"/>
              <a:t> </a:t>
            </a:r>
            <a:r>
              <a:rPr lang="cs-CZ" sz="2000" dirty="0" err="1"/>
              <a:t>suportivní</a:t>
            </a:r>
            <a:r>
              <a:rPr lang="cs-CZ" sz="2000" dirty="0"/>
              <a:t> vedení </a:t>
            </a:r>
            <a:r>
              <a:rPr lang="cs-CZ" sz="2000" dirty="0">
                <a:sym typeface="Symbol" pitchFamily="18" charset="2"/>
              </a:rPr>
              <a:t></a:t>
            </a:r>
            <a:r>
              <a:rPr lang="cs-CZ" sz="2000" dirty="0"/>
              <a:t> rozšiřování sociálních i kognitivních dovedností</a:t>
            </a:r>
          </a:p>
          <a:p>
            <a:pPr>
              <a:spcAft>
                <a:spcPct val="30000"/>
              </a:spcAft>
              <a:buFont typeface="Wingdings" pitchFamily="2" charset="2"/>
              <a:buNone/>
            </a:pPr>
            <a:r>
              <a:rPr lang="cs-CZ" sz="2000" b="1" dirty="0"/>
              <a:t>+ sdílená vize školy</a:t>
            </a:r>
          </a:p>
        </p:txBody>
      </p:sp>
    </p:spTree>
    <p:extLst>
      <p:ext uri="{BB962C8B-B14F-4D97-AF65-F5344CB8AC3E}">
        <p14:creationId xmlns:p14="http://schemas.microsoft.com/office/powerpoint/2010/main" val="53497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Klima školy jsou pocity ze školy</a:t>
            </a:r>
            <a:endParaRPr lang="cs-CZ" b="1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dirty="0" smtClean="0"/>
              <a:t>Jak se v konkrétní škole lidé cítí</a:t>
            </a:r>
            <a:endParaRPr lang="cs-CZ" dirty="0"/>
          </a:p>
          <a:p>
            <a:pPr>
              <a:lnSpc>
                <a:spcPct val="90000"/>
              </a:lnSpc>
              <a:spcBef>
                <a:spcPts val="1323"/>
              </a:spcBef>
            </a:pPr>
            <a:r>
              <a:rPr lang="cs-CZ" dirty="0" smtClean="0"/>
              <a:t>jestli se tam cítí dobře nebo špatně (OBECNĚ)</a:t>
            </a:r>
          </a:p>
          <a:p>
            <a:pPr>
              <a:lnSpc>
                <a:spcPct val="90000"/>
              </a:lnSpc>
              <a:spcBef>
                <a:spcPts val="1323"/>
              </a:spcBef>
            </a:pPr>
            <a:r>
              <a:rPr lang="cs-CZ" dirty="0" smtClean="0"/>
              <a:t>jestli mají pocit, že jim okolí důvěřuje, respektuje je, a záleží mu na nich (VZTAHY)</a:t>
            </a:r>
          </a:p>
          <a:p>
            <a:pPr>
              <a:lnSpc>
                <a:spcPct val="90000"/>
              </a:lnSpc>
              <a:spcBef>
                <a:spcPts val="1323"/>
              </a:spcBef>
            </a:pPr>
            <a:r>
              <a:rPr lang="cs-CZ" dirty="0" smtClean="0"/>
              <a:t>jestli se cítí schopní, efektivní, výkonní (VÝKON)</a:t>
            </a:r>
          </a:p>
          <a:p>
            <a:pPr>
              <a:lnSpc>
                <a:spcPct val="90000"/>
              </a:lnSpc>
              <a:spcBef>
                <a:spcPts val="1323"/>
              </a:spcBef>
            </a:pPr>
            <a:r>
              <a:rPr lang="cs-CZ" dirty="0" smtClean="0"/>
              <a:t>jestli  mají pocit, že jsou zapojeni, součástí, mají vliv na dění (ÚČAST, ORIENTACE)</a:t>
            </a:r>
            <a:endParaRPr lang="en-US" dirty="0"/>
          </a:p>
          <a:p>
            <a:pPr>
              <a:lnSpc>
                <a:spcPct val="90000"/>
              </a:lnSpc>
              <a:spcBef>
                <a:spcPts val="1323"/>
              </a:spcBef>
            </a:pPr>
            <a:r>
              <a:rPr lang="cs-CZ" dirty="0" smtClean="0"/>
              <a:t>jestli mají pocit, že rostou, vyvíjejí se (SEBEREALIZACE)</a:t>
            </a:r>
          </a:p>
          <a:p>
            <a:pPr indent="0" algn="ctr">
              <a:lnSpc>
                <a:spcPct val="90000"/>
              </a:lnSpc>
              <a:spcBef>
                <a:spcPts val="1323"/>
              </a:spcBef>
              <a:buNone/>
            </a:pPr>
            <a:r>
              <a:rPr lang="cs-CZ" b="1" dirty="0" smtClean="0"/>
              <a:t>Těžko se zjišťují a interpretují. </a:t>
            </a:r>
          </a:p>
          <a:p>
            <a:pPr indent="0" algn="ctr">
              <a:lnSpc>
                <a:spcPct val="90000"/>
              </a:lnSpc>
              <a:spcBef>
                <a:spcPts val="0"/>
              </a:spcBef>
              <a:buNone/>
            </a:pPr>
            <a:r>
              <a:rPr lang="cs-CZ" b="1" dirty="0" smtClean="0"/>
              <a:t>Proto nutnost propojování se „zdroji“ – kulturou, prostředím školy</a:t>
            </a:r>
          </a:p>
          <a:p>
            <a:pPr>
              <a:lnSpc>
                <a:spcPct val="90000"/>
              </a:lnSpc>
              <a:spcBef>
                <a:spcPts val="1323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686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Klima školy jako organizační reflexe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Subjektivní hodnocení kultury a prostředí.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rganizační (sebe)reflexe prožitků, pocitů, hodnocení....</a:t>
            </a:r>
          </a:p>
          <a:p>
            <a:pPr lvl="2"/>
            <a:r>
              <a:rPr lang="cs-CZ" dirty="0" smtClean="0"/>
              <a:t>nejdřív reflektovat pak měnit</a:t>
            </a:r>
          </a:p>
          <a:p>
            <a:pPr lvl="1"/>
            <a:r>
              <a:rPr lang="cs-CZ" dirty="0" smtClean="0"/>
              <a:t>Zvyk reflektovat</a:t>
            </a:r>
          </a:p>
          <a:p>
            <a:pPr lvl="1"/>
            <a:r>
              <a:rPr lang="cs-CZ" dirty="0" smtClean="0"/>
              <a:t>Práce se subjektivitou – shody a rozdíly mezi jednotlivci, skupinami</a:t>
            </a:r>
          </a:p>
          <a:p>
            <a:pPr lvl="1"/>
            <a:r>
              <a:rPr lang="cs-CZ" dirty="0" smtClean="0"/>
              <a:t>Často je proces přínosnější než výsledek</a:t>
            </a:r>
          </a:p>
          <a:p>
            <a:pPr lvl="1"/>
            <a:r>
              <a:rPr lang="cs-CZ" dirty="0" smtClean="0"/>
              <a:t>Určeno k růstu, ne k řešení akutních problémů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1677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se klima školy zjišťuje/dělá?</a:t>
            </a:r>
            <a:endParaRPr lang="cs-CZ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031" y="1763924"/>
            <a:ext cx="9072563" cy="550876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cs-CZ" sz="2200" b="1" dirty="0"/>
              <a:t>Jednorázové šetření</a:t>
            </a:r>
          </a:p>
          <a:p>
            <a:pPr lvl="1"/>
            <a:r>
              <a:rPr lang="cs-CZ" sz="2000" dirty="0"/>
              <a:t>převážně </a:t>
            </a:r>
            <a:r>
              <a:rPr lang="cs-CZ" sz="2000" dirty="0" err="1"/>
              <a:t>sumativní</a:t>
            </a:r>
            <a:r>
              <a:rPr lang="cs-CZ" sz="2000" dirty="0"/>
              <a:t> evaluace </a:t>
            </a:r>
          </a:p>
          <a:p>
            <a:pPr lvl="1"/>
            <a:r>
              <a:rPr lang="cs-CZ" sz="2000" dirty="0"/>
              <a:t>problém ovlivnění klimatu </a:t>
            </a:r>
            <a:r>
              <a:rPr lang="cs-CZ" sz="2000" dirty="0" smtClean="0"/>
              <a:t>vlastním šetřením</a:t>
            </a:r>
            <a:r>
              <a:rPr lang="cs-CZ" sz="2000" dirty="0"/>
              <a:t>, jednorázová zátěž</a:t>
            </a:r>
          </a:p>
          <a:p>
            <a:pPr lvl="1"/>
            <a:r>
              <a:rPr lang="cs-CZ" sz="2000" dirty="0"/>
              <a:t>potřeba kvalitních diagnostických metod</a:t>
            </a:r>
          </a:p>
          <a:p>
            <a:pPr lvl="1"/>
            <a:r>
              <a:rPr lang="cs-CZ" sz="2000" dirty="0"/>
              <a:t>diagnostika nebo intervence?</a:t>
            </a:r>
          </a:p>
          <a:p>
            <a:pPr lvl="1"/>
            <a:endParaRPr lang="cs-CZ" sz="1800" dirty="0"/>
          </a:p>
          <a:p>
            <a:pPr>
              <a:buFont typeface="Wingdings" pitchFamily="2" charset="2"/>
              <a:buNone/>
            </a:pPr>
            <a:r>
              <a:rPr lang="cs-CZ" sz="2200" b="1" dirty="0"/>
              <a:t>Průběžné sledování, reflektování, akční výzkum</a:t>
            </a:r>
          </a:p>
          <a:p>
            <a:pPr lvl="1"/>
            <a:r>
              <a:rPr lang="cs-CZ" sz="2000" dirty="0"/>
              <a:t>důraz na </a:t>
            </a:r>
            <a:r>
              <a:rPr lang="cs-CZ" sz="2000" dirty="0" err="1"/>
              <a:t>formativnost</a:t>
            </a:r>
            <a:r>
              <a:rPr lang="cs-CZ" sz="2000" dirty="0"/>
              <a:t> </a:t>
            </a:r>
          </a:p>
          <a:p>
            <a:pPr lvl="1"/>
            <a:r>
              <a:rPr lang="cs-CZ" sz="2000" dirty="0"/>
              <a:t>reflexe sama je důležitou součástí „dobrého“ klimatu</a:t>
            </a:r>
          </a:p>
          <a:p>
            <a:pPr lvl="1"/>
            <a:r>
              <a:rPr lang="cs-CZ" sz="2000" dirty="0"/>
              <a:t>možnost vyzkoušení široké palety metod</a:t>
            </a:r>
          </a:p>
          <a:p>
            <a:pPr lvl="1"/>
            <a:r>
              <a:rPr lang="cs-CZ" sz="2000" dirty="0"/>
              <a:t>rozložení zátěže tak, že přestává být zátěží</a:t>
            </a:r>
          </a:p>
          <a:p>
            <a:pPr lvl="1"/>
            <a:r>
              <a:rPr lang="cs-CZ" sz="2000" dirty="0"/>
              <a:t>průběžné poznatky nepřerostou tak snadno v diagnózy/ortely</a:t>
            </a:r>
          </a:p>
          <a:p>
            <a:pPr lvl="1"/>
            <a:r>
              <a:rPr lang="cs-CZ" sz="2000" dirty="0"/>
              <a:t>flexibilita</a:t>
            </a:r>
          </a:p>
          <a:p>
            <a:pPr lvl="1" algn="ctr">
              <a:buFont typeface="Wingdings" pitchFamily="2" charset="2"/>
              <a:buNone/>
            </a:pPr>
            <a:r>
              <a:rPr lang="cs-CZ" b="1" dirty="0"/>
              <a:t>Vždy My s někým.</a:t>
            </a:r>
          </a:p>
        </p:txBody>
      </p:sp>
    </p:spTree>
    <p:extLst>
      <p:ext uri="{BB962C8B-B14F-4D97-AF65-F5344CB8AC3E}">
        <p14:creationId xmlns:p14="http://schemas.microsoft.com/office/powerpoint/2010/main" val="3355115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Kdo by to měl dělat?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cs-CZ" sz="2600" dirty="0"/>
              <a:t>Ani jeden ani všichni.</a:t>
            </a:r>
          </a:p>
          <a:p>
            <a:pPr>
              <a:spcBef>
                <a:spcPct val="50000"/>
              </a:spcBef>
            </a:pPr>
            <a:r>
              <a:rPr lang="cs-CZ" sz="2600" dirty="0"/>
              <a:t>Důležitá je iniciace/podpora vedení školy</a:t>
            </a:r>
          </a:p>
          <a:p>
            <a:pPr>
              <a:spcBef>
                <a:spcPct val="50000"/>
              </a:spcBef>
            </a:pPr>
            <a:r>
              <a:rPr lang="cs-CZ" sz="2600" dirty="0"/>
              <a:t>Nejlépe tým rozmanitých ochotných</a:t>
            </a:r>
          </a:p>
          <a:p>
            <a:pPr>
              <a:spcBef>
                <a:spcPct val="50000"/>
              </a:spcBef>
            </a:pPr>
            <a:r>
              <a:rPr lang="cs-CZ" sz="2600" dirty="0"/>
              <a:t>Konzultovat s odborníky – školní psychologové (i cizí), organizační psychologové</a:t>
            </a:r>
          </a:p>
          <a:p>
            <a:pPr>
              <a:spcBef>
                <a:spcPct val="50000"/>
              </a:spcBef>
            </a:pPr>
            <a:r>
              <a:rPr lang="cs-CZ" sz="2600" dirty="0"/>
              <a:t>Ve dvou se to lépe táhne – lze se domluvit na společném postupu s několika spřízněnými školami. Ale pozor na záludnosti srovnávání!</a:t>
            </a:r>
          </a:p>
        </p:txBody>
      </p:sp>
    </p:spTree>
    <p:extLst>
      <p:ext uri="{BB962C8B-B14F-4D97-AF65-F5344CB8AC3E}">
        <p14:creationId xmlns:p14="http://schemas.microsoft.com/office/powerpoint/2010/main" val="4265555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Jak průběžně sledovat klima?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dirty="0"/>
          </a:p>
          <a:p>
            <a:pPr algn="ctr">
              <a:buFont typeface="Wingdings" pitchFamily="2" charset="2"/>
              <a:buNone/>
            </a:pPr>
            <a:endParaRPr lang="cs-CZ" dirty="0"/>
          </a:p>
          <a:p>
            <a:pPr algn="ctr">
              <a:buFont typeface="Wingdings" pitchFamily="2" charset="2"/>
              <a:buNone/>
            </a:pPr>
            <a:r>
              <a:rPr lang="cs-CZ" dirty="0"/>
              <a:t>VŠÍMAT SI – REFLEKTOVAT – SDÍLET</a:t>
            </a:r>
          </a:p>
          <a:p>
            <a:pPr>
              <a:buFont typeface="Wingdings" pitchFamily="2" charset="2"/>
              <a:buNone/>
            </a:pPr>
            <a:r>
              <a:rPr lang="cs-CZ" dirty="0"/>
              <a:t> </a:t>
            </a:r>
          </a:p>
          <a:p>
            <a:pPr algn="ctr">
              <a:buFont typeface="Wingdings" pitchFamily="2" charset="2"/>
              <a:buNone/>
            </a:pPr>
            <a:r>
              <a:rPr lang="cs-CZ" dirty="0"/>
              <a:t>Co nejdéle, ideálně napořád.</a:t>
            </a:r>
          </a:p>
        </p:txBody>
      </p:sp>
    </p:spTree>
    <p:extLst>
      <p:ext uri="{BB962C8B-B14F-4D97-AF65-F5344CB8AC3E}">
        <p14:creationId xmlns:p14="http://schemas.microsoft.com/office/powerpoint/2010/main" val="331318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Čeho si všímat?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031" y="1763925"/>
            <a:ext cx="9060312" cy="5190277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cs-CZ" sz="2600" dirty="0"/>
              <a:t>Cílem je zjistit</a:t>
            </a:r>
          </a:p>
          <a:p>
            <a:pPr lvl="1"/>
            <a:r>
              <a:rPr lang="cs-CZ" dirty="0"/>
              <a:t>co je pro </a:t>
            </a:r>
            <a:r>
              <a:rPr lang="cs-CZ" dirty="0" smtClean="0"/>
              <a:t>život lidí </a:t>
            </a:r>
            <a:r>
              <a:rPr lang="cs-CZ" dirty="0"/>
              <a:t>ve škole důležité (kultura)</a:t>
            </a:r>
          </a:p>
          <a:p>
            <a:pPr lvl="2"/>
            <a:r>
              <a:rPr lang="cs-CZ" dirty="0"/>
              <a:t>autonomie, bezpečí, výkon, vztahy, </a:t>
            </a:r>
            <a:r>
              <a:rPr lang="cs-CZ" dirty="0" smtClean="0"/>
              <a:t>identita, organizace…</a:t>
            </a:r>
            <a:endParaRPr lang="cs-CZ" dirty="0"/>
          </a:p>
          <a:p>
            <a:pPr lvl="1"/>
            <a:r>
              <a:rPr lang="cs-CZ" dirty="0"/>
              <a:t>jaké </a:t>
            </a:r>
            <a:r>
              <a:rPr lang="cs-CZ" dirty="0" smtClean="0"/>
              <a:t>pocity jsou </a:t>
            </a:r>
            <a:r>
              <a:rPr lang="cs-CZ" dirty="0"/>
              <a:t>s tím spojené (klima)</a:t>
            </a:r>
          </a:p>
          <a:p>
            <a:pPr>
              <a:buFont typeface="Wingdings" pitchFamily="2" charset="2"/>
              <a:buNone/>
            </a:pPr>
            <a:endParaRPr lang="en-US" sz="2600" dirty="0"/>
          </a:p>
          <a:p>
            <a:pPr>
              <a:buFont typeface="Wingdings" pitchFamily="2" charset="2"/>
              <a:buNone/>
            </a:pPr>
            <a:r>
              <a:rPr lang="cs-CZ" sz="2600" dirty="0"/>
              <a:t>Zkombinovat tyto poznatky s požadavky/ potřebami zadavatele šetření. Jak by to bylo pro školu, jak si ji představujeme, dobré?</a:t>
            </a:r>
          </a:p>
          <a:p>
            <a:pPr>
              <a:buFont typeface="Wingdings" pitchFamily="2" charset="2"/>
              <a:buNone/>
            </a:pPr>
            <a:endParaRPr lang="en-US" sz="2600" dirty="0"/>
          </a:p>
          <a:p>
            <a:pPr>
              <a:buFont typeface="Wingdings" pitchFamily="2" charset="2"/>
              <a:buNone/>
            </a:pPr>
            <a:r>
              <a:rPr lang="cs-CZ" sz="2600" dirty="0"/>
              <a:t>Jaké je klima na naší škole? </a:t>
            </a:r>
          </a:p>
          <a:p>
            <a:pPr algn="ctr">
              <a:buFont typeface="Wingdings" pitchFamily="2" charset="2"/>
              <a:buNone/>
            </a:pPr>
            <a:r>
              <a:rPr lang="cs-CZ" sz="2200" dirty="0"/>
              <a:t>X</a:t>
            </a:r>
          </a:p>
          <a:p>
            <a:pPr algn="r">
              <a:buFont typeface="Wingdings" pitchFamily="2" charset="2"/>
              <a:buNone/>
            </a:pPr>
            <a:r>
              <a:rPr lang="cs-CZ" sz="2600" dirty="0"/>
              <a:t>Jak dobré je klima na naší škole?</a:t>
            </a:r>
          </a:p>
        </p:txBody>
      </p:sp>
    </p:spTree>
    <p:extLst>
      <p:ext uri="{BB962C8B-B14F-4D97-AF65-F5344CB8AC3E}">
        <p14:creationId xmlns:p14="http://schemas.microsoft.com/office/powerpoint/2010/main" val="115582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Čeho si všímat – tradiční prvky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Vztahy mezi učiteli a žáky</a:t>
            </a:r>
            <a:r>
              <a:rPr lang="en-US" b="1" dirty="0" smtClean="0"/>
              <a:t> </a:t>
            </a:r>
            <a:r>
              <a:rPr lang="cs-CZ" b="1" dirty="0" smtClean="0"/>
              <a:t>(Ž, U, Ř, R)</a:t>
            </a:r>
          </a:p>
          <a:p>
            <a:pPr lvl="1"/>
            <a:r>
              <a:rPr lang="cs-CZ" sz="2200" dirty="0"/>
              <a:t>Je používán individuální přístup k žákům?</a:t>
            </a:r>
          </a:p>
          <a:p>
            <a:pPr lvl="1"/>
            <a:r>
              <a:rPr lang="cs-CZ" sz="2200" dirty="0"/>
              <a:t>Zdraví se učitelé s žáky na chodbě?</a:t>
            </a:r>
          </a:p>
          <a:p>
            <a:pPr lvl="1"/>
            <a:r>
              <a:rPr lang="cs-CZ" sz="2200" dirty="0"/>
              <a:t>Oslovují žáci učitele s osobními a školními problémy?</a:t>
            </a:r>
          </a:p>
          <a:p>
            <a:pPr lvl="1"/>
            <a:r>
              <a:rPr lang="cs-CZ" sz="2200" dirty="0"/>
              <a:t>Dostávají žáci známky, které si zaslouží?</a:t>
            </a:r>
          </a:p>
          <a:p>
            <a:pPr lvl="1"/>
            <a:r>
              <a:rPr lang="cs-CZ" sz="2200" dirty="0"/>
              <a:t>Mají učitelé v téhle škole rádi své žáky?</a:t>
            </a:r>
          </a:p>
          <a:p>
            <a:pPr lvl="1"/>
            <a:r>
              <a:rPr lang="cs-CZ" sz="2200" dirty="0"/>
              <a:t>Pomáhají učitelé žákům být k sobě přátelští a milí?</a:t>
            </a:r>
          </a:p>
          <a:p>
            <a:pPr lvl="1"/>
            <a:r>
              <a:rPr lang="cs-CZ" sz="2200" dirty="0"/>
              <a:t>Vycházejí učitelé žákům vstříc nad rámec toho, co musí?</a:t>
            </a:r>
          </a:p>
          <a:p>
            <a:pPr lvl="1"/>
            <a:r>
              <a:rPr lang="cs-CZ" sz="2200" dirty="0"/>
              <a:t>Jsou žáci častěji chváleni než káráni?</a:t>
            </a:r>
          </a:p>
          <a:p>
            <a:pPr lvl="1"/>
            <a:r>
              <a:rPr lang="cs-CZ" sz="2200" dirty="0"/>
              <a:t>Vysvětlují všechno učitelé pečlivě a srozumitelně?</a:t>
            </a:r>
          </a:p>
          <a:p>
            <a:pPr lvl="1"/>
            <a:r>
              <a:rPr lang="cs-CZ" sz="2200" dirty="0">
                <a:solidFill>
                  <a:schemeClr val="tx2">
                    <a:lumMod val="75000"/>
                  </a:schemeClr>
                </a:solidFill>
              </a:rPr>
              <a:t>Vyhledávají učitelé diskuze s žáky? </a:t>
            </a:r>
          </a:p>
          <a:p>
            <a:pPr lvl="1"/>
            <a:r>
              <a:rPr lang="cs-CZ" sz="2200" dirty="0">
                <a:solidFill>
                  <a:schemeClr val="tx2">
                    <a:lumMod val="75000"/>
                  </a:schemeClr>
                </a:solidFill>
              </a:rPr>
              <a:t>S jakými žáky učitelé komunikují častěji/méně často?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556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Čeho si všímat – tradiční prvky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Údržba školy a bezpečnost</a:t>
            </a:r>
            <a:r>
              <a:rPr lang="en-US" b="1" dirty="0" smtClean="0"/>
              <a:t> </a:t>
            </a:r>
            <a:r>
              <a:rPr lang="cs-CZ" b="1" dirty="0" smtClean="0"/>
              <a:t>(Ž, U, R)</a:t>
            </a:r>
          </a:p>
          <a:p>
            <a:pPr lvl="1"/>
            <a:r>
              <a:rPr lang="cs-CZ" sz="2200" dirty="0"/>
              <a:t>Cítí se žáci (učitelé) ve škole bezpečně?</a:t>
            </a:r>
          </a:p>
          <a:p>
            <a:pPr lvl="1"/>
            <a:r>
              <a:rPr lang="cs-CZ" sz="2200" dirty="0"/>
              <a:t>Jsou třídy a ostatní prostory čisté a uklizené?</a:t>
            </a:r>
          </a:p>
          <a:p>
            <a:pPr lvl="1"/>
            <a:r>
              <a:rPr lang="cs-CZ" sz="2200" dirty="0"/>
              <a:t>Je škola a její pozemek v dobrém stavu?</a:t>
            </a:r>
          </a:p>
          <a:p>
            <a:pPr lvl="1"/>
            <a:r>
              <a:rPr lang="cs-CZ" sz="2200" dirty="0">
                <a:solidFill>
                  <a:schemeClr val="tx2">
                    <a:lumMod val="75000"/>
                  </a:schemeClr>
                </a:solidFill>
              </a:rPr>
              <a:t>Jsou do péče zapojeni i žáci a učitelé?</a:t>
            </a:r>
          </a:p>
          <a:p>
            <a:r>
              <a:rPr lang="cs-CZ" b="1" dirty="0" smtClean="0"/>
              <a:t>Vedení a administrativa (U, R)</a:t>
            </a:r>
          </a:p>
          <a:p>
            <a:pPr lvl="1"/>
            <a:r>
              <a:rPr lang="cs-CZ" sz="2200" dirty="0"/>
              <a:t>Naslouchá vedení nápadům, názorům a stížnostem žáků ... učitelů ... rodičů?</a:t>
            </a:r>
          </a:p>
          <a:p>
            <a:pPr lvl="1"/>
            <a:r>
              <a:rPr lang="cs-CZ" sz="2200" dirty="0"/>
              <a:t>Očekává vedení od všech vysokou úroveň práce a sděluje dobře svou představu standardů?</a:t>
            </a:r>
          </a:p>
          <a:p>
            <a:pPr lvl="1"/>
            <a:r>
              <a:rPr lang="cs-CZ" sz="2200" dirty="0"/>
              <a:t>Jde vedení příkladem ve vysokém nasazení?</a:t>
            </a:r>
          </a:p>
          <a:p>
            <a:pPr lvl="1"/>
            <a:r>
              <a:rPr lang="cs-CZ" sz="2200" dirty="0"/>
              <a:t>Zapojují se učitelé a žáci do rozhodování o škole?</a:t>
            </a:r>
          </a:p>
          <a:p>
            <a:pPr lvl="1"/>
            <a:r>
              <a:rPr lang="cs-CZ" sz="2200" dirty="0"/>
              <a:t>Jaký mají učitelé vztah k vedení?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13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Čeho si všímat – tradiční prvky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Orientace na učení a výkon</a:t>
            </a:r>
            <a:r>
              <a:rPr lang="en-US" b="1" dirty="0" smtClean="0"/>
              <a:t> </a:t>
            </a:r>
            <a:r>
              <a:rPr lang="cs-CZ" b="1" dirty="0" smtClean="0"/>
              <a:t>(Ž, U, R)</a:t>
            </a:r>
          </a:p>
          <a:p>
            <a:pPr lvl="1"/>
            <a:r>
              <a:rPr lang="cs-CZ" sz="2200" dirty="0"/>
              <a:t>Vědí žáci, proč chodí do školy?</a:t>
            </a:r>
          </a:p>
          <a:p>
            <a:pPr lvl="1"/>
            <a:r>
              <a:rPr lang="cs-CZ" sz="2200" dirty="0"/>
              <a:t>Chtějí se žáci učit nové věci?</a:t>
            </a:r>
          </a:p>
          <a:p>
            <a:pPr lvl="1"/>
            <a:r>
              <a:rPr lang="cs-CZ" sz="2200" dirty="0"/>
              <a:t>Musí žáci na splnění požadavků pracovat tvrdě?</a:t>
            </a:r>
          </a:p>
          <a:p>
            <a:pPr lvl="1"/>
            <a:r>
              <a:rPr lang="cs-CZ" sz="2200" dirty="0">
                <a:solidFill>
                  <a:schemeClr val="tx2">
                    <a:lumMod val="75000"/>
                  </a:schemeClr>
                </a:solidFill>
              </a:rPr>
              <a:t>Jsou žáci srovnáni spíš mezi sebou nebo s obecnými standardy?</a:t>
            </a:r>
          </a:p>
          <a:p>
            <a:pPr lvl="1"/>
            <a:endParaRPr lang="cs-CZ" sz="22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cs-CZ" b="1" dirty="0" smtClean="0"/>
              <a:t>Chování žáků  (U, Ř, Ž)</a:t>
            </a:r>
          </a:p>
          <a:p>
            <a:pPr lvl="1"/>
            <a:r>
              <a:rPr lang="cs-CZ" sz="2200" dirty="0"/>
              <a:t>Když si jeden student dělá srandu z druhého, připojí se druzí?</a:t>
            </a:r>
          </a:p>
          <a:p>
            <a:pPr lvl="1"/>
            <a:r>
              <a:rPr lang="cs-CZ" sz="2200" dirty="0"/>
              <a:t>Chovají se žáci slušně i v nepřítomnosti učitele?</a:t>
            </a:r>
          </a:p>
          <a:p>
            <a:pPr lvl="1"/>
            <a:r>
              <a:rPr lang="cs-CZ" sz="2200" dirty="0"/>
              <a:t>Pokračují žáci v práci, i když učitel odejde?</a:t>
            </a:r>
          </a:p>
          <a:p>
            <a:pPr lvl="1"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158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Oblast poradenství – institucionální rámec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5508435"/>
          </a:xfrm>
        </p:spPr>
        <p:txBody>
          <a:bodyPr>
            <a:normAutofit fontScale="4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6000" dirty="0" smtClean="0"/>
              <a:t>Rutinní (pedagogická a psychologická) diagnostika v běžné výuce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6000" dirty="0" smtClean="0"/>
              <a:t>Poradenský systém (v ČR je založen na </a:t>
            </a:r>
            <a:r>
              <a:rPr lang="cs-CZ" sz="6000" b="1" dirty="0" smtClean="0"/>
              <a:t>dvou pilířích)</a:t>
            </a:r>
          </a:p>
          <a:p>
            <a:pPr marL="352780" lvl="1" indent="0">
              <a:buNone/>
            </a:pPr>
            <a:r>
              <a:rPr lang="cs-CZ" dirty="0" smtClean="0"/>
              <a:t>a) Činnost školních poradenských pracovníků na školách je někdy označována termínem </a:t>
            </a:r>
            <a:r>
              <a:rPr lang="cs-CZ" b="1" dirty="0" smtClean="0"/>
              <a:t>„školní poradenské pracoviště“</a:t>
            </a:r>
            <a:r>
              <a:rPr lang="cs-CZ" dirty="0" smtClean="0"/>
              <a:t>, </a:t>
            </a:r>
          </a:p>
          <a:p>
            <a:pPr lvl="2"/>
            <a:r>
              <a:rPr lang="cs-CZ" dirty="0" smtClean="0"/>
              <a:t>nejedná se však o samostatnou organizační formu nebo o jednotku v rámci školy, která má nebo by měla mít právní subjektivitu.</a:t>
            </a:r>
          </a:p>
          <a:p>
            <a:pPr lvl="2"/>
            <a:r>
              <a:rPr lang="cs-CZ" dirty="0" smtClean="0"/>
              <a:t>Školní poradenské pracoviště je v základní formě tvořeno činností </a:t>
            </a:r>
            <a:r>
              <a:rPr lang="cs-CZ" b="1" dirty="0" smtClean="0"/>
              <a:t>školního metodika prevence </a:t>
            </a:r>
            <a:r>
              <a:rPr lang="cs-CZ" dirty="0" smtClean="0"/>
              <a:t>a </a:t>
            </a:r>
            <a:r>
              <a:rPr lang="cs-CZ" b="1" dirty="0" smtClean="0"/>
              <a:t>výchovného poradce</a:t>
            </a:r>
            <a:r>
              <a:rPr lang="cs-CZ" dirty="0" smtClean="0"/>
              <a:t>.</a:t>
            </a:r>
          </a:p>
          <a:p>
            <a:pPr lvl="2"/>
            <a:r>
              <a:rPr lang="cs-CZ" dirty="0" smtClean="0"/>
              <a:t>V rozšířené verzi školního poradenského pracoviště je činnost metodika prevence a výchovného poradce, kterého musí mít každá škola, doplněna také činností </a:t>
            </a:r>
            <a:r>
              <a:rPr lang="cs-CZ" b="1" dirty="0" smtClean="0"/>
              <a:t>školního speciálního pedagoga </a:t>
            </a:r>
            <a:r>
              <a:rPr lang="cs-CZ" dirty="0" smtClean="0"/>
              <a:t>anebo </a:t>
            </a:r>
            <a:r>
              <a:rPr lang="cs-CZ" b="1" dirty="0" smtClean="0"/>
              <a:t>školního psychologa</a:t>
            </a:r>
            <a:r>
              <a:rPr lang="cs-CZ" dirty="0" smtClean="0"/>
              <a:t>. Některé školy dokonce zaměstnávají oba školní poradenské specialisty (školního psychologa a speciálního pedagoga), a to buď z vlastních zdrojů, nebo z různých grantů a dotací EU.</a:t>
            </a:r>
          </a:p>
          <a:p>
            <a:pPr marL="352780" lvl="1" indent="0">
              <a:buNone/>
            </a:pPr>
            <a:r>
              <a:rPr lang="cs-CZ" dirty="0" smtClean="0"/>
              <a:t>b) Druhým pilířem poradenského systému ve školství jsou tzv. školská poradenská zařízení. Tvoří je pedagogicko-psychologické poradny a speciálně pedagogická centra. Tato zařízení zajišťují činnosti a služby pro děti, žáky, studenty a jejich zákonné zástupce, školy a školská zařízení.</a:t>
            </a:r>
          </a:p>
          <a:p>
            <a:pPr marL="352780" lvl="1" indent="0">
              <a:buNone/>
            </a:pPr>
            <a:r>
              <a:rPr lang="cs-CZ" dirty="0" smtClean="0"/>
              <a:t>Řadíme sem poradny a centra:</a:t>
            </a:r>
          </a:p>
          <a:p>
            <a:pPr lvl="2"/>
            <a:r>
              <a:rPr lang="cs-CZ" dirty="0" smtClean="0"/>
              <a:t>speciálně pedagogické</a:t>
            </a:r>
          </a:p>
          <a:p>
            <a:pPr lvl="2"/>
            <a:r>
              <a:rPr lang="cs-CZ" dirty="0" smtClean="0"/>
              <a:t>pedagogicko-psychologické</a:t>
            </a:r>
          </a:p>
          <a:p>
            <a:pPr lvl="2"/>
            <a:r>
              <a:rPr lang="cs-CZ" dirty="0" smtClean="0"/>
              <a:t>preventivně-výchovné</a:t>
            </a:r>
          </a:p>
          <a:p>
            <a:pPr lvl="2"/>
            <a:r>
              <a:rPr lang="cs-CZ" dirty="0" smtClean="0"/>
              <a:t>informační</a:t>
            </a:r>
          </a:p>
          <a:p>
            <a:pPr lvl="2"/>
            <a:r>
              <a:rPr lang="cs-CZ" dirty="0" smtClean="0"/>
              <a:t>diagnostické</a:t>
            </a:r>
          </a:p>
          <a:p>
            <a:pPr lvl="2"/>
            <a:r>
              <a:rPr lang="cs-CZ" dirty="0" smtClean="0"/>
              <a:t>poradenské</a:t>
            </a:r>
          </a:p>
          <a:p>
            <a:pPr lvl="2"/>
            <a:r>
              <a:rPr lang="cs-CZ" dirty="0" smtClean="0"/>
              <a:t>metodické</a:t>
            </a:r>
          </a:p>
          <a:p>
            <a:pPr lvl="3"/>
            <a:r>
              <a:rPr lang="cs-CZ" dirty="0" smtClean="0"/>
              <a:t>napomáhají při volbě vhodných vzdělávacích postupů</a:t>
            </a:r>
          </a:p>
          <a:p>
            <a:pPr marL="352780" lvl="1" indent="0">
              <a:buNone/>
            </a:pPr>
            <a:endParaRPr lang="cs-CZ" dirty="0" smtClean="0"/>
          </a:p>
          <a:p>
            <a:pPr marL="352780" lvl="1" indent="0">
              <a:buNone/>
            </a:pPr>
            <a:r>
              <a:rPr lang="cs-CZ" dirty="0" smtClean="0"/>
              <a:t>Spolupracují s orgány sociálně právní ochrany, zdravotnickými zařízeními, soudy aj.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zdroj: MŠMT. Oblast poradenství. Dostupné z www </a:t>
            </a:r>
            <a:r>
              <a:rPr lang="cs-CZ" dirty="0" smtClean="0">
                <a:hlinkClick r:id="rId2"/>
              </a:rPr>
              <a:t>http://www.msmt.cz/socialni-programy/oblast-poradenstvi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31128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Čeho si všímat – tradiční prvky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Poradenství</a:t>
            </a:r>
            <a:r>
              <a:rPr lang="en-US" b="1" dirty="0" smtClean="0"/>
              <a:t> </a:t>
            </a:r>
            <a:r>
              <a:rPr lang="cs-CZ" b="1" dirty="0" smtClean="0"/>
              <a:t>(Ž, U, </a:t>
            </a:r>
            <a:r>
              <a:rPr lang="cs-CZ" b="1" dirty="0" err="1" smtClean="0"/>
              <a:t>Por</a:t>
            </a:r>
            <a:r>
              <a:rPr lang="cs-CZ" b="1" dirty="0" smtClean="0"/>
              <a:t>)</a:t>
            </a:r>
          </a:p>
          <a:p>
            <a:pPr lvl="1"/>
            <a:r>
              <a:rPr lang="cs-CZ" sz="2200" dirty="0"/>
              <a:t>Vedou učitelé/poradci žáky k tomu, aby uvažovali o své budoucnosti?</a:t>
            </a:r>
          </a:p>
          <a:p>
            <a:pPr lvl="1"/>
            <a:r>
              <a:rPr lang="cs-CZ" sz="2200" dirty="0"/>
              <a:t>Pomáhají učitelé/poradci žákům s osobními problémy?</a:t>
            </a:r>
          </a:p>
          <a:p>
            <a:pPr lvl="1"/>
            <a:r>
              <a:rPr lang="cs-CZ" sz="2200" dirty="0"/>
              <a:t>Jsou žáci, kteří si o radu/pomoc </a:t>
            </a:r>
            <a:r>
              <a:rPr lang="cs-CZ" sz="2200" dirty="0" err="1"/>
              <a:t>nedokáží</a:t>
            </a:r>
            <a:r>
              <a:rPr lang="cs-CZ" sz="2200" dirty="0"/>
              <a:t> říci?</a:t>
            </a:r>
          </a:p>
          <a:p>
            <a:pPr lvl="1"/>
            <a:endParaRPr lang="cs-CZ" sz="22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cs-CZ" b="1" dirty="0" smtClean="0"/>
              <a:t>Vztahy mezi žáky  (U, Ř, Ž)</a:t>
            </a:r>
          </a:p>
          <a:p>
            <a:pPr lvl="1"/>
            <a:r>
              <a:rPr lang="cs-CZ" sz="2200" dirty="0"/>
              <a:t>Zajímají se o sebe žáci (nejsou lhostejní)?</a:t>
            </a:r>
          </a:p>
          <a:p>
            <a:pPr lvl="1"/>
            <a:r>
              <a:rPr lang="cs-CZ" sz="2200" dirty="0"/>
              <a:t>Respektují se navzájem?</a:t>
            </a:r>
          </a:p>
          <a:p>
            <a:pPr lvl="1"/>
            <a:r>
              <a:rPr lang="cs-CZ" sz="2200" dirty="0"/>
              <a:t>Jsou rádi, že chodí právě do téhle školy?</a:t>
            </a:r>
          </a:p>
          <a:p>
            <a:pPr lvl="1"/>
            <a:r>
              <a:rPr lang="cs-CZ" sz="2200" dirty="0"/>
              <a:t>Jaký je poměr soutěžení a spolupráce(solidarity)?</a:t>
            </a:r>
          </a:p>
          <a:p>
            <a:pPr lvl="1"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486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Čeho si všímat – tradiční prvky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Vztahy s komunitou</a:t>
            </a:r>
            <a:r>
              <a:rPr lang="en-US" b="1" dirty="0" smtClean="0"/>
              <a:t> </a:t>
            </a:r>
            <a:r>
              <a:rPr lang="cs-CZ" b="1" dirty="0" smtClean="0"/>
              <a:t>(Ž, U, </a:t>
            </a:r>
            <a:r>
              <a:rPr lang="cs-CZ" b="1" dirty="0" err="1" smtClean="0"/>
              <a:t>Por</a:t>
            </a:r>
            <a:r>
              <a:rPr lang="cs-CZ" b="1" dirty="0" smtClean="0"/>
              <a:t>)</a:t>
            </a:r>
          </a:p>
          <a:p>
            <a:pPr lvl="1"/>
            <a:r>
              <a:rPr lang="cs-CZ" sz="2200" dirty="0"/>
              <a:t>Účastní se rodiče i jiní lidé z okolí akcí školy?</a:t>
            </a:r>
          </a:p>
          <a:p>
            <a:pPr lvl="1"/>
            <a:r>
              <a:rPr lang="cs-CZ" sz="2200" dirty="0"/>
              <a:t>Pomáhají lidé z komunity škole?</a:t>
            </a:r>
          </a:p>
          <a:p>
            <a:pPr lvl="1"/>
            <a:r>
              <a:rPr lang="cs-CZ" sz="2200" dirty="0"/>
              <a:t>Je škola zvána na akce pořádané v sousedství?</a:t>
            </a:r>
          </a:p>
          <a:p>
            <a:pPr lvl="1"/>
            <a:r>
              <a:rPr lang="cs-CZ" sz="2200" dirty="0"/>
              <a:t>Kdo z komunity se zapojuje a kdo ne?</a:t>
            </a:r>
          </a:p>
          <a:p>
            <a:pPr lvl="1"/>
            <a:endParaRPr lang="cs-CZ" sz="2200" dirty="0"/>
          </a:p>
          <a:p>
            <a:r>
              <a:rPr lang="cs-CZ" sz="2500" b="1" dirty="0"/>
              <a:t>Vztahy mezi učiteli (U, Ř)</a:t>
            </a:r>
          </a:p>
          <a:p>
            <a:pPr lvl="1"/>
            <a:r>
              <a:rPr lang="cs-CZ" sz="2200" dirty="0"/>
              <a:t>Jsou učitelé tým?</a:t>
            </a:r>
          </a:p>
          <a:p>
            <a:pPr lvl="1"/>
            <a:r>
              <a:rPr lang="cs-CZ" sz="2200" dirty="0"/>
              <a:t>Vyjadřují si navzájem respekt, zájem?</a:t>
            </a:r>
          </a:p>
          <a:p>
            <a:pPr lvl="1"/>
            <a:r>
              <a:rPr lang="cs-CZ" sz="2200" dirty="0"/>
              <a:t>Stýkají se učitelé i mimo školu?</a:t>
            </a:r>
          </a:p>
          <a:p>
            <a:pPr lvl="1"/>
            <a:endParaRPr lang="cs-CZ" sz="2200" dirty="0">
              <a:solidFill>
                <a:schemeClr val="tx2">
                  <a:lumMod val="75000"/>
                </a:schemeClr>
              </a:solidFill>
            </a:endParaRPr>
          </a:p>
          <a:p>
            <a:pPr lvl="1"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869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Čeho si všímat – tradiční prvky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Způsob výuky</a:t>
            </a:r>
            <a:r>
              <a:rPr lang="en-US" b="1" dirty="0" smtClean="0"/>
              <a:t> </a:t>
            </a:r>
            <a:r>
              <a:rPr lang="cs-CZ" b="1" dirty="0" smtClean="0"/>
              <a:t>(Ž, U, R)</a:t>
            </a:r>
          </a:p>
          <a:p>
            <a:pPr lvl="1"/>
            <a:r>
              <a:rPr lang="cs-CZ" sz="2200" dirty="0"/>
              <a:t>Mají žáci jasný seznam pravidel, která musí dodržovat?</a:t>
            </a:r>
          </a:p>
          <a:p>
            <a:pPr lvl="1"/>
            <a:r>
              <a:rPr lang="cs-CZ" sz="2200" dirty="0"/>
              <a:t>Narušují administrativní povinnosti významně vyučování?</a:t>
            </a:r>
          </a:p>
          <a:p>
            <a:pPr lvl="1"/>
            <a:r>
              <a:rPr lang="cs-CZ" sz="2200" dirty="0"/>
              <a:t>Tráví učitelé většinu času ve třídě vyučováním?</a:t>
            </a:r>
          </a:p>
          <a:p>
            <a:pPr lvl="1"/>
            <a:r>
              <a:rPr lang="cs-CZ" sz="2200" dirty="0"/>
              <a:t>Nosí si žáci obvykle domů úkoly?</a:t>
            </a:r>
          </a:p>
          <a:p>
            <a:pPr lvl="1"/>
            <a:r>
              <a:rPr lang="cs-CZ" sz="2200" dirty="0">
                <a:solidFill>
                  <a:schemeClr val="tx2">
                    <a:lumMod val="75000"/>
                  </a:schemeClr>
                </a:solidFill>
              </a:rPr>
              <a:t>Jak moc jsou výsledky týmové práce součástí známek?</a:t>
            </a:r>
          </a:p>
          <a:p>
            <a:r>
              <a:rPr lang="cs-CZ" b="1" dirty="0" smtClean="0"/>
              <a:t>Aktivity žáků  (Ž, R)</a:t>
            </a:r>
          </a:p>
          <a:p>
            <a:pPr lvl="1"/>
            <a:r>
              <a:rPr lang="cs-CZ" sz="2200" dirty="0"/>
              <a:t>Mohou se žáci zúčastnit ve škole všeho, čeho chtějí?</a:t>
            </a:r>
          </a:p>
          <a:p>
            <a:pPr lvl="1"/>
            <a:r>
              <a:rPr lang="cs-CZ" sz="2200" dirty="0"/>
              <a:t>Mohou se zapojit, i když nemají talent, či peníze?</a:t>
            </a:r>
          </a:p>
          <a:p>
            <a:pPr lvl="1"/>
            <a:r>
              <a:rPr lang="cs-CZ" sz="2200" dirty="0"/>
              <a:t>Zůstávají žáci často ve škole po vyučování?</a:t>
            </a:r>
          </a:p>
          <a:p>
            <a:pPr lvl="1"/>
            <a:r>
              <a:rPr lang="cs-CZ" sz="2200" dirty="0"/>
              <a:t>Jsou schopní se domluvit a zorganizovat větší věci (př. samospráva, sbírky...)</a:t>
            </a:r>
          </a:p>
          <a:p>
            <a:pPr lvl="1"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491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Čeho si všímat – tradiční prvky</a:t>
            </a:r>
          </a:p>
        </p:txBody>
      </p:sp>
      <p:graphicFrame>
        <p:nvGraphicFramePr>
          <p:cNvPr id="7261" name="Group 93"/>
          <p:cNvGraphicFramePr>
            <a:graphicFrameLocks noGrp="1"/>
          </p:cNvGraphicFramePr>
          <p:nvPr/>
        </p:nvGraphicFramePr>
        <p:xfrm>
          <a:off x="595037" y="1795423"/>
          <a:ext cx="8731292" cy="5328833"/>
        </p:xfrm>
        <a:graphic>
          <a:graphicData uri="http://schemas.openxmlformats.org/drawingml/2006/table">
            <a:tbl>
              <a:tblPr/>
              <a:tblGrid>
                <a:gridCol w="1428089"/>
                <a:gridCol w="7303203"/>
              </a:tblGrid>
              <a:tr h="40318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Dotazníky pro učitele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L="100806" marR="100806" marT="50398" marB="503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7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OCDQ-RS </a:t>
                      </a:r>
                    </a:p>
                  </a:txBody>
                  <a:tcPr marL="100806" marR="100806" marT="50398" marB="503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vstřícnost ředitele, direktivnost ředitele, zaujetí učitelů, frustrace učitelů, vztahy mezi učiteli </a:t>
                      </a:r>
                    </a:p>
                  </a:txBody>
                  <a:tcPr marL="100806" marR="10080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OHI-Elementary </a:t>
                      </a:r>
                    </a:p>
                  </a:txBody>
                  <a:tcPr marL="100806" marR="100806" marT="50398" marB="503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zaujetí učitelů, kolegiálnost vedení, dostatek zdrojů, integrita instituce, důraz na akademický výkon; </a:t>
                      </a:r>
                    </a:p>
                  </a:txBody>
                  <a:tcPr marL="100806" marR="10080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OHI-Secondary </a:t>
                      </a:r>
                    </a:p>
                  </a:txBody>
                  <a:tcPr marL="100806" marR="100806" marT="50398" marB="503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integrita instituce, vliv ředitele, vstřícnost ředitele, supervize a plánování, zdroje a podpora, zaujetí učitelů, důraz na prospěch </a:t>
                      </a:r>
                    </a:p>
                  </a:txBody>
                  <a:tcPr marL="100806" marR="10080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63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SLEQ </a:t>
                      </a:r>
                    </a:p>
                  </a:txBody>
                  <a:tcPr marL="100806" marR="100806" marT="50398" marB="503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podpora žáků, zaujetí učitelů, profesionální zájem, pocit volnosti v učitelském sboru, spoluúčast na rozhodování, inovativnost školy, adekvátnost zdrojů, pracovní vypětí</a:t>
                      </a:r>
                    </a:p>
                  </a:txBody>
                  <a:tcPr marL="100806" marR="10080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CFK </a:t>
                      </a:r>
                    </a:p>
                  </a:txBody>
                  <a:tcPr marL="100806" marR="100806" marT="50398" marB="503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respekt, důvěra, pracovní morálka, příležitost k vlastnímu zapojení se, akademický a sociální růst, soudržnost, obnova školy a péče</a:t>
                      </a:r>
                    </a:p>
                  </a:txBody>
                  <a:tcPr marL="100806" marR="10080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98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Dotazníky pro žáky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L="100806" marR="100806" marT="50398" marB="503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987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QSL </a:t>
                      </a:r>
                    </a:p>
                  </a:txBody>
                  <a:tcPr marL="100806" marR="100806" marT="50398" marB="503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spokojenost se školou, zaujetí školní prací, vztahy mezi žákem a učiteli </a:t>
                      </a:r>
                    </a:p>
                  </a:txBody>
                  <a:tcPr marL="100806" marR="10080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ESB </a:t>
                      </a:r>
                    </a:p>
                  </a:txBody>
                  <a:tcPr marL="100806" marR="100806" marT="50398" marB="503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bezpečnost školy, jasnost pravidel, spravedlivost pravidel, ohled na žáky, vliv žáků na dění ve škole, plánování a aktivity vedoucí ke zlepšení školy</a:t>
                      </a:r>
                    </a:p>
                  </a:txBody>
                  <a:tcPr marL="100806" marR="100806" marT="50398" marB="503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015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Situace vhodné pro všímání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000" dirty="0"/>
              <a:t>Kromě běžných situací, kdy je dobré občas chodit se smyslovými orgány na špičkách – hospitace, přestávky apod. – se ve škole vyskytují i situace, které jsou zvláště bohatými zdroji informací o klimatu a kultuře školy. </a:t>
            </a:r>
          </a:p>
          <a:p>
            <a:r>
              <a:rPr lang="cs-CZ" sz="2000" dirty="0"/>
              <a:t>nový člověk ve škole – učitel, stážista, žák – jeho první a druhé dojmy</a:t>
            </a:r>
          </a:p>
          <a:p>
            <a:r>
              <a:rPr lang="cs-CZ" sz="2000" dirty="0"/>
              <a:t>učitelé vracející se ze stáží, kurzů, školení apod.</a:t>
            </a:r>
          </a:p>
          <a:p>
            <a:r>
              <a:rPr lang="cs-CZ" sz="2000" dirty="0"/>
              <a:t>problémové situace – nenadálá ohrožení a problémy – např. šikana, velký konflikt, hrozba optimalizace</a:t>
            </a:r>
          </a:p>
          <a:p>
            <a:r>
              <a:rPr lang="cs-CZ" sz="2000" dirty="0"/>
              <a:t>velké i malé změny – od změny distribuce stravenek po ŠVP</a:t>
            </a:r>
          </a:p>
          <a:p>
            <a:r>
              <a:rPr lang="cs-CZ" sz="2000" dirty="0"/>
              <a:t>„mezidruhová“ jednání – školní parlament, rada školy, setkání s rodiči</a:t>
            </a:r>
          </a:p>
          <a:p>
            <a:r>
              <a:rPr lang="cs-CZ" sz="2000" dirty="0"/>
              <a:t>imanentně reflektivní aktivity – prezentace školy, www, inspekce, vnitřní evaluace</a:t>
            </a:r>
          </a:p>
        </p:txBody>
      </p:sp>
    </p:spTree>
    <p:extLst>
      <p:ext uri="{BB962C8B-B14F-4D97-AF65-F5344CB8AC3E}">
        <p14:creationId xmlns:p14="http://schemas.microsoft.com/office/powerpoint/2010/main" val="3028981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Záměrné vyvolávání situací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200" dirty="0"/>
              <a:t>Když už máme nějaké konkrétní představy, můžeme naplánovat záměrnou reflektivní akci</a:t>
            </a:r>
          </a:p>
          <a:p>
            <a:r>
              <a:rPr lang="cs-CZ" sz="2200" dirty="0"/>
              <a:t>dotazníkové šetření – na míru šité i univerzální</a:t>
            </a:r>
          </a:p>
          <a:p>
            <a:r>
              <a:rPr lang="cs-CZ" sz="2200" dirty="0"/>
              <a:t>skupinové rozhovory – </a:t>
            </a:r>
            <a:r>
              <a:rPr lang="cs-CZ" sz="2200" dirty="0" err="1"/>
              <a:t>focus</a:t>
            </a:r>
            <a:r>
              <a:rPr lang="cs-CZ" sz="2200" dirty="0"/>
              <a:t> </a:t>
            </a:r>
            <a:r>
              <a:rPr lang="cs-CZ" sz="2200" dirty="0" err="1"/>
              <a:t>group</a:t>
            </a:r>
            <a:r>
              <a:rPr lang="cs-CZ" sz="2200" dirty="0"/>
              <a:t>, besedy</a:t>
            </a:r>
          </a:p>
          <a:p>
            <a:r>
              <a:rPr lang="cs-CZ" sz="2200" dirty="0" err="1"/>
              <a:t>diskuzní</a:t>
            </a:r>
            <a:r>
              <a:rPr lang="cs-CZ" sz="2200" dirty="0"/>
              <a:t> fórum na webu</a:t>
            </a:r>
          </a:p>
          <a:p>
            <a:r>
              <a:rPr lang="cs-CZ" sz="2200" dirty="0"/>
              <a:t>stmelovací pobyty (team-</a:t>
            </a:r>
            <a:r>
              <a:rPr lang="cs-CZ" sz="2200" dirty="0" err="1"/>
              <a:t>building</a:t>
            </a:r>
            <a:r>
              <a:rPr lang="cs-CZ" sz="2200" dirty="0"/>
              <a:t>)</a:t>
            </a:r>
          </a:p>
          <a:p>
            <a:r>
              <a:rPr lang="cs-CZ" sz="2200" dirty="0"/>
              <a:t>reflektivní hry – focení, eseje, koláže, tvorba deskových her…</a:t>
            </a:r>
          </a:p>
          <a:p>
            <a:pPr>
              <a:buFont typeface="Wingdings" pitchFamily="2" charset="2"/>
              <a:buNone/>
            </a:pPr>
            <a:endParaRPr lang="cs-CZ" sz="2200" dirty="0"/>
          </a:p>
          <a:p>
            <a:pPr>
              <a:buFont typeface="Wingdings" pitchFamily="2" charset="2"/>
              <a:buNone/>
            </a:pPr>
            <a:r>
              <a:rPr lang="cs-CZ" sz="2200" dirty="0"/>
              <a:t>Co nejexplicitnější, přesně vymezené cíle, účel</a:t>
            </a:r>
          </a:p>
          <a:p>
            <a:pPr>
              <a:buFont typeface="Wingdings" pitchFamily="2" charset="2"/>
              <a:buNone/>
            </a:pPr>
            <a:r>
              <a:rPr lang="cs-CZ" sz="2200" dirty="0"/>
              <a:t>Explicitní konsekvence, využití informací</a:t>
            </a:r>
          </a:p>
        </p:txBody>
      </p:sp>
    </p:spTree>
    <p:extLst>
      <p:ext uri="{BB962C8B-B14F-4D97-AF65-F5344CB8AC3E}">
        <p14:creationId xmlns:p14="http://schemas.microsoft.com/office/powerpoint/2010/main" val="124889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Reflektování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200" dirty="0"/>
              <a:t>Organizačně reflexi podporovat</a:t>
            </a:r>
          </a:p>
          <a:p>
            <a:pPr lvl="1"/>
            <a:r>
              <a:rPr lang="cs-CZ" sz="2000" dirty="0"/>
              <a:t>vyčlenit na ní čas a prostor</a:t>
            </a:r>
          </a:p>
          <a:p>
            <a:pPr lvl="1"/>
            <a:r>
              <a:rPr lang="cs-CZ" sz="2000" dirty="0"/>
              <a:t>zajímat se o její výsledky</a:t>
            </a:r>
          </a:p>
          <a:p>
            <a:r>
              <a:rPr lang="cs-CZ" sz="2200" dirty="0"/>
              <a:t>Většina záměrných akcí umožňuje začlenit reflexi </a:t>
            </a:r>
          </a:p>
          <a:p>
            <a:r>
              <a:rPr lang="cs-CZ" sz="2200" dirty="0"/>
              <a:t>Zvyknout si na pravidelnou reflexi, aby přestala být prací navíc.</a:t>
            </a:r>
          </a:p>
          <a:p>
            <a:r>
              <a:rPr lang="cs-CZ" sz="2200" dirty="0"/>
              <a:t>Počítat s tím, že jako první se na povrch derou nepříjemné pocity a zážitky</a:t>
            </a:r>
          </a:p>
          <a:p>
            <a:r>
              <a:rPr lang="cs-CZ" sz="2200" dirty="0"/>
              <a:t>Podporovat písemné reflektování – deníky, kroniky…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79996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Sdílení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200" dirty="0"/>
              <a:t>Tým provádějící šetření by se měl pravidelně stýkat a „povídat si“.</a:t>
            </a:r>
          </a:p>
          <a:p>
            <a:r>
              <a:rPr lang="cs-CZ" sz="2200" dirty="0"/>
              <a:t>Organizačně podpořit sdílení</a:t>
            </a:r>
          </a:p>
          <a:p>
            <a:pPr lvl="1"/>
            <a:r>
              <a:rPr lang="cs-CZ" sz="2000" dirty="0"/>
              <a:t>čas a prostor pro setkávání</a:t>
            </a:r>
          </a:p>
          <a:p>
            <a:pPr lvl="1"/>
            <a:r>
              <a:rPr lang="cs-CZ" sz="2000" dirty="0"/>
              <a:t>web</a:t>
            </a:r>
          </a:p>
          <a:p>
            <a:r>
              <a:rPr lang="cs-CZ" sz="2200" dirty="0"/>
              <a:t>Podporovat povídání o škole a učení – např. plánování zlepšení, vyhlídek, projektů má smysl i tehdy, když se je nepodaří zrealizovat.</a:t>
            </a:r>
          </a:p>
          <a:p>
            <a:r>
              <a:rPr lang="cs-CZ" sz="2200" dirty="0"/>
              <a:t>Psaná reflexe má větší/dlouhodobější dopad</a:t>
            </a:r>
          </a:p>
          <a:p>
            <a:r>
              <a:rPr lang="cs-CZ" sz="2200" dirty="0"/>
              <a:t>Do reflexe a sdílení zahrnovat i žáky, rodiče, zřizovatele.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080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Různé účely zjišťování klimatu školy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600" dirty="0" smtClean="0"/>
              <a:t>Explorace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504031" y="2687884"/>
            <a:ext cx="4334669" cy="4871791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Výzkum</a:t>
            </a:r>
          </a:p>
          <a:p>
            <a:pPr lvl="1"/>
            <a:r>
              <a:rPr lang="cs-CZ" dirty="0" smtClean="0"/>
              <a:t>Vychází z výzkumné otázky (širší zaměření)</a:t>
            </a:r>
          </a:p>
          <a:p>
            <a:pPr lvl="1"/>
            <a:r>
              <a:rPr lang="cs-CZ" dirty="0" smtClean="0"/>
              <a:t>Nástroje zohledňují i metodologické aspekty šetření</a:t>
            </a:r>
            <a:endParaRPr lang="cs-CZ" dirty="0"/>
          </a:p>
          <a:p>
            <a:pPr lvl="1"/>
            <a:r>
              <a:rPr lang="cs-CZ" dirty="0" smtClean="0"/>
              <a:t>Nižší znalost kontextu školy</a:t>
            </a:r>
          </a:p>
          <a:p>
            <a:pPr lvl="1"/>
            <a:r>
              <a:rPr lang="cs-CZ" dirty="0" smtClean="0"/>
              <a:t>Případná náročnost na administraci a vyhodnocení není problém</a:t>
            </a:r>
          </a:p>
          <a:p>
            <a:pPr lvl="1"/>
            <a:r>
              <a:rPr lang="cs-CZ" dirty="0" smtClean="0"/>
              <a:t>Snaha o postihnutí všech potenciálně významných aspektů života školy</a:t>
            </a:r>
          </a:p>
          <a:p>
            <a:pPr lvl="2"/>
            <a:r>
              <a:rPr lang="cs-CZ" dirty="0" smtClean="0"/>
              <a:t>Snaha o univerzální dotazníkové řešení</a:t>
            </a:r>
          </a:p>
          <a:p>
            <a:pPr lvl="2"/>
            <a:r>
              <a:rPr lang="cs-CZ" dirty="0" smtClean="0"/>
              <a:t>Širší baterie položek (otázek)</a:t>
            </a:r>
          </a:p>
          <a:p>
            <a:pPr lvl="2"/>
            <a:r>
              <a:rPr lang="cs-CZ" dirty="0" smtClean="0"/>
              <a:t>Náročnější pro respondenty (méně konkrétních položek)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cs-CZ" sz="2600" dirty="0" smtClean="0"/>
              <a:t>Evaluace a </a:t>
            </a:r>
            <a:r>
              <a:rPr lang="cs-CZ" sz="2600" dirty="0" err="1" smtClean="0"/>
              <a:t>autoevaluace</a:t>
            </a:r>
            <a:endParaRPr lang="cs-CZ" sz="26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5241925" y="2687884"/>
            <a:ext cx="4334669" cy="4871791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Praxe</a:t>
            </a:r>
          </a:p>
          <a:p>
            <a:pPr lvl="1"/>
            <a:r>
              <a:rPr lang="cs-CZ" dirty="0" smtClean="0"/>
              <a:t>Vychází z konkrétních potřeb</a:t>
            </a:r>
          </a:p>
          <a:p>
            <a:pPr lvl="1"/>
            <a:r>
              <a:rPr lang="cs-CZ" dirty="0"/>
              <a:t>Menší znalost </a:t>
            </a:r>
            <a:r>
              <a:rPr lang="cs-CZ" dirty="0" smtClean="0"/>
              <a:t>metodologie (často nápodoba vzorů)</a:t>
            </a:r>
            <a:endParaRPr lang="cs-CZ" dirty="0"/>
          </a:p>
          <a:p>
            <a:pPr lvl="1"/>
            <a:r>
              <a:rPr lang="cs-CZ" dirty="0" smtClean="0"/>
              <a:t>Velká znalost kontextu školy</a:t>
            </a:r>
          </a:p>
          <a:p>
            <a:pPr lvl="1"/>
            <a:r>
              <a:rPr lang="cs-CZ" dirty="0" smtClean="0"/>
              <a:t>Požadavek na jednoduchost administrace i vyhodnocení</a:t>
            </a:r>
          </a:p>
          <a:p>
            <a:pPr lvl="1"/>
            <a:r>
              <a:rPr lang="cs-CZ" dirty="0" smtClean="0"/>
              <a:t>Snaha o postihnutí konkrétních aspektů života školy</a:t>
            </a:r>
          </a:p>
          <a:p>
            <a:pPr lvl="1"/>
            <a:r>
              <a:rPr lang="cs-CZ" dirty="0" smtClean="0"/>
              <a:t>Různé účely použití – např.</a:t>
            </a:r>
          </a:p>
          <a:p>
            <a:pPr lvl="2"/>
            <a:r>
              <a:rPr lang="cs-CZ" dirty="0" err="1" smtClean="0"/>
              <a:t>Screening</a:t>
            </a:r>
            <a:endParaRPr lang="cs-CZ" dirty="0" smtClean="0"/>
          </a:p>
          <a:p>
            <a:pPr lvl="2"/>
            <a:r>
              <a:rPr lang="cs-CZ" dirty="0" smtClean="0"/>
              <a:t>Řešení konkrétních problémů</a:t>
            </a:r>
          </a:p>
          <a:p>
            <a:pPr lvl="2"/>
            <a:r>
              <a:rPr lang="cs-CZ" dirty="0" smtClean="0"/>
              <a:t>(ČŠI - Srovnání škol na základě indikátorů považovaných za důležité)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087984" y="1557324"/>
            <a:ext cx="5472608" cy="409555"/>
          </a:xfrm>
          <a:prstGeom prst="rect">
            <a:avLst/>
          </a:prstGeom>
          <a:noFill/>
        </p:spPr>
        <p:txBody>
          <a:bodyPr wrap="square" lIns="100794" tIns="50397" rIns="100794" bIns="50397" rtlCol="0">
            <a:spAutoFit/>
          </a:bodyPr>
          <a:lstStyle/>
          <a:p>
            <a:pPr algn="ctr"/>
            <a:r>
              <a:rPr lang="cs-CZ" b="1" dirty="0" smtClean="0"/>
              <a:t>V praxi bohužel často zaměňovány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47648486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k tématu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Obecné indikátory</a:t>
            </a:r>
          </a:p>
          <a:p>
            <a:pPr lvl="1"/>
            <a:r>
              <a:rPr lang="cs-CZ" dirty="0" smtClean="0"/>
              <a:t>Jaká je (teoretická) představa o fungování systému (třídy či školy) stojící v pozadí nástroje?</a:t>
            </a:r>
          </a:p>
          <a:p>
            <a:pPr lvl="1"/>
            <a:r>
              <a:rPr lang="cs-CZ" dirty="0" smtClean="0"/>
              <a:t>Pro koho a pro jaký účel byla vytvořena?</a:t>
            </a:r>
          </a:p>
          <a:p>
            <a:pPr lvl="1"/>
            <a:r>
              <a:rPr lang="cs-CZ" dirty="0" smtClean="0"/>
              <a:t>Jaké informace jsou o nástroji k dispozici?</a:t>
            </a:r>
          </a:p>
          <a:p>
            <a:r>
              <a:rPr lang="cs-CZ" dirty="0" smtClean="0"/>
              <a:t>Jakým způsobem bude vlastní šetření připraveno, prezentováno respondentům a co se bude dít s výsledky (např. jaké zdroje jsou k dispozici k intervenci a v jakém časovém horizontu)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2763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cs-CZ" i="1" dirty="0"/>
              <a:t>Profesní příprava učitelů v tomto směru není zcela uspokojivá a dostatečná, např. klasická teorie testů je nahlížena jako příliš složitá pro budoucí </a:t>
            </a:r>
            <a:r>
              <a:rPr lang="cs-CZ" i="1" dirty="0" smtClean="0"/>
              <a:t>učitele</a:t>
            </a:r>
          </a:p>
          <a:p>
            <a:pPr lvl="1"/>
            <a:endParaRPr lang="cs-CZ" i="1" dirty="0"/>
          </a:p>
          <a:p>
            <a:pPr lvl="1"/>
            <a:r>
              <a:rPr lang="cs-CZ" i="1" dirty="0"/>
              <a:t>Řada negativních konsekvencí – testování jako unikátní know-how; neschopnost adekvátně chápat výsledky testování (např. PISA); problémy s organizací větších projektů (státní maturita; plošné testování</a:t>
            </a:r>
            <a:r>
              <a:rPr lang="cs-CZ" i="1" dirty="0" smtClean="0"/>
              <a:t>)</a:t>
            </a:r>
          </a:p>
          <a:p>
            <a:pPr lvl="1"/>
            <a:endParaRPr lang="cs-CZ" i="1" dirty="0"/>
          </a:p>
          <a:p>
            <a:pPr lvl="1"/>
            <a:r>
              <a:rPr lang="cs-CZ" i="1" dirty="0" smtClean="0"/>
              <a:t>Otázka obecné psychologické gramotnosti (jeden z aktuálních projektů EFPA)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559025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Stav předcházející tvorbě nástrojů v projektu Cesta ke kvalitě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031" y="1763924"/>
            <a:ext cx="9072563" cy="558781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Výzkumné nástroje </a:t>
            </a:r>
          </a:p>
          <a:p>
            <a:pPr lvl="1"/>
            <a:r>
              <a:rPr lang="cs-CZ" dirty="0" smtClean="0"/>
              <a:t>diplomové práce, disertace, mezinárodní srovnání </a:t>
            </a:r>
            <a:r>
              <a:rPr lang="cs-CZ" i="1" dirty="0" smtClean="0"/>
              <a:t>(PISA atd.)</a:t>
            </a:r>
          </a:p>
          <a:p>
            <a:pPr lvl="1"/>
            <a:r>
              <a:rPr lang="cs-CZ" dirty="0" smtClean="0"/>
              <a:t>kvalitativní i kvantitativní přístupy </a:t>
            </a:r>
          </a:p>
          <a:p>
            <a:pPr lvl="2"/>
            <a:r>
              <a:rPr lang="cs-CZ" i="1" dirty="0" smtClean="0"/>
              <a:t>(dotazníky, rozhovory, </a:t>
            </a:r>
            <a:r>
              <a:rPr lang="cs-CZ" i="1" dirty="0" err="1" smtClean="0"/>
              <a:t>focus</a:t>
            </a:r>
            <a:r>
              <a:rPr lang="cs-CZ" i="1" dirty="0" smtClean="0"/>
              <a:t> </a:t>
            </a:r>
            <a:r>
              <a:rPr lang="cs-CZ" i="1" dirty="0" err="1" smtClean="0"/>
              <a:t>groups</a:t>
            </a:r>
            <a:r>
              <a:rPr lang="cs-CZ" i="1" dirty="0" smtClean="0"/>
              <a:t>)</a:t>
            </a:r>
          </a:p>
          <a:p>
            <a:pPr lvl="1"/>
            <a:r>
              <a:rPr lang="cs-CZ" dirty="0" smtClean="0"/>
              <a:t>vycházející z různých paradigmat </a:t>
            </a:r>
          </a:p>
          <a:p>
            <a:pPr lvl="2"/>
            <a:r>
              <a:rPr lang="cs-CZ" dirty="0" smtClean="0"/>
              <a:t>klima školy, kultura školy</a:t>
            </a:r>
          </a:p>
          <a:p>
            <a:pPr lvl="1"/>
            <a:r>
              <a:rPr lang="cs-CZ" dirty="0" smtClean="0"/>
              <a:t>věcně ad hoc adaptace zahraničních metod či jejich deriváty </a:t>
            </a:r>
          </a:p>
          <a:p>
            <a:pPr lvl="2"/>
            <a:r>
              <a:rPr lang="cs-CZ" dirty="0" smtClean="0"/>
              <a:t>často problém s uchopením specifického kontextu české školy</a:t>
            </a:r>
          </a:p>
          <a:p>
            <a:pPr lvl="1"/>
            <a:r>
              <a:rPr lang="cs-CZ" dirty="0" smtClean="0"/>
              <a:t>relativně často i metody vlastní konstrukce s problematickými vlastnostmi (validita, reliabilita)</a:t>
            </a:r>
          </a:p>
          <a:p>
            <a:r>
              <a:rPr lang="cs-CZ" dirty="0" smtClean="0"/>
              <a:t>Komerční nástroje </a:t>
            </a:r>
          </a:p>
          <a:p>
            <a:pPr lvl="1"/>
            <a:r>
              <a:rPr lang="cs-CZ" dirty="0" smtClean="0"/>
              <a:t>Mapa školy – SCIO, </a:t>
            </a:r>
            <a:r>
              <a:rPr lang="cs-CZ" dirty="0" err="1" smtClean="0"/>
              <a:t>Kalibro</a:t>
            </a:r>
            <a:r>
              <a:rPr lang="cs-CZ" dirty="0" smtClean="0"/>
              <a:t>… </a:t>
            </a:r>
            <a:r>
              <a:rPr lang="cs-CZ" i="1" dirty="0" smtClean="0"/>
              <a:t>(též s kořeny v zahraničních nástrojích)</a:t>
            </a:r>
          </a:p>
          <a:p>
            <a:r>
              <a:rPr lang="cs-CZ" dirty="0" smtClean="0"/>
              <a:t>Odborně nepřijatelné aktivity s diskutabilním teoretickým pozadím </a:t>
            </a:r>
          </a:p>
          <a:p>
            <a:pPr lvl="1"/>
            <a:r>
              <a:rPr lang="cs-CZ" dirty="0" smtClean="0"/>
              <a:t>Barvy školy – DAP - </a:t>
            </a:r>
            <a:r>
              <a:rPr lang="cs-CZ" dirty="0">
                <a:hlinkClick r:id="rId2"/>
              </a:rPr>
              <a:t>http://www.upacr.cz/index.php?lng=cs</a:t>
            </a:r>
            <a:endParaRPr lang="cs-CZ" dirty="0" smtClean="0"/>
          </a:p>
          <a:p>
            <a:r>
              <a:rPr lang="cs-CZ" dirty="0" smtClean="0"/>
              <a:t>Lidová tvořivost – postupy vyvinuté školami </a:t>
            </a:r>
          </a:p>
          <a:p>
            <a:pPr lvl="1"/>
            <a:r>
              <a:rPr lang="cs-CZ" dirty="0" smtClean="0"/>
              <a:t>často kombinace předchozích variant </a:t>
            </a:r>
            <a:r>
              <a:rPr lang="cs-CZ" i="1" dirty="0" smtClean="0"/>
              <a:t>(„Líbily se nám otázky…“)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07028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Praktický rámec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Zadání projektu „Cesta ke kvalitě“</a:t>
            </a:r>
          </a:p>
          <a:p>
            <a:pPr lvl="1"/>
            <a:r>
              <a:rPr lang="cs-CZ" dirty="0" smtClean="0"/>
              <a:t>Několik omezení </a:t>
            </a:r>
          </a:p>
          <a:p>
            <a:pPr lvl="2"/>
            <a:r>
              <a:rPr lang="cs-CZ" dirty="0" smtClean="0"/>
              <a:t>čas, rozsah pilotní studie, obsah dalších nástrojů …</a:t>
            </a:r>
          </a:p>
          <a:p>
            <a:pPr lvl="1"/>
            <a:r>
              <a:rPr lang="cs-CZ" dirty="0" smtClean="0"/>
              <a:t>Tvorba on-line administrované metody s automatickým vyhodnocením a generovanou zprávou </a:t>
            </a:r>
            <a:r>
              <a:rPr lang="cs-CZ" i="1" dirty="0" smtClean="0"/>
              <a:t>(„Co nejjednodušší z hlediska uživatele – </a:t>
            </a:r>
            <a:r>
              <a:rPr lang="cs-CZ" i="1" dirty="0" err="1" smtClean="0"/>
              <a:t>kooordinátora</a:t>
            </a:r>
            <a:r>
              <a:rPr lang="cs-CZ" i="1" dirty="0" smtClean="0"/>
              <a:t> </a:t>
            </a:r>
            <a:r>
              <a:rPr lang="cs-CZ" i="1" dirty="0" err="1" smtClean="0"/>
              <a:t>autoevaluace</a:t>
            </a:r>
            <a:r>
              <a:rPr lang="cs-CZ" i="1" dirty="0" smtClean="0"/>
              <a:t> ve škole.“)</a:t>
            </a:r>
          </a:p>
          <a:p>
            <a:pPr lvl="1"/>
            <a:r>
              <a:rPr lang="cs-CZ" dirty="0" smtClean="0"/>
              <a:t>Možnost opakovaného zadávání s ohledem na různé oblasti zájmu školy</a:t>
            </a:r>
          </a:p>
          <a:p>
            <a:r>
              <a:rPr lang="cs-CZ" dirty="0" smtClean="0"/>
              <a:t>Konkrétní potřeby škol (ve smyslu vedení škol)</a:t>
            </a:r>
          </a:p>
          <a:p>
            <a:pPr lvl="1"/>
            <a:r>
              <a:rPr lang="cs-CZ" dirty="0" smtClean="0"/>
              <a:t>Informace o prostředí školy</a:t>
            </a:r>
          </a:p>
          <a:p>
            <a:pPr lvl="1"/>
            <a:r>
              <a:rPr lang="cs-CZ" dirty="0" smtClean="0"/>
              <a:t>Podklady pro rozhodování</a:t>
            </a:r>
          </a:p>
          <a:p>
            <a:pPr lvl="1"/>
            <a:r>
              <a:rPr lang="cs-CZ" dirty="0" smtClean="0"/>
              <a:t>Výběr obsahu v rukou školy (nenabízíme odpovědi na otázky, které si škola neklade)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…a v neposlední řadě příležitost k zamyšlení pro účastníky anket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97877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 nástroje upravitelného podle požadavků konkrétní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731404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Ankety pro… </a:t>
            </a:r>
            <a:r>
              <a:rPr lang="cs-CZ" i="1" dirty="0" smtClean="0"/>
              <a:t>(učitele, žáky a rodiče)</a:t>
            </a:r>
            <a:endParaRPr lang="cs-CZ" i="1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Autory jsou </a:t>
            </a:r>
            <a:r>
              <a:rPr lang="cs-CZ" i="1" dirty="0" smtClean="0"/>
              <a:t>Mgr. T. Kohoutek a Mgr. et Mgr. Jan Mareš</a:t>
            </a:r>
            <a:endParaRPr lang="cs-CZ" dirty="0"/>
          </a:p>
          <a:p>
            <a:r>
              <a:rPr lang="cs-CZ" dirty="0"/>
              <a:t>Dotazník je použitelný pro žáky 2. stupně základních škol a všechny typy středních škol. </a:t>
            </a:r>
          </a:p>
          <a:p>
            <a:r>
              <a:rPr lang="cs-CZ" dirty="0" smtClean="0"/>
              <a:t>Tři varianty (pro učitele, žáky i rodiče) s možností výběru 30 z cca 150 položek v každé variantě k zjištění názorů na různé oblasti školního života</a:t>
            </a:r>
          </a:p>
          <a:p>
            <a:r>
              <a:rPr lang="cs-CZ" dirty="0"/>
              <a:t>Varianty nabízejí v rámci okruhů modifikované formulace otázek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590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Konkrétní podoba nástrojů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Uživatelská příručka </a:t>
            </a:r>
          </a:p>
          <a:p>
            <a:pPr lvl="1"/>
            <a:r>
              <a:rPr lang="cs-CZ" dirty="0" smtClean="0"/>
              <a:t>Dostupná online jako </a:t>
            </a:r>
            <a:r>
              <a:rPr lang="cs-CZ" dirty="0" err="1" smtClean="0"/>
              <a:t>pdf</a:t>
            </a:r>
            <a:r>
              <a:rPr lang="cs-CZ" dirty="0" smtClean="0"/>
              <a:t> soubor</a:t>
            </a:r>
          </a:p>
          <a:p>
            <a:pPr lvl="1"/>
            <a:r>
              <a:rPr lang="cs-CZ" dirty="0" smtClean="0"/>
              <a:t>Součástí jsou pokyny pro zadání, práci s výsledky i možnost orientačního srovnání</a:t>
            </a:r>
          </a:p>
          <a:p>
            <a:pPr lvl="1"/>
            <a:r>
              <a:rPr lang="cs-CZ" dirty="0" smtClean="0"/>
              <a:t>Součástí jsou i upozornění na omezení nástroje</a:t>
            </a:r>
          </a:p>
          <a:p>
            <a:r>
              <a:rPr lang="cs-CZ" dirty="0" smtClean="0"/>
              <a:t>Vlastní dotazník </a:t>
            </a:r>
          </a:p>
          <a:p>
            <a:pPr lvl="1"/>
            <a:r>
              <a:rPr lang="cs-CZ" dirty="0" smtClean="0"/>
              <a:t>Součást příručky (manuálu)</a:t>
            </a:r>
          </a:p>
          <a:p>
            <a:pPr lvl="1"/>
            <a:r>
              <a:rPr lang="cs-CZ" dirty="0" smtClean="0"/>
              <a:t>I online verze na portálu evaluacninastroje.rvp.cz</a:t>
            </a:r>
          </a:p>
          <a:p>
            <a:r>
              <a:rPr lang="cs-CZ" dirty="0" smtClean="0"/>
              <a:t>Evaluační zpráva</a:t>
            </a:r>
          </a:p>
          <a:p>
            <a:pPr lvl="1"/>
            <a:r>
              <a:rPr lang="cs-CZ" dirty="0" smtClean="0"/>
              <a:t>Generovaná automaticky po skončení sběru odpovědí</a:t>
            </a:r>
          </a:p>
          <a:p>
            <a:pPr lvl="1"/>
            <a:r>
              <a:rPr lang="cs-CZ" dirty="0" smtClean="0"/>
              <a:t>Příklad rovněž v příručce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79113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Ankety pro učitele – oblasti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cs-CZ" dirty="0"/>
              <a:t>1. Postoje, preference</a:t>
            </a:r>
          </a:p>
          <a:p>
            <a:pPr marL="0" indent="0">
              <a:buNone/>
            </a:pPr>
            <a:r>
              <a:rPr lang="cs-CZ" dirty="0"/>
              <a:t>2. Reflexe vlastních výsledků, sebehodnocení</a:t>
            </a:r>
          </a:p>
          <a:p>
            <a:pPr marL="302383" lvl="1" indent="0">
              <a:buNone/>
            </a:pPr>
            <a:r>
              <a:rPr lang="cs-CZ" dirty="0"/>
              <a:t>2.1 výsledky žáků</a:t>
            </a:r>
          </a:p>
          <a:p>
            <a:pPr marL="302383" lvl="1" indent="0">
              <a:buNone/>
            </a:pPr>
            <a:r>
              <a:rPr lang="cs-CZ" dirty="0"/>
              <a:t>2.2 úspěchy (ve vztahu k preferencím)</a:t>
            </a:r>
          </a:p>
          <a:p>
            <a:pPr marL="0" indent="0">
              <a:buNone/>
            </a:pPr>
            <a:r>
              <a:rPr lang="cs-CZ" dirty="0"/>
              <a:t>3. Metody a formy výuky</a:t>
            </a:r>
          </a:p>
          <a:p>
            <a:pPr marL="302383" lvl="1" indent="0">
              <a:buNone/>
            </a:pPr>
            <a:r>
              <a:rPr lang="cs-CZ" dirty="0"/>
              <a:t>4. Výsledky, hodnocení</a:t>
            </a:r>
          </a:p>
          <a:p>
            <a:pPr marL="302383" lvl="1" indent="0">
              <a:buNone/>
            </a:pPr>
            <a:r>
              <a:rPr lang="cs-CZ" dirty="0"/>
              <a:t>4.1 hodnocení žáků</a:t>
            </a:r>
          </a:p>
          <a:p>
            <a:pPr marL="302383" lvl="1" indent="0">
              <a:buNone/>
            </a:pPr>
            <a:r>
              <a:rPr lang="cs-CZ" dirty="0"/>
              <a:t>4.2 náročnost požadavků školy</a:t>
            </a:r>
          </a:p>
          <a:p>
            <a:pPr marL="302383" lvl="1" indent="0">
              <a:buNone/>
            </a:pPr>
            <a:r>
              <a:rPr lang="cs-CZ" dirty="0"/>
              <a:t>4.3 překážky</a:t>
            </a:r>
          </a:p>
          <a:p>
            <a:pPr marL="0" indent="0">
              <a:buNone/>
            </a:pPr>
            <a:r>
              <a:rPr lang="cs-CZ" dirty="0"/>
              <a:t>5. Sebehodnocení činnosti pedagoga</a:t>
            </a:r>
          </a:p>
          <a:p>
            <a:pPr marL="302383" lvl="1" indent="0">
              <a:buNone/>
            </a:pPr>
            <a:r>
              <a:rPr lang="cs-CZ" dirty="0"/>
              <a:t>5.1 zdroje zpětné vazby</a:t>
            </a:r>
          </a:p>
          <a:p>
            <a:pPr marL="302383" lvl="1" indent="0">
              <a:buNone/>
            </a:pPr>
            <a:r>
              <a:rPr lang="cs-CZ" dirty="0"/>
              <a:t>5.2 postupy sebehodnocení</a:t>
            </a:r>
          </a:p>
          <a:p>
            <a:pPr marL="0" indent="0">
              <a:buNone/>
            </a:pPr>
            <a:r>
              <a:rPr lang="cs-CZ" dirty="0"/>
              <a:t>6. Další vzdělávání pedagogických pracovníků</a:t>
            </a:r>
          </a:p>
          <a:p>
            <a:pPr marL="302383" lvl="1" indent="0">
              <a:buNone/>
            </a:pPr>
            <a:r>
              <a:rPr lang="cs-CZ" dirty="0"/>
              <a:t>6.1 ochota k dalšímu vzdělávání</a:t>
            </a:r>
          </a:p>
          <a:p>
            <a:pPr marL="302383" lvl="1" indent="0">
              <a:buNone/>
            </a:pPr>
            <a:r>
              <a:rPr lang="cs-CZ" dirty="0"/>
              <a:t>6.2 formy dalšího vzdělávání</a:t>
            </a:r>
          </a:p>
          <a:p>
            <a:pPr marL="0" indent="0">
              <a:buNone/>
            </a:pPr>
            <a:r>
              <a:rPr lang="cs-CZ" dirty="0"/>
              <a:t>7. Spolupráce8</a:t>
            </a:r>
          </a:p>
          <a:p>
            <a:pPr marL="302383" lvl="1" indent="0">
              <a:buNone/>
            </a:pPr>
            <a:r>
              <a:rPr lang="cs-CZ" dirty="0"/>
              <a:t>7.1 spolupráce v pedagogickém sboru, spolupráce s žáky a rodiči</a:t>
            </a:r>
          </a:p>
          <a:p>
            <a:pPr marL="302383" lvl="1" indent="0">
              <a:buNone/>
            </a:pPr>
            <a:r>
              <a:rPr lang="cs-CZ" dirty="0"/>
              <a:t>7.2 spolupráce s nepedagogickými pracovníky</a:t>
            </a:r>
          </a:p>
          <a:p>
            <a:pPr marL="0" indent="0">
              <a:buNone/>
            </a:pPr>
            <a:r>
              <a:rPr lang="cs-CZ" dirty="0"/>
              <a:t>8. Podpora ze strany školy, vedení školy</a:t>
            </a:r>
          </a:p>
          <a:p>
            <a:pPr marL="0" indent="0">
              <a:buNone/>
            </a:pPr>
            <a:r>
              <a:rPr lang="cs-CZ" dirty="0"/>
              <a:t>9. Vztahy</a:t>
            </a:r>
          </a:p>
          <a:p>
            <a:pPr marL="0" indent="0">
              <a:buNone/>
            </a:pPr>
            <a:r>
              <a:rPr lang="cs-CZ" dirty="0"/>
              <a:t>10. Zázemí a vybavení školy</a:t>
            </a:r>
          </a:p>
          <a:p>
            <a:pPr marL="302383" lvl="1" indent="0">
              <a:buNone/>
            </a:pPr>
            <a:r>
              <a:rPr lang="cs-CZ" dirty="0"/>
              <a:t>10.1 zázemí</a:t>
            </a:r>
          </a:p>
          <a:p>
            <a:pPr marL="302383" lvl="1" indent="0">
              <a:buNone/>
            </a:pPr>
            <a:r>
              <a:rPr lang="cs-CZ" dirty="0"/>
              <a:t>10.2 vybavení pro výuku</a:t>
            </a:r>
          </a:p>
          <a:p>
            <a:pPr marL="302383" lvl="1" indent="0">
              <a:buNone/>
            </a:pPr>
            <a:r>
              <a:rPr lang="cs-CZ" dirty="0"/>
              <a:t>10.3 výpočetní technika</a:t>
            </a:r>
          </a:p>
          <a:p>
            <a:pPr marL="0" indent="0">
              <a:buNone/>
            </a:pPr>
            <a:r>
              <a:rPr lang="cs-CZ" dirty="0"/>
              <a:t>11. Spokojenost s pracovními podmínkami</a:t>
            </a:r>
          </a:p>
          <a:p>
            <a:pPr marL="0" indent="0">
              <a:buNone/>
            </a:pPr>
            <a:r>
              <a:rPr lang="cs-CZ" dirty="0"/>
              <a:t>12. Shrnující otázky, celkové </a:t>
            </a:r>
            <a:r>
              <a:rPr lang="cs-CZ" dirty="0" smtClean="0"/>
              <a:t>zhodnocení</a:t>
            </a:r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Volitelný modul </a:t>
            </a:r>
            <a:r>
              <a:rPr lang="cs-CZ" dirty="0"/>
              <a:t>pro nepedagogické </a:t>
            </a:r>
            <a:r>
              <a:rPr lang="cs-CZ" dirty="0" smtClean="0"/>
              <a:t>pracovníky: </a:t>
            </a:r>
          </a:p>
          <a:p>
            <a:r>
              <a:rPr lang="cs-CZ" dirty="0" smtClean="0"/>
              <a:t>1</a:t>
            </a:r>
            <a:r>
              <a:rPr lang="cs-CZ" dirty="0"/>
              <a:t>. Spolupráce s vedením školy, s vyučujícími, s žáky a rodiči</a:t>
            </a:r>
          </a:p>
          <a:p>
            <a:r>
              <a:rPr lang="cs-CZ" dirty="0"/>
              <a:t>2. Spolupráce s dalšími nepedagogickými pracovníky</a:t>
            </a:r>
          </a:p>
          <a:p>
            <a:r>
              <a:rPr lang="cs-CZ" dirty="0"/>
              <a:t>3. Spokojenost s pracovními podmínkami, vedením školy, zázemím a vztahy na škole</a:t>
            </a:r>
          </a:p>
          <a:p>
            <a:r>
              <a:rPr lang="cs-CZ" dirty="0"/>
              <a:t>4. Shrnující otázky, celkové zhodnocení</a:t>
            </a:r>
          </a:p>
        </p:txBody>
      </p:sp>
    </p:spTree>
    <p:extLst>
      <p:ext uri="{BB962C8B-B14F-4D97-AF65-F5344CB8AC3E}">
        <p14:creationId xmlns:p14="http://schemas.microsoft.com/office/powerpoint/2010/main" val="388062674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Anketa pro žáky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cs-CZ" dirty="0"/>
              <a:t>1. Motivace</a:t>
            </a:r>
          </a:p>
          <a:p>
            <a:r>
              <a:rPr lang="cs-CZ" dirty="0"/>
              <a:t>2. Výuka a vzdělávání</a:t>
            </a:r>
          </a:p>
          <a:p>
            <a:pPr lvl="1"/>
            <a:r>
              <a:rPr lang="cs-CZ" dirty="0"/>
              <a:t>2.1 průběh výuky</a:t>
            </a:r>
          </a:p>
          <a:p>
            <a:pPr lvl="1"/>
            <a:r>
              <a:rPr lang="cs-CZ" dirty="0"/>
              <a:t>2.2 rozdíly ve výuce</a:t>
            </a:r>
          </a:p>
          <a:p>
            <a:pPr lvl="1"/>
            <a:r>
              <a:rPr lang="cs-CZ" dirty="0"/>
              <a:t>2.3 hodnocení</a:t>
            </a:r>
          </a:p>
          <a:p>
            <a:pPr lvl="1"/>
            <a:r>
              <a:rPr lang="cs-CZ" dirty="0"/>
              <a:t>2.4 náročnost</a:t>
            </a:r>
          </a:p>
          <a:p>
            <a:pPr lvl="1"/>
            <a:r>
              <a:rPr lang="cs-CZ" dirty="0"/>
              <a:t>2.5 domácí příprava</a:t>
            </a:r>
          </a:p>
          <a:p>
            <a:pPr lvl="1"/>
            <a:r>
              <a:rPr lang="cs-CZ" dirty="0"/>
              <a:t>2.6 výsledky, překážky</a:t>
            </a:r>
          </a:p>
          <a:p>
            <a:r>
              <a:rPr lang="cs-CZ" dirty="0"/>
              <a:t>3. Atmosféra na škole, vztahy</a:t>
            </a:r>
          </a:p>
          <a:p>
            <a:r>
              <a:rPr lang="cs-CZ" dirty="0"/>
              <a:t>4. Pravidla, problémy</a:t>
            </a:r>
          </a:p>
          <a:p>
            <a:r>
              <a:rPr lang="cs-CZ" dirty="0"/>
              <a:t>5. Zázemí školy</a:t>
            </a:r>
          </a:p>
          <a:p>
            <a:r>
              <a:rPr lang="cs-CZ" dirty="0"/>
              <a:t>6. Další aktivity</a:t>
            </a:r>
          </a:p>
          <a:p>
            <a:r>
              <a:rPr lang="cs-CZ" dirty="0"/>
              <a:t>7. Aktivita, zapojení žáků</a:t>
            </a:r>
          </a:p>
          <a:p>
            <a:r>
              <a:rPr lang="cs-CZ" dirty="0"/>
              <a:t>8. Celkové zhodnocení</a:t>
            </a:r>
          </a:p>
        </p:txBody>
      </p:sp>
    </p:spTree>
    <p:extLst>
      <p:ext uri="{BB962C8B-B14F-4D97-AF65-F5344CB8AC3E}">
        <p14:creationId xmlns:p14="http://schemas.microsoft.com/office/powerpoint/2010/main" val="123643759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Anketa pro rodiče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70000" lnSpcReduction="20000"/>
          </a:bodyPr>
          <a:lstStyle/>
          <a:p>
            <a:r>
              <a:rPr lang="cs-CZ" dirty="0"/>
              <a:t>1. Informace</a:t>
            </a:r>
          </a:p>
          <a:p>
            <a:pPr lvl="1"/>
            <a:r>
              <a:rPr lang="cs-CZ" dirty="0"/>
              <a:t>1.1 dostatečnost informací</a:t>
            </a:r>
          </a:p>
          <a:p>
            <a:pPr lvl="1"/>
            <a:r>
              <a:rPr lang="cs-CZ" dirty="0"/>
              <a:t>1.2 přínos jednotlivých zdrojů informací</a:t>
            </a:r>
          </a:p>
          <a:p>
            <a:r>
              <a:rPr lang="cs-CZ" dirty="0"/>
              <a:t>2. Zázemí školy</a:t>
            </a:r>
          </a:p>
          <a:p>
            <a:r>
              <a:rPr lang="cs-CZ" dirty="0"/>
              <a:t>3. Výuka</a:t>
            </a:r>
          </a:p>
          <a:p>
            <a:pPr lvl="1"/>
            <a:r>
              <a:rPr lang="cs-CZ" dirty="0"/>
              <a:t>3.1 spokojenost s úrovní výuky</a:t>
            </a:r>
          </a:p>
          <a:p>
            <a:pPr lvl="1"/>
            <a:r>
              <a:rPr lang="cs-CZ" dirty="0"/>
              <a:t>3.2 spokojenost s oblastmi výuky</a:t>
            </a:r>
          </a:p>
          <a:p>
            <a:pPr lvl="1"/>
            <a:r>
              <a:rPr lang="cs-CZ" dirty="0"/>
              <a:t>3.3 náročnost požadavků školy</a:t>
            </a:r>
          </a:p>
          <a:p>
            <a:pPr lvl="1"/>
            <a:r>
              <a:rPr lang="cs-CZ" dirty="0"/>
              <a:t>3.4 rozdíly v kvalitě výuky</a:t>
            </a:r>
          </a:p>
          <a:p>
            <a:pPr lvl="1"/>
            <a:r>
              <a:rPr lang="cs-CZ" dirty="0"/>
              <a:t>3.5 domácí příprava</a:t>
            </a:r>
          </a:p>
          <a:p>
            <a:r>
              <a:rPr lang="cs-CZ" dirty="0"/>
              <a:t>4. Působení školy</a:t>
            </a:r>
          </a:p>
          <a:p>
            <a:pPr lvl="1"/>
            <a:r>
              <a:rPr lang="cs-CZ" dirty="0"/>
              <a:t>4.1 spokojenost s úrovní výchovného působení (pravidla, institucionální podpora, přístup)</a:t>
            </a:r>
          </a:p>
          <a:p>
            <a:pPr lvl="1"/>
            <a:r>
              <a:rPr lang="cs-CZ" dirty="0"/>
              <a:t>4.2 rozvoj hodnot a morálních vlastností</a:t>
            </a:r>
          </a:p>
          <a:p>
            <a:r>
              <a:rPr lang="cs-CZ" dirty="0"/>
              <a:t>5. Další aktivity (doplňkové aktivity, mimoškolní činnost)</a:t>
            </a:r>
          </a:p>
          <a:p>
            <a:r>
              <a:rPr lang="cs-CZ" dirty="0"/>
              <a:t>6. Vztahy (klima školy)</a:t>
            </a:r>
          </a:p>
          <a:p>
            <a:r>
              <a:rPr lang="cs-CZ" dirty="0"/>
              <a:t>7. Spolupráce rodičů (participace rodičů na životě školy, komunikace s dítětem o škole...)</a:t>
            </a:r>
          </a:p>
          <a:p>
            <a:r>
              <a:rPr lang="cs-CZ" dirty="0"/>
              <a:t>8. Spolupráce školy s partnery</a:t>
            </a:r>
          </a:p>
          <a:p>
            <a:r>
              <a:rPr lang="cs-CZ" dirty="0"/>
              <a:t>9. Komunikace mezi rodiči a školou</a:t>
            </a:r>
          </a:p>
          <a:p>
            <a:r>
              <a:rPr lang="cs-CZ" dirty="0"/>
              <a:t>10. Vedení školy</a:t>
            </a:r>
          </a:p>
          <a:p>
            <a:r>
              <a:rPr lang="cs-CZ" dirty="0"/>
              <a:t>11. Shrnující otázky, celkové zhodnocení</a:t>
            </a:r>
          </a:p>
        </p:txBody>
      </p:sp>
    </p:spTree>
    <p:extLst>
      <p:ext uri="{BB962C8B-B14F-4D97-AF65-F5344CB8AC3E}">
        <p14:creationId xmlns:p14="http://schemas.microsoft.com/office/powerpoint/2010/main" val="285388127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 „nedotazníkové“ metody pro žáky prvního stupně ZŠ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9739774"/>
      </p:ext>
    </p:extLst>
  </p:cSld>
  <p:clrMapOvr>
    <a:masterClrMapping/>
  </p:clrMapOvr>
  <p:transition spd="slow" advTm="10000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/>
              <a:t>Společenství prvního </a:t>
            </a:r>
            <a:r>
              <a:rPr lang="cs-CZ" sz="4000" dirty="0" smtClean="0"/>
              <a:t>stupně. Dotazník </a:t>
            </a:r>
            <a:r>
              <a:rPr lang="cs-CZ" sz="4000" dirty="0"/>
              <a:t>pro žáky formou počítačové </a:t>
            </a:r>
            <a:r>
              <a:rPr lang="cs-CZ" sz="4000" dirty="0" smtClean="0"/>
              <a:t>hry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cs-CZ" dirty="0"/>
          </a:p>
          <a:p>
            <a:r>
              <a:rPr lang="cs-CZ" dirty="0"/>
              <a:t>Autorka: </a:t>
            </a:r>
            <a:r>
              <a:rPr lang="cs-CZ" dirty="0" smtClean="0"/>
              <a:t>Mgr. D.</a:t>
            </a:r>
            <a:r>
              <a:rPr lang="cs-CZ" dirty="0"/>
              <a:t> </a:t>
            </a:r>
            <a:r>
              <a:rPr lang="cs-CZ" dirty="0" err="1" smtClean="0"/>
              <a:t>Denglerová</a:t>
            </a:r>
            <a:r>
              <a:rPr lang="cs-CZ" dirty="0" smtClean="0"/>
              <a:t>, Ph.D.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Tento nástroj pomůže zodpovědět otázky týkající se toho, jak žák na prvním stupni ZŠ (ve věku cca 6-11 let) vnímá své školní prostředí. Které aspekty školní docházky hodnotí kladně, které negativně? Jaké aspekty formálního i neformálního vzdělávání způsobují, že se dítě do školy těší?</a:t>
            </a:r>
          </a:p>
          <a:p>
            <a:endParaRPr lang="cs-CZ" dirty="0" smtClean="0"/>
          </a:p>
          <a:p>
            <a:r>
              <a:rPr lang="cs-CZ" dirty="0" smtClean="0"/>
              <a:t>Předkládaný nástroj vychází z principu testů sémantického výběru. Test sémantického výběru sestavil a ve své klinické praxi používal V. Doležal již v 60. letech 20. století. Test sémantického výběru reprezentuje v metodologii tzv. </a:t>
            </a:r>
            <a:r>
              <a:rPr lang="cs-CZ" dirty="0" err="1" smtClean="0"/>
              <a:t>psychosémantické</a:t>
            </a:r>
            <a:r>
              <a:rPr lang="cs-CZ" dirty="0" smtClean="0"/>
              <a:t> metody, které vycházejí z přesvědčení, že je možné odhalit význam, který daný podnět (slovo) pro konkrétního jedince či skupinu nese. Různými přístupy a pojetími </a:t>
            </a:r>
            <a:r>
              <a:rPr lang="cs-CZ" dirty="0" err="1" smtClean="0"/>
              <a:t>psychosémantiky</a:t>
            </a:r>
            <a:r>
              <a:rPr lang="cs-CZ" dirty="0" smtClean="0"/>
              <a:t> se zabývá T. Urbánek (2003). </a:t>
            </a:r>
          </a:p>
        </p:txBody>
      </p:sp>
    </p:spTree>
    <p:extLst>
      <p:ext uri="{BB962C8B-B14F-4D97-AF65-F5344CB8AC3E}">
        <p14:creationId xmlns:p14="http://schemas.microsoft.com/office/powerpoint/2010/main" val="4090002616"/>
      </p:ext>
    </p:extLst>
  </p:cSld>
  <p:clrMapOvr>
    <a:masterClrMapping/>
  </p:clrMapOvr>
  <p:transition spd="slow" advTm="1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bychom chtěli, aby o psychodiagnostice (</a:t>
            </a:r>
            <a:r>
              <a:rPr lang="cs-CZ" dirty="0" err="1" smtClean="0"/>
              <a:t>doz</a:t>
            </a:r>
            <a:r>
              <a:rPr lang="cs-CZ" dirty="0" smtClean="0"/>
              <a:t>)věděli</a:t>
            </a:r>
          </a:p>
          <a:p>
            <a:pPr lvl="1"/>
            <a:r>
              <a:rPr lang="cs-CZ" dirty="0" smtClean="0"/>
              <a:t>Studenti v pregraduálním studiu psychologie</a:t>
            </a:r>
          </a:p>
          <a:p>
            <a:pPr lvl="1"/>
            <a:r>
              <a:rPr lang="cs-CZ" dirty="0" smtClean="0"/>
              <a:t>Studenti učitelství a učitelé</a:t>
            </a:r>
          </a:p>
          <a:p>
            <a:pPr lvl="1"/>
            <a:r>
              <a:rPr lang="cs-CZ" dirty="0" smtClean="0"/>
              <a:t>Rodiče žáků a studentů</a:t>
            </a:r>
          </a:p>
          <a:p>
            <a:pPr lvl="1"/>
            <a:r>
              <a:rPr lang="cs-CZ" dirty="0" smtClean="0"/>
              <a:t>Novináři 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marL="403177" lvl="1" indent="0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299296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Popis nástroje</a:t>
            </a:r>
          </a:p>
        </p:txBody>
      </p:sp>
      <p:sp>
        <p:nvSpPr>
          <p:cNvPr id="7577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Nástroj zjišťuje postoje dítěte k 18 klíčovým pojmům:</a:t>
            </a:r>
          </a:p>
          <a:p>
            <a:pPr lvl="1"/>
            <a:r>
              <a:rPr lang="cs-CZ" sz="2000" b="1" dirty="0"/>
              <a:t>moje paní učitelka; známky; přestávka; naše třída (místnost); moji spolužáci; kluci; holky; družina; žáci z vyšších tříd (starší žáci); běhání (lítání) ve škole; oběd ve školní jídelně; paní vychovatelka z družiny; školní záchodky (WC); poznámka; tělocvik; počítače; šatna; kroužky ve škole</a:t>
            </a:r>
          </a:p>
          <a:p>
            <a:r>
              <a:rPr lang="cs-CZ" dirty="0" smtClean="0"/>
              <a:t>Klíčové pojmy se postupně po jednom zobrazují v horní třetině obrazovky (pojem, obrázek, zvuk)</a:t>
            </a:r>
          </a:p>
          <a:p>
            <a:r>
              <a:rPr lang="cs-CZ" dirty="0" smtClean="0"/>
              <a:t>Ke klíčovým pojmům jsou přiřazovány atributy </a:t>
            </a:r>
          </a:p>
          <a:p>
            <a:r>
              <a:rPr lang="cs-CZ" dirty="0" smtClean="0"/>
              <a:t>Na konci je dítě požádáno, aby seřadilo všechny atributy podle toho, jak se mu líbí či nelíbí.</a:t>
            </a:r>
          </a:p>
          <a:p>
            <a:r>
              <a:rPr lang="cs-CZ" dirty="0" smtClean="0"/>
              <a:t>Sledují se postoje k pojmům prostřednictví vztahu k referenčním pojmům:</a:t>
            </a:r>
          </a:p>
          <a:p>
            <a:pPr lvl="1"/>
            <a:r>
              <a:rPr lang="cs-CZ" dirty="0" smtClean="0"/>
              <a:t>Nejoblíbenější pohádková postava, kterou máš rád(a)</a:t>
            </a:r>
          </a:p>
          <a:p>
            <a:pPr lvl="1"/>
            <a:r>
              <a:rPr lang="cs-CZ" dirty="0" smtClean="0"/>
              <a:t>Zlá pohádková postava, kterou vůbec nemáš rád(a)</a:t>
            </a:r>
          </a:p>
          <a:p>
            <a:r>
              <a:rPr lang="cs-CZ" dirty="0" smtClean="0"/>
              <a:t>Evaluační zpráva je ihned automaticky generována v Excelu</a:t>
            </a:r>
          </a:p>
          <a:p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47477417"/>
      </p:ext>
    </p:extLst>
  </p:cSld>
  <p:clrMapOvr>
    <a:masterClrMapping/>
  </p:clrMapOvr>
  <p:transition spd="slow" advTm="10000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to vypadá?</a:t>
            </a:r>
          </a:p>
        </p:txBody>
      </p:sp>
      <p:pic>
        <p:nvPicPr>
          <p:cNvPr id="76803" name="Picture 3"/>
          <p:cNvPicPr>
            <a:picLocks noChangeAspect="1" noChangeArrowheads="1"/>
          </p:cNvPicPr>
          <p:nvPr/>
        </p:nvPicPr>
        <p:blipFill>
          <a:blip r:embed="rId2" cstate="print"/>
          <a:srcRect t="9345"/>
          <a:stretch>
            <a:fillRect/>
          </a:stretch>
        </p:blipFill>
        <p:spPr bwMode="auto">
          <a:xfrm>
            <a:off x="674203" y="1874827"/>
            <a:ext cx="8807077" cy="4513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294461306"/>
      </p:ext>
    </p:extLst>
  </p:cSld>
  <p:clrMapOvr>
    <a:masterClrMapping/>
  </p:clrMapOvr>
  <p:transition spd="slow" advTm="10000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32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9792" y="251445"/>
            <a:ext cx="9217514" cy="7128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45746902"/>
      </p:ext>
    </p:extLst>
  </p:cSld>
  <p:clrMapOvr>
    <a:masterClrMapping/>
  </p:clrMapOvr>
  <p:transition spd="slow" advTm="10000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vypadají výsledky?</a:t>
            </a:r>
          </a:p>
        </p:txBody>
      </p:sp>
      <p:graphicFrame>
        <p:nvGraphicFramePr>
          <p:cNvPr id="5" name="Graf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962623"/>
              </p:ext>
            </p:extLst>
          </p:nvPr>
        </p:nvGraphicFramePr>
        <p:xfrm>
          <a:off x="832971" y="1636699"/>
          <a:ext cx="8417325" cy="5759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9029977"/>
      </p:ext>
    </p:extLst>
  </p:cSld>
  <p:clrMapOvr>
    <a:masterClrMapping/>
  </p:clrMapOvr>
  <p:transition spd="slow" advTm="10000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Možnost srovnat výsledky s orientačními normami.</a:t>
            </a:r>
          </a:p>
          <a:p>
            <a:endParaRPr lang="cs-CZ" dirty="0" smtClean="0"/>
          </a:p>
          <a:p>
            <a:r>
              <a:rPr lang="cs-CZ" dirty="0" smtClean="0"/>
              <a:t>Jeden z velmi populárních nástrojů.</a:t>
            </a:r>
          </a:p>
          <a:p>
            <a:endParaRPr lang="cs-CZ" dirty="0" smtClean="0"/>
          </a:p>
          <a:p>
            <a:r>
              <a:rPr lang="cs-CZ" dirty="0" smtClean="0"/>
              <a:t>Vhodný i pro malotřídní školy.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1427442"/>
      </p:ext>
    </p:extLst>
  </p:cSld>
  <p:clrMapOvr>
    <a:masterClrMapping/>
  </p:clrMapOvr>
  <p:transition spd="slow" advTm="10000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 screeningového nástroje pro žáky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730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Předcházení problémům v chování žáků 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Autorkou je </a:t>
            </a:r>
            <a:r>
              <a:rPr lang="cs-CZ" i="1" dirty="0" smtClean="0"/>
              <a:t>doc. PhDr. Věra Vojtová, Ph.D.</a:t>
            </a:r>
            <a:endParaRPr lang="cs-CZ" dirty="0" smtClean="0"/>
          </a:p>
          <a:p>
            <a:r>
              <a:rPr lang="cs-CZ" dirty="0" smtClean="0"/>
              <a:t>Dotazník je použitelný pro žáky 2. stupně základních škol a všechny typy středních škol. </a:t>
            </a:r>
          </a:p>
          <a:p>
            <a:r>
              <a:rPr lang="cs-CZ" dirty="0" smtClean="0"/>
              <a:t>35 položkový dotazník pro žáky k vyhodnocení silných a slabých stránek školního života ve faktorech</a:t>
            </a:r>
          </a:p>
          <a:p>
            <a:pPr lvl="1"/>
            <a:r>
              <a:rPr lang="cs-CZ" dirty="0" smtClean="0"/>
              <a:t>Škola je místo, kam/kde zažívám</a:t>
            </a:r>
          </a:p>
          <a:p>
            <a:pPr lvl="2"/>
            <a:r>
              <a:rPr lang="cs-CZ" dirty="0" smtClean="0"/>
              <a:t>Úspěch a příležitost  </a:t>
            </a:r>
          </a:p>
          <a:p>
            <a:pPr lvl="2"/>
            <a:r>
              <a:rPr lang="cs-CZ" dirty="0" smtClean="0"/>
              <a:t>Negativní prožívání</a:t>
            </a:r>
          </a:p>
          <a:p>
            <a:pPr lvl="2"/>
            <a:r>
              <a:rPr lang="cs-CZ" dirty="0" smtClean="0"/>
              <a:t>Vztah učitel – žák </a:t>
            </a:r>
          </a:p>
          <a:p>
            <a:pPr lvl="2"/>
            <a:r>
              <a:rPr lang="cs-CZ" dirty="0" smtClean="0"/>
              <a:t>Školní status</a:t>
            </a:r>
          </a:p>
          <a:p>
            <a:pPr lvl="2"/>
            <a:r>
              <a:rPr lang="cs-CZ" dirty="0" smtClean="0"/>
              <a:t>Formování (podpora)</a:t>
            </a:r>
          </a:p>
          <a:p>
            <a:pPr lvl="2"/>
            <a:r>
              <a:rPr lang="cs-CZ" dirty="0" smtClean="0"/>
              <a:t>Interakce s vrstevníky</a:t>
            </a:r>
          </a:p>
          <a:p>
            <a:r>
              <a:rPr lang="cs-CZ" dirty="0" smtClean="0"/>
              <a:t>Škála: rozhodně ano–spíše ano-spíše ne-rozhodně ne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7885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Ukázka položek dotazníku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  <a:defRPr/>
            </a:pPr>
            <a:r>
              <a:rPr lang="cs-CZ" b="1" dirty="0"/>
              <a:t>Škola je místo, kam/kde zažívám</a:t>
            </a:r>
          </a:p>
          <a:p>
            <a:pPr marL="0" indent="0">
              <a:buNone/>
              <a:defRPr/>
            </a:pPr>
            <a:endParaRPr lang="cs-CZ" dirty="0" smtClean="0"/>
          </a:p>
          <a:p>
            <a:pPr marL="0" indent="0">
              <a:buNone/>
              <a:defRPr/>
            </a:pPr>
            <a:r>
              <a:rPr lang="cs-CZ" dirty="0" smtClean="0"/>
              <a:t>Úspěch a příležitost vymezují indikátory: </a:t>
            </a:r>
          </a:p>
          <a:p>
            <a:pPr>
              <a:defRPr/>
            </a:pPr>
            <a:r>
              <a:rPr lang="cs-CZ" sz="2000" dirty="0"/>
              <a:t>rád se učím, </a:t>
            </a:r>
          </a:p>
          <a:p>
            <a:pPr>
              <a:defRPr/>
            </a:pPr>
            <a:r>
              <a:rPr lang="cs-CZ" sz="2000" dirty="0"/>
              <a:t>vím, že mohu dosáhnout dobrých výsledků, </a:t>
            </a:r>
          </a:p>
          <a:p>
            <a:pPr>
              <a:defRPr/>
            </a:pPr>
            <a:r>
              <a:rPr lang="cs-CZ" sz="2000" dirty="0"/>
              <a:t>jsem často zvědavý, </a:t>
            </a:r>
          </a:p>
          <a:p>
            <a:pPr>
              <a:defRPr/>
            </a:pPr>
            <a:r>
              <a:rPr lang="cs-CZ" sz="2000" dirty="0"/>
              <a:t>hodně se toho naučím, </a:t>
            </a:r>
          </a:p>
          <a:p>
            <a:pPr>
              <a:defRPr/>
            </a:pPr>
            <a:r>
              <a:rPr lang="cs-CZ" sz="2000" dirty="0"/>
              <a:t>učitelé se zajímají o mé názory.</a:t>
            </a:r>
          </a:p>
          <a:p>
            <a:pPr marL="0" indent="0">
              <a:buNone/>
              <a:defRPr/>
            </a:pPr>
            <a:r>
              <a:rPr lang="cs-CZ" dirty="0" smtClean="0"/>
              <a:t>Negativní prožívání vymezují indikátory: </a:t>
            </a:r>
          </a:p>
          <a:p>
            <a:pPr>
              <a:defRPr/>
            </a:pPr>
            <a:r>
              <a:rPr lang="cs-CZ" sz="2000" dirty="0"/>
              <a:t>cítím se osaměle; </a:t>
            </a:r>
          </a:p>
          <a:p>
            <a:pPr>
              <a:defRPr/>
            </a:pPr>
            <a:r>
              <a:rPr lang="cs-CZ" sz="2000" dirty="0"/>
              <a:t>učitelé mě nemají rádi;</a:t>
            </a:r>
          </a:p>
          <a:p>
            <a:pPr>
              <a:defRPr/>
            </a:pPr>
            <a:r>
              <a:rPr lang="cs-CZ" sz="2000" dirty="0"/>
              <a:t>učitelé některé žáky upřednostňují.</a:t>
            </a:r>
          </a:p>
          <a:p>
            <a:pPr marL="0" indent="0">
              <a:buNone/>
              <a:defRPr/>
            </a:pPr>
            <a:r>
              <a:rPr lang="cs-CZ" dirty="0" smtClean="0"/>
              <a:t>Interakci s vrstevníky vymezují indikátory:</a:t>
            </a:r>
          </a:p>
          <a:p>
            <a:pPr>
              <a:defRPr/>
            </a:pPr>
            <a:r>
              <a:rPr lang="cs-CZ" sz="2000" dirty="0"/>
              <a:t>těším se na přestávku,</a:t>
            </a:r>
          </a:p>
          <a:p>
            <a:pPr>
              <a:defRPr/>
            </a:pPr>
            <a:r>
              <a:rPr lang="cs-CZ" sz="2000" dirty="0"/>
              <a:t>kde mě spolužáci přibírají k různým hrám,</a:t>
            </a:r>
          </a:p>
          <a:p>
            <a:pPr>
              <a:defRPr/>
            </a:pPr>
            <a:r>
              <a:rPr lang="cs-CZ" sz="2000" dirty="0"/>
              <a:t>kde je o přestávkách dobrá zábava,</a:t>
            </a:r>
          </a:p>
          <a:p>
            <a:pPr>
              <a:defRPr/>
            </a:pPr>
            <a:r>
              <a:rPr lang="cs-CZ" sz="2000" dirty="0"/>
              <a:t>se spolužáky si rádi povídáme, </a:t>
            </a:r>
          </a:p>
          <a:p>
            <a:pPr>
              <a:defRPr/>
            </a:pPr>
            <a:r>
              <a:rPr lang="cs-CZ" sz="2000" dirty="0"/>
              <a:t>s kamarády děláme mnoho zajímavého.</a:t>
            </a: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775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je na materiálech, které jste jako skupina dostali k dispozici z pohledu psychologa neobvyklé?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965186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pic>
        <p:nvPicPr>
          <p:cNvPr id="82946" name="Picture 2" descr="C:\Users\Mares\AppData\Local\Temp\OPVK_hor_zakladni_logolink_RGB_cz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92" y="5309349"/>
            <a:ext cx="9385529" cy="2050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664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Teoretický rámec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Vzdělávání jako nástroj </a:t>
            </a:r>
            <a:r>
              <a:rPr lang="cs-CZ" b="1" dirty="0" smtClean="0"/>
              <a:t>změny</a:t>
            </a:r>
          </a:p>
          <a:p>
            <a:pPr lvl="1"/>
            <a:r>
              <a:rPr lang="cs-CZ" dirty="0"/>
              <a:t>Koncept rovných příležitostí (</a:t>
            </a:r>
            <a:r>
              <a:rPr lang="cs-CZ" dirty="0" err="1"/>
              <a:t>equal</a:t>
            </a:r>
            <a:r>
              <a:rPr lang="cs-CZ" dirty="0"/>
              <a:t> </a:t>
            </a:r>
            <a:r>
              <a:rPr lang="cs-CZ" dirty="0" err="1"/>
              <a:t>educational</a:t>
            </a:r>
            <a:r>
              <a:rPr lang="cs-CZ" dirty="0"/>
              <a:t> </a:t>
            </a:r>
            <a:r>
              <a:rPr lang="cs-CZ" dirty="0" err="1"/>
              <a:t>opportunity</a:t>
            </a:r>
            <a:r>
              <a:rPr lang="cs-CZ" dirty="0"/>
              <a:t>) vychází ze snahy vyrovnávat podmínky pro vzdělávání (různé sociální složení třídy, různá kognitivní úroveň x stejní učitelé) a poskytovat stejnou péči.</a:t>
            </a:r>
          </a:p>
          <a:p>
            <a:pPr lvl="1"/>
            <a:r>
              <a:rPr lang="cs-CZ" dirty="0"/>
              <a:t>Současně se škola snaží dosahovat tzv. „funkčního minima“ žáků a vyrovnávat jejich dosahované výsledky.</a:t>
            </a:r>
          </a:p>
          <a:p>
            <a:pPr lvl="1"/>
            <a:r>
              <a:rPr lang="cs-CZ" dirty="0"/>
              <a:t>Klíčovou figurou v tomto procesu integrace je učitel.</a:t>
            </a:r>
          </a:p>
          <a:p>
            <a:pPr lvl="1"/>
            <a:r>
              <a:rPr lang="cs-CZ" dirty="0"/>
              <a:t>Plní roli zprostředkovatele v procesu učení, rozlišuje odlišnosti v průběhu vzdělávání u jednotlivých žáků při zachování kvality procesu vzdělávání.</a:t>
            </a:r>
          </a:p>
          <a:p>
            <a:pPr lvl="1"/>
            <a:r>
              <a:rPr lang="cs-CZ" dirty="0"/>
              <a:t>Umí pracovat se žáky se speciálními vzdělávacími potřebami.</a:t>
            </a:r>
          </a:p>
          <a:p>
            <a:pPr lvl="1"/>
            <a:r>
              <a:rPr lang="cs-CZ" dirty="0"/>
              <a:t>Umí komunikovat s rodiči těchto žáků.</a:t>
            </a:r>
          </a:p>
          <a:p>
            <a:pPr lvl="1"/>
            <a:r>
              <a:rPr lang="cs-CZ" dirty="0"/>
              <a:t>Umí pracovat s odbornými doporučeními pro práci se žákem, zavádí je do praxe - vytvoření IVP.</a:t>
            </a:r>
          </a:p>
          <a:p>
            <a:pPr lvl="1"/>
            <a:r>
              <a:rPr lang="cs-CZ" dirty="0"/>
              <a:t>Dokáže využívat podpůrné poradenské služby (asistenti, ŠP, ŠSP, PPP, SPC…).</a:t>
            </a:r>
          </a:p>
          <a:p>
            <a:pPr lvl="1"/>
            <a:r>
              <a:rPr lang="cs-CZ" dirty="0"/>
              <a:t>Zvládá práci s předsudky.</a:t>
            </a:r>
          </a:p>
          <a:p>
            <a:r>
              <a:rPr lang="cs-CZ" dirty="0" smtClean="0"/>
              <a:t>Zdroj Zapletalová, 2010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5692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Teoretický rámec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Klasická teorie testů (např. Urbánek, </a:t>
            </a:r>
            <a:r>
              <a:rPr lang="cs-CZ" dirty="0" err="1" smtClean="0"/>
              <a:t>Denglerová</a:t>
            </a:r>
            <a:r>
              <a:rPr lang="cs-CZ" dirty="0" smtClean="0"/>
              <a:t>, Širůček, 2011)</a:t>
            </a:r>
          </a:p>
          <a:p>
            <a:pPr lvl="1"/>
            <a:r>
              <a:rPr lang="cs-CZ" dirty="0" smtClean="0"/>
              <a:t>Klasický příklad - didaktické testy (viz např. též cíle učení)</a:t>
            </a:r>
          </a:p>
          <a:p>
            <a:pPr lvl="1"/>
            <a:r>
              <a:rPr lang="cs-CZ" dirty="0" smtClean="0"/>
              <a:t>Validita, reliabilita, konzistence škál (</a:t>
            </a:r>
            <a:r>
              <a:rPr lang="el-GR" dirty="0" smtClean="0">
                <a:latin typeface="Times New Roman"/>
                <a:cs typeface="Times New Roman"/>
              </a:rPr>
              <a:t>α</a:t>
            </a:r>
            <a:r>
              <a:rPr lang="cs-CZ" dirty="0" smtClean="0">
                <a:latin typeface="Times New Roman"/>
                <a:cs typeface="Times New Roman"/>
              </a:rPr>
              <a:t>)…</a:t>
            </a:r>
            <a:endParaRPr lang="cs-CZ" dirty="0" smtClean="0"/>
          </a:p>
          <a:p>
            <a:pPr lvl="1"/>
            <a:r>
              <a:rPr lang="cs-CZ" dirty="0" smtClean="0"/>
              <a:t>Teorie konstrukce testů (dotazníků), analýza položek</a:t>
            </a:r>
          </a:p>
          <a:p>
            <a:pPr lvl="1"/>
            <a:r>
              <a:rPr lang="cs-CZ" dirty="0" smtClean="0"/>
              <a:t>Normalizace, normy </a:t>
            </a:r>
          </a:p>
          <a:p>
            <a:r>
              <a:rPr lang="cs-CZ" dirty="0" smtClean="0"/>
              <a:t>Teorie odpovědi na položku (IRT), počítačové adaptivní testování (Jelínek, </a:t>
            </a:r>
            <a:r>
              <a:rPr lang="cs-CZ" dirty="0" err="1" smtClean="0"/>
              <a:t>Květon</a:t>
            </a:r>
            <a:r>
              <a:rPr lang="cs-CZ" dirty="0" smtClean="0"/>
              <a:t>, Vobořil, 2011)</a:t>
            </a:r>
          </a:p>
          <a:p>
            <a:r>
              <a:rPr lang="cs-CZ" dirty="0" smtClean="0"/>
              <a:t>Teorie vědomostního prostoru (KST) (např. </a:t>
            </a:r>
            <a:r>
              <a:rPr lang="cs-CZ" dirty="0" err="1" smtClean="0"/>
              <a:t>Denglerová</a:t>
            </a:r>
            <a:r>
              <a:rPr lang="cs-CZ" dirty="0" smtClean="0"/>
              <a:t> in </a:t>
            </a:r>
            <a:r>
              <a:rPr lang="cs-CZ" dirty="0"/>
              <a:t>Urbánek, </a:t>
            </a:r>
            <a:r>
              <a:rPr lang="cs-CZ" dirty="0" err="1"/>
              <a:t>Denglerová</a:t>
            </a:r>
            <a:r>
              <a:rPr lang="cs-CZ" dirty="0"/>
              <a:t>, Širůček, </a:t>
            </a:r>
            <a:r>
              <a:rPr lang="cs-CZ" dirty="0" smtClean="0"/>
              <a:t>2011)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8477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Perspektivy pohledu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Pedagogická vs. psychologická diagnostika</a:t>
            </a:r>
          </a:p>
          <a:p>
            <a:r>
              <a:rPr lang="cs-CZ" dirty="0" smtClean="0"/>
              <a:t>Individuální vs. skupinová diagnostika</a:t>
            </a:r>
          </a:p>
          <a:p>
            <a:r>
              <a:rPr lang="cs-CZ" dirty="0" smtClean="0"/>
              <a:t>Diagnostika, evaluace a hodnocení (vnitřní / vnější; rutinní / intervence) </a:t>
            </a:r>
          </a:p>
          <a:p>
            <a:r>
              <a:rPr lang="cs-CZ" dirty="0" err="1" smtClean="0"/>
              <a:t>Screening</a:t>
            </a:r>
            <a:r>
              <a:rPr lang="cs-CZ" dirty="0" smtClean="0"/>
              <a:t> vs. cílená diagnostika</a:t>
            </a:r>
          </a:p>
          <a:p>
            <a:r>
              <a:rPr lang="cs-CZ" dirty="0" smtClean="0"/>
              <a:t>Ex post vs. pro </a:t>
            </a:r>
            <a:r>
              <a:rPr lang="cs-CZ" dirty="0" err="1" smtClean="0"/>
              <a:t>futuro</a:t>
            </a:r>
            <a:r>
              <a:rPr lang="cs-CZ" dirty="0" smtClean="0"/>
              <a:t> diagnostika</a:t>
            </a:r>
          </a:p>
          <a:p>
            <a:r>
              <a:rPr lang="cs-CZ" dirty="0" smtClean="0"/>
              <a:t>Žák-třída-třídy-škola-školy-vzdělávací systém-mezinárodní srovnání – různé cíle a úrovně diagnostiky</a:t>
            </a:r>
          </a:p>
          <a:p>
            <a:r>
              <a:rPr lang="cs-CZ" dirty="0" smtClean="0"/>
              <a:t>(…)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1646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Od segregace k integraci (děti se specifickými výchovně vzdělávacími potřebami v hlavním vzdělávacím proudu)</a:t>
            </a:r>
          </a:p>
          <a:p>
            <a:pPr lvl="1"/>
            <a:r>
              <a:rPr lang="cs-CZ" dirty="0" smtClean="0"/>
              <a:t>Zásadní změna v „modelu žáka“</a:t>
            </a:r>
          </a:p>
          <a:p>
            <a:endParaRPr lang="cs-CZ" dirty="0" smtClean="0"/>
          </a:p>
          <a:p>
            <a:r>
              <a:rPr lang="cs-CZ" dirty="0" smtClean="0"/>
              <a:t>Psycholog pro školy vs. psycholog ve škole</a:t>
            </a:r>
          </a:p>
          <a:p>
            <a:r>
              <a:rPr lang="cs-CZ" dirty="0" smtClean="0"/>
              <a:t>Etablování </a:t>
            </a:r>
            <a:r>
              <a:rPr lang="cs-CZ" dirty="0" err="1" smtClean="0"/>
              <a:t>semiprofesí</a:t>
            </a:r>
            <a:r>
              <a:rPr lang="cs-CZ" dirty="0" smtClean="0"/>
              <a:t> a přesun některých diagnostických činností mimo profesní rámec psychologie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37251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E_sablona_prezentac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AE_sablona_prezentace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827</TotalTime>
  <Words>4196</Words>
  <Application>Microsoft Office PowerPoint</Application>
  <PresentationFormat>Vlastní</PresentationFormat>
  <Paragraphs>558</Paragraphs>
  <Slides>59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59</vt:i4>
      </vt:variant>
    </vt:vector>
  </HeadingPairs>
  <TitlesOfParts>
    <vt:vector size="60" baseType="lpstr">
      <vt:lpstr>Medián</vt:lpstr>
      <vt:lpstr>Pedagogická a školní psychologie</vt:lpstr>
      <vt:lpstr>Úvodem</vt:lpstr>
      <vt:lpstr>Oblast poradenství – institucionální rámec</vt:lpstr>
      <vt:lpstr>Prezentace aplikace PowerPoint</vt:lpstr>
      <vt:lpstr>Seminární cvičení</vt:lpstr>
      <vt:lpstr>Teoretický rámec</vt:lpstr>
      <vt:lpstr>Teoretický rámec II</vt:lpstr>
      <vt:lpstr>Perspektivy pohledu</vt:lpstr>
      <vt:lpstr>Praxe</vt:lpstr>
      <vt:lpstr>Diagnostika jako systematická činnost</vt:lpstr>
      <vt:lpstr>Oblasti diagnostiky rutině prováděné učiteli (Gavora, 2011)</vt:lpstr>
      <vt:lpstr>Oblasti diagnostiky rutině prováděné učiteli II (Gavora, 2011)</vt:lpstr>
      <vt:lpstr>Běžné metody a nástroje v práci učitelů</vt:lpstr>
      <vt:lpstr>Etické aspekty</vt:lpstr>
      <vt:lpstr>Mezioborová spolupráce</vt:lpstr>
      <vt:lpstr>Literatura</vt:lpstr>
      <vt:lpstr>Klima školy a školní třídy a jeho diagnostika</vt:lpstr>
      <vt:lpstr>KULTURA, PROSTŘEDÍ A KLIMA ŠKOLY</vt:lpstr>
      <vt:lpstr>Proč se vlastně tématem zabýváme?</vt:lpstr>
      <vt:lpstr>Interpretační rámec - Senge</vt:lpstr>
      <vt:lpstr>Klima školy jsou pocity ze školy</vt:lpstr>
      <vt:lpstr>Klima školy jako organizační reflexe</vt:lpstr>
      <vt:lpstr>Jak se klima školy zjišťuje/dělá?</vt:lpstr>
      <vt:lpstr>Kdo by to měl dělat?</vt:lpstr>
      <vt:lpstr>Jak průběžně sledovat klima?</vt:lpstr>
      <vt:lpstr>Čeho si všímat?</vt:lpstr>
      <vt:lpstr>Čeho si všímat – tradiční prvky</vt:lpstr>
      <vt:lpstr>Čeho si všímat – tradiční prvky</vt:lpstr>
      <vt:lpstr>Čeho si všímat – tradiční prvky</vt:lpstr>
      <vt:lpstr>Čeho si všímat – tradiční prvky</vt:lpstr>
      <vt:lpstr>Čeho si všímat – tradiční prvky</vt:lpstr>
      <vt:lpstr>Čeho si všímat – tradiční prvky</vt:lpstr>
      <vt:lpstr>Čeho si všímat – tradiční prvky</vt:lpstr>
      <vt:lpstr>Situace vhodné pro všímání</vt:lpstr>
      <vt:lpstr>Záměrné vyvolávání situací</vt:lpstr>
      <vt:lpstr>Reflektování</vt:lpstr>
      <vt:lpstr>Sdílení</vt:lpstr>
      <vt:lpstr>Různé účely zjišťování klimatu školy</vt:lpstr>
      <vt:lpstr>Otázky k tématu</vt:lpstr>
      <vt:lpstr>Stav předcházející tvorbě nástrojů v projektu Cesta ke kvalitě</vt:lpstr>
      <vt:lpstr>Praktický rámec</vt:lpstr>
      <vt:lpstr>Příklad nástroje upravitelného podle požadavků konkrétní školy</vt:lpstr>
      <vt:lpstr>Ankety pro… (učitele, žáky a rodiče)</vt:lpstr>
      <vt:lpstr>Konkrétní podoba nástrojů</vt:lpstr>
      <vt:lpstr>Ankety pro učitele – oblasti</vt:lpstr>
      <vt:lpstr>Anketa pro žáky</vt:lpstr>
      <vt:lpstr>Anketa pro rodiče</vt:lpstr>
      <vt:lpstr>Příklad „nedotazníkové“ metody pro žáky prvního stupně ZŠ</vt:lpstr>
      <vt:lpstr>Společenství prvního stupně. Dotazník pro žáky formou počítačové hry</vt:lpstr>
      <vt:lpstr>Popis nástroje</vt:lpstr>
      <vt:lpstr>Jak to vypadá?</vt:lpstr>
      <vt:lpstr>Prezentace aplikace PowerPoint</vt:lpstr>
      <vt:lpstr>Jak vypadají výsledky?</vt:lpstr>
      <vt:lpstr>Prezentace aplikace PowerPoint</vt:lpstr>
      <vt:lpstr>Příklad screeningového nástroje pro žáky</vt:lpstr>
      <vt:lpstr>Předcházení problémům v chování žáků </vt:lpstr>
      <vt:lpstr>Ukázka položek dotazníku</vt:lpstr>
      <vt:lpstr>Seminární cvičení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výchovy a vzdělávání</dc:title>
  <dc:creator>Mares</dc:creator>
  <cp:lastModifiedBy>Jan Mareš</cp:lastModifiedBy>
  <cp:revision>56</cp:revision>
  <dcterms:modified xsi:type="dcterms:W3CDTF">2014-03-20T10:20:26Z</dcterms:modified>
</cp:coreProperties>
</file>