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6"/>
  </p:notesMasterIdLst>
  <p:sldIdLst>
    <p:sldId id="256" r:id="rId2"/>
    <p:sldId id="257" r:id="rId3"/>
    <p:sldId id="265" r:id="rId4"/>
    <p:sldId id="258" r:id="rId5"/>
    <p:sldId id="269" r:id="rId6"/>
    <p:sldId id="259" r:id="rId7"/>
    <p:sldId id="268" r:id="rId8"/>
    <p:sldId id="266" r:id="rId9"/>
    <p:sldId id="267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Shape 60"/>
          <p:cNvGrpSpPr/>
          <p:nvPr/>
        </p:nvGrpSpPr>
        <p:grpSpPr>
          <a:xfrm>
            <a:off x="-11" y="1334226"/>
            <a:ext cx="7314320" cy="4116299"/>
            <a:chOff x="-11" y="1378676"/>
            <a:chExt cx="7314320" cy="4116299"/>
          </a:xfrm>
        </p:grpSpPr>
        <p:sp>
          <p:nvSpPr>
            <p:cNvPr id="61" name="Shape 61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62" name="Shape 62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685800" y="2266575"/>
            <a:ext cx="6400799" cy="133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685800" y="3600451"/>
            <a:ext cx="6400799" cy="9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Shape 66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67" name="Shape 67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68" name="Shape 68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1pPr>
            <a:lvl2pPr marL="742950" indent="-28575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2pPr>
            <a:lvl3pPr marL="1143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aseline="0">
                <a:solidFill>
                  <a:schemeClr val="dk2"/>
                </a:solidFill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aseline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6245" y="1704684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648200" y="1704684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grpSp>
        <p:nvGrpSpPr>
          <p:cNvPr id="74" name="Shape 74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75" name="Shape 75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Shape 79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80" name="Shape 80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 flipH="1">
            <a:off x="8964665" y="6165014"/>
            <a:ext cx="187800" cy="6951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5" name="Shape 85"/>
          <p:cNvSpPr/>
          <p:nvPr/>
        </p:nvSpPr>
        <p:spPr>
          <a:xfrm flipH="1">
            <a:off x="3866777" y="6165014"/>
            <a:ext cx="5097900" cy="6951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866812" y="6165014"/>
            <a:ext cx="5097900" cy="69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  <a:lvl2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2pPr>
            <a:lvl3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3pPr>
            <a:lvl4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4pPr>
            <a:lvl5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5pPr>
            <a:lvl6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6pPr>
            <a:lvl7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7pPr>
            <a:lvl8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8pPr>
            <a:lvl9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94"/>
            <a:ext cx="3409812" cy="2810236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33" name="Shape 33"/>
          <p:cNvGrpSpPr/>
          <p:nvPr/>
        </p:nvGrpSpPr>
        <p:grpSpPr>
          <a:xfrm rot="10800000">
            <a:off x="5734187" y="4047858"/>
            <a:ext cx="3409812" cy="2810236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ctrTitle"/>
          </p:nvPr>
        </p:nvSpPr>
        <p:spPr>
          <a:xfrm>
            <a:off x="685800" y="2266575"/>
            <a:ext cx="6400799" cy="1333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cs"/>
              <a:t>Práce se zakázkou a </a:t>
            </a:r>
          </a:p>
          <a:p>
            <a:pPr lvl="0" rtl="0">
              <a:buNone/>
            </a:pPr>
            <a:r>
              <a:rPr lang="cs"/>
              <a:t>struktura poradenské odpovědi v IP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ubTitle" idx="1"/>
          </p:nvPr>
        </p:nvSpPr>
        <p:spPr>
          <a:xfrm>
            <a:off x="625900" y="4394076"/>
            <a:ext cx="6400799" cy="900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cs" dirty="0"/>
              <a:t>
</a:t>
            </a:r>
            <a:r>
              <a:rPr lang="cs" dirty="0" smtClean="0"/>
              <a:t>Mgr. J</a:t>
            </a:r>
            <a:r>
              <a:rPr lang="cs-CZ" dirty="0" smtClean="0"/>
              <a:t>a</a:t>
            </a:r>
            <a:r>
              <a:rPr lang="cs" dirty="0" smtClean="0"/>
              <a:t>kub Černý, Mgr</a:t>
            </a:r>
            <a:r>
              <a:rPr lang="cs" dirty="0"/>
              <a:t>. Zuzana Šilhanová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"/>
              <a:t>Poradenský dotaz - strategie řešení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/>
              <a:t>práce s informacemi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/>
              <a:t>respektování zakázky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/>
              <a:t>odpověď adekvátní klientovi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/>
              <a:t>posilování klientových kompetencí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/>
              <a:t>rady a práce s nimi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/>
              <a:t>těžiště pomoci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/>
              <a:t>práce s emocemi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/>
              <a:t>podpora a ocenění klienta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/>
              <a:t>opakované kontakty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/>
              <a:t>hranice a prevence navazování klientů</a:t>
            </a:r>
          </a:p>
          <a:p>
            <a:endParaRPr/>
          </a:p>
          <a:p>
            <a:pPr lvl="0">
              <a:buNone/>
            </a:pPr>
            <a:r>
              <a:rPr lang="cs"/>
              <a:t>zdroj: Horská et al, 2010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cs"/>
              <a:t>Struktura odpovědi klientovi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57200" y="190113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>
                <a:srgbClr val="000000"/>
              </a:buClr>
              <a:buSzPct val="61111"/>
              <a:buFont typeface="Arial"/>
              <a:buNone/>
            </a:pPr>
            <a:r>
              <a:rPr lang="cs"/>
              <a:t>Horská et al (2010) hovoří o "čtyřech pilířích, na kterých je vystavěn text odpovědi"</a:t>
            </a:r>
          </a:p>
          <a:p>
            <a:endParaRPr/>
          </a:p>
          <a:p>
            <a:endParaRPr/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cs" sz="2400"/>
              <a:t>oslovení klienta</a:t>
            </a:r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cs" sz="2400"/>
              <a:t>úvodní text</a:t>
            </a:r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cs" sz="2400"/>
              <a:t>komentující text</a:t>
            </a:r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cs" sz="2400"/>
              <a:t>zakončení odpovědi</a:t>
            </a:r>
          </a:p>
          <a:p>
            <a:endParaRPr/>
          </a:p>
          <a:p>
            <a:pPr lvl="0" rtl="0">
              <a:buNone/>
            </a:pPr>
            <a:r>
              <a:rPr lang="cs" sz="2400"/>
              <a:t>Lásková (2011) tuto strukturu ještě více diferencuje:</a:t>
            </a:r>
          </a:p>
          <a:p>
            <a:endParaRPr/>
          </a:p>
          <a:p>
            <a:pPr marL="457200" lvl="0" indent="0" rtl="0">
              <a:buNone/>
            </a:pPr>
            <a:r>
              <a:rPr lang="cs" sz="2400"/>
              <a:t>pozdrav a oslovení klienta        úvodní text         reakce na zakázku           doplnění důležitých bonusů</a:t>
            </a:r>
          </a:p>
          <a:p>
            <a:pPr marL="457200" lvl="0" indent="0">
              <a:buNone/>
            </a:pPr>
            <a:r>
              <a:rPr lang="cs" sz="2400"/>
              <a:t>         zakončení odpovědi</a:t>
            </a:r>
          </a:p>
        </p:txBody>
      </p:sp>
      <p:cxnSp>
        <p:nvCxnSpPr>
          <p:cNvPr id="121" name="Shape 121"/>
          <p:cNvCxnSpPr/>
          <p:nvPr/>
        </p:nvCxnSpPr>
        <p:spPr>
          <a:xfrm>
            <a:off x="4643450" y="5574450"/>
            <a:ext cx="464399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2" name="Shape 122"/>
          <p:cNvCxnSpPr/>
          <p:nvPr/>
        </p:nvCxnSpPr>
        <p:spPr>
          <a:xfrm>
            <a:off x="6928175" y="5574450"/>
            <a:ext cx="42870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3" name="Shape 123"/>
          <p:cNvCxnSpPr/>
          <p:nvPr/>
        </p:nvCxnSpPr>
        <p:spPr>
          <a:xfrm>
            <a:off x="2823100" y="5927800"/>
            <a:ext cx="50010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4" name="Shape 124"/>
          <p:cNvCxnSpPr/>
          <p:nvPr/>
        </p:nvCxnSpPr>
        <p:spPr>
          <a:xfrm>
            <a:off x="1035850" y="6203425"/>
            <a:ext cx="553499" cy="18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 rot="-6015">
            <a:off x="457193" y="1859465"/>
            <a:ext cx="8229612" cy="455850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indent="596900" rtl="0">
              <a:lnSpc>
                <a:spcPct val="115000"/>
              </a:lnSpc>
              <a:buClr>
                <a:srgbClr val="000000"/>
              </a:buClr>
              <a:buSzPct val="61111"/>
              <a:buFont typeface="Arial"/>
              <a:buNone/>
            </a:pPr>
            <a:r>
              <a:rPr lang="cs">
                <a:solidFill>
                  <a:srgbClr val="1F497D"/>
                </a:solidFill>
              </a:rPr>
              <a:t>Vodítka aneb máte v odpovědi vše?</a:t>
            </a:r>
          </a:p>
          <a:p>
            <a:pPr lvl="0" indent="596900" rtl="0">
              <a:lnSpc>
                <a:spcPct val="115000"/>
              </a:lnSpc>
              <a:buClr>
                <a:srgbClr val="000000"/>
              </a:buClr>
              <a:buSzPct val="61111"/>
              <a:buFont typeface="Arial"/>
              <a:buNone/>
            </a:pPr>
            <a:r>
              <a:rPr lang="cs">
                <a:solidFill>
                  <a:srgbClr val="1F497D"/>
                </a:solidFill>
              </a:rPr>
              <a:t>• oslovení (tykání do 14 let) </a:t>
            </a:r>
          </a:p>
          <a:p>
            <a:pPr lvl="0" indent="596900" rtl="0">
              <a:lnSpc>
                <a:spcPct val="115000"/>
              </a:lnSpc>
              <a:buClr>
                <a:srgbClr val="000000"/>
              </a:buClr>
              <a:buSzPct val="61111"/>
              <a:buFont typeface="Arial"/>
              <a:buNone/>
            </a:pPr>
            <a:r>
              <a:rPr lang="cs">
                <a:solidFill>
                  <a:srgbClr val="1F497D"/>
                </a:solidFill>
              </a:rPr>
              <a:t>• ocenění snahy řešit problém </a:t>
            </a:r>
          </a:p>
          <a:p>
            <a:pPr lvl="0" indent="596900" rtl="0">
              <a:lnSpc>
                <a:spcPct val="115000"/>
              </a:lnSpc>
              <a:buClr>
                <a:srgbClr val="000000"/>
              </a:buClr>
              <a:buSzPct val="61111"/>
              <a:buFont typeface="Arial"/>
              <a:buNone/>
            </a:pPr>
            <a:r>
              <a:rPr lang="cs">
                <a:solidFill>
                  <a:srgbClr val="1F497D"/>
                </a:solidFill>
              </a:rPr>
              <a:t>• reflektování problému </a:t>
            </a:r>
          </a:p>
          <a:p>
            <a:pPr lvl="0" indent="596900" rtl="0">
              <a:lnSpc>
                <a:spcPct val="115000"/>
              </a:lnSpc>
              <a:buClr>
                <a:srgbClr val="000000"/>
              </a:buClr>
              <a:buSzPct val="61111"/>
              <a:buFont typeface="Arial"/>
              <a:buNone/>
            </a:pPr>
            <a:r>
              <a:rPr lang="cs">
                <a:solidFill>
                  <a:srgbClr val="1F497D"/>
                </a:solidFill>
              </a:rPr>
              <a:t>• vyjádření vlastního názoru, postoje, pojetí </a:t>
            </a:r>
          </a:p>
          <a:p>
            <a:pPr lvl="0" indent="596900" rtl="0">
              <a:lnSpc>
                <a:spcPct val="115000"/>
              </a:lnSpc>
              <a:buClr>
                <a:srgbClr val="000000"/>
              </a:buClr>
              <a:buSzPct val="61111"/>
              <a:buFont typeface="Arial"/>
              <a:buNone/>
            </a:pPr>
            <a:r>
              <a:rPr lang="cs">
                <a:solidFill>
                  <a:srgbClr val="1F497D"/>
                </a:solidFill>
              </a:rPr>
              <a:t>• doporučení k využití služby s vyšší mírou osobního kontaktu </a:t>
            </a:r>
          </a:p>
          <a:p>
            <a:pPr lvl="0" indent="596900" rtl="0">
              <a:lnSpc>
                <a:spcPct val="115000"/>
              </a:lnSpc>
              <a:buClr>
                <a:srgbClr val="000000"/>
              </a:buClr>
              <a:buSzPct val="61111"/>
              <a:buFont typeface="Arial"/>
              <a:buNone/>
            </a:pPr>
            <a:r>
              <a:rPr lang="cs">
                <a:solidFill>
                  <a:srgbClr val="1F497D"/>
                </a:solidFill>
              </a:rPr>
              <a:t>• závěr s povzbuzením </a:t>
            </a:r>
          </a:p>
          <a:p>
            <a:pPr lvl="0" indent="596900" rtl="0">
              <a:lnSpc>
                <a:spcPct val="115000"/>
              </a:lnSpc>
              <a:buClr>
                <a:srgbClr val="000000"/>
              </a:buClr>
              <a:buSzPct val="61111"/>
              <a:buFont typeface="Arial"/>
              <a:buNone/>
            </a:pPr>
            <a:r>
              <a:rPr lang="cs">
                <a:solidFill>
                  <a:srgbClr val="1F497D"/>
                </a:solidFill>
              </a:rPr>
              <a:t>(Veselský, 2011)</a:t>
            </a:r>
          </a:p>
          <a:p>
            <a:endParaRPr/>
          </a:p>
          <a:p>
            <a:pPr lvl="0" rtl="0">
              <a:buClr>
                <a:srgbClr val="000000"/>
              </a:buClr>
              <a:buSzPct val="45833"/>
              <a:buFont typeface="Arial"/>
              <a:buNone/>
            </a:pPr>
            <a:r>
              <a:rPr lang="cs" sz="2400"/>
              <a:t>Další podněty k zamyšlení..</a:t>
            </a:r>
          </a:p>
          <a:p>
            <a:pPr marL="457200" lvl="0" indent="-342900" rtl="0">
              <a:buClr>
                <a:schemeClr val="dk2"/>
              </a:buClr>
              <a:buSzPct val="124999"/>
              <a:buFont typeface="Arial"/>
              <a:buChar char="•"/>
            </a:pPr>
            <a:r>
              <a:rPr lang="cs" sz="2400"/>
              <a:t>vykání vs. tykání</a:t>
            </a:r>
          </a:p>
          <a:p>
            <a:pPr marL="457200" lvl="0" indent="-342900" rtl="0">
              <a:buClr>
                <a:schemeClr val="dk2"/>
              </a:buClr>
              <a:buSzPct val="124999"/>
              <a:buFont typeface="Arial"/>
              <a:buChar char="•"/>
            </a:pPr>
            <a:r>
              <a:rPr lang="cs" sz="2400"/>
              <a:t>podpis klienta, gramatika</a:t>
            </a:r>
          </a:p>
          <a:p>
            <a:pPr marL="457200" lvl="0" indent="-342900" rtl="0">
              <a:buClr>
                <a:schemeClr val="dk2"/>
              </a:buClr>
              <a:buSzPct val="124999"/>
              <a:buFont typeface="Arial"/>
              <a:buChar char="•"/>
            </a:pPr>
            <a:r>
              <a:rPr lang="cs" sz="2400"/>
              <a:t>tvořivost vs. schematizace...</a:t>
            </a:r>
          </a:p>
          <a:p>
            <a:pPr marL="457200" lvl="0" indent="-342900" rtl="0">
              <a:buClr>
                <a:schemeClr val="dk2"/>
              </a:buClr>
              <a:buSzPct val="124999"/>
              <a:buFont typeface="Arial"/>
              <a:buChar char="•"/>
            </a:pPr>
            <a:r>
              <a:rPr lang="cs" sz="2400"/>
              <a:t>....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"/>
              <a:t>Kritéria kvality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/>
              <a:t>Veselský (2011) udává následující kritéria kvality poradenské odpovědi,</a:t>
            </a:r>
          </a:p>
          <a:p>
            <a:pPr lvl="0" rtl="0">
              <a:buNone/>
            </a:pPr>
            <a:r>
              <a:rPr lang="cs"/>
              <a:t>  odpověď by měla být:</a:t>
            </a:r>
          </a:p>
          <a:p>
            <a:endParaRPr/>
          </a:p>
          <a:p>
            <a:pPr marL="457200" lvl="0" indent="-3429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/>
              <a:t>podporující</a:t>
            </a:r>
          </a:p>
          <a:p>
            <a:pPr marL="457200" lvl="0" indent="-3429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/>
              <a:t>respektující</a:t>
            </a:r>
          </a:p>
          <a:p>
            <a:pPr marL="457200" lvl="0" indent="-3429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/>
              <a:t>seriózní</a:t>
            </a:r>
          </a:p>
          <a:p>
            <a:pPr marL="457200" lvl="0" indent="-3429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/>
              <a:t>zangažovaná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"/>
              <a:t>Literatura: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395199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/>
              <a:t>HORSKÁ, Bohuslava, Andrea LÁSKOVÁ a Ladislav PTÁČEK. Internet jako cesta pomoci: internetové poradenství pro pomáhající profese. Vyd. 1. Praha: Sociologické nakladatelství (SLON), 2010</a:t>
            </a:r>
          </a:p>
          <a:p>
            <a:endParaRPr/>
          </a:p>
          <a:p>
            <a:pPr lvl="0" rtl="0">
              <a:buNone/>
            </a:pPr>
            <a:r>
              <a:rPr lang="cs"/>
              <a:t>Lásková, A. Internetové poradenství v kontextu linek důvěry. Přednáška na konferenci. </a:t>
            </a:r>
          </a:p>
          <a:p>
            <a:pPr lvl="0" rtl="0">
              <a:buNone/>
            </a:pPr>
            <a:r>
              <a:rPr lang="cs"/>
              <a:t>dostupné z: </a:t>
            </a:r>
            <a:r>
              <a:rPr lang="cs">
                <a:solidFill>
                  <a:srgbClr val="1F497D"/>
                </a:solidFill>
              </a:rPr>
              <a:t>http://www.ksoc.upol.cz/fileadmin/ksa/veda-vyzkum/sbornik_prispevku_online.pdf</a:t>
            </a:r>
          </a:p>
          <a:p>
            <a:endParaRPr/>
          </a:p>
          <a:p>
            <a:endParaRPr/>
          </a:p>
          <a:p>
            <a:pPr>
              <a:buNone/>
            </a:pPr>
            <a:r>
              <a:rPr lang="cs"/>
              <a:t>Veselský, P. Hledání kvality- již 10 let na cestě. Přednáška na konferenci. dostupné z </a:t>
            </a:r>
            <a:r>
              <a:rPr lang="cs">
                <a:solidFill>
                  <a:srgbClr val="1F497D"/>
                </a:solidFill>
              </a:rPr>
              <a:t>http://www.ksoc.upol.cz/fileadmin/ksa/veda-vyzkum/sbornik_prispevku_online.pdf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"/>
              <a:t>Zakázka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7808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cs-CZ" sz="3200" dirty="0" smtClean="0"/>
              <a:t>- Očekávání klienta </a:t>
            </a:r>
            <a:r>
              <a:rPr lang="cs-CZ" sz="3200" dirty="0" smtClean="0"/>
              <a:t>od poradenského procesu.</a:t>
            </a:r>
            <a:endParaRPr dirty="0"/>
          </a:p>
          <a:p>
            <a:pPr>
              <a:buNone/>
            </a:pPr>
            <a:r>
              <a:rPr lang="cs-CZ" dirty="0" smtClean="0"/>
              <a:t>- </a:t>
            </a:r>
            <a:endParaRPr dirty="0"/>
          </a:p>
          <a:p>
            <a:endParaRPr dirty="0"/>
          </a:p>
          <a:p>
            <a:pPr lvl="0" rtl="0">
              <a:buNone/>
            </a:pPr>
            <a:r>
              <a:rPr lang="cs" sz="3000" dirty="0"/>
              <a:t>Druhy:</a:t>
            </a:r>
          </a:p>
          <a:p>
            <a:pPr marL="914400" lvl="1" indent="-419100" rtl="0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cs" sz="3000" dirty="0"/>
              <a:t>zjevná x skrytá</a:t>
            </a:r>
          </a:p>
          <a:p>
            <a:pPr marL="914400" lvl="1" indent="-419100" rtl="0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cs" sz="3000" dirty="0"/>
              <a:t>legitimní x nelegitimní</a:t>
            </a:r>
          </a:p>
          <a:p>
            <a:pPr marL="914400" lvl="1" indent="-419100" rtl="0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cs" sz="3000" dirty="0"/>
              <a:t>legitimní avšak nesplnitelná prostřednictvím IP</a:t>
            </a:r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zakázek v praxi…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dirty="0" smtClean="0"/>
              <a:t>Dobrý den,měl bych asi jen jednu otázku, odpovědi na internetu jsou ale zdaleka odlišné či velice složité.Chtěl bych se zeptat jaký je rozdíl mezi "motivací" a "motivem" ,četl jsem o tom hodně ale stále nemůžu přijít (pochopit spíše) na ten hlavní či rozhodující. Velmi </a:t>
            </a:r>
            <a:r>
              <a:rPr lang="cs-CZ" i="1" dirty="0" smtClean="0"/>
              <a:t>Děkuji. </a:t>
            </a:r>
            <a:r>
              <a:rPr lang="cs-CZ" dirty="0" smtClean="0"/>
              <a:t>Marián</a:t>
            </a:r>
          </a:p>
          <a:p>
            <a:endParaRPr lang="cs-CZ" i="1" dirty="0" smtClean="0"/>
          </a:p>
          <a:p>
            <a:r>
              <a:rPr lang="cs-CZ" i="1" dirty="0" smtClean="0"/>
              <a:t>Dobrý den, řežu se už asi půl roku a potřebuji poradit jak to někomu říct? Prostě nevím jak začít větou atd..Prosím o pomoc</a:t>
            </a:r>
            <a:r>
              <a:rPr lang="cs-CZ" i="1" dirty="0" smtClean="0"/>
              <a:t>.</a:t>
            </a:r>
            <a:r>
              <a:rPr lang="cs-CZ" dirty="0" smtClean="0"/>
              <a:t> </a:t>
            </a:r>
            <a:r>
              <a:rPr lang="cs-CZ" dirty="0" smtClean="0"/>
              <a:t>Anonym</a:t>
            </a:r>
          </a:p>
          <a:p>
            <a:endParaRPr lang="cs-CZ" i="1" dirty="0" smtClean="0"/>
          </a:p>
          <a:p>
            <a:r>
              <a:rPr lang="cs-CZ" i="1" dirty="0" smtClean="0"/>
              <a:t>Dobrý den, potřebovala bych poradit jak připravit pervitin k nitrožilní aplikaci, a jak správně píchnou. Nějakou představu mám, párkrát jsem to viděla ale nerada bych něco udělala špatně. Děkuji</a:t>
            </a:r>
          </a:p>
          <a:p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"/>
              <a:t>Zakázka...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dirty="0"/>
              <a:t>
</a:t>
            </a:r>
            <a:r>
              <a:rPr lang="cs" sz="3000" dirty="0"/>
              <a:t>Jak ji najít...</a:t>
            </a:r>
          </a:p>
          <a:p>
            <a:endParaRPr dirty="0"/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3000" dirty="0"/>
              <a:t>brainstorming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3000" dirty="0"/>
              <a:t>potřeby klienta jako další vodítko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3000" dirty="0"/>
              <a:t>hypotéza v zakázce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3000" dirty="0"/>
              <a:t>fenomén sdělení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3000" dirty="0"/>
              <a:t>celkové vyznění</a:t>
            </a:r>
          </a:p>
          <a:p>
            <a:endParaRPr dirty="0"/>
          </a:p>
          <a:p>
            <a:endParaRPr dirty="0"/>
          </a:p>
          <a:p>
            <a:pPr lvl="0" algn="ctr">
              <a:buNone/>
            </a:pPr>
            <a:r>
              <a:rPr lang="cs" sz="3000" dirty="0"/>
              <a:t>....věta s otazníkem není totéž, co zakázka.....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….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" dirty="0"/>
              <a:t>Typologie e-mailů v poradně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517100" y="2168863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cs" sz="2800" b="1" dirty="0" smtClean="0"/>
              <a:t>testovací/zneužívací:</a:t>
            </a:r>
            <a:r>
              <a:rPr lang="pt-BR" sz="2800" dirty="0" smtClean="0"/>
              <a:t> </a:t>
            </a:r>
            <a:r>
              <a:rPr lang="pt-BR" sz="2800" dirty="0" smtClean="0"/>
              <a:t>klient testuje poradnu dříve, než se svěří se svým problémem</a:t>
            </a:r>
            <a:r>
              <a:rPr lang="pt-BR" sz="2800" dirty="0" smtClean="0"/>
              <a:t>.</a:t>
            </a:r>
            <a:endParaRPr lang="cs-CZ" sz="2800" dirty="0" smtClean="0"/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cs-CZ" sz="2000" i="1" dirty="0" smtClean="0"/>
              <a:t>Poraďte </a:t>
            </a:r>
            <a:r>
              <a:rPr lang="cs-CZ" sz="2000" i="1" dirty="0" smtClean="0"/>
              <a:t>mi, jak mám odmítat přehlídky v prádle, hrozně se </a:t>
            </a:r>
            <a:r>
              <a:rPr lang="cs-CZ" sz="2000" i="1" dirty="0" smtClean="0"/>
              <a:t>stydím. </a:t>
            </a:r>
            <a:r>
              <a:rPr lang="en-US" sz="2000" i="1" dirty="0" err="1" smtClean="0"/>
              <a:t>Taťána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Kuchařová</a:t>
            </a:r>
            <a:r>
              <a:rPr lang="en-US" sz="2000" i="1" dirty="0" smtClean="0"/>
              <a:t>, Miss World 2007</a:t>
            </a:r>
            <a:r>
              <a:rPr lang="en-US" sz="2000" i="1" dirty="0" smtClean="0"/>
              <a:t>.</a:t>
            </a:r>
            <a:endParaRPr lang="cs-CZ" sz="2000" i="1" dirty="0" smtClean="0"/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r>
              <a:rPr lang="cs-CZ" sz="2000" dirty="0" smtClean="0"/>
              <a:t>Klient </a:t>
            </a:r>
            <a:r>
              <a:rPr lang="cs-CZ" sz="2000" dirty="0" smtClean="0"/>
              <a:t>testovacího e-mailu má zájem o naši pomoc, zatímco klient zneužívajícího e-mailu nás zneužívá k uspokojení svých potřeb. U testovacího e-mailu necháváme otevřený prostor pro další komunikaci, kdežto u zneužívajícího e-mailu tento prostor </a:t>
            </a:r>
            <a:r>
              <a:rPr lang="cs-CZ" sz="2000" dirty="0" smtClean="0"/>
              <a:t>uzavíráme.</a:t>
            </a:r>
            <a:endParaRPr lang="cs-CZ" sz="2000" i="1" dirty="0" smtClean="0"/>
          </a:p>
          <a:p>
            <a:pPr>
              <a:buNone/>
            </a:pPr>
            <a:endParaRPr lang="cs"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 smtClean="0"/>
              <a:t>Typologie e-mailů v poradně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419100"/>
            <a:r>
              <a:rPr lang="cs-CZ" sz="2400" b="1" dirty="0" smtClean="0"/>
              <a:t>I</a:t>
            </a:r>
            <a:r>
              <a:rPr lang="cs" sz="2400" b="1" dirty="0" smtClean="0"/>
              <a:t>nformační: </a:t>
            </a:r>
            <a:r>
              <a:rPr lang="cs-CZ" sz="2400" dirty="0" smtClean="0"/>
              <a:t>dotazy ve formě žádosti o informace</a:t>
            </a:r>
          </a:p>
          <a:p>
            <a:pPr marL="457200" lvl="0" indent="-419100">
              <a:buNone/>
            </a:pPr>
            <a:endParaRPr lang="cs-CZ" sz="2400" b="1" dirty="0" smtClean="0"/>
          </a:p>
          <a:p>
            <a:pPr marL="457200" lvl="0" indent="-419100">
              <a:buNone/>
            </a:pPr>
            <a:r>
              <a:rPr lang="cs-CZ" i="1" dirty="0" smtClean="0"/>
              <a:t>dobry den </a:t>
            </a:r>
            <a:r>
              <a:rPr lang="cs-CZ" i="1" dirty="0" err="1" smtClean="0"/>
              <a:t>pred</a:t>
            </a:r>
            <a:r>
              <a:rPr lang="cs-CZ" i="1" dirty="0" smtClean="0"/>
              <a:t> 2 </a:t>
            </a:r>
            <a:r>
              <a:rPr lang="cs-CZ" i="1" dirty="0" err="1" smtClean="0"/>
              <a:t>tydnama</a:t>
            </a:r>
            <a:r>
              <a:rPr lang="cs-CZ" i="1" dirty="0" smtClean="0"/>
              <a:t> sem mel jeden potah z brka </a:t>
            </a:r>
            <a:r>
              <a:rPr lang="cs-CZ" i="1" dirty="0" err="1" smtClean="0"/>
              <a:t>chtel</a:t>
            </a:r>
            <a:r>
              <a:rPr lang="cs-CZ" i="1" dirty="0" smtClean="0"/>
              <a:t> bych se zeptat jestli to </a:t>
            </a:r>
            <a:r>
              <a:rPr lang="cs-CZ" i="1" dirty="0" err="1" smtClean="0"/>
              <a:t>jeste</a:t>
            </a:r>
            <a:r>
              <a:rPr lang="cs-CZ" i="1" dirty="0" smtClean="0"/>
              <a:t> mam v krvi a moci dekuju za </a:t>
            </a:r>
            <a:r>
              <a:rPr lang="cs-CZ" i="1" dirty="0" err="1" smtClean="0"/>
              <a:t>odpoved</a:t>
            </a:r>
            <a:endParaRPr lang="cs" b="1" i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 smtClean="0"/>
              <a:t>Typologie e-mailů v poradně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b="1" dirty="0" smtClean="0"/>
              <a:t>N</a:t>
            </a:r>
            <a:r>
              <a:rPr lang="cs" sz="2000" b="1" dirty="0" smtClean="0"/>
              <a:t>aléhavé: </a:t>
            </a:r>
            <a:r>
              <a:rPr lang="cs-CZ" sz="2000" dirty="0" smtClean="0"/>
              <a:t>v těchto mailech se obracejí klienti na internetové </a:t>
            </a:r>
            <a:r>
              <a:rPr lang="cs-CZ" sz="2000" dirty="0" smtClean="0"/>
              <a:t>poradenství v </a:t>
            </a:r>
            <a:r>
              <a:rPr lang="cs-CZ" sz="2000" dirty="0" smtClean="0"/>
              <a:t>nejrůznějších typech krizí</a:t>
            </a:r>
            <a:r>
              <a:rPr lang="cs-CZ" sz="2000" dirty="0" smtClean="0"/>
              <a:t>. </a:t>
            </a:r>
            <a:r>
              <a:rPr lang="cs-CZ" sz="2000" dirty="0" smtClean="0"/>
              <a:t>Naléhavý e-mail na nás také může působit jako výkřik klienta a to i přes absenci auditivních dojmů</a:t>
            </a:r>
            <a:r>
              <a:rPr lang="cs-CZ" sz="2000" dirty="0" smtClean="0"/>
              <a:t>.</a:t>
            </a:r>
          </a:p>
          <a:p>
            <a:endParaRPr lang="cs-CZ" sz="2000" b="1" dirty="0" smtClean="0"/>
          </a:p>
          <a:p>
            <a:pPr>
              <a:buNone/>
            </a:pPr>
            <a:r>
              <a:rPr lang="cs-CZ" sz="1600" i="1" dirty="0" smtClean="0"/>
              <a:t>AHOJ!!!! To je hrozné proč ??? se to musilo stát. PLÁČU a </a:t>
            </a:r>
            <a:r>
              <a:rPr lang="cs-CZ" sz="1600" i="1" dirty="0" smtClean="0"/>
              <a:t>nemůžu nijak </a:t>
            </a:r>
            <a:r>
              <a:rPr lang="cs-CZ" sz="1600" i="1" dirty="0" smtClean="0"/>
              <a:t>přestat už NIC nebude jako dřív, ach jo. Můj přítel mě opustil a podvedl</a:t>
            </a:r>
            <a:r>
              <a:rPr lang="cs-CZ" sz="1600" i="1" dirty="0" smtClean="0"/>
              <a:t>………………. musím </a:t>
            </a:r>
            <a:r>
              <a:rPr lang="cs-CZ" sz="1600" i="1" dirty="0" err="1" smtClean="0"/>
              <a:t>furt</a:t>
            </a:r>
            <a:r>
              <a:rPr lang="cs-CZ" sz="1600" i="1" dirty="0" smtClean="0"/>
              <a:t> plakat i teď pláču. Jsem tak UNAVENA, chce se mi </a:t>
            </a:r>
            <a:r>
              <a:rPr lang="cs-CZ" sz="1600" i="1" dirty="0" smtClean="0"/>
              <a:t>spát,</a:t>
            </a:r>
            <a:r>
              <a:rPr lang="pl-PL" sz="1600" i="1" dirty="0" smtClean="0"/>
              <a:t>prostě </a:t>
            </a:r>
            <a:r>
              <a:rPr lang="pl-PL" sz="1600" i="1" dirty="0" smtClean="0"/>
              <a:t>to zabalit, zavřít oči a nechat to být…. jak mi to mohl </a:t>
            </a:r>
            <a:r>
              <a:rPr lang="pl-PL" sz="1600" i="1" dirty="0" smtClean="0"/>
              <a:t>udělat.</a:t>
            </a:r>
            <a:endParaRPr lang="c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 smtClean="0"/>
              <a:t>Typologie e-mailů v poradně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cs" sz="2400" dirty="0" smtClean="0"/>
          </a:p>
          <a:p>
            <a:r>
              <a:rPr lang="cs" b="1" dirty="0" smtClean="0"/>
              <a:t>Poradenské:</a:t>
            </a:r>
            <a:r>
              <a:rPr lang="cs" dirty="0" smtClean="0"/>
              <a:t> </a:t>
            </a:r>
            <a:r>
              <a:rPr lang="cs-CZ" dirty="0" smtClean="0"/>
              <a:t>V poradenských e-mailech se objevuje velmi rozsáhlý </a:t>
            </a:r>
            <a:r>
              <a:rPr lang="cs-CZ" dirty="0" err="1" smtClean="0"/>
              <a:t>tématický</a:t>
            </a:r>
            <a:r>
              <a:rPr lang="cs-CZ" dirty="0" smtClean="0"/>
              <a:t> záběr. Mezi nejčastější témata patří vztahové problémy, rodinné,partnerské, zdravotní/psychologické, vzdělávací. Často ventilovaná je bezradnost, nerozhodnost, váhavost, pochybnost, ambivalence, ale také rozhodnutí ke změně určitého stavu, kdy klient vlastně požaduje jen potvrzení správnosti svého rozhodnutí.</a:t>
            </a:r>
          </a:p>
          <a:p>
            <a:endParaRPr lang="cs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400" i="1" dirty="0" smtClean="0"/>
              <a:t>Ahoj, nedávno mi jedna holka dala najevo ze se jí líbím, ona se mi líbí taky a rád bych s ní chodil. Jediným problémem je to že se v poslední době dostala do špatné společnosti a začala pít a kouřit. Bojím se tudíž že bych po nátlaku z její strany a ze strany jejích kamarádů nakonec podlehl a začal taky. Co mám dělat?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754</Words>
  <Application>Microsoft Office PowerPoint</Application>
  <PresentationFormat>Předvádění na obrazovce (4:3)</PresentationFormat>
  <Paragraphs>106</Paragraphs>
  <Slides>14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Custom Theme</vt:lpstr>
      <vt:lpstr>Práce se zakázkou a  struktura poradenské odpovědi v IP</vt:lpstr>
      <vt:lpstr>Zakázka</vt:lpstr>
      <vt:lpstr>Druhy zakázek v praxi…</vt:lpstr>
      <vt:lpstr>Zakázka...</vt:lpstr>
      <vt:lpstr>Cvičení</vt:lpstr>
      <vt:lpstr>Typologie e-mailů v poradně</vt:lpstr>
      <vt:lpstr>Typologie e-mailů v poradně</vt:lpstr>
      <vt:lpstr>Typologie e-mailů v poradně</vt:lpstr>
      <vt:lpstr>Typologie e-mailů v poradně</vt:lpstr>
      <vt:lpstr>Poradenský dotaz - strategie řešení</vt:lpstr>
      <vt:lpstr>Struktura odpovědi klientovi</vt:lpstr>
      <vt:lpstr>Snímek 12</vt:lpstr>
      <vt:lpstr>Kritéria kvality</vt:lpstr>
      <vt:lpstr>Literatura: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se zakázkou a  struktura poradenské odpovědi v IP</dc:title>
  <cp:lastModifiedBy>PC</cp:lastModifiedBy>
  <cp:revision>2</cp:revision>
  <dcterms:modified xsi:type="dcterms:W3CDTF">2014-03-21T16:03:06Z</dcterms:modified>
</cp:coreProperties>
</file>